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53"/>
  </p:notesMasterIdLst>
  <p:sldIdLst>
    <p:sldId id="338" r:id="rId3"/>
    <p:sldId id="341" r:id="rId4"/>
    <p:sldId id="257" r:id="rId5"/>
    <p:sldId id="258" r:id="rId6"/>
    <p:sldId id="259" r:id="rId7"/>
    <p:sldId id="260" r:id="rId8"/>
    <p:sldId id="342" r:id="rId9"/>
    <p:sldId id="343" r:id="rId10"/>
    <p:sldId id="273" r:id="rId11"/>
    <p:sldId id="261" r:id="rId12"/>
    <p:sldId id="284" r:id="rId13"/>
    <p:sldId id="262" r:id="rId14"/>
    <p:sldId id="344" r:id="rId15"/>
    <p:sldId id="275" r:id="rId16"/>
    <p:sldId id="263" r:id="rId17"/>
    <p:sldId id="264" r:id="rId18"/>
    <p:sldId id="345" r:id="rId19"/>
    <p:sldId id="346" r:id="rId20"/>
    <p:sldId id="347" r:id="rId21"/>
    <p:sldId id="265" r:id="rId22"/>
    <p:sldId id="348" r:id="rId23"/>
    <p:sldId id="332" r:id="rId24"/>
    <p:sldId id="349" r:id="rId25"/>
    <p:sldId id="333" r:id="rId26"/>
    <p:sldId id="350" r:id="rId27"/>
    <p:sldId id="276" r:id="rId28"/>
    <p:sldId id="351" r:id="rId29"/>
    <p:sldId id="352" r:id="rId30"/>
    <p:sldId id="266" r:id="rId31"/>
    <p:sldId id="353" r:id="rId32"/>
    <p:sldId id="354" r:id="rId33"/>
    <p:sldId id="267" r:id="rId34"/>
    <p:sldId id="294" r:id="rId35"/>
    <p:sldId id="355" r:id="rId36"/>
    <p:sldId id="356" r:id="rId37"/>
    <p:sldId id="357" r:id="rId38"/>
    <p:sldId id="277" r:id="rId39"/>
    <p:sldId id="358" r:id="rId40"/>
    <p:sldId id="336" r:id="rId41"/>
    <p:sldId id="337" r:id="rId42"/>
    <p:sldId id="339" r:id="rId43"/>
    <p:sldId id="359" r:id="rId44"/>
    <p:sldId id="360" r:id="rId45"/>
    <p:sldId id="361" r:id="rId46"/>
    <p:sldId id="340" r:id="rId47"/>
    <p:sldId id="362" r:id="rId48"/>
    <p:sldId id="363" r:id="rId49"/>
    <p:sldId id="364" r:id="rId50"/>
    <p:sldId id="365" r:id="rId51"/>
    <p:sldId id="366"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6"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724" autoAdjust="0"/>
    <p:restoredTop sz="95988" autoAdjust="0"/>
  </p:normalViewPr>
  <p:slideViewPr>
    <p:cSldViewPr snapToGrid="0" snapToObjects="1">
      <p:cViewPr>
        <p:scale>
          <a:sx n="100" d="100"/>
          <a:sy n="100" d="100"/>
        </p:scale>
        <p:origin x="-616"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B6378BB-6C85-4E26-A9C6-F1F4E0A65B65}" type="datetimeFigureOut">
              <a:rPr lang="en-US"/>
              <a:pPr>
                <a:defRPr/>
              </a:pPr>
              <a:t>6/18/12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44D1F9-5332-4A48-8FBB-78EC8B73F14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8BBC2-CB3D-F04C-A494-F4125F5B898F}" type="slidenum">
              <a:rPr lang="en-US"/>
              <a:pPr/>
              <a:t>19</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b="1"/>
              <a:t>Figure 25.5b A Nitrogen Addition Experiment</a:t>
            </a:r>
            <a:endParaRPr lang="en-US"/>
          </a:p>
          <a:p>
            <a:r>
              <a:rPr lang="en-US"/>
              <a:t>Native grasslands in Minnesota often have 20–30 plant species per square meter. (b) Researchers added nitrogen to this nearby experimental plot during the same time period. Most of the native species disappeared from this plot, and an introduced species, European quack grass, became dominant.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BA8DA-62E3-C244-9845-89B8B06E9CAD}" type="slidenum">
              <a:rPr lang="en-US"/>
              <a:pPr/>
              <a:t>21</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Figure 25.6 Atmospheric CO</a:t>
            </a:r>
            <a:r>
              <a:rPr lang="en-US" b="1" baseline="-25000"/>
              <a:t>2</a:t>
            </a:r>
            <a:r>
              <a:rPr lang="en-US" b="1"/>
              <a:t> Levels Are Rising Rapidly</a:t>
            </a:r>
            <a:endParaRPr lang="en-US"/>
          </a:p>
          <a:p>
            <a:r>
              <a:rPr lang="en-US"/>
              <a:t>Atmospheric CO</a:t>
            </a:r>
            <a:r>
              <a:rPr lang="en-US" baseline="-25000"/>
              <a:t>2</a:t>
            </a:r>
            <a:r>
              <a:rPr lang="en-US"/>
              <a:t> levels (measured in parts per million, or ppm) have increased greatly in the past 200 years. The red circles are direct measurements at the Mauna Loa Observatory in Hawaii, at 11,135 feet above sea level. The green circles indicate CO</a:t>
            </a:r>
            <a:r>
              <a:rPr lang="en-US" baseline="-25000"/>
              <a:t>2</a:t>
            </a:r>
            <a:r>
              <a:rPr lang="en-US"/>
              <a:t> levels measured from bubbles of air trapped in ice that formed many hundreds of years ago.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095D6-8BA7-A64E-B03B-FED57FB06E62}" type="slidenum">
              <a:rPr lang="en-US"/>
              <a:pPr/>
              <a:t>23</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t>Figure 25.7 High CO</a:t>
            </a:r>
            <a:r>
              <a:rPr lang="en-US" b="1" baseline="-25000"/>
              <a:t>2</a:t>
            </a:r>
            <a:r>
              <a:rPr lang="en-US" b="1"/>
              <a:t> Levels Can Increase Plant Size</a:t>
            </a:r>
            <a:r>
              <a:rPr lang="en-US"/>
              <a:t> </a:t>
            </a:r>
          </a:p>
          <a:p>
            <a:r>
              <a:rPr lang="en-US"/>
              <a:t>These three Arabidopsis thaliana plants all have the same genotype but were grown under different CO</a:t>
            </a:r>
            <a:r>
              <a:rPr lang="en-US" baseline="-25000"/>
              <a:t>2</a:t>
            </a:r>
            <a:r>
              <a:rPr lang="en-US"/>
              <a:t> concentrations: (a) 200 ppm, a level similar to that found roughly 20,000 years ago; (b) 350 ppm, the level found in 1988; and (c) 700 ppm, a predicted future level. Notice that plants grew larger at higher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3FE1C-794B-9549-9323-2AEB77E770AA}" type="slidenum">
              <a:rPr lang="en-US"/>
              <a:pPr/>
              <a:t>25</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1"/>
              <a:t>Figure 25.8 How Greenhouse Gases Warm the Surface of Earth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A954F-173B-1641-91D9-4B8F5EA3D5FE}" type="slidenum">
              <a:rPr lang="en-US"/>
              <a:pPr/>
              <a:t>27</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b="1"/>
              <a:t>Figure 25.9 Global Temperatures Are on the Rise</a:t>
            </a:r>
            <a:endParaRPr lang="en-US"/>
          </a:p>
          <a:p>
            <a:r>
              <a:rPr lang="en-US"/>
              <a:t>Global air temperatures are plotted relative to the average temperature between 1961 and 1990 (dashed line). Portions of the curve below and above the dashed line represent lower-than average and higher-than-average temperatures, respectively.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713D5-C23A-1D46-9350-755636F2D5B9}" type="slidenum">
              <a:rPr lang="en-US"/>
              <a:pPr/>
              <a:t>28</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DA4FFF-E158-43A0-B4C3-09393C0BAB55}"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25F12-0164-8249-834A-590CB5EE23B5}" type="slidenum">
              <a:rPr lang="en-US"/>
              <a:pPr/>
              <a:t>30</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25.10 The Extent of Polar Sea Ice Has Declined Sharply</a:t>
            </a:r>
            <a:r>
              <a:rPr lang="en-US"/>
              <a:t> </a:t>
            </a:r>
          </a:p>
          <a:p>
            <a:r>
              <a:rPr lang="en-US"/>
              <a:t>Summer sea ice in the Arctic has declined by almost 25 percent compared to preindustrial levels. Climate change has affected wind and ocean currents in different ways across the globe, which explains why the Antarctic ice sheet is relatively stable. The satellite-based illustrations show the extent of the polar ice cap in the Arctic and the ice sheet on Greenland in the summer of 1979 (a) and the summer of 2005 (b). Courtesy NASA.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D144C-BE5C-EC4A-B403-1576E1B3541F}" type="slidenum">
              <a:rPr lang="en-US"/>
              <a:pPr/>
              <a:t>31</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25.11 Many Glaciers Are in Retreat</a:t>
            </a:r>
            <a:r>
              <a:rPr lang="en-US"/>
              <a:t> </a:t>
            </a:r>
          </a:p>
          <a:p>
            <a:r>
              <a:rPr lang="en-US"/>
              <a:t>The photos compare the extent of Shepard Glacier over time in Glacier National Park, Montana. Most of the world’s glaciers are in retreat, although some, especially in parts of South America and Central Asia, are either stable or growing slightly.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31540-3D01-1E43-8344-B909437D79FB}" type="slidenum">
              <a:rPr lang="en-US"/>
              <a:pPr/>
              <a:t>34</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25.12a Running Out of Altitude</a:t>
            </a:r>
            <a:r>
              <a:rPr lang="en-US"/>
              <a:t> </a:t>
            </a:r>
          </a:p>
          <a:p>
            <a:r>
              <a:rPr lang="en-US"/>
              <a:t>Alpine species such as the mountain androsace (a) and pika (b) are adapted to cold, high-elevation habitats. These species have been increasing their range upslope in the past few decades, but scientists fear that they will soon run out of options as they reach the tops of mountain peaks. Pikas live in boulder-strewn talus slopes in the highest reaches of the alpine zone. With their dense fur, these rodents suffer heat stress at temperatures that we would consider cool.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E99CA-334A-3B42-9A2E-74C5A101A308}" type="slidenum">
              <a:rPr lang="en-US"/>
              <a:pPr/>
              <a:t>2</a:t>
            </a:fld>
            <a:endParaRPr lang="en-US"/>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b="1"/>
              <a:t>Top of the Food Chain, Top of the World.</a:t>
            </a:r>
            <a:r>
              <a:rPr lang="en-US"/>
              <a:t> </a:t>
            </a:r>
          </a:p>
          <a:p>
            <a:r>
              <a:rPr lang="en-US"/>
              <a:t>As global warming melts the Arctic ice cap, receding summer ice is increasingly leaving polar bears stranded on land or ice floes. Some bears are moving south into Canada and Alaska, but global warming may also affect the bears in a surprising way—by damaging marine food chains from the bottom up.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42446-D602-1546-9AF8-3E185071EA59}" type="slidenum">
              <a:rPr lang="en-US"/>
              <a:pPr/>
              <a:t>35</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b="1"/>
              <a:t>Figure 25.12b Running Out of Altitude</a:t>
            </a:r>
            <a:r>
              <a:rPr lang="en-US"/>
              <a:t> </a:t>
            </a:r>
          </a:p>
          <a:p>
            <a:r>
              <a:rPr lang="en-US"/>
              <a:t>Alpine species such as the mountain androsace (a) and pika (b) are adapted to cold, high-elevation habitats. These species have been increasing their range upslope in the past few decades, but scientists fear that they will soon run out of options as they reach the tops of mountain peaks. Pikas live in boulder-strewn talus slopes in the highest reaches of the alpine zone. With their dense fur, these rodents suffer heat stress at temperatures that we would consider cool.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AFCAE-497E-7745-AC34-E2FFBB119129}" type="slidenum">
              <a:rPr lang="en-US"/>
              <a:pPr/>
              <a:t>36</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25.12 (inset) Running Out of Altitude</a:t>
            </a:r>
            <a:r>
              <a:rPr lang="en-US"/>
              <a:t> </a:t>
            </a:r>
          </a:p>
          <a:p>
            <a:r>
              <a:rPr lang="en-US"/>
              <a:t>Alpine species such as the mountain androsace (a) and pika (b) are adapted to cold, high-elevation habitats. These species have been increasing their range upslope in the past few decades, but scientists fear that they will soon run out of options as they reach the tops of mountain peaks. Pikas live in boulder-strewn talus slopes in the highest reaches of the alpine zone. With their dense fur, these rodents suffer heat stress at temperatures that we would consider cool.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F5C7C-CC71-4F4F-A03A-D01192681356}" type="slidenum">
              <a:rPr lang="en-US"/>
              <a:pPr/>
              <a:t>38</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25.13 Thermal Expansion Combined with Ice Melt Has Raised Sea Levels</a:t>
            </a:r>
            <a:r>
              <a:rPr lang="en-US"/>
              <a:t> </a:t>
            </a:r>
          </a:p>
          <a:p>
            <a:r>
              <a:rPr lang="en-US"/>
              <a:t>(a) Average sea levels have risen by about 200 millimeters since the start of the industrial revolution in 1880. By 2100, sea levels are expected to be between 500 and 1,400 millimeters higher than preindustrial levels. (b) The prime minister of the Maldives held an underwater cabinet meeting in 2009 to draw international attention to the threat that climate change presents to his island nation. The Maldive Islands, an archipelago of atolls and islets in the Indian Ocean, are so low-lying that they are likely to be submerged by 2100 if sea levels continue to rise at their current rate.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because one must consider the ecological impact of as many different species as possible.  Simply improving the growth of one plant may be detrimental to other species important for the ecosystem.</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Human introduction of converted nitrogen is hurting the balance of many other species, but the nitrogen-fixing bacteria will continue to play an important role in the Earth’s natural nitrogen cycle.</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It is true that truckloads of fertilizer have been used as a nitrogen source for explosions.  However, that is not the direct environmental impact which is the focus of this chapter.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It can still be cold in the northern climates.  However, even those areas are showing signs of an overall warmer average temperature.  Warm climate insects are moving into otherwise disease-free Boreal forests.  Vegetation changes in tundra regions of the Arctic over a 40 year period indicate warmer temperatures.  Animal migrations have changed over the years to accommodate warmer climates. </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The greenhouse gases trap radiant heat which normally leaves the Earth’s atmosphere.  It is not necessarily a measurement of air currents in specific areas of the atmosphere.</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Do not confuse the issue of ozone holes caused by chemicals such as CFCs which lead to increased ultraviolet radiation with the greenhouse effect caused by gases trapping infrared heat in the Earth’s atmosphere.  And by the way, ozone holes are not a solution for releasing the trapped infrared heat!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Although certain plants may benefit, overall it changes the ecological balance which was achieved with “normal” levels of carbon dioxide emissions prior to the burning of fossil fuels and the change in the Earth’s forest populations.</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is incorrect, because many plants will increase photosynthetic activity as a result of higher carbon dioxide levels but that may lead to an imbalance in plant growth as not all plants respond to same.  </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is incorrect.  Individually it might be better for a plant to have higher levels, but one must balance the impact on all species.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3431C-3466-1649-8502-99B175EC2944}" type="slidenum">
              <a:rPr lang="en-US"/>
              <a:pPr/>
              <a:t>46</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24.13 Nutrient Loading Can Deplete Oxygen in Aquatic Ecosystems</a:t>
            </a:r>
            <a:r>
              <a:rPr lang="en-US"/>
              <a:t> </a:t>
            </a:r>
          </a:p>
          <a:p>
            <a:r>
              <a:rPr lang="en-US"/>
              <a:t>The Mississippi and Atchafalaya river basins drain nearly 40 percent of U.S. land area (a). Since the 1970s, large amounts of nitrogen (N) from fertilizer, sewage, and industrial by-products have entered waters within these watersheds. The resulting nutrient addition can be measured as the amount of nitrogen flowing past particular points on the Mississippi per year (b). This nitrogen then drains into the Gulf of Mexico, where each summer the extra nutrients create a large dead zone (c) in which virtually all animals are killed. The image, based on satellite photos from NASA, shows ocean turbidity and chlorophyll concentrations. Red and orange represent high concentrations of phytoplankton and river sediment.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AB2A1-E5AF-334A-A8D1-F4F6579A89A6}" type="slidenum">
              <a:rPr lang="en-US"/>
              <a:pPr/>
              <a:t>47</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24.14 Eutrophication Can Be Too Much of a Good Thing</a:t>
            </a:r>
            <a:r>
              <a:rPr lang="en-US"/>
              <a:t> </a:t>
            </a:r>
          </a:p>
          <a:p>
            <a:r>
              <a:rPr lang="en-US"/>
              <a:t>Large inputs of nutrients such as nitrogen and phosphorus can cause a population boom in photosynthetic plankton (algae). Dying algae in turn trigger explosive growth of oxygen-consuming decomposers, choking off the oxygen supply for animals.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89FE8-4665-AC4E-B72E-5A57A21D2F35}" type="slidenum">
              <a:rPr lang="en-US"/>
              <a:pPr/>
              <a:t>48</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24.15 Altering Nutrient Cycles in a Forest Ecosystem</a:t>
            </a:r>
            <a:endParaRPr lang="en-US"/>
          </a:p>
          <a:p>
            <a:r>
              <a:rPr lang="en-US"/>
              <a:t>(a) This portion of the Hubbard Brook Experimental Forest in New Hampshire has been clearcut. (b) A portion of the forest was first clear-cut and then sprayed with herbicides for 3 years to prevent regrowth. A second portion of the forest was not clear-cut or sprayed and served as a control plot. Nitrate, a form of nitrogen that is important to plants, was lost from the ecosystem in streams at a much higher rate in the clear-cut portion of the forest than in the control portion. (The loss of nitrate was measured in milligrams of nitrate in the stream per liter of water.)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F9CC5-1AEF-4759-A4B5-6AE6933000FD}"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FE32F-5F6D-6E44-B923-3D0A4CF669AD}" type="slidenum">
              <a:rPr lang="en-US"/>
              <a:pPr/>
              <a:t>49</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24.10 The Nitrogen Cycle</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BC85B-BE30-9D4E-BF6D-5D156CE91B94}" type="slidenum">
              <a:rPr lang="en-US"/>
              <a:pPr/>
              <a:t>50</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24.9 The Carbon Cycle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8959C-E4E1-8042-9D65-E2D789BE0DB4}" type="slidenum">
              <a:rPr lang="en-US"/>
              <a:pPr/>
              <a:t>7</a:t>
            </a:fld>
            <a:endParaRPr 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Figure 25.1 Land Transformation</a:t>
            </a:r>
            <a:endParaRPr lang="en-US"/>
          </a:p>
          <a:p>
            <a:r>
              <a:rPr lang="en-US"/>
              <a:t>Change in the boundaries (in red) of urban regions near Washington, DC, between 1850 (a) and 1992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6C232-C90A-9648-A28D-FAEBE0DD93A9}" type="slidenum">
              <a:rPr lang="en-US"/>
              <a:pPr/>
              <a:t>8</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b="1"/>
              <a:t>Figure 25.2 Disappearing Forests</a:t>
            </a:r>
            <a:endParaRPr lang="en-US"/>
          </a:p>
          <a:p>
            <a:r>
              <a:rPr lang="en-US"/>
              <a:t>This graph, based on data from the United Nations Food and Agriculture Organization (FAO), shows that forest cover has shrunk in most regions of the world, except Europe. Asia’s relatively good standing is due largely to extensive reforestation efforts in China over the past few years. The inset shows cattle grazing on land previously covered by Amazonian rainforest, in Para, Brazil.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B7E60-464C-0744-8FED-D07F5BFE76C0}" type="slidenum">
              <a:rPr lang="en-US"/>
              <a:pPr/>
              <a:t>13</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b="1"/>
              <a:t>Figure 25.3 PCB Levels Become More Concentrated in Consumers Higher in the Food Chain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DDBE7D-38B8-4134-80A0-A50F9078AE66}"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0AD56-722D-2B45-91CC-30DF38F83CBC}" type="slidenum">
              <a:rPr lang="en-US"/>
              <a:pPr/>
              <a:t>17</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b="1"/>
              <a:t>Figure 25.4 Human Impact on the Global Nitrogen Cycle</a:t>
            </a:r>
            <a:r>
              <a:rPr lang="en-US"/>
              <a:t> </a:t>
            </a:r>
          </a:p>
          <a:p>
            <a:r>
              <a:rPr lang="en-US"/>
              <a:t>Nitrogen is fixed naturally by bacteria and by lightning at a rate of about 130 teragrams (Tg) per year (1 Tg = 1,012 grams, or 1.1 million tons). Human activities such as the production of fertilizers now fix more nitrogen than do all natural sources combined.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6BE17-ADF0-B14A-8E59-96D3AB05925F}" type="slidenum">
              <a:rPr lang="en-US"/>
              <a:pPr/>
              <a:t>18</a:t>
            </a:fld>
            <a:endParaRPr 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b="1"/>
              <a:t>Figure 25.5a A Nitrogen Addition Experiment</a:t>
            </a:r>
            <a:endParaRPr lang="en-US"/>
          </a:p>
          <a:p>
            <a:r>
              <a:rPr lang="en-US"/>
              <a:t>Native grasslands in Minnesota often have 20–30 plant species per square meter. (a) No nitrogen was added to this control plot, and it lost no species between 1984 and 1994.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21ED74-E570-40AA-B397-EA19BB94DD9A}"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37D696-A13B-4DBE-81EE-AF77A0302D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D856E-273D-4A20-8556-BC70DBD530E5}"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3FF28F-F29A-4D40-98F8-6D07CEF52AC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40138F-B143-4537-91AC-0691C1E340AA}"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F3CF9-A0E7-4528-9810-98A6BF75AF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C65D558-55F9-3A48-B30C-B78AB6EFF1E5}"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59DF01-7209-4364-AB1A-1AB196E7FBEE}"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13A2FA-B7F0-408D-B928-ADE1C8093BD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A89913-AF2C-4DEB-953F-BE865B73EC3F}" type="datetimeFigureOut">
              <a:rPr lang="en-US"/>
              <a:pPr>
                <a:defRPr/>
              </a:pPr>
              <a:t>6/18/12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7F1EB-CA3E-4BFF-951B-7D4757E456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8C3D10-A1D4-4D30-B863-9ECA8700C036}"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AFD7F-838A-4D96-8AE9-5B5FEF60027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5A9382-DE7C-4D7E-A419-C846EE3E8AFB}" type="datetimeFigureOut">
              <a:rPr lang="en-US"/>
              <a:pPr>
                <a:defRPr/>
              </a:pPr>
              <a:t>6/18/12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FD8C74-69C6-4528-8BC4-E0512BF9A1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7C672C-2293-472D-99BF-3BEF9A83AB73}" type="datetimeFigureOut">
              <a:rPr lang="en-US"/>
              <a:pPr>
                <a:defRPr/>
              </a:pPr>
              <a:t>6/18/12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F295F1-7578-426F-BE80-E18D1C9BE80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E94A48-5EC2-4AE8-8058-A6BEC1A8F9D7}" type="datetimeFigureOut">
              <a:rPr lang="en-US"/>
              <a:pPr>
                <a:defRPr/>
              </a:pPr>
              <a:t>6/18/12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1A2A5E-E92B-450C-BC37-4D2503EE374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F688BE-C161-4516-B127-9FB9D2EAB9CF}"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85D8CB-EB22-43FC-8E9F-2C52F84349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A00FC0-1E3E-4703-A73A-C1AEA7B36CD5}" type="datetimeFigureOut">
              <a:rPr lang="en-US"/>
              <a:pPr>
                <a:defRPr/>
              </a:pPr>
              <a:t>6/18/12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9E8A8-6CBA-4D2B-BCC4-5391E86EC73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7118C0-23B0-4BA2-A8A9-2BD8782C08D4}" type="datetimeFigureOut">
              <a:rPr lang="en-US"/>
              <a:pPr>
                <a:defRPr/>
              </a:pPr>
              <a:t>6/18/12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4613C7-FFF4-4AE5-81C6-A48BC37433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7EEFCC36-E8E0-6844-AD84-286DFE485C12}"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25</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Global Change</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274638"/>
            <a:ext cx="9144000" cy="1143000"/>
          </a:xfrm>
        </p:spPr>
        <p:txBody>
          <a:bodyPr/>
          <a:lstStyle/>
          <a:p>
            <a:pPr eaLnBrk="1" hangingPunct="1"/>
            <a:r>
              <a:rPr lang="en-US" smtClean="0"/>
              <a:t>Changes in the Chemistry of Earth</a:t>
            </a:r>
          </a:p>
        </p:txBody>
      </p:sp>
      <p:sp>
        <p:nvSpPr>
          <p:cNvPr id="24578" name="Content Placeholder 2"/>
          <p:cNvSpPr>
            <a:spLocks noGrp="1"/>
          </p:cNvSpPr>
          <p:nvPr>
            <p:ph idx="1"/>
          </p:nvPr>
        </p:nvSpPr>
        <p:spPr/>
        <p:txBody>
          <a:bodyPr/>
          <a:lstStyle/>
          <a:p>
            <a:pPr eaLnBrk="1" hangingPunct="1"/>
            <a:r>
              <a:rPr lang="en-US" smtClean="0"/>
              <a:t>Life on Earth depends on, and is heavily influenced by, the cycling of nutrients in ecosystems</a:t>
            </a:r>
          </a:p>
          <a:p>
            <a:pPr eaLnBrk="1" hangingPunct="1"/>
            <a:r>
              <a:rPr lang="en-US" smtClean="0"/>
              <a:t>Naturally occurring chemicals, such as nitrogen and phosphorus, are important in the production of NPP in ecosystems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Bioaccumulation Concentrates</a:t>
            </a:r>
            <a:br>
              <a:rPr lang="en-US" dirty="0" smtClean="0"/>
            </a:br>
            <a:r>
              <a:rPr lang="en-US" dirty="0" smtClean="0"/>
              <a:t>Pollutants up the Food Chain</a:t>
            </a:r>
            <a:endParaRPr lang="en-US" dirty="0"/>
          </a:p>
        </p:txBody>
      </p:sp>
      <p:sp>
        <p:nvSpPr>
          <p:cNvPr id="25602" name="Content Placeholder 2"/>
          <p:cNvSpPr>
            <a:spLocks noGrp="1"/>
          </p:cNvSpPr>
          <p:nvPr>
            <p:ph idx="1"/>
          </p:nvPr>
        </p:nvSpPr>
        <p:spPr/>
        <p:txBody>
          <a:bodyPr/>
          <a:lstStyle/>
          <a:p>
            <a:pPr eaLnBrk="1" hangingPunct="1"/>
            <a:r>
              <a:rPr lang="en-US" smtClean="0"/>
              <a:t>Chemicals released by humans can accumulate in an organism at concentrations higher than in the surrounding abiotic environment, a process called </a:t>
            </a:r>
            <a:r>
              <a:rPr lang="en-US" b="1" smtClean="0"/>
              <a:t>bioaccumulation</a:t>
            </a:r>
          </a:p>
          <a:p>
            <a:pPr eaLnBrk="1" hangingPunct="1"/>
            <a:r>
              <a:rPr lang="en-US" smtClean="0"/>
              <a:t>Long-lived organic molecules of synthetic origin that bioaccumulate in organisms and can have harmful effects are classified as </a:t>
            </a:r>
            <a:r>
              <a:rPr lang="en-US" b="1" smtClean="0"/>
              <a:t>persistent organic pollutants (POPs)</a:t>
            </a: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Bioaccumulation Concentrates</a:t>
            </a:r>
            <a:br>
              <a:rPr lang="en-US" dirty="0" smtClean="0"/>
            </a:br>
            <a:r>
              <a:rPr lang="en-US" dirty="0" smtClean="0"/>
              <a:t>Pollutants up the Food Chain</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b="1" dirty="0" smtClean="0"/>
              <a:t>Biomagnification</a:t>
            </a:r>
            <a:r>
              <a:rPr lang="en-US" dirty="0" smtClean="0"/>
              <a:t> is the increase in tissue concentrations of a chemical as organic matter is passed up successively higher trophic levels in a food chain</a:t>
            </a:r>
          </a:p>
          <a:p>
            <a:pPr eaLnBrk="1" fontAlgn="auto" hangingPunct="1">
              <a:spcAft>
                <a:spcPts val="0"/>
              </a:spcAft>
              <a:buFont typeface="Arial"/>
              <a:buChar char="•"/>
              <a:defRPr/>
            </a:pPr>
            <a:r>
              <a:rPr lang="en-US" dirty="0" smtClean="0"/>
              <a:t>Chemicals that show biomagnification are not easily excreted by animals because they bind to macromolecules such as proteins or fats</a:t>
            </a:r>
          </a:p>
          <a:p>
            <a:pPr eaLnBrk="1" fontAlgn="auto" hangingPunct="1">
              <a:spcAft>
                <a:spcPts val="0"/>
              </a:spcAft>
              <a:buFont typeface="Arial"/>
              <a:buChar char="•"/>
              <a:defRPr/>
            </a:pPr>
            <a:r>
              <a:rPr lang="en-US" dirty="0" smtClean="0"/>
              <a:t>Organisms at the top of the food chain usually have the highest tissue concentration of biomagnified chemicals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25_03"/>
          <p:cNvPicPr>
            <a:picLocks noChangeAspect="1" noChangeArrowheads="1"/>
          </p:cNvPicPr>
          <p:nvPr/>
        </p:nvPicPr>
        <p:blipFill>
          <a:blip r:embed="rId3"/>
          <a:srcRect/>
          <a:stretch>
            <a:fillRect/>
          </a:stretch>
        </p:blipFill>
        <p:spPr bwMode="auto">
          <a:xfrm>
            <a:off x="673100" y="215900"/>
            <a:ext cx="7800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Many Pollutants Cause </a:t>
            </a:r>
            <a:br>
              <a:rPr lang="en-US" dirty="0" smtClean="0"/>
            </a:br>
            <a:r>
              <a:rPr lang="en-US" dirty="0" smtClean="0"/>
              <a:t>Changes in the Biosphere</a:t>
            </a:r>
            <a:endParaRPr lang="en-US" dirty="0"/>
          </a:p>
        </p:txBody>
      </p:sp>
      <p:sp>
        <p:nvSpPr>
          <p:cNvPr id="28674" name="Content Placeholder 2"/>
          <p:cNvSpPr>
            <a:spLocks noGrp="1"/>
          </p:cNvSpPr>
          <p:nvPr>
            <p:ph idx="1"/>
          </p:nvPr>
        </p:nvSpPr>
        <p:spPr/>
        <p:txBody>
          <a:bodyPr/>
          <a:lstStyle/>
          <a:p>
            <a:pPr eaLnBrk="1" hangingPunct="1"/>
            <a:r>
              <a:rPr lang="en-US" b="1" smtClean="0"/>
              <a:t>Chlorofluorocarbons (CFCs) </a:t>
            </a:r>
            <a:r>
              <a:rPr lang="en-US" smtClean="0"/>
              <a:t>have caused a decrease in the thickness of the atmospheric ozone layer across the globe and contributed to the ozone hole above Antarctica</a:t>
            </a:r>
          </a:p>
          <a:p>
            <a:pPr eaLnBrk="1" hangingPunct="1"/>
            <a:r>
              <a:rPr lang="en-US" smtClean="0"/>
              <a:t>Fortunately, a worldwide response to this issue has led to a ban on CFCs in many countries and the beginning of a recovery in the ozone layer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Changes in Global Nutrient Cycles</a:t>
            </a:r>
          </a:p>
        </p:txBody>
      </p:sp>
      <p:sp>
        <p:nvSpPr>
          <p:cNvPr id="29698" name="Content Placeholder 2"/>
          <p:cNvSpPr>
            <a:spLocks noGrp="1"/>
          </p:cNvSpPr>
          <p:nvPr>
            <p:ph idx="1"/>
          </p:nvPr>
        </p:nvSpPr>
        <p:spPr/>
        <p:txBody>
          <a:bodyPr/>
          <a:lstStyle/>
          <a:p>
            <a:pPr eaLnBrk="1" hangingPunct="1"/>
            <a:r>
              <a:rPr lang="en-US" smtClean="0"/>
              <a:t>All humans have had a hand in changing the world’s nutrient cycles to some extent</a:t>
            </a:r>
          </a:p>
          <a:p>
            <a:pPr eaLnBrk="1" hangingPunct="1"/>
            <a:r>
              <a:rPr lang="en-US" smtClean="0"/>
              <a:t>Carbon dioxide, nitrogen, phosphorus, and sulfur are the chemicals we add to our environment in the largest quantities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Humans Use Technology to </a:t>
            </a:r>
            <a:br>
              <a:rPr lang="en-US" dirty="0" smtClean="0"/>
            </a:br>
            <a:r>
              <a:rPr lang="en-US" dirty="0" smtClean="0"/>
              <a:t>Fix Nitrogen</a:t>
            </a:r>
            <a:endParaRPr lang="en-US" dirty="0"/>
          </a:p>
        </p:txBody>
      </p:sp>
      <p:sp>
        <p:nvSpPr>
          <p:cNvPr id="30722" name="Content Placeholder 2"/>
          <p:cNvSpPr>
            <a:spLocks noGrp="1"/>
          </p:cNvSpPr>
          <p:nvPr>
            <p:ph idx="1"/>
          </p:nvPr>
        </p:nvSpPr>
        <p:spPr/>
        <p:txBody>
          <a:bodyPr/>
          <a:lstStyle/>
          <a:p>
            <a:pPr eaLnBrk="1" hangingPunct="1">
              <a:lnSpc>
                <a:spcPct val="80000"/>
              </a:lnSpc>
            </a:pPr>
            <a:r>
              <a:rPr lang="en-US" sz="3000" smtClean="0"/>
              <a:t>In nature, certain bacteria convert atmospheric nitrogen gas into an organic form through the process of nitrogen fixation</a:t>
            </a:r>
          </a:p>
          <a:p>
            <a:pPr eaLnBrk="1" hangingPunct="1">
              <a:lnSpc>
                <a:spcPct val="80000"/>
              </a:lnSpc>
            </a:pPr>
            <a:r>
              <a:rPr lang="en-US" sz="3000" smtClean="0"/>
              <a:t>The amount of nitrogen fixed by human activities, mainly as a result of the industrial production of fertilizers, far exceeds the amount fixed by all natural processes combined</a:t>
            </a:r>
          </a:p>
          <a:p>
            <a:pPr eaLnBrk="1" hangingPunct="1">
              <a:lnSpc>
                <a:spcPct val="80000"/>
              </a:lnSpc>
            </a:pPr>
            <a:r>
              <a:rPr lang="en-US" sz="3000" smtClean="0"/>
              <a:t>When nitrogen is added to land, NPP usually increases but the number of species often decreases because the species best able to use the extra nitrogen outcompete the others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25_04"/>
          <p:cNvPicPr>
            <a:picLocks noChangeAspect="1" noChangeArrowheads="1"/>
          </p:cNvPicPr>
          <p:nvPr/>
        </p:nvPicPr>
        <p:blipFill>
          <a:blip r:embed="rId3"/>
          <a:srcRect/>
          <a:stretch>
            <a:fillRect/>
          </a:stretch>
        </p:blipFill>
        <p:spPr bwMode="auto">
          <a:xfrm>
            <a:off x="1282700" y="215900"/>
            <a:ext cx="65944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25_05a"/>
          <p:cNvPicPr>
            <a:picLocks noChangeAspect="1" noChangeArrowheads="1"/>
          </p:cNvPicPr>
          <p:nvPr/>
        </p:nvPicPr>
        <p:blipFill>
          <a:blip r:embed="rId3"/>
          <a:srcRect/>
          <a:stretch>
            <a:fillRect/>
          </a:stretch>
        </p:blipFill>
        <p:spPr bwMode="auto">
          <a:xfrm>
            <a:off x="304800" y="368300"/>
            <a:ext cx="8531225" cy="611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25_05b"/>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5_00"/>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Atmospheric Carbon Dioxide</a:t>
            </a:r>
            <a:br>
              <a:rPr lang="en-US" dirty="0" smtClean="0"/>
            </a:br>
            <a:r>
              <a:rPr lang="en-US" dirty="0" smtClean="0"/>
              <a:t>Levels Have Risen Dramatically</a:t>
            </a:r>
            <a:endParaRPr lang="en-US" dirty="0"/>
          </a:p>
        </p:txBody>
      </p:sp>
      <p:sp>
        <p:nvSpPr>
          <p:cNvPr id="34818" name="Content Placeholder 2"/>
          <p:cNvSpPr>
            <a:spLocks noGrp="1"/>
          </p:cNvSpPr>
          <p:nvPr>
            <p:ph idx="1"/>
          </p:nvPr>
        </p:nvSpPr>
        <p:spPr/>
        <p:txBody>
          <a:bodyPr/>
          <a:lstStyle/>
          <a:p>
            <a:pPr eaLnBrk="1" hangingPunct="1"/>
            <a:r>
              <a:rPr lang="en-US" sz="2800" smtClean="0"/>
              <a:t>CO</a:t>
            </a:r>
            <a:r>
              <a:rPr lang="en-US" sz="2800" baseline="-25000" smtClean="0"/>
              <a:t>2</a:t>
            </a:r>
            <a:r>
              <a:rPr lang="en-US" sz="2800" smtClean="0"/>
              <a:t> is an atmospheric gas essential for photosynthesis; however, it also contributes to the global warming process</a:t>
            </a:r>
          </a:p>
          <a:p>
            <a:pPr eaLnBrk="1" hangingPunct="1"/>
            <a:r>
              <a:rPr lang="en-US" sz="2800" smtClean="0"/>
              <a:t>CO</a:t>
            </a:r>
            <a:r>
              <a:rPr lang="en-US" sz="2800" baseline="-25000" smtClean="0"/>
              <a:t>2</a:t>
            </a:r>
            <a:r>
              <a:rPr lang="en-US" sz="2800" smtClean="0"/>
              <a:t> levels have risen greatly over the past 200 years and most significantly in recent years </a:t>
            </a:r>
          </a:p>
          <a:p>
            <a:pPr eaLnBrk="1" hangingPunct="1"/>
            <a:r>
              <a:rPr lang="en-US" sz="2800" smtClean="0"/>
              <a:t>The dramatic rise in CO</a:t>
            </a:r>
            <a:r>
              <a:rPr lang="en-US" sz="2800" baseline="-25000" smtClean="0"/>
              <a:t>2</a:t>
            </a:r>
            <a:r>
              <a:rPr lang="en-US" sz="2800" smtClean="0"/>
              <a:t> in recent years is due to the burning of fossil fuels (75 percent), the logging and burning of forests (nearly 25 percent), and industrial processes (a small percentage)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25_06"/>
          <p:cNvPicPr>
            <a:picLocks noChangeAspect="1" noChangeArrowheads="1"/>
          </p:cNvPicPr>
          <p:nvPr/>
        </p:nvPicPr>
        <p:blipFill>
          <a:blip r:embed="rId3"/>
          <a:srcRect/>
          <a:stretch>
            <a:fillRect/>
          </a:stretch>
        </p:blipFill>
        <p:spPr bwMode="auto">
          <a:xfrm>
            <a:off x="1016000" y="215900"/>
            <a:ext cx="71056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Increased Carbon Dioxide Concentrations Have Many Biological Effects</a:t>
            </a:r>
            <a:endParaRPr lang="en-US" dirty="0"/>
          </a:p>
        </p:txBody>
      </p:sp>
      <p:sp>
        <p:nvSpPr>
          <p:cNvPr id="36866" name="Content Placeholder 2"/>
          <p:cNvSpPr>
            <a:spLocks noGrp="1"/>
          </p:cNvSpPr>
          <p:nvPr>
            <p:ph idx="1"/>
          </p:nvPr>
        </p:nvSpPr>
        <p:spPr/>
        <p:txBody>
          <a:bodyPr/>
          <a:lstStyle/>
          <a:p>
            <a:pPr eaLnBrk="1" hangingPunct="1">
              <a:lnSpc>
                <a:spcPct val="90000"/>
              </a:lnSpc>
            </a:pPr>
            <a:r>
              <a:rPr lang="en-US" smtClean="0"/>
              <a:t>Many plants increase their rate of  photosynthesis, and therefore grow more rapidly, when more CO</a:t>
            </a:r>
            <a:r>
              <a:rPr lang="en-US" baseline="-25000" smtClean="0"/>
              <a:t>2</a:t>
            </a:r>
            <a:r>
              <a:rPr lang="en-US" smtClean="0"/>
              <a:t> is available</a:t>
            </a:r>
          </a:p>
          <a:p>
            <a:pPr eaLnBrk="1" hangingPunct="1">
              <a:lnSpc>
                <a:spcPct val="90000"/>
              </a:lnSpc>
            </a:pPr>
            <a:r>
              <a:rPr lang="en-US" smtClean="0"/>
              <a:t>Species that maintain rapid growth at high CO</a:t>
            </a:r>
            <a:r>
              <a:rPr lang="en-US" baseline="-25000" smtClean="0"/>
              <a:t>2</a:t>
            </a:r>
            <a:r>
              <a:rPr lang="en-US" smtClean="0"/>
              <a:t> levels may outcompete other species in their current ecological communities</a:t>
            </a:r>
          </a:p>
          <a:p>
            <a:pPr eaLnBrk="1" hangingPunct="1">
              <a:lnSpc>
                <a:spcPct val="90000"/>
              </a:lnSpc>
            </a:pPr>
            <a:r>
              <a:rPr lang="en-US" smtClean="0"/>
              <a:t>Differences in how individual species respond to higher CO</a:t>
            </a:r>
            <a:r>
              <a:rPr lang="en-US" baseline="-25000" smtClean="0"/>
              <a:t>2</a:t>
            </a:r>
            <a:r>
              <a:rPr lang="en-US" smtClean="0"/>
              <a:t> levels may cause changes to entire communities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25_07"/>
          <p:cNvPicPr>
            <a:picLocks noChangeAspect="1" noChangeArrowheads="1"/>
          </p:cNvPicPr>
          <p:nvPr/>
        </p:nvPicPr>
        <p:blipFill>
          <a:blip r:embed="rId3"/>
          <a:srcRect/>
          <a:stretch>
            <a:fillRect/>
          </a:stretch>
        </p:blipFill>
        <p:spPr bwMode="auto">
          <a:xfrm>
            <a:off x="1485900" y="215900"/>
            <a:ext cx="61801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Climate Change</a:t>
            </a:r>
          </a:p>
        </p:txBody>
      </p:sp>
      <p:sp>
        <p:nvSpPr>
          <p:cNvPr id="38914" name="Content Placeholder 2"/>
          <p:cNvSpPr>
            <a:spLocks noGrp="1"/>
          </p:cNvSpPr>
          <p:nvPr>
            <p:ph idx="1"/>
          </p:nvPr>
        </p:nvSpPr>
        <p:spPr/>
        <p:txBody>
          <a:bodyPr/>
          <a:lstStyle/>
          <a:p>
            <a:pPr eaLnBrk="1" hangingPunct="1">
              <a:lnSpc>
                <a:spcPct val="90000"/>
              </a:lnSpc>
            </a:pPr>
            <a:r>
              <a:rPr lang="en-US" b="1" smtClean="0"/>
              <a:t>Greenhouse gases</a:t>
            </a:r>
            <a:r>
              <a:rPr lang="en-US" smtClean="0"/>
              <a:t>, such as carbon dioxide, water vapor, methane, and nitrous oxide, let sunlight into Earth’s atmosphere but trap heat, causing the </a:t>
            </a:r>
            <a:r>
              <a:rPr lang="en-US" b="1" smtClean="0"/>
              <a:t>greenhouse effect</a:t>
            </a:r>
          </a:p>
          <a:p>
            <a:pPr eaLnBrk="1" hangingPunct="1">
              <a:lnSpc>
                <a:spcPct val="90000"/>
              </a:lnSpc>
            </a:pPr>
            <a:r>
              <a:rPr lang="en-US" smtClean="0"/>
              <a:t>Once trapped, heat absorbed by greenhouse gasses cannot escape into outer space</a:t>
            </a:r>
          </a:p>
          <a:p>
            <a:pPr eaLnBrk="1" hangingPunct="1">
              <a:lnSpc>
                <a:spcPct val="90000"/>
              </a:lnSpc>
            </a:pPr>
            <a:r>
              <a:rPr lang="en-US" smtClean="0"/>
              <a:t>As the concentration of greenhouse gases in the atmosphere increases, more heat is trapped, raising temperatures on Earth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25_08"/>
          <p:cNvPicPr>
            <a:picLocks noChangeAspect="1" noChangeArrowheads="1"/>
          </p:cNvPicPr>
          <p:nvPr/>
        </p:nvPicPr>
        <p:blipFill>
          <a:blip r:embed="rId3"/>
          <a:srcRect/>
          <a:stretch>
            <a:fillRect/>
          </a:stretch>
        </p:blipFill>
        <p:spPr bwMode="auto">
          <a:xfrm>
            <a:off x="393700" y="215900"/>
            <a:ext cx="83724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277813" y="274638"/>
            <a:ext cx="8682037" cy="1143000"/>
          </a:xfrm>
        </p:spPr>
        <p:txBody>
          <a:bodyPr/>
          <a:lstStyle/>
          <a:p>
            <a:pPr eaLnBrk="1" hangingPunct="1"/>
            <a:r>
              <a:rPr lang="en-US" smtClean="0"/>
              <a:t>Global Temperatures Are Rising</a:t>
            </a:r>
          </a:p>
        </p:txBody>
      </p:sp>
      <p:sp>
        <p:nvSpPr>
          <p:cNvPr id="40962" name="Content Placeholder 2"/>
          <p:cNvSpPr>
            <a:spLocks noGrp="1"/>
          </p:cNvSpPr>
          <p:nvPr>
            <p:ph idx="1"/>
          </p:nvPr>
        </p:nvSpPr>
        <p:spPr/>
        <p:txBody>
          <a:bodyPr/>
          <a:lstStyle/>
          <a:p>
            <a:pPr eaLnBrk="1" hangingPunct="1"/>
            <a:r>
              <a:rPr lang="en-US" b="1" smtClean="0"/>
              <a:t>Global warming </a:t>
            </a:r>
            <a:r>
              <a:rPr lang="en-US" smtClean="0"/>
              <a:t>describes the warming trend in Earth’s climate, which increased an average of 0.75°C between 1906 and 2005</a:t>
            </a:r>
          </a:p>
          <a:p>
            <a:pPr eaLnBrk="1" hangingPunct="1"/>
            <a:r>
              <a:rPr lang="en-US" smtClean="0"/>
              <a:t>Most scientists agree global warming is the result of human-caused increases in the concentration of CO2 and other greenhouse gases in the atmosphere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25_09"/>
          <p:cNvPicPr>
            <a:picLocks noChangeAspect="1" noChangeArrowheads="1"/>
          </p:cNvPicPr>
          <p:nvPr/>
        </p:nvPicPr>
        <p:blipFill>
          <a:blip r:embed="rId3"/>
          <a:srcRect/>
          <a:stretch>
            <a:fillRect/>
          </a:stretch>
        </p:blipFill>
        <p:spPr bwMode="auto">
          <a:xfrm>
            <a:off x="469900" y="215900"/>
            <a:ext cx="82153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table_25_01"/>
          <p:cNvPicPr>
            <a:picLocks noChangeAspect="1" noChangeArrowheads="1"/>
          </p:cNvPicPr>
          <p:nvPr/>
        </p:nvPicPr>
        <p:blipFill>
          <a:blip r:embed="rId3"/>
          <a:srcRect/>
          <a:stretch>
            <a:fillRect/>
          </a:stretch>
        </p:blipFill>
        <p:spPr bwMode="auto">
          <a:xfrm>
            <a:off x="304800" y="1739900"/>
            <a:ext cx="8531225" cy="3382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smtClean="0"/>
              <a:t>Some Predicted Consequences of</a:t>
            </a:r>
            <a:br>
              <a:rPr lang="en-US" sz="4000" smtClean="0"/>
            </a:br>
            <a:r>
              <a:rPr lang="en-US" sz="4000" smtClean="0"/>
              <a:t>Climate Change Are Now Being Seen</a:t>
            </a:r>
          </a:p>
        </p:txBody>
      </p:sp>
      <p:sp>
        <p:nvSpPr>
          <p:cNvPr id="44034" name="Content Placeholder 2"/>
          <p:cNvSpPr>
            <a:spLocks noGrp="1"/>
          </p:cNvSpPr>
          <p:nvPr>
            <p:ph idx="1"/>
          </p:nvPr>
        </p:nvSpPr>
        <p:spPr/>
        <p:txBody>
          <a:bodyPr/>
          <a:lstStyle/>
          <a:p>
            <a:pPr eaLnBrk="1" hangingPunct="1">
              <a:lnSpc>
                <a:spcPct val="80000"/>
              </a:lnSpc>
            </a:pPr>
            <a:r>
              <a:rPr lang="en-US" sz="2800" smtClean="0"/>
              <a:t>Long-term and large-scale changes in the state of Earth’s climate are broadly known as </a:t>
            </a:r>
            <a:r>
              <a:rPr lang="en-US" sz="2800" b="1" smtClean="0"/>
              <a:t>climate change</a:t>
            </a:r>
          </a:p>
          <a:p>
            <a:pPr eaLnBrk="1" hangingPunct="1">
              <a:lnSpc>
                <a:spcPct val="80000"/>
              </a:lnSpc>
            </a:pPr>
            <a:r>
              <a:rPr lang="en-US" sz="2800" smtClean="0"/>
              <a:t>As a result of climate change, satellite images show that Arctic sea ice has been declining by 2.7 percent per decade since 1978, sea levels have been rising, and the pH of the world’s oceans has declined from an average value of about 8.25 to 8.14 </a:t>
            </a:r>
          </a:p>
          <a:p>
            <a:pPr eaLnBrk="1" hangingPunct="1">
              <a:lnSpc>
                <a:spcPct val="80000"/>
              </a:lnSpc>
            </a:pPr>
            <a:r>
              <a:rPr lang="en-US" sz="2800" smtClean="0"/>
              <a:t>The additional heat energy trapped in Earth’s atmosphere has led, and will continue to lead, to an increase in the frequency of severe weather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Is the Cupboard Bare?</a:t>
            </a:r>
          </a:p>
        </p:txBody>
      </p:sp>
      <p:sp>
        <p:nvSpPr>
          <p:cNvPr id="16386" name="Content Placeholder 2"/>
          <p:cNvSpPr>
            <a:spLocks noGrp="1"/>
          </p:cNvSpPr>
          <p:nvPr>
            <p:ph idx="1"/>
          </p:nvPr>
        </p:nvSpPr>
        <p:spPr/>
        <p:txBody>
          <a:bodyPr/>
          <a:lstStyle/>
          <a:p>
            <a:pPr eaLnBrk="1" hangingPunct="1"/>
            <a:r>
              <a:rPr lang="en-US" sz="3000" smtClean="0"/>
              <a:t>Ecologists report that global populations of tiny organisms called phytoplankton, an integral part of the marine food web, have declined by 40 percent since the 1950s </a:t>
            </a:r>
          </a:p>
          <a:p>
            <a:pPr eaLnBrk="1" hangingPunct="1"/>
            <a:r>
              <a:rPr lang="en-US" sz="3000" smtClean="0"/>
              <a:t>With the stress of warmer temperatures and the decrease in phytoplankton, polar bears are facing unprecedented challenges</a:t>
            </a:r>
          </a:p>
          <a:p>
            <a:pPr eaLnBrk="1" hangingPunct="1"/>
            <a:r>
              <a:rPr lang="en-US" sz="3000" smtClean="0"/>
              <a:t>The expanding human population is dramatically affecting the biosphere in many ways</a:t>
            </a:r>
          </a:p>
          <a:p>
            <a:pPr eaLnBrk="1" hangingPunct="1"/>
            <a:endParaRPr lang="en-US" sz="3000"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5_10"/>
          <p:cNvPicPr>
            <a:picLocks noChangeAspect="1" noChangeArrowheads="1"/>
          </p:cNvPicPr>
          <p:nvPr/>
        </p:nvPicPr>
        <p:blipFill>
          <a:blip r:embed="rId3"/>
          <a:srcRect/>
          <a:stretch>
            <a:fillRect/>
          </a:stretch>
        </p:blipFill>
        <p:spPr bwMode="auto">
          <a:xfrm>
            <a:off x="304800" y="1473200"/>
            <a:ext cx="8531225" cy="3917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25_11"/>
          <p:cNvPicPr>
            <a:picLocks noChangeAspect="1" noChangeArrowheads="1"/>
          </p:cNvPicPr>
          <p:nvPr/>
        </p:nvPicPr>
        <p:blipFill>
          <a:blip r:embed="rId3"/>
          <a:srcRect/>
          <a:stretch>
            <a:fillRect/>
          </a:stretch>
        </p:blipFill>
        <p:spPr bwMode="auto">
          <a:xfrm>
            <a:off x="2222500" y="215900"/>
            <a:ext cx="46926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smtClean="0"/>
              <a:t>Climate Change Has Brought</a:t>
            </a:r>
            <a:br>
              <a:rPr lang="en-US" sz="4000" smtClean="0"/>
            </a:br>
            <a:r>
              <a:rPr lang="en-US" sz="4000" smtClean="0"/>
              <a:t>Many Species to the Brink</a:t>
            </a:r>
          </a:p>
        </p:txBody>
      </p:sp>
      <p:sp>
        <p:nvSpPr>
          <p:cNvPr id="48130" name="Content Placeholder 2"/>
          <p:cNvSpPr>
            <a:spLocks noGrp="1"/>
          </p:cNvSpPr>
          <p:nvPr>
            <p:ph idx="1"/>
          </p:nvPr>
        </p:nvSpPr>
        <p:spPr/>
        <p:txBody>
          <a:bodyPr/>
          <a:lstStyle/>
          <a:p>
            <a:pPr eaLnBrk="1" hangingPunct="1">
              <a:lnSpc>
                <a:spcPct val="90000"/>
              </a:lnSpc>
            </a:pPr>
            <a:r>
              <a:rPr lang="en-US" smtClean="0"/>
              <a:t>The temperature increases have also changed the biotic component of some ecosystems</a:t>
            </a:r>
          </a:p>
          <a:p>
            <a:pPr eaLnBrk="1" hangingPunct="1">
              <a:lnSpc>
                <a:spcPct val="90000"/>
              </a:lnSpc>
            </a:pPr>
            <a:r>
              <a:rPr lang="en-US" smtClean="0"/>
              <a:t>Many northern ecosystems are shifting poleward and some are running out of room to migrate</a:t>
            </a:r>
          </a:p>
          <a:p>
            <a:pPr eaLnBrk="1" hangingPunct="1">
              <a:lnSpc>
                <a:spcPct val="90000"/>
              </a:lnSpc>
            </a:pPr>
            <a:r>
              <a:rPr lang="en-US" smtClean="0"/>
              <a:t>About a third of the tropical coral reefs have been destroyed in the last few decades by coral bleaching, pollution, and physical damage from severe storms</a:t>
            </a:r>
            <a:endParaRPr lang="en-US" b="1" smtClean="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z="4000" smtClean="0"/>
              <a:t>Climate Change Has Brought</a:t>
            </a:r>
            <a:br>
              <a:rPr lang="en-US" sz="4000" smtClean="0"/>
            </a:br>
            <a:r>
              <a:rPr lang="en-US" sz="4000" smtClean="0"/>
              <a:t>Many Species to the Brink</a:t>
            </a:r>
          </a:p>
        </p:txBody>
      </p:sp>
      <p:sp>
        <p:nvSpPr>
          <p:cNvPr id="49154" name="Content Placeholder 2"/>
          <p:cNvSpPr>
            <a:spLocks noGrp="1"/>
          </p:cNvSpPr>
          <p:nvPr>
            <p:ph idx="1"/>
          </p:nvPr>
        </p:nvSpPr>
        <p:spPr/>
        <p:txBody>
          <a:bodyPr/>
          <a:lstStyle/>
          <a:p>
            <a:pPr eaLnBrk="1" hangingPunct="1"/>
            <a:r>
              <a:rPr lang="en-US" smtClean="0"/>
              <a:t>Species with specialized habitat requirements, like those in the tropics, are most vulnerable to climate changes</a:t>
            </a:r>
          </a:p>
          <a:p>
            <a:pPr eaLnBrk="1" hangingPunct="1"/>
            <a:r>
              <a:rPr lang="en-US" smtClean="0"/>
              <a:t>Organisms that have broader tolerances and can live in a variety of habitats, such as weeds and pests, are most likely to survive and even expand their range</a:t>
            </a:r>
          </a:p>
          <a:p>
            <a:pPr eaLnBrk="1" hangingPunct="1"/>
            <a:endParaRPr lang="en-US" smtClean="0"/>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25_12a"/>
          <p:cNvPicPr>
            <a:picLocks noChangeAspect="1" noChangeArrowheads="1"/>
          </p:cNvPicPr>
          <p:nvPr/>
        </p:nvPicPr>
        <p:blipFill>
          <a:blip r:embed="rId3"/>
          <a:srcRect/>
          <a:stretch>
            <a:fillRect/>
          </a:stretch>
        </p:blipFill>
        <p:spPr bwMode="auto">
          <a:xfrm>
            <a:off x="304800" y="431800"/>
            <a:ext cx="8531225" cy="5995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25_12b"/>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2098" name="Picture 2" descr="figure_25_12c"/>
          <p:cNvPicPr>
            <a:picLocks noChangeAspect="1" noChangeArrowheads="1"/>
          </p:cNvPicPr>
          <p:nvPr/>
        </p:nvPicPr>
        <p:blipFill>
          <a:blip r:embed="rId3"/>
          <a:srcRect/>
          <a:stretch>
            <a:fillRect/>
          </a:stretch>
        </p:blipFill>
        <p:spPr bwMode="auto">
          <a:xfrm>
            <a:off x="304800" y="215900"/>
            <a:ext cx="85312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Climate Change Will Likely</a:t>
            </a:r>
            <a:br>
              <a:rPr lang="en-US" dirty="0" smtClean="0"/>
            </a:br>
            <a:r>
              <a:rPr lang="en-US" dirty="0" smtClean="0"/>
              <a:t>Have Severe Consequences</a:t>
            </a:r>
            <a:endParaRPr lang="en-US" dirty="0"/>
          </a:p>
        </p:txBody>
      </p:sp>
      <p:sp>
        <p:nvSpPr>
          <p:cNvPr id="51202" name="Content Placeholder 2"/>
          <p:cNvSpPr>
            <a:spLocks noGrp="1"/>
          </p:cNvSpPr>
          <p:nvPr>
            <p:ph idx="1"/>
          </p:nvPr>
        </p:nvSpPr>
        <p:spPr/>
        <p:txBody>
          <a:bodyPr/>
          <a:lstStyle/>
          <a:p>
            <a:pPr eaLnBrk="1" hangingPunct="1">
              <a:lnSpc>
                <a:spcPct val="90000"/>
              </a:lnSpc>
            </a:pPr>
            <a:r>
              <a:rPr lang="en-US" sz="2800" smtClean="0"/>
              <a:t>The current trend of increasing global temperatures seems likely to continue and the effects will depend on how much, and how fast, global warming occurs</a:t>
            </a:r>
          </a:p>
          <a:p>
            <a:pPr eaLnBrk="1" hangingPunct="1">
              <a:lnSpc>
                <a:spcPct val="90000"/>
              </a:lnSpc>
            </a:pPr>
            <a:r>
              <a:rPr lang="en-US" sz="2800" smtClean="0"/>
              <a:t>Scientists predict average temperatures on Earth will have risen by anywhere from 1.1°C to 6.4°C (2°–11.5°F) by the end of the twenty-first century</a:t>
            </a:r>
          </a:p>
          <a:p>
            <a:pPr eaLnBrk="1" hangingPunct="1">
              <a:lnSpc>
                <a:spcPct val="90000"/>
              </a:lnSpc>
            </a:pPr>
            <a:r>
              <a:rPr lang="en-US" sz="2800" smtClean="0"/>
              <a:t>By the end of the century, summer sea ice in the Arctic is likely to have disappeared, severe weather is expected to become more common, and many species will probably have become extinct</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25_13"/>
          <p:cNvPicPr>
            <a:picLocks noChangeAspect="1" noChangeArrowheads="1"/>
          </p:cNvPicPr>
          <p:nvPr/>
        </p:nvPicPr>
        <p:blipFill>
          <a:blip r:embed="rId3"/>
          <a:srcRect/>
          <a:stretch>
            <a:fillRect/>
          </a:stretch>
        </p:blipFill>
        <p:spPr bwMode="auto">
          <a:xfrm>
            <a:off x="2501900" y="215900"/>
            <a:ext cx="41497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Timely Action Can Avert the</a:t>
            </a:r>
            <a:br>
              <a:rPr lang="en-US" dirty="0" smtClean="0"/>
            </a:br>
            <a:r>
              <a:rPr lang="en-US" dirty="0" smtClean="0"/>
              <a:t>Worst-Case Scenarios</a:t>
            </a:r>
            <a:endParaRPr lang="en-US" dirty="0"/>
          </a:p>
        </p:txBody>
      </p:sp>
      <p:sp>
        <p:nvSpPr>
          <p:cNvPr id="53250" name="Content Placeholder 2"/>
          <p:cNvSpPr>
            <a:spLocks noGrp="1"/>
          </p:cNvSpPr>
          <p:nvPr>
            <p:ph idx="1"/>
          </p:nvPr>
        </p:nvSpPr>
        <p:spPr/>
        <p:txBody>
          <a:bodyPr/>
          <a:lstStyle/>
          <a:p>
            <a:pPr eaLnBrk="1" hangingPunct="1"/>
            <a:r>
              <a:rPr lang="en-US" smtClean="0"/>
              <a:t>Experts say the worst-case scenarios can be averted by timely action using technology that is already available</a:t>
            </a:r>
          </a:p>
          <a:p>
            <a:pPr eaLnBrk="1" hangingPunct="1"/>
            <a:r>
              <a:rPr lang="en-US" smtClean="0"/>
              <a:t>The keys to minimizing climate changes are:</a:t>
            </a:r>
          </a:p>
          <a:p>
            <a:pPr lvl="1" eaLnBrk="1" hangingPunct="1"/>
            <a:r>
              <a:rPr lang="en-US" smtClean="0"/>
              <a:t>Reduced use of fossil fuels</a:t>
            </a:r>
          </a:p>
          <a:p>
            <a:pPr lvl="1" eaLnBrk="1" hangingPunct="1"/>
            <a:r>
              <a:rPr lang="en-US" smtClean="0"/>
              <a:t>Increased energy efficiency</a:t>
            </a:r>
          </a:p>
          <a:p>
            <a:pPr lvl="1" eaLnBrk="1" hangingPunct="1"/>
            <a:r>
              <a:rPr lang="en-US" smtClean="0"/>
              <a:t>Increased reliance on renewable energy</a:t>
            </a:r>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smtClean="0"/>
              <a:t>On Land and Sea and Sky, Our World Is Changing</a:t>
            </a:r>
          </a:p>
        </p:txBody>
      </p:sp>
      <p:sp>
        <p:nvSpPr>
          <p:cNvPr id="17410" name="Content Placeholder 2"/>
          <p:cNvSpPr>
            <a:spLocks noGrp="1"/>
          </p:cNvSpPr>
          <p:nvPr>
            <p:ph idx="1"/>
          </p:nvPr>
        </p:nvSpPr>
        <p:spPr/>
        <p:txBody>
          <a:bodyPr/>
          <a:lstStyle/>
          <a:p>
            <a:pPr eaLnBrk="1" hangingPunct="1"/>
            <a:r>
              <a:rPr lang="en-US" sz="3000" smtClean="0"/>
              <a:t>We know with certainty that </a:t>
            </a:r>
            <a:r>
              <a:rPr lang="en-US" sz="3000" b="1" smtClean="0"/>
              <a:t>global change</a:t>
            </a:r>
            <a:r>
              <a:rPr lang="en-US" sz="3000" smtClean="0"/>
              <a:t>, a worldwide change in the environment, is occurring </a:t>
            </a:r>
          </a:p>
          <a:p>
            <a:pPr eaLnBrk="1" hangingPunct="1"/>
            <a:r>
              <a:rPr lang="en-US" sz="3000" smtClean="0"/>
              <a:t>Worldwide evidence of a decline in biodiversity has been documented and pollution has altered ecosystems throughout the world</a:t>
            </a:r>
          </a:p>
          <a:p>
            <a:pPr eaLnBrk="1" hangingPunct="1"/>
            <a:r>
              <a:rPr lang="en-US" sz="3000" b="1" smtClean="0"/>
              <a:t>Climate change</a:t>
            </a:r>
            <a:r>
              <a:rPr lang="en-US" sz="3000" smtClean="0"/>
              <a:t> is a large-scale and long-term alteration in Earth’s climate, much of which is caused by human activities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Bye-Bye, Food Chain?</a:t>
            </a:r>
          </a:p>
        </p:txBody>
      </p:sp>
      <p:sp>
        <p:nvSpPr>
          <p:cNvPr id="54274" name="Content Placeholder 2"/>
          <p:cNvSpPr>
            <a:spLocks noGrp="1"/>
          </p:cNvSpPr>
          <p:nvPr>
            <p:ph idx="1"/>
          </p:nvPr>
        </p:nvSpPr>
        <p:spPr/>
        <p:txBody>
          <a:bodyPr/>
          <a:lstStyle/>
          <a:p>
            <a:pPr eaLnBrk="1" hangingPunct="1">
              <a:lnSpc>
                <a:spcPct val="90000"/>
              </a:lnSpc>
            </a:pPr>
            <a:r>
              <a:rPr lang="en-US" smtClean="0"/>
              <a:t>Every organism on Earth depends on the work of phytoplankton, which supply all of the energy for marine food chains and about half of all newly generated oxygen</a:t>
            </a:r>
          </a:p>
          <a:p>
            <a:pPr eaLnBrk="1" hangingPunct="1">
              <a:lnSpc>
                <a:spcPct val="90000"/>
              </a:lnSpc>
            </a:pPr>
            <a:r>
              <a:rPr lang="en-US" smtClean="0"/>
              <a:t>Scientists agree that phytoplankton populations have declined and that the decline is related to global warming and ocean acidification; however, they disagree as to the extent of the decline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25</a:t>
            </a:r>
            <a:endParaRPr lang="en-US" sz="2800" dirty="0" smtClean="0"/>
          </a:p>
          <a:p>
            <a:pPr eaLnBrk="1" fontAlgn="auto" hangingPunct="1">
              <a:lnSpc>
                <a:spcPct val="90000"/>
              </a:lnSpc>
              <a:spcAft>
                <a:spcPts val="0"/>
              </a:spcAft>
              <a:defRPr/>
            </a:pPr>
            <a:r>
              <a:rPr lang="en-US" sz="2800" dirty="0" smtClean="0"/>
              <a:t>Global Change</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828800"/>
            <a:ext cx="8229600" cy="3886200"/>
          </a:xfrm>
        </p:spPr>
        <p:txBody>
          <a:bodyPr rIns="132080"/>
          <a:lstStyle/>
          <a:p>
            <a:pPr marL="649288" indent="-649288" eaLnBrk="1" hangingPunct="1">
              <a:buFont typeface="Wingdings" pitchFamily="1" charset="2"/>
              <a:buNone/>
            </a:pPr>
            <a:r>
              <a:rPr lang="en-US" sz="2800"/>
              <a:t>	Fertilizers help plants grow, but why can they be considered bad?</a:t>
            </a:r>
          </a:p>
          <a:p>
            <a:pPr marL="1030288" lvl="1" indent="-533400" eaLnBrk="1" hangingPunct="1">
              <a:buSzPct val="99000"/>
              <a:buFont typeface="Wingdings" pitchFamily="1" charset="2"/>
              <a:buAutoNum type="alphaUcPeriod"/>
            </a:pPr>
            <a:r>
              <a:rPr lang="en-US" sz="2400"/>
              <a:t>The plant growth being measured is usually a single species and many other species may be harmed by the effects of the fertilizer.</a:t>
            </a:r>
          </a:p>
          <a:p>
            <a:pPr marL="1030288" lvl="1" indent="-533400" eaLnBrk="1" hangingPunct="1">
              <a:buSzPct val="99000"/>
              <a:buFont typeface="Wingdings" pitchFamily="1" charset="2"/>
              <a:buAutoNum type="alphaUcPeriod"/>
            </a:pPr>
            <a:r>
              <a:rPr lang="en-US" sz="2400"/>
              <a:t>The nitrogen-fixing bacteria will lose their essential role and will be lost.</a:t>
            </a:r>
          </a:p>
          <a:p>
            <a:pPr marL="1030288" lvl="1" indent="-533400" eaLnBrk="1" hangingPunct="1">
              <a:buSzPct val="99000"/>
              <a:buFont typeface="Wingdings" pitchFamily="1" charset="2"/>
              <a:buAutoNum type="alphaUcPeriod"/>
            </a:pPr>
            <a:r>
              <a:rPr lang="en-US" sz="2400"/>
              <a:t>They can be made into bombs.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828800"/>
            <a:ext cx="8229600" cy="3886200"/>
          </a:xfrm>
        </p:spPr>
        <p:txBody>
          <a:bodyPr rIns="132080"/>
          <a:lstStyle/>
          <a:p>
            <a:pPr marL="649288" indent="-649288" eaLnBrk="1" hangingPunct="1">
              <a:lnSpc>
                <a:spcPct val="90000"/>
              </a:lnSpc>
              <a:buFont typeface="Wingdings" pitchFamily="1" charset="2"/>
              <a:buNone/>
            </a:pPr>
            <a:r>
              <a:rPr lang="en-US" sz="2800"/>
              <a:t>	If the Earth is experiencing global warming, then why is it so cold in Duluth, Minnesota, in January?</a:t>
            </a:r>
          </a:p>
          <a:p>
            <a:pPr marL="1030288" lvl="1" indent="-533400" eaLnBrk="1" hangingPunct="1">
              <a:lnSpc>
                <a:spcPct val="90000"/>
              </a:lnSpc>
              <a:buSzPct val="99000"/>
              <a:buFont typeface="Wingdings" pitchFamily="1" charset="2"/>
              <a:buAutoNum type="alphaUcPeriod"/>
            </a:pPr>
            <a:r>
              <a:rPr lang="en-US" sz="2400"/>
              <a:t>Greenhouse gases do not affect the air currents of the northern hemisphere.</a:t>
            </a:r>
          </a:p>
          <a:p>
            <a:pPr marL="1030288" lvl="1" indent="-533400" eaLnBrk="1" hangingPunct="1">
              <a:lnSpc>
                <a:spcPct val="90000"/>
              </a:lnSpc>
              <a:buSzPct val="99000"/>
              <a:buFont typeface="Wingdings" pitchFamily="1" charset="2"/>
              <a:buAutoNum type="alphaUcPeriod"/>
            </a:pPr>
            <a:r>
              <a:rPr lang="en-US" sz="2400"/>
              <a:t>Global warming is measured over long periods of time on a much larger scale.</a:t>
            </a:r>
          </a:p>
          <a:p>
            <a:pPr marL="1030288" lvl="1" indent="-533400" eaLnBrk="1" hangingPunct="1">
              <a:lnSpc>
                <a:spcPct val="90000"/>
              </a:lnSpc>
              <a:buSzPct val="99000"/>
              <a:buFont typeface="Wingdings" pitchFamily="1" charset="2"/>
              <a:buAutoNum type="alphaUcPeriod"/>
            </a:pPr>
            <a:r>
              <a:rPr lang="en-US" sz="2400"/>
              <a:t>Global warming only applies to the increased infrared heat which enters through the ozone holes over Antarctica.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828800"/>
            <a:ext cx="8229600" cy="3886200"/>
          </a:xfrm>
        </p:spPr>
        <p:txBody>
          <a:bodyPr rIns="132080"/>
          <a:lstStyle/>
          <a:p>
            <a:pPr marL="649288" indent="-649288" eaLnBrk="1" hangingPunct="1">
              <a:buFont typeface="Wingdings" pitchFamily="1" charset="2"/>
              <a:buNone/>
            </a:pPr>
            <a:r>
              <a:rPr lang="en-US"/>
              <a:t>	Plants need CO</a:t>
            </a:r>
            <a:r>
              <a:rPr lang="en-US" baseline="-25000"/>
              <a:t>2</a:t>
            </a:r>
            <a:r>
              <a:rPr lang="en-US"/>
              <a:t> for photosynthetic processes.  Isn’t it beneficial for plants to have more CO</a:t>
            </a:r>
            <a:r>
              <a:rPr lang="en-US" baseline="-25000"/>
              <a:t>2</a:t>
            </a:r>
            <a:r>
              <a:rPr lang="en-US"/>
              <a:t> emissions?</a:t>
            </a:r>
          </a:p>
          <a:p>
            <a:pPr marL="1030288" lvl="1" indent="-533400" eaLnBrk="1" hangingPunct="1">
              <a:buSzPct val="99000"/>
              <a:buFont typeface="Wingdings" pitchFamily="1" charset="2"/>
              <a:buAutoNum type="alphaUcPeriod"/>
            </a:pPr>
            <a:r>
              <a:rPr lang="en-US"/>
              <a:t>Yes</a:t>
            </a:r>
          </a:p>
          <a:p>
            <a:pPr marL="1030288" lvl="1" indent="-533400" eaLnBrk="1" hangingPunct="1">
              <a:buSzPct val="99000"/>
              <a:buFont typeface="Wingdings" pitchFamily="1" charset="2"/>
              <a:buAutoNum type="alphaUcPeriod"/>
            </a:pPr>
            <a:r>
              <a:rPr lang="en-US"/>
              <a:t>No</a:t>
            </a:r>
          </a:p>
          <a:p>
            <a:pPr marL="1030288" lvl="1" indent="-533400" eaLnBrk="1" hangingPunct="1">
              <a:buSzPct val="99000"/>
              <a:buFont typeface="Wingdings" pitchFamily="1" charset="2"/>
              <a:buAutoNum type="alphaUcPeriod"/>
            </a:pPr>
            <a:r>
              <a:rPr lang="en-US"/>
              <a:t>Yes, but…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24_13"/>
          <p:cNvPicPr>
            <a:picLocks noChangeAspect="1" noChangeArrowheads="1"/>
          </p:cNvPicPr>
          <p:nvPr/>
        </p:nvPicPr>
        <p:blipFill>
          <a:blip r:embed="rId3"/>
          <a:srcRect/>
          <a:stretch>
            <a:fillRect/>
          </a:stretch>
        </p:blipFill>
        <p:spPr bwMode="auto">
          <a:xfrm>
            <a:off x="850900" y="215900"/>
            <a:ext cx="74469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24_14"/>
          <p:cNvPicPr>
            <a:picLocks noChangeAspect="1" noChangeArrowheads="1"/>
          </p:cNvPicPr>
          <p:nvPr/>
        </p:nvPicPr>
        <p:blipFill>
          <a:blip r:embed="rId3"/>
          <a:srcRect/>
          <a:stretch>
            <a:fillRect/>
          </a:stretch>
        </p:blipFill>
        <p:spPr bwMode="auto">
          <a:xfrm>
            <a:off x="304800" y="279400"/>
            <a:ext cx="8531225" cy="6294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6194" name="Picture 2" descr="figure_24_15"/>
          <p:cNvPicPr>
            <a:picLocks noChangeAspect="1" noChangeArrowheads="1"/>
          </p:cNvPicPr>
          <p:nvPr/>
        </p:nvPicPr>
        <p:blipFill>
          <a:blip r:embed="rId3"/>
          <a:srcRect/>
          <a:stretch>
            <a:fillRect/>
          </a:stretch>
        </p:blipFill>
        <p:spPr bwMode="auto">
          <a:xfrm>
            <a:off x="304800" y="1231900"/>
            <a:ext cx="8531225" cy="439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4_10"/>
          <p:cNvPicPr>
            <a:picLocks noChangeAspect="1" noChangeArrowheads="1"/>
          </p:cNvPicPr>
          <p:nvPr/>
        </p:nvPicPr>
        <p:blipFill>
          <a:blip r:embed="rId3"/>
          <a:srcRect/>
          <a:stretch>
            <a:fillRect/>
          </a:stretch>
        </p:blipFill>
        <p:spPr bwMode="auto">
          <a:xfrm>
            <a:off x="304800" y="546100"/>
            <a:ext cx="8531225" cy="5764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Land and Water Transformation</a:t>
            </a:r>
          </a:p>
        </p:txBody>
      </p:sp>
      <p:sp>
        <p:nvSpPr>
          <p:cNvPr id="18434" name="Content Placeholder 2"/>
          <p:cNvSpPr>
            <a:spLocks noGrp="1"/>
          </p:cNvSpPr>
          <p:nvPr>
            <p:ph idx="1"/>
          </p:nvPr>
        </p:nvSpPr>
        <p:spPr>
          <a:xfrm>
            <a:off x="457200" y="1600200"/>
            <a:ext cx="8229600" cy="4948238"/>
          </a:xfrm>
        </p:spPr>
        <p:txBody>
          <a:bodyPr/>
          <a:lstStyle/>
          <a:p>
            <a:pPr eaLnBrk="1" hangingPunct="1">
              <a:lnSpc>
                <a:spcPct val="90000"/>
              </a:lnSpc>
            </a:pPr>
            <a:r>
              <a:rPr lang="en-US" sz="3000" smtClean="0"/>
              <a:t>The physical and biotic changes that people make to the land surface of Earth are referred to as </a:t>
            </a:r>
            <a:r>
              <a:rPr lang="en-US" sz="3000" b="1" smtClean="0"/>
              <a:t>land transformation </a:t>
            </a:r>
            <a:r>
              <a:rPr lang="en-US" sz="3000" smtClean="0"/>
              <a:t>or land-use change</a:t>
            </a:r>
            <a:endParaRPr lang="en-US" sz="3000" b="1" smtClean="0"/>
          </a:p>
          <a:p>
            <a:pPr eaLnBrk="1" hangingPunct="1">
              <a:lnSpc>
                <a:spcPct val="90000"/>
              </a:lnSpc>
            </a:pPr>
            <a:r>
              <a:rPr lang="en-US" sz="3000" smtClean="0"/>
              <a:t>Land transformation includes the destruction of natural habitat to allow for resource use, agriculture, or urban growth</a:t>
            </a:r>
          </a:p>
          <a:p>
            <a:pPr eaLnBrk="1" hangingPunct="1">
              <a:lnSpc>
                <a:spcPct val="90000"/>
              </a:lnSpc>
            </a:pPr>
            <a:r>
              <a:rPr lang="en-US" sz="3000" b="1" smtClean="0"/>
              <a:t>Water transformation </a:t>
            </a:r>
            <a:r>
              <a:rPr lang="en-US" sz="3000" smtClean="0"/>
              <a:t>refers to physical and biotic changes that people make to the waters of our planet</a:t>
            </a:r>
          </a:p>
          <a:p>
            <a:pPr eaLnBrk="1" hangingPunct="1">
              <a:lnSpc>
                <a:spcPct val="90000"/>
              </a:lnSpc>
            </a:pPr>
            <a:r>
              <a:rPr lang="en-US" sz="3000" smtClean="0"/>
              <a:t>The local effects of land and water transformation add up to have a global impact</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24_09"/>
          <p:cNvPicPr>
            <a:picLocks noChangeAspect="1" noChangeArrowheads="1"/>
          </p:cNvPicPr>
          <p:nvPr/>
        </p:nvPicPr>
        <p:blipFill>
          <a:blip r:embed="rId3"/>
          <a:srcRect/>
          <a:stretch>
            <a:fillRect/>
          </a:stretch>
        </p:blipFill>
        <p:spPr bwMode="auto">
          <a:xfrm>
            <a:off x="304800" y="927100"/>
            <a:ext cx="8531225" cy="500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smtClean="0"/>
              <a:t>There Is Ample Evidence of Land and</a:t>
            </a:r>
            <a:br>
              <a:rPr lang="en-US" sz="4000" smtClean="0"/>
            </a:br>
            <a:r>
              <a:rPr lang="en-US" sz="4000" smtClean="0"/>
              <a:t>Water Transformation</a:t>
            </a:r>
          </a:p>
        </p:txBody>
      </p:sp>
      <p:sp>
        <p:nvSpPr>
          <p:cNvPr id="20482" name="Content Placeholder 2"/>
          <p:cNvSpPr>
            <a:spLocks noGrp="1"/>
          </p:cNvSpPr>
          <p:nvPr>
            <p:ph idx="1"/>
          </p:nvPr>
        </p:nvSpPr>
        <p:spPr/>
        <p:txBody>
          <a:bodyPr/>
          <a:lstStyle/>
          <a:p>
            <a:pPr eaLnBrk="1" hangingPunct="1">
              <a:lnSpc>
                <a:spcPct val="80000"/>
              </a:lnSpc>
            </a:pPr>
            <a:r>
              <a:rPr lang="en-US" sz="2800" smtClean="0"/>
              <a:t>Aerial photos, satellite data, changing urban boundaries, and local instances of the destruction of natural habitats illustrate that land and water transformation are being caused by human actions and are global in scope</a:t>
            </a:r>
          </a:p>
          <a:p>
            <a:pPr eaLnBrk="1" hangingPunct="1">
              <a:lnSpc>
                <a:spcPct val="80000"/>
              </a:lnSpc>
            </a:pPr>
            <a:r>
              <a:rPr lang="en-US" sz="2800" smtClean="0"/>
              <a:t>The destruction of tropical rainforests and the conversion of grasslands into cropland illustrate human effects on ecosystems</a:t>
            </a:r>
          </a:p>
          <a:p>
            <a:pPr eaLnBrk="1" hangingPunct="1">
              <a:lnSpc>
                <a:spcPct val="80000"/>
              </a:lnSpc>
            </a:pPr>
            <a:r>
              <a:rPr lang="en-US" sz="2800" smtClean="0"/>
              <a:t>Estuaries, saltwater marshes, mangrove swamps, and coastal shelf waters are among the most productive ecosystems on Earth yet are severely threatened by urban development, sewage, nutrient runoff, pollution, and overfishing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5_01"/>
          <p:cNvPicPr>
            <a:picLocks noChangeAspect="1" noChangeArrowheads="1"/>
          </p:cNvPicPr>
          <p:nvPr/>
        </p:nvPicPr>
        <p:blipFill>
          <a:blip r:embed="rId3"/>
          <a:srcRect/>
          <a:stretch>
            <a:fillRect/>
          </a:stretch>
        </p:blipFill>
        <p:spPr bwMode="auto">
          <a:xfrm>
            <a:off x="304800" y="266700"/>
            <a:ext cx="8531225" cy="6319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25_02"/>
          <p:cNvPicPr>
            <a:picLocks noChangeAspect="1" noChangeArrowheads="1"/>
          </p:cNvPicPr>
          <p:nvPr/>
        </p:nvPicPr>
        <p:blipFill>
          <a:blip r:embed="rId3"/>
          <a:srcRect/>
          <a:stretch>
            <a:fillRect/>
          </a:stretch>
        </p:blipFill>
        <p:spPr bwMode="auto">
          <a:xfrm>
            <a:off x="698500" y="215900"/>
            <a:ext cx="7764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Land and Water Transformation Have</a:t>
            </a:r>
            <a:br>
              <a:rPr lang="en-US" dirty="0" smtClean="0"/>
            </a:br>
            <a:r>
              <a:rPr lang="en-US" dirty="0" smtClean="0"/>
              <a:t>Important Consequences</a:t>
            </a:r>
            <a:endParaRPr lang="en-US" dirty="0"/>
          </a:p>
        </p:txBody>
      </p:sp>
      <p:sp>
        <p:nvSpPr>
          <p:cNvPr id="23554" name="Content Placeholder 2"/>
          <p:cNvSpPr>
            <a:spLocks noGrp="1"/>
          </p:cNvSpPr>
          <p:nvPr>
            <p:ph idx="1"/>
          </p:nvPr>
        </p:nvSpPr>
        <p:spPr/>
        <p:txBody>
          <a:bodyPr/>
          <a:lstStyle/>
          <a:p>
            <a:pPr eaLnBrk="1" hangingPunct="1"/>
            <a:r>
              <a:rPr lang="en-US" sz="3000" smtClean="0"/>
              <a:t>Humans now control roughly 30–35 percent of the world’s NPP, thereby reducing the amount of land and resources available to other species</a:t>
            </a:r>
          </a:p>
          <a:p>
            <a:pPr eaLnBrk="1" hangingPunct="1"/>
            <a:r>
              <a:rPr lang="en-US" sz="3000" smtClean="0"/>
              <a:t>Overfishing and pollution can affect the abundances and types of species found in the world’s aquatic ecosystems</a:t>
            </a:r>
          </a:p>
          <a:p>
            <a:pPr eaLnBrk="1" hangingPunct="1"/>
            <a:r>
              <a:rPr lang="en-US" sz="3000" smtClean="0"/>
              <a:t>The transformation of land and water can also affect local climates in ways that may not be reversible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5427</TotalTime>
  <Words>3565</Words>
  <Application>Microsoft Macintosh PowerPoint</Application>
  <PresentationFormat>On-screen Show (4:3)</PresentationFormat>
  <Paragraphs>182</Paragraphs>
  <Slides>50</Slides>
  <Notes>31</Notes>
  <HiddenSlides>0</HiddenSlides>
  <MMClips>0</MMClips>
  <ScaleCrop>false</ScaleCrop>
  <HeadingPairs>
    <vt:vector size="4" baseType="variant">
      <vt:variant>
        <vt:lpstr>Design Template</vt:lpstr>
      </vt:variant>
      <vt:variant>
        <vt:i4>2</vt:i4>
      </vt:variant>
      <vt:variant>
        <vt:lpstr>Slide Titles</vt:lpstr>
      </vt:variant>
      <vt:variant>
        <vt:i4>50</vt:i4>
      </vt:variant>
    </vt:vector>
  </HeadingPairs>
  <TitlesOfParts>
    <vt:vector size="52" baseType="lpstr">
      <vt:lpstr>Office Theme</vt:lpstr>
      <vt:lpstr>3_Pixel</vt:lpstr>
      <vt:lpstr>Discover Biology FIFTH EDITION</vt:lpstr>
      <vt:lpstr>Slide 2</vt:lpstr>
      <vt:lpstr>Is the Cupboard Bare?</vt:lpstr>
      <vt:lpstr>On Land and Sea and Sky, Our World Is Changing</vt:lpstr>
      <vt:lpstr>Land and Water Transformation</vt:lpstr>
      <vt:lpstr>There Is Ample Evidence of Land and Water Transformation</vt:lpstr>
      <vt:lpstr>Slide 7</vt:lpstr>
      <vt:lpstr>Slide 8</vt:lpstr>
      <vt:lpstr>Land and Water Transformation Have Important Consequences</vt:lpstr>
      <vt:lpstr>Changes in the Chemistry of Earth</vt:lpstr>
      <vt:lpstr>Bioaccumulation Concentrates Pollutants up the Food Chain</vt:lpstr>
      <vt:lpstr>Bioaccumulation Concentrates Pollutants up the Food Chain</vt:lpstr>
      <vt:lpstr>Slide 13</vt:lpstr>
      <vt:lpstr>Many Pollutants Cause  Changes in the Biosphere</vt:lpstr>
      <vt:lpstr>Changes in Global Nutrient Cycles</vt:lpstr>
      <vt:lpstr>Humans Use Technology to  Fix Nitrogen</vt:lpstr>
      <vt:lpstr>Slide 17</vt:lpstr>
      <vt:lpstr>Slide 18</vt:lpstr>
      <vt:lpstr>Slide 19</vt:lpstr>
      <vt:lpstr>Atmospheric Carbon Dioxide Levels Have Risen Dramatically</vt:lpstr>
      <vt:lpstr>Slide 21</vt:lpstr>
      <vt:lpstr>Increased Carbon Dioxide Concentrations Have Many Biological Effects</vt:lpstr>
      <vt:lpstr>Slide 23</vt:lpstr>
      <vt:lpstr>Climate Change</vt:lpstr>
      <vt:lpstr>Slide 25</vt:lpstr>
      <vt:lpstr>Global Temperatures Are Rising</vt:lpstr>
      <vt:lpstr>Slide 27</vt:lpstr>
      <vt:lpstr>Slide 28</vt:lpstr>
      <vt:lpstr>Some Predicted Consequences of Climate Change Are Now Being Seen</vt:lpstr>
      <vt:lpstr>Slide 30</vt:lpstr>
      <vt:lpstr>Slide 31</vt:lpstr>
      <vt:lpstr>Climate Change Has Brought Many Species to the Brink</vt:lpstr>
      <vt:lpstr>Climate Change Has Brought Many Species to the Brink</vt:lpstr>
      <vt:lpstr>Slide 34</vt:lpstr>
      <vt:lpstr>Slide 35</vt:lpstr>
      <vt:lpstr>Slide 36</vt:lpstr>
      <vt:lpstr>Climate Change Will Likely Have Severe Consequences</vt:lpstr>
      <vt:lpstr>Slide 38</vt:lpstr>
      <vt:lpstr>Timely Action Can Avert the Worst-Case Scenarios</vt:lpstr>
      <vt:lpstr>Bye-Bye, Food Chain?</vt:lpstr>
      <vt:lpstr>Clicker Questions</vt:lpstr>
      <vt:lpstr>Concept Quiz</vt:lpstr>
      <vt:lpstr>Concept Quiz</vt:lpstr>
      <vt:lpstr>Concept Quiz</vt:lpstr>
      <vt:lpstr>Relevant Art from Other Chapters</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341</cp:revision>
  <dcterms:created xsi:type="dcterms:W3CDTF">2012-06-18T17:08:28Z</dcterms:created>
  <dcterms:modified xsi:type="dcterms:W3CDTF">2012-06-18T17:22:06Z</dcterms:modified>
</cp:coreProperties>
</file>