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50"/>
  </p:notesMasterIdLst>
  <p:sldIdLst>
    <p:sldId id="342" r:id="rId3"/>
    <p:sldId id="347" r:id="rId4"/>
    <p:sldId id="257" r:id="rId5"/>
    <p:sldId id="258" r:id="rId6"/>
    <p:sldId id="259" r:id="rId7"/>
    <p:sldId id="348" r:id="rId8"/>
    <p:sldId id="260" r:id="rId9"/>
    <p:sldId id="273" r:id="rId10"/>
    <p:sldId id="349" r:id="rId11"/>
    <p:sldId id="261" r:id="rId12"/>
    <p:sldId id="284" r:id="rId13"/>
    <p:sldId id="350" r:id="rId14"/>
    <p:sldId id="351" r:id="rId15"/>
    <p:sldId id="262" r:id="rId16"/>
    <p:sldId id="352" r:id="rId17"/>
    <p:sldId id="353" r:id="rId18"/>
    <p:sldId id="275" r:id="rId19"/>
    <p:sldId id="354" r:id="rId20"/>
    <p:sldId id="263" r:id="rId21"/>
    <p:sldId id="264" r:id="rId22"/>
    <p:sldId id="355" r:id="rId23"/>
    <p:sldId id="265" r:id="rId24"/>
    <p:sldId id="356" r:id="rId25"/>
    <p:sldId id="332" r:id="rId26"/>
    <p:sldId id="357" r:id="rId27"/>
    <p:sldId id="333" r:id="rId28"/>
    <p:sldId id="276" r:id="rId29"/>
    <p:sldId id="266" r:id="rId30"/>
    <p:sldId id="358" r:id="rId31"/>
    <p:sldId id="267" r:id="rId32"/>
    <p:sldId id="359" r:id="rId33"/>
    <p:sldId id="294" r:id="rId34"/>
    <p:sldId id="360" r:id="rId35"/>
    <p:sldId id="277" r:id="rId36"/>
    <p:sldId id="361" r:id="rId37"/>
    <p:sldId id="334" r:id="rId38"/>
    <p:sldId id="335" r:id="rId39"/>
    <p:sldId id="362" r:id="rId40"/>
    <p:sldId id="363" r:id="rId41"/>
    <p:sldId id="338" r:id="rId42"/>
    <p:sldId id="365" r:id="rId43"/>
    <p:sldId id="364" r:id="rId44"/>
    <p:sldId id="341" r:id="rId45"/>
    <p:sldId id="343" r:id="rId46"/>
    <p:sldId id="344" r:id="rId47"/>
    <p:sldId id="345" r:id="rId48"/>
    <p:sldId id="346"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7"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065" autoAdjust="0"/>
    <p:restoredTop sz="94948" autoAdjust="0"/>
  </p:normalViewPr>
  <p:slideViewPr>
    <p:cSldViewPr snapToGrid="0" snapToObjects="1">
      <p:cViewPr>
        <p:scale>
          <a:sx n="100" d="100"/>
          <a:sy n="100" d="100"/>
        </p:scale>
        <p:origin x="-88" y="-7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F5DB78-957C-4921-9988-37A4D90AC0F5}" type="datetimeFigureOut">
              <a:rPr lang="en-US"/>
              <a:pPr>
                <a:defRPr/>
              </a:pPr>
              <a:t>6/18/12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70F128-1CB6-4EC0-88EE-A98772911C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7CDCE-D51D-B443-B6FA-186BBCB2881F}" type="slidenum">
              <a:rPr lang="en-US"/>
              <a:pPr/>
              <a:t>18</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24.5 The Most Productive Ecosystems</a:t>
            </a:r>
            <a:r>
              <a:rPr lang="en-US"/>
              <a:t> </a:t>
            </a:r>
          </a:p>
          <a:p>
            <a:r>
              <a:rPr lang="en-US"/>
              <a:t>Wetlands like this estuary in Virginia can harness energy from sunlight and oxygen and translate it into high net primary productivity on a par with terrestrial systems like tropical forests and agricultural fields.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2EA153-0C75-4C37-B9F1-0BB4D75B1BC8}"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D0885-74C7-384B-B578-198CE9B2077E}" type="slidenum">
              <a:rPr lang="en-US"/>
              <a:pPr/>
              <a:t>21</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24.6 Trophic Levels</a:t>
            </a:r>
            <a:endParaRPr lang="en-US"/>
          </a:p>
          <a:p>
            <a:r>
              <a:rPr lang="en-US"/>
              <a:t>Of each 10,000 kilocalories (kcal; 1 kilocalorie = 1,000 calories) of energy from the sun captured by producers, primary consumers store only about 10 percent. Roughly 10 percent of the energy at each trophic level is then transferred to the next trophic level.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417C4-FA14-854F-9925-0A273599B582}" type="slidenum">
              <a:rPr lang="en-US"/>
              <a:pPr/>
              <a:t>23</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24.7 Give Thanks to the Decomposers</a:t>
            </a:r>
            <a:endParaRPr lang="en-US"/>
          </a:p>
          <a:p>
            <a:r>
              <a:rPr lang="en-US"/>
              <a:t>Without decomposers, not only would nature’s waste pile up, but the soil would become devoid of nutrients. Decomposers such as bacteria and fungi recycle more than 50 percent of net primary productivity in ecosystems of all types. In the forest represented here, 80 percent of NPP is used directly by decomposers, and the remaining 20 percent is used by other consumers (such as herbivores and predators).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1C291-B6B3-4341-8C7A-FC6E21560EB2}" type="slidenum">
              <a:rPr lang="en-US"/>
              <a:pPr/>
              <a:t>25</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24.8 Nutrient Cycling</a:t>
            </a:r>
            <a:endParaRPr lang="en-US"/>
          </a:p>
          <a:p>
            <a:r>
              <a:rPr lang="en-US"/>
              <a:t>Nutrients cycle among reservoirs inaccessible to producers, exchange pools available to producers, and living organisms. Human activities, such as fossil fuel use and fertilizer synthesis, can move nutrients between reservoirs and exchange pools, altering their availability to producers and changing nutrient cycles.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6D4DA-A349-F941-ACAF-7D023E4D84FA}" type="slidenum">
              <a:rPr lang="en-US"/>
              <a:pPr/>
              <a:t>29</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24.9 The Carbon Cycle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A701C-DF52-C942-9DD7-CF5B74E19501}" type="slidenum">
              <a:rPr lang="en-US"/>
              <a:pPr/>
              <a:t>31</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24.10 The Nitrogen Cycle</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1BDCE-9418-9741-BE15-B056A58C582A}" type="slidenum">
              <a:rPr lang="en-US"/>
              <a:pPr/>
              <a:t>33</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24.11 The Sulfur Cycle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8B2CE-E931-454A-9EED-0459F4DC4990}" type="slidenum">
              <a:rPr lang="en-US"/>
              <a:pPr/>
              <a:t>35</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24.12 The Phosphorous Cycle</a:t>
            </a:r>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36A95-A2C9-594E-9071-C545D45E2F43}" type="slidenum">
              <a:rPr lang="en-US"/>
              <a:pPr/>
              <a:t>38</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24.13 Nutrient Loading Can Deplete Oxygen in Aquatic Ecosystems</a:t>
            </a:r>
            <a:r>
              <a:rPr lang="en-US"/>
              <a:t> </a:t>
            </a:r>
          </a:p>
          <a:p>
            <a:r>
              <a:rPr lang="en-US"/>
              <a:t>The Mississippi and Atchafalaya river basins drain nearly 40 percent of U.S. land area (a). Since the 1970s, large amounts of nitrogen (N) from fertilizer, sewage, and industrial by-products have entered waters within these watersheds. The resulting nutrient addition can be measured as the amount of nitrogen flowing past particular points on the Mississippi per year (b). This nitrogen then drains into the Gulf of Mexico, where each summer the extra nutrients create a large dead zone (c) in which virtually all animals are killed. The image, based on satellite photos from NASA, shows ocean turbidity and chlorophyll concentrations. Red and orange represent high concentrations of phytoplankton and river sediment.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4528F-C950-8F4C-8EC3-6CCB98EF3887}" type="slidenum">
              <a:rPr lang="en-US"/>
              <a:pPr/>
              <a:t>2</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b="1"/>
              <a:t>A Massive Oil Slick.</a:t>
            </a:r>
            <a:r>
              <a:rPr lang="en-US"/>
              <a:t> </a:t>
            </a:r>
          </a:p>
          <a:p>
            <a:r>
              <a:rPr lang="en-US"/>
              <a:t>In 2010, an explosion at the BP </a:t>
            </a:r>
            <a:r>
              <a:rPr lang="en-US" i="1"/>
              <a:t>Deepwater Horizon</a:t>
            </a:r>
            <a:r>
              <a:rPr lang="en-US"/>
              <a:t> deep-sea oil-drilling rig in the Gulf of Mexico resulted in a gigantic oil spill that coated thousands of square miles of ocean and destroyed marine life throughout the northern Gulf of Mexico and along 125 miles of coastline.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B8B07-B702-B448-9E52-E5A2907800AE}" type="slidenum">
              <a:rPr lang="en-US"/>
              <a:pPr/>
              <a:t>39</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24.14 Eutrophication Can Be Too Much of a Good Thing</a:t>
            </a:r>
            <a:r>
              <a:rPr lang="en-US"/>
              <a:t> </a:t>
            </a:r>
          </a:p>
          <a:p>
            <a:r>
              <a:rPr lang="en-US"/>
              <a:t>Large inputs of nutrients such as nitrogen and phosphorus can cause a population boom in photosynthetic plankton (algae). Dying algae in turn trigger explosive growth of oxygen-consuming decomposers, choking off the oxygen supply for animals.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BA3CF-51DA-EA44-B949-11E71EC8741F}" type="slidenum">
              <a:rPr lang="en-US"/>
              <a:pPr/>
              <a:t>41</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24.15 Altering Nutrient Cycles in a Forest Ecosystem</a:t>
            </a:r>
            <a:endParaRPr lang="en-US"/>
          </a:p>
          <a:p>
            <a:r>
              <a:rPr lang="en-US"/>
              <a:t>(a) This portion of the Hubbard Brook Experimental Forest in New Hampshire has been clearcut. (b) A portion of the forest was first clear-cut and then sprayed with herbicides for 3 years to prevent regrowth. A second portion of the forest was not clear-cut or sprayed and served as a control plot. Nitrate, a form of nitrogen that is important to plants, was lost from the ecosystem in streams at a much higher rate in the clear-cut portion of the forest than in the control portion. (The loss of nitrate was measured in milligrams of nitrate in the stream per liter of water.)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209CE-C4E1-9B41-817B-D6A0C2FBF4B5}" type="slidenum">
              <a:rPr lang="en-US"/>
              <a:pPr/>
              <a:t>42</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24.16 Acid Rain Can Damage Many Ecosystems</a:t>
            </a:r>
            <a:endParaRPr lang="en-US"/>
          </a:p>
          <a:p>
            <a:r>
              <a:rPr lang="en-US"/>
              <a:t>(a) This spruce forest in the Jizerské Mountains of the Czech Republic was killed by acid rain. (b) Thanks to regulations imposed by the 1990 Clean Air Act, the amount of sulfur dioxide, a major contributor to acid rain, emitted into the atmosphere each year in the United States has fallen by more than 50 percent since 1980.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44</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Energy flow must begin with an abiotic (non-living) source.  On Earth, the sun is the major source of energy.</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Producers can make their own food from this abiotic source.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Consumers eat producers (or other consumers).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Decomposers break down the dead matter from all other living things so that nutrients can be recycled.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NPP stands for Net Primary Productivity.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NPP is calculated by measuring the amount of energy captured by producers and then subtracting the amount of heat loss as energy flows through an ecosystem.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amount of nitrogen available for plants does affect NPP, but alone does not determine the NPP.  NPP values are due to many factors.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net productivity of phosphorus is not a real measured value.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 nitrogen cycle is a type of atmospheric cycle.  Other examples of atmospheric cycles are carbon, hydrogen, oxygen, and sulfur.</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Sedimentary cycles are the second major type of cycle.  Phosphorus is the only major sedimentary cycle.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99268-4D35-4FC9-A3E3-50D264587FB6}"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2A319-0B73-E94E-8F55-8849211E2594}" type="slidenum">
              <a:rPr lang="en-US"/>
              <a:pPr/>
              <a:t>6</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Figure 24.1 Ecosystems in the Snake River valley, near Jackson Hole, Wyoming</a:t>
            </a:r>
            <a:r>
              <a:rPr lang="en-US"/>
              <a:t> </a:t>
            </a:r>
          </a:p>
          <a:p>
            <a:r>
              <a:rPr lang="en-US"/>
              <a:t>How many ecosystems can you discern in this photo? What is the energy base in each of these ecosystems? Name some abiotic factors that are likely to affect the organisms living in the ecosystems you identified.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B19BB-9D49-0842-85B1-1E7F44F82027}" type="slidenum">
              <a:rPr lang="en-US"/>
              <a:pPr/>
              <a:t>9</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Figure 24.2 How Ecosystems Work</a:t>
            </a:r>
            <a:r>
              <a:rPr lang="en-US"/>
              <a:t> </a:t>
            </a:r>
          </a:p>
          <a:p>
            <a:r>
              <a:rPr lang="en-US"/>
              <a:t>At each step in a food chain, a portion of the energy captured by producers is lost as metabolic heat (indicated by the red arrows). Therefore, energy flows through the ecosystem in a single direction and is not recycled (yellow, orange, and red arrows). In contrast, nutrients such as carbon and nitrogen cycle between organisms and the physical environment (blue arrows).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1BA19-15F8-F248-8244-82F4BCBFA119}" type="slidenum">
              <a:rPr lang="en-US"/>
              <a:pPr/>
              <a:t>12</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Figure 24.3a Producers Are the Energy Base in an Ecosystem</a:t>
            </a:r>
            <a:r>
              <a:rPr lang="en-US"/>
              <a:t> </a:t>
            </a:r>
          </a:p>
          <a:p>
            <a:r>
              <a:rPr lang="en-US"/>
              <a:t>(a) In tropical rainforests, the abundant producers (plants) store a lot of chemical energy, which in turn is available to consumers.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A9C49-CC11-3646-A971-1559541EF921}" type="slidenum">
              <a:rPr lang="en-US"/>
              <a:pPr/>
              <a:t>13</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24.3b Producers Are the Energy Base in an Ecosystem</a:t>
            </a:r>
            <a:r>
              <a:rPr lang="en-US"/>
              <a:t> </a:t>
            </a:r>
          </a:p>
          <a:p>
            <a:r>
              <a:rPr lang="en-US"/>
              <a:t>(b) In deserts, because of the sparse plant life, relatively little chemical energy is available for consumers.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D6452-7EBF-5B46-BEB4-8C83E8DE6730}" type="slidenum">
              <a:rPr lang="en-US"/>
              <a:pPr/>
              <a:t>15</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24.4 (Part 1) Net Primary Productivity Varies Greatly in Both Terrestrial and Marine Ecosystems</a:t>
            </a:r>
            <a:r>
              <a:rPr lang="en-US"/>
              <a:t> </a:t>
            </a:r>
          </a:p>
          <a:p>
            <a:r>
              <a:rPr lang="en-US"/>
              <a:t>NPP is commonly measured as grams of new biomass made by plants or other producers each year in a square meter of area.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2B6A1-61F2-5841-BF71-F0A3346B65ED}" type="slidenum">
              <a:rPr lang="en-US"/>
              <a:pPr/>
              <a:t>16</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24.4 (Part 2) Net Primary Productivity Varies Greatly in Both Terrestrial and Marine Ecosystems</a:t>
            </a:r>
            <a:r>
              <a:rPr lang="en-US"/>
              <a:t> </a:t>
            </a:r>
          </a:p>
          <a:p>
            <a:r>
              <a:rPr lang="en-US"/>
              <a:t>NPP is commonly measured as grams of new biomass made by plants or other producers each year in a square meter of area.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357264-6703-415E-819F-D6857A8B3C24}"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1E336-5FDA-49D4-9E0C-084B729D94A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0154F8-3C6F-4BE3-A45B-0B32B2029684}"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9E295-0275-49D3-8AEB-7EB6ABF7B3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55CD4-9AFD-4D98-B158-7E86D51C54C2}"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E1876-92A3-4086-8674-F17E2E2564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51CC407-C9EA-E741-9201-A1DCB00077AF}"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ECF90-263C-45CB-9DB3-D6024A50F4EF}"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339544-D3A4-41F6-ACBC-D6864C3E8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48901B-259F-4370-8F88-B269856A67C5}"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7C8DD-7D67-4FB2-9CFF-B7834A7720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A177E-2B28-4E03-8A91-3A6DFDCDAD3E}"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414D8-F4B7-4617-9288-FAF7D76BA07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ECD1FA-09C7-4F6F-9643-CCFD90D74FE5}" type="datetimeFigureOut">
              <a:rPr lang="en-US"/>
              <a:pPr>
                <a:defRPr/>
              </a:pPr>
              <a:t>6/18/12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104A9F-F13E-43E9-9230-E6E5DF3B1D1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F74DEE-7DE2-42D8-8A00-AB4BBD290953}" type="datetimeFigureOut">
              <a:rPr lang="en-US"/>
              <a:pPr>
                <a:defRPr/>
              </a:pPr>
              <a:t>6/18/12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3B3020-55FA-4D18-AD4F-CD9BBBC435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065655-D13A-4875-850E-53AA41BB4FF6}" type="datetimeFigureOut">
              <a:rPr lang="en-US"/>
              <a:pPr>
                <a:defRPr/>
              </a:pPr>
              <a:t>6/18/12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8B7EC4-9FB9-4CF5-B919-89EBD835812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1F0844-B50D-496B-B913-705B9F5D24AF}"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56E61D-6DC0-4D16-9F6A-525512F3E9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8D0039-A884-40F5-AABF-1EC373281BA6}"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DD0FAD-8739-4C66-803A-83B1C8C589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1E9BAD-EFAD-4059-9DB5-B1BA829D42B7}" type="datetimeFigureOut">
              <a:rPr lang="en-US"/>
              <a:pPr>
                <a:defRPr/>
              </a:pPr>
              <a:t>6/18/12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980127-5AC8-4C2A-BFEF-0B6816A205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B1E493E5-7898-9847-90FD-9831103BB8EB}"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24</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Ecosystems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mtClean="0"/>
              <a:t>Energy Capture in Ecosystems</a:t>
            </a:r>
          </a:p>
        </p:txBody>
      </p:sp>
      <p:sp>
        <p:nvSpPr>
          <p:cNvPr id="24578" name="Content Placeholder 2"/>
          <p:cNvSpPr>
            <a:spLocks noGrp="1"/>
          </p:cNvSpPr>
          <p:nvPr>
            <p:ph idx="1"/>
          </p:nvPr>
        </p:nvSpPr>
        <p:spPr/>
        <p:txBody>
          <a:bodyPr/>
          <a:lstStyle/>
          <a:p>
            <a:pPr eaLnBrk="1" hangingPunct="1"/>
            <a:r>
              <a:rPr lang="en-US" smtClean="0"/>
              <a:t>With few exceptions, life on Earth depends directly or indirectly on the capture of solar energy by producers</a:t>
            </a:r>
          </a:p>
          <a:p>
            <a:pPr eaLnBrk="1" hangingPunct="1"/>
            <a:r>
              <a:rPr lang="en-US" smtClean="0"/>
              <a:t>The sun is the main source of energy in most terrestrial and aquatic ecosystems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Ecosystems Depend on Energy</a:t>
            </a:r>
            <a:br>
              <a:rPr lang="en-US" dirty="0" smtClean="0"/>
            </a:br>
            <a:r>
              <a:rPr lang="en-US" dirty="0" smtClean="0"/>
              <a:t>Captured by Producers</a:t>
            </a:r>
            <a:endParaRPr lang="en-US" dirty="0"/>
          </a:p>
        </p:txBody>
      </p:sp>
      <p:sp>
        <p:nvSpPr>
          <p:cNvPr id="25602" name="Content Placeholder 2"/>
          <p:cNvSpPr>
            <a:spLocks noGrp="1"/>
          </p:cNvSpPr>
          <p:nvPr>
            <p:ph idx="1"/>
          </p:nvPr>
        </p:nvSpPr>
        <p:spPr/>
        <p:txBody>
          <a:bodyPr/>
          <a:lstStyle/>
          <a:p>
            <a:pPr eaLnBrk="1" hangingPunct="1"/>
            <a:r>
              <a:rPr lang="en-US" smtClean="0"/>
              <a:t>Plants and other photosynthetic organisms store energy captured from the sun in chemical compounds such as carbohydrates</a:t>
            </a:r>
          </a:p>
          <a:p>
            <a:pPr eaLnBrk="1" hangingPunct="1"/>
            <a:r>
              <a:rPr lang="en-US" smtClean="0"/>
              <a:t>The overall amount of energy captured by producers influences the amount of food available to other organisms in the ecosystem</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24_03a"/>
          <p:cNvPicPr>
            <a:picLocks noChangeAspect="1" noChangeArrowheads="1"/>
          </p:cNvPicPr>
          <p:nvPr/>
        </p:nvPicPr>
        <p:blipFill>
          <a:blip r:embed="rId3"/>
          <a:srcRect/>
          <a:stretch>
            <a:fillRect/>
          </a:stretch>
        </p:blipFill>
        <p:spPr bwMode="auto">
          <a:xfrm>
            <a:off x="1524000" y="215900"/>
            <a:ext cx="6094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24_03b"/>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The Rate of Energy Capture</a:t>
            </a:r>
            <a:br>
              <a:rPr lang="en-US" sz="4000" smtClean="0"/>
            </a:br>
            <a:r>
              <a:rPr lang="en-US" sz="4000" smtClean="0"/>
              <a:t>Varies across the Globe</a:t>
            </a:r>
          </a:p>
        </p:txBody>
      </p:sp>
      <p:sp>
        <p:nvSpPr>
          <p:cNvPr id="27650" name="Content Placeholder 2"/>
          <p:cNvSpPr>
            <a:spLocks noGrp="1"/>
          </p:cNvSpPr>
          <p:nvPr>
            <p:ph idx="1"/>
          </p:nvPr>
        </p:nvSpPr>
        <p:spPr/>
        <p:txBody>
          <a:bodyPr/>
          <a:lstStyle/>
          <a:p>
            <a:pPr eaLnBrk="1" hangingPunct="1">
              <a:lnSpc>
                <a:spcPct val="90000"/>
              </a:lnSpc>
            </a:pPr>
            <a:r>
              <a:rPr lang="en-US" sz="3000" b="1" smtClean="0"/>
              <a:t>Net primary productivity </a:t>
            </a:r>
            <a:r>
              <a:rPr lang="en-US" sz="3000" smtClean="0"/>
              <a:t>is the amount of energy acquired through photosynthesis that is available for growth and reproduction</a:t>
            </a:r>
          </a:p>
          <a:p>
            <a:pPr eaLnBrk="1" hangingPunct="1">
              <a:lnSpc>
                <a:spcPct val="90000"/>
              </a:lnSpc>
            </a:pPr>
            <a:r>
              <a:rPr lang="en-US" sz="3000" smtClean="0"/>
              <a:t>The NPP can be estimated by the amount of new </a:t>
            </a:r>
            <a:r>
              <a:rPr lang="en-US" sz="3000" b="1" smtClean="0"/>
              <a:t>biomass</a:t>
            </a:r>
            <a:r>
              <a:rPr lang="en-US" sz="3000" smtClean="0"/>
              <a:t> produced in a given area during a specified period of time</a:t>
            </a:r>
          </a:p>
          <a:p>
            <a:pPr eaLnBrk="1" hangingPunct="1">
              <a:lnSpc>
                <a:spcPct val="90000"/>
              </a:lnSpc>
            </a:pPr>
            <a:r>
              <a:rPr lang="en-US" sz="3000" smtClean="0"/>
              <a:t>NPP decreases as the amount of solar radiation decreases from the equator to the poles</a:t>
            </a:r>
          </a:p>
          <a:p>
            <a:pPr eaLnBrk="1" hangingPunct="1">
              <a:lnSpc>
                <a:spcPct val="90000"/>
              </a:lnSpc>
            </a:pPr>
            <a:r>
              <a:rPr lang="en-US" sz="3000" smtClean="0"/>
              <a:t>In terrestrial ecosystems, water, sunlight, temperature, and nutrients affect NPP</a:t>
            </a:r>
          </a:p>
          <a:p>
            <a:pPr eaLnBrk="1" hangingPunct="1">
              <a:lnSpc>
                <a:spcPct val="90000"/>
              </a:lnSpc>
            </a:pPr>
            <a:endParaRPr lang="en-US" sz="3000" smtClean="0"/>
          </a:p>
          <a:p>
            <a:pPr eaLnBrk="1" hangingPunct="1">
              <a:lnSpc>
                <a:spcPct val="90000"/>
              </a:lnSpc>
            </a:pPr>
            <a:endParaRPr lang="en-US" sz="300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24_04a"/>
          <p:cNvPicPr>
            <a:picLocks noChangeAspect="1" noChangeArrowheads="1"/>
          </p:cNvPicPr>
          <p:nvPr/>
        </p:nvPicPr>
        <p:blipFill>
          <a:blip r:embed="rId3"/>
          <a:srcRect/>
          <a:stretch>
            <a:fillRect/>
          </a:stretch>
        </p:blipFill>
        <p:spPr bwMode="auto">
          <a:xfrm>
            <a:off x="1765300" y="215900"/>
            <a:ext cx="56181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24_04b"/>
          <p:cNvPicPr>
            <a:picLocks noChangeAspect="1" noChangeArrowheads="1"/>
          </p:cNvPicPr>
          <p:nvPr/>
        </p:nvPicPr>
        <p:blipFill>
          <a:blip r:embed="rId3"/>
          <a:srcRect/>
          <a:stretch>
            <a:fillRect/>
          </a:stretch>
        </p:blipFill>
        <p:spPr bwMode="auto">
          <a:xfrm>
            <a:off x="1651000" y="215900"/>
            <a:ext cx="58388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The Rate of Energy Capture</a:t>
            </a:r>
            <a:br>
              <a:rPr lang="en-US" sz="4000" smtClean="0"/>
            </a:br>
            <a:r>
              <a:rPr lang="en-US" sz="4000" smtClean="0"/>
              <a:t>Varies across the Globe</a:t>
            </a:r>
          </a:p>
        </p:txBody>
      </p:sp>
      <p:sp>
        <p:nvSpPr>
          <p:cNvPr id="29698" name="Content Placeholder 2"/>
          <p:cNvSpPr>
            <a:spLocks noGrp="1"/>
          </p:cNvSpPr>
          <p:nvPr>
            <p:ph idx="1"/>
          </p:nvPr>
        </p:nvSpPr>
        <p:spPr/>
        <p:txBody>
          <a:bodyPr/>
          <a:lstStyle/>
          <a:p>
            <a:pPr eaLnBrk="1" hangingPunct="1"/>
            <a:r>
              <a:rPr lang="en-US" smtClean="0"/>
              <a:t>The NPP in marine ecosystems is often high in ocean regions close to land but relatively low in the open ocean</a:t>
            </a:r>
          </a:p>
          <a:p>
            <a:pPr eaLnBrk="1" hangingPunct="1"/>
            <a:r>
              <a:rPr lang="en-US" smtClean="0"/>
              <a:t>Nutrients drained off the land stimulate the growth of producers, especially in estuaries, which form the foundation of aquatic food webs</a:t>
            </a:r>
          </a:p>
          <a:p>
            <a:pPr eaLnBrk="1" hangingPunct="1"/>
            <a:r>
              <a:rPr lang="en-US" smtClean="0"/>
              <a:t>As on land, the NPP in aquatic ecosystems can be strongly limited by sunlight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24_05"/>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Energy Flow through Ecosystems</a:t>
            </a:r>
          </a:p>
        </p:txBody>
      </p:sp>
      <p:sp>
        <p:nvSpPr>
          <p:cNvPr id="31746" name="Content Placeholder 2"/>
          <p:cNvSpPr>
            <a:spLocks noGrp="1"/>
          </p:cNvSpPr>
          <p:nvPr>
            <p:ph idx="1"/>
          </p:nvPr>
        </p:nvSpPr>
        <p:spPr/>
        <p:txBody>
          <a:bodyPr/>
          <a:lstStyle/>
          <a:p>
            <a:pPr eaLnBrk="1" hangingPunct="1"/>
            <a:r>
              <a:rPr lang="en-US" smtClean="0"/>
              <a:t>Producers get their energy from abiotic sources</a:t>
            </a:r>
          </a:p>
          <a:p>
            <a:pPr eaLnBrk="1" hangingPunct="1"/>
            <a:r>
              <a:rPr lang="en-US" smtClean="0"/>
              <a:t>Consumers extract energy from the biomass of other organisms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4_00"/>
          <p:cNvPicPr>
            <a:picLocks noChangeAspect="1" noChangeArrowheads="1"/>
          </p:cNvPicPr>
          <p:nvPr/>
        </p:nvPicPr>
        <p:blipFill>
          <a:blip r:embed="rId3"/>
          <a:srcRect/>
          <a:stretch>
            <a:fillRect/>
          </a:stretch>
        </p:blipFill>
        <p:spPr bwMode="auto">
          <a:xfrm>
            <a:off x="304800" y="406400"/>
            <a:ext cx="8531225" cy="604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smtClean="0"/>
              <a:t>An Energy Pyramid Shows the Amount of Energy Transferred up a Food Chain</a:t>
            </a:r>
          </a:p>
        </p:txBody>
      </p:sp>
      <p:sp>
        <p:nvSpPr>
          <p:cNvPr id="32770" name="Content Placeholder 2"/>
          <p:cNvSpPr>
            <a:spLocks noGrp="1"/>
          </p:cNvSpPr>
          <p:nvPr>
            <p:ph idx="1"/>
          </p:nvPr>
        </p:nvSpPr>
        <p:spPr/>
        <p:txBody>
          <a:bodyPr/>
          <a:lstStyle/>
          <a:p>
            <a:pPr eaLnBrk="1" hangingPunct="1"/>
            <a:r>
              <a:rPr lang="en-US" sz="3000" smtClean="0"/>
              <a:t>Energy cannot be recycled within an ecosystem because all energy captured by producers is lost from the biotic part of the ecosystem as heat</a:t>
            </a:r>
          </a:p>
          <a:p>
            <a:pPr eaLnBrk="1" hangingPunct="1"/>
            <a:r>
              <a:rPr lang="en-US" sz="3000" smtClean="0"/>
              <a:t>As biomass is transferred along a food chain, the available energy declines</a:t>
            </a:r>
          </a:p>
          <a:p>
            <a:pPr eaLnBrk="1" hangingPunct="1"/>
            <a:r>
              <a:rPr lang="en-US" sz="3000" smtClean="0"/>
              <a:t>The amounts of energy available to organisms in an ecosystem can be represented in an </a:t>
            </a:r>
            <a:r>
              <a:rPr lang="en-US" sz="3000" b="1" smtClean="0"/>
              <a:t>energy pyramid </a:t>
            </a:r>
            <a:r>
              <a:rPr lang="en-US" sz="3000" smtClean="0"/>
              <a:t>made up of </a:t>
            </a:r>
            <a:r>
              <a:rPr lang="en-US" sz="3000" b="1" smtClean="0"/>
              <a:t>trophic levels </a:t>
            </a:r>
            <a:r>
              <a:rPr lang="en-US" sz="3000" smtClean="0"/>
              <a:t>that represent each level of the food chain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24_06"/>
          <p:cNvPicPr>
            <a:picLocks noChangeAspect="1" noChangeArrowheads="1"/>
          </p:cNvPicPr>
          <p:nvPr/>
        </p:nvPicPr>
        <p:blipFill>
          <a:blip r:embed="rId3"/>
          <a:srcRect/>
          <a:stretch>
            <a:fillRect/>
          </a:stretch>
        </p:blipFill>
        <p:spPr bwMode="auto">
          <a:xfrm>
            <a:off x="2006600" y="215900"/>
            <a:ext cx="51244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9863" y="274638"/>
            <a:ext cx="8785225" cy="1143000"/>
          </a:xfrm>
        </p:spPr>
        <p:txBody>
          <a:bodyPr/>
          <a:lstStyle/>
          <a:p>
            <a:pPr eaLnBrk="1" hangingPunct="1"/>
            <a:r>
              <a:rPr lang="en-US" sz="4000" smtClean="0"/>
              <a:t>Secondary Productivity Is</a:t>
            </a:r>
            <a:br>
              <a:rPr lang="en-US" sz="4000" smtClean="0"/>
            </a:br>
            <a:r>
              <a:rPr lang="en-US" sz="4000" smtClean="0"/>
              <a:t>Highest in Areas of High NPP</a:t>
            </a:r>
          </a:p>
        </p:txBody>
      </p:sp>
      <p:sp>
        <p:nvSpPr>
          <p:cNvPr id="35842" name="Content Placeholder 2"/>
          <p:cNvSpPr>
            <a:spLocks noGrp="1"/>
          </p:cNvSpPr>
          <p:nvPr>
            <p:ph idx="1"/>
          </p:nvPr>
        </p:nvSpPr>
        <p:spPr/>
        <p:txBody>
          <a:bodyPr/>
          <a:lstStyle/>
          <a:p>
            <a:pPr eaLnBrk="1" hangingPunct="1"/>
            <a:r>
              <a:rPr lang="en-US" b="1" smtClean="0"/>
              <a:t>Secondary productivity </a:t>
            </a:r>
            <a:r>
              <a:rPr lang="en-US" smtClean="0"/>
              <a:t>is the rate of new biomass production by consumers and is highest in ecosystems with high net primary productivity</a:t>
            </a:r>
          </a:p>
          <a:p>
            <a:pPr eaLnBrk="1" hangingPunct="1"/>
            <a:r>
              <a:rPr lang="en-US" smtClean="0"/>
              <a:t>Eventually, all biomass made by producers, herbivores, predators, and parasites is consumed by decomposers</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24_07"/>
          <p:cNvPicPr>
            <a:picLocks noChangeAspect="1" noChangeArrowheads="1"/>
          </p:cNvPicPr>
          <p:nvPr/>
        </p:nvPicPr>
        <p:blipFill>
          <a:blip r:embed="rId3"/>
          <a:srcRect/>
          <a:stretch>
            <a:fillRect/>
          </a:stretch>
        </p:blipFill>
        <p:spPr bwMode="auto">
          <a:xfrm>
            <a:off x="571500" y="215900"/>
            <a:ext cx="7994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Biogeochemical Cycles</a:t>
            </a:r>
          </a:p>
        </p:txBody>
      </p:sp>
      <p:sp>
        <p:nvSpPr>
          <p:cNvPr id="37890" name="Content Placeholder 2"/>
          <p:cNvSpPr>
            <a:spLocks noGrp="1"/>
          </p:cNvSpPr>
          <p:nvPr>
            <p:ph idx="1"/>
          </p:nvPr>
        </p:nvSpPr>
        <p:spPr/>
        <p:txBody>
          <a:bodyPr/>
          <a:lstStyle/>
          <a:p>
            <a:pPr eaLnBrk="1" hangingPunct="1"/>
            <a:r>
              <a:rPr lang="en-US" smtClean="0"/>
              <a:t>Producers obtain nutrients needed for growth from the soil, water, or air</a:t>
            </a:r>
          </a:p>
          <a:p>
            <a:pPr eaLnBrk="1" hangingPunct="1"/>
            <a:r>
              <a:rPr lang="en-US" smtClean="0"/>
              <a:t>Consumers obtain nutrients needed for growth by eating producers or other consumers</a:t>
            </a:r>
          </a:p>
          <a:p>
            <a:pPr eaLnBrk="1" hangingPunct="1"/>
            <a:r>
              <a:rPr lang="en-US" smtClean="0"/>
              <a:t>Nutrients are transferred between organisms and the physical environment in cyclical patterns called </a:t>
            </a:r>
            <a:r>
              <a:rPr lang="en-US" b="1" smtClean="0"/>
              <a:t>nutrient cycles </a:t>
            </a:r>
            <a:r>
              <a:rPr lang="en-US" smtClean="0"/>
              <a:t>or </a:t>
            </a:r>
            <a:r>
              <a:rPr lang="en-US" b="1" smtClean="0"/>
              <a:t>biogeochemical cycles</a:t>
            </a: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24_08"/>
          <p:cNvPicPr>
            <a:picLocks noChangeAspect="1" noChangeArrowheads="1"/>
          </p:cNvPicPr>
          <p:nvPr/>
        </p:nvPicPr>
        <p:blipFill>
          <a:blip r:embed="rId3"/>
          <a:srcRect/>
          <a:stretch>
            <a:fillRect/>
          </a:stretch>
        </p:blipFill>
        <p:spPr bwMode="auto">
          <a:xfrm>
            <a:off x="304800" y="939800"/>
            <a:ext cx="8531225" cy="497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Biogeochemical Cycles</a:t>
            </a:r>
          </a:p>
        </p:txBody>
      </p:sp>
      <p:sp>
        <p:nvSpPr>
          <p:cNvPr id="39938" name="Content Placeholder 2"/>
          <p:cNvSpPr>
            <a:spLocks noGrp="1"/>
          </p:cNvSpPr>
          <p:nvPr>
            <p:ph idx="1"/>
          </p:nvPr>
        </p:nvSpPr>
        <p:spPr/>
        <p:txBody>
          <a:bodyPr/>
          <a:lstStyle/>
          <a:p>
            <a:pPr eaLnBrk="1" hangingPunct="1">
              <a:lnSpc>
                <a:spcPct val="90000"/>
              </a:lnSpc>
            </a:pPr>
            <a:r>
              <a:rPr lang="en-US" smtClean="0"/>
              <a:t>Once captured by producers, nutrients can be passed from the producer along the food chain, where decomposers eventually break down once-living tissues into simple chemical components, thereby returning nutrients to the physical environment</a:t>
            </a:r>
          </a:p>
          <a:p>
            <a:pPr eaLnBrk="1" hangingPunct="1">
              <a:lnSpc>
                <a:spcPct val="90000"/>
              </a:lnSpc>
            </a:pPr>
            <a:r>
              <a:rPr lang="en-US" smtClean="0"/>
              <a:t>The type of nutrient and the abiotic conditions influence the length of time it takes for a nutrient to cycle from the biotic community to the exchange pool and back</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277813" y="274638"/>
            <a:ext cx="8682037" cy="1143000"/>
          </a:xfrm>
        </p:spPr>
        <p:txBody>
          <a:bodyPr/>
          <a:lstStyle/>
          <a:p>
            <a:pPr eaLnBrk="1" hangingPunct="1"/>
            <a:r>
              <a:rPr lang="en-US" smtClean="0"/>
              <a:t>Biogeochemical Cycles</a:t>
            </a:r>
          </a:p>
        </p:txBody>
      </p:sp>
      <p:sp>
        <p:nvSpPr>
          <p:cNvPr id="40962" name="Content Placeholder 2"/>
          <p:cNvSpPr>
            <a:spLocks noGrp="1"/>
          </p:cNvSpPr>
          <p:nvPr>
            <p:ph idx="1"/>
          </p:nvPr>
        </p:nvSpPr>
        <p:spPr/>
        <p:txBody>
          <a:bodyPr/>
          <a:lstStyle/>
          <a:p>
            <a:pPr eaLnBrk="1" hangingPunct="1"/>
            <a:r>
              <a:rPr lang="en-US" smtClean="0"/>
              <a:t>Nutrients that exist as a gas under natural conditions have an </a:t>
            </a:r>
            <a:r>
              <a:rPr lang="en-US" b="1" smtClean="0"/>
              <a:t>atmospheric cycle, </a:t>
            </a:r>
            <a:r>
              <a:rPr lang="en-US" smtClean="0"/>
              <a:t>which means they can be released into or absorbed from the atmosphere</a:t>
            </a:r>
          </a:p>
          <a:p>
            <a:pPr eaLnBrk="1" hangingPunct="1"/>
            <a:r>
              <a:rPr lang="en-US" smtClean="0"/>
              <a:t>A few nutrients, including phosphorus, are  said to have a </a:t>
            </a:r>
            <a:r>
              <a:rPr lang="en-US" b="1" smtClean="0"/>
              <a:t>sedimentary cycle </a:t>
            </a:r>
            <a:r>
              <a:rPr lang="en-US" smtClean="0"/>
              <a:t>because they are not commonly found as a gas under natural conditions and move mostly through land and water rather than the atmosphere</a:t>
            </a:r>
            <a:endParaRPr lang="en-US" b="1"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457200"/>
            <a:ext cx="9144000" cy="1143000"/>
          </a:xfrm>
        </p:spPr>
        <p:txBody>
          <a:bodyPr/>
          <a:lstStyle/>
          <a:p>
            <a:pPr eaLnBrk="1" hangingPunct="1"/>
            <a:r>
              <a:rPr lang="en-US" sz="4000" smtClean="0"/>
              <a:t>Carbon Cycling between the Biotic and Abiotic</a:t>
            </a:r>
            <a:r>
              <a:rPr lang="en-US" sz="4000" i="1" smtClean="0"/>
              <a:t> </a:t>
            </a:r>
            <a:r>
              <a:rPr lang="en-US" sz="4000" smtClean="0"/>
              <a:t>Worlds Is Driven by </a:t>
            </a:r>
            <a:br>
              <a:rPr lang="en-US" sz="4000" smtClean="0"/>
            </a:br>
            <a:r>
              <a:rPr lang="en-US" sz="4000" smtClean="0"/>
              <a:t>Photosynthesis and Respiration</a:t>
            </a:r>
          </a:p>
        </p:txBody>
      </p:sp>
      <p:sp>
        <p:nvSpPr>
          <p:cNvPr id="41986" name="Content Placeholder 2"/>
          <p:cNvSpPr>
            <a:spLocks noGrp="1"/>
          </p:cNvSpPr>
          <p:nvPr>
            <p:ph idx="1"/>
          </p:nvPr>
        </p:nvSpPr>
        <p:spPr>
          <a:xfrm>
            <a:off x="457200" y="2051050"/>
            <a:ext cx="8229600" cy="4525963"/>
          </a:xfrm>
        </p:spPr>
        <p:txBody>
          <a:bodyPr/>
          <a:lstStyle/>
          <a:p>
            <a:pPr eaLnBrk="1" hangingPunct="1"/>
            <a:r>
              <a:rPr lang="en-US" sz="3000" smtClean="0"/>
              <a:t>The transfer of carbon within communities, between living organisms and their physical surroundings, and within the abiotic world is known as the global </a:t>
            </a:r>
            <a:r>
              <a:rPr lang="en-US" sz="3000" b="1" smtClean="0"/>
              <a:t>carbon cycle</a:t>
            </a:r>
          </a:p>
          <a:p>
            <a:pPr eaLnBrk="1" hangingPunct="1"/>
            <a:r>
              <a:rPr lang="en-US" sz="3000" smtClean="0"/>
              <a:t>Living organisms acquire carbon mainly through photosynthesis and convert it into biomass</a:t>
            </a:r>
          </a:p>
          <a:p>
            <a:pPr eaLnBrk="1" hangingPunct="1"/>
            <a:r>
              <a:rPr lang="en-US" sz="3000" smtClean="0"/>
              <a:t>Decomposers are responsible for releasing the carbon contained in the dead organisms back into the carbon cycle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24_09"/>
          <p:cNvPicPr>
            <a:picLocks noChangeAspect="1" noChangeArrowheads="1"/>
          </p:cNvPicPr>
          <p:nvPr/>
        </p:nvPicPr>
        <p:blipFill>
          <a:blip r:embed="rId3"/>
          <a:srcRect/>
          <a:stretch>
            <a:fillRect/>
          </a:stretch>
        </p:blipFill>
        <p:spPr bwMode="auto">
          <a:xfrm>
            <a:off x="304800" y="927100"/>
            <a:ext cx="8531225" cy="500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4000" i="1" smtClean="0"/>
              <a:t>Deepwater Horizon</a:t>
            </a:r>
            <a:r>
              <a:rPr lang="en-US" sz="4000" smtClean="0"/>
              <a:t>: </a:t>
            </a:r>
            <a:br>
              <a:rPr lang="en-US" sz="4000" smtClean="0"/>
            </a:br>
            <a:r>
              <a:rPr lang="en-US" sz="4000" smtClean="0"/>
              <a:t>Death of an Ecosystem?</a:t>
            </a:r>
          </a:p>
        </p:txBody>
      </p:sp>
      <p:sp>
        <p:nvSpPr>
          <p:cNvPr id="16386" name="Content Placeholder 2"/>
          <p:cNvSpPr>
            <a:spLocks noGrp="1"/>
          </p:cNvSpPr>
          <p:nvPr>
            <p:ph idx="1"/>
          </p:nvPr>
        </p:nvSpPr>
        <p:spPr/>
        <p:txBody>
          <a:bodyPr/>
          <a:lstStyle/>
          <a:p>
            <a:pPr eaLnBrk="1" hangingPunct="1"/>
            <a:r>
              <a:rPr lang="en-US" smtClean="0"/>
              <a:t>In 2010, the </a:t>
            </a:r>
            <a:r>
              <a:rPr lang="en-US" i="1" smtClean="0"/>
              <a:t>Deepwater Horizon</a:t>
            </a:r>
            <a:r>
              <a:rPr lang="en-US" smtClean="0"/>
              <a:t> oil-drilling rig exploded, releasing 5 billion barrels of crude oil into the Gulf of Mexico in a plume that stretched 22 miles under the ocean’s surface</a:t>
            </a:r>
          </a:p>
          <a:p>
            <a:pPr eaLnBrk="1" hangingPunct="1"/>
            <a:r>
              <a:rPr lang="en-US" smtClean="0"/>
              <a:t>Ecologists predicted unprecedented damage to the Gulf ecosystem food chains similar to the long-term effects of the </a:t>
            </a:r>
            <a:r>
              <a:rPr lang="en-US" i="1" smtClean="0"/>
              <a:t>Exxon</a:t>
            </a:r>
            <a:r>
              <a:rPr lang="en-US" smtClean="0"/>
              <a:t> </a:t>
            </a:r>
            <a:r>
              <a:rPr lang="en-US" i="1" smtClean="0"/>
              <a:t>Valdez</a:t>
            </a:r>
            <a:r>
              <a:rPr lang="en-US" smtClean="0"/>
              <a:t> oil spill in Alaska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274638"/>
            <a:ext cx="9144000" cy="1143000"/>
          </a:xfrm>
        </p:spPr>
        <p:txBody>
          <a:bodyPr/>
          <a:lstStyle/>
          <a:p>
            <a:pPr eaLnBrk="1" hangingPunct="1"/>
            <a:r>
              <a:rPr lang="en-US" sz="4000" smtClean="0"/>
              <a:t>Biological Nitrogen Fixation Is the Most Important Source of Nitrogen </a:t>
            </a:r>
            <a:br>
              <a:rPr lang="en-US" sz="4000" smtClean="0"/>
            </a:br>
            <a:r>
              <a:rPr lang="en-US" sz="4000" smtClean="0"/>
              <a:t>for Biotic Communities</a:t>
            </a:r>
          </a:p>
        </p:txBody>
      </p:sp>
      <p:sp>
        <p:nvSpPr>
          <p:cNvPr id="44034" name="Content Placeholder 2"/>
          <p:cNvSpPr>
            <a:spLocks noGrp="1"/>
          </p:cNvSpPr>
          <p:nvPr>
            <p:ph idx="1"/>
          </p:nvPr>
        </p:nvSpPr>
        <p:spPr>
          <a:xfrm>
            <a:off x="457200" y="1814513"/>
            <a:ext cx="8229600" cy="4525962"/>
          </a:xfrm>
        </p:spPr>
        <p:txBody>
          <a:bodyPr/>
          <a:lstStyle/>
          <a:p>
            <a:pPr eaLnBrk="1" hangingPunct="1">
              <a:lnSpc>
                <a:spcPct val="80000"/>
              </a:lnSpc>
            </a:pPr>
            <a:r>
              <a:rPr lang="en-US" sz="2700" smtClean="0"/>
              <a:t>Nitrogen is not naturally abundant in soil and water and therefore limits the growth of producers in most ecosystems that are unaltered by humans</a:t>
            </a:r>
          </a:p>
          <a:p>
            <a:pPr eaLnBrk="1" hangingPunct="1">
              <a:lnSpc>
                <a:spcPct val="80000"/>
              </a:lnSpc>
            </a:pPr>
            <a:r>
              <a:rPr lang="en-US" sz="2700" smtClean="0"/>
              <a:t>Nitrogen found in soil and water originates from a process called </a:t>
            </a:r>
            <a:r>
              <a:rPr lang="en-US" sz="2700" b="1" smtClean="0"/>
              <a:t>nitrogen fixation </a:t>
            </a:r>
            <a:r>
              <a:rPr lang="en-US" sz="2700" smtClean="0"/>
              <a:t>that is carried out by certain prokaryotes</a:t>
            </a:r>
          </a:p>
          <a:p>
            <a:pPr eaLnBrk="1" hangingPunct="1">
              <a:lnSpc>
                <a:spcPct val="80000"/>
              </a:lnSpc>
            </a:pPr>
            <a:r>
              <a:rPr lang="en-US" sz="2700" smtClean="0"/>
              <a:t>Nitrogen fixed by bacteria is added to soil or water when these organisms and any host produce waste or die and decompose</a:t>
            </a:r>
          </a:p>
          <a:p>
            <a:pPr eaLnBrk="1" hangingPunct="1">
              <a:lnSpc>
                <a:spcPct val="80000"/>
              </a:lnSpc>
            </a:pPr>
            <a:r>
              <a:rPr lang="en-US" sz="2700" smtClean="0"/>
              <a:t>Consumers acquire nitrogen when they eat plants that have acquired nitrogen from the soil or through their association with nitrogen-fixing bacteria</a:t>
            </a:r>
          </a:p>
          <a:p>
            <a:pPr eaLnBrk="1" hangingPunct="1">
              <a:lnSpc>
                <a:spcPct val="80000"/>
              </a:lnSpc>
            </a:pPr>
            <a:endParaRPr lang="en-US" sz="2700"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4_10"/>
          <p:cNvPicPr>
            <a:picLocks noChangeAspect="1" noChangeArrowheads="1"/>
          </p:cNvPicPr>
          <p:nvPr/>
        </p:nvPicPr>
        <p:blipFill>
          <a:blip r:embed="rId3"/>
          <a:srcRect/>
          <a:stretch>
            <a:fillRect/>
          </a:stretch>
        </p:blipFill>
        <p:spPr bwMode="auto">
          <a:xfrm>
            <a:off x="304800" y="546100"/>
            <a:ext cx="8531225" cy="5764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4000" smtClean="0"/>
              <a:t>Sulfur Is One of Several Important Nutrients with an Atmospheric Cycle</a:t>
            </a:r>
          </a:p>
        </p:txBody>
      </p:sp>
      <p:sp>
        <p:nvSpPr>
          <p:cNvPr id="46082" name="Content Placeholder 2"/>
          <p:cNvSpPr>
            <a:spLocks noGrp="1"/>
          </p:cNvSpPr>
          <p:nvPr>
            <p:ph idx="1"/>
          </p:nvPr>
        </p:nvSpPr>
        <p:spPr/>
        <p:txBody>
          <a:bodyPr/>
          <a:lstStyle/>
          <a:p>
            <a:pPr eaLnBrk="1" hangingPunct="1"/>
            <a:r>
              <a:rPr lang="en-US" smtClean="0"/>
              <a:t>About 95 percent of the sulfur that enters the atmosphere comes from the world’s oceans in the form of sea spray</a:t>
            </a:r>
          </a:p>
          <a:p>
            <a:pPr eaLnBrk="1" hangingPunct="1"/>
            <a:r>
              <a:rPr lang="en-US" smtClean="0"/>
              <a:t>Like most other nutrients with atmospheric cycles, sulfur cycles through terrestrial and aquatic ecosystems relatively quickly</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24_11"/>
          <p:cNvPicPr>
            <a:picLocks noChangeAspect="1" noChangeArrowheads="1"/>
          </p:cNvPicPr>
          <p:nvPr/>
        </p:nvPicPr>
        <p:blipFill>
          <a:blip r:embed="rId3"/>
          <a:srcRect/>
          <a:stretch>
            <a:fillRect/>
          </a:stretch>
        </p:blipFill>
        <p:spPr bwMode="auto">
          <a:xfrm>
            <a:off x="304800" y="723900"/>
            <a:ext cx="8531225" cy="5418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Phosphorus Is the Only Major</a:t>
            </a:r>
            <a:br>
              <a:rPr lang="en-US" sz="4000" smtClean="0"/>
            </a:br>
            <a:r>
              <a:rPr lang="en-US" sz="4000" smtClean="0"/>
              <a:t>Nutrient with a Sedimentary Cycle</a:t>
            </a:r>
          </a:p>
        </p:txBody>
      </p:sp>
      <p:sp>
        <p:nvSpPr>
          <p:cNvPr id="48130" name="Content Placeholder 2"/>
          <p:cNvSpPr>
            <a:spLocks noGrp="1"/>
          </p:cNvSpPr>
          <p:nvPr>
            <p:ph idx="1"/>
          </p:nvPr>
        </p:nvSpPr>
        <p:spPr/>
        <p:txBody>
          <a:bodyPr/>
          <a:lstStyle/>
          <a:p>
            <a:pPr eaLnBrk="1" hangingPunct="1"/>
            <a:r>
              <a:rPr lang="en-US" smtClean="0"/>
              <a:t>Among the major nutrients that cycle within ecosystems, phosphorus is the only nutrient with a sedimentary cycle, and it has a large impact on NPP</a:t>
            </a:r>
          </a:p>
          <a:p>
            <a:pPr eaLnBrk="1" hangingPunct="1"/>
            <a:r>
              <a:rPr lang="en-US" smtClean="0"/>
              <a:t>Phosphorus first cycles within terrestrial and aquatic ecosystems for variable periods of time and is eventually deposited as sediment  on the ocean floor, where it remains for many years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24_12"/>
          <p:cNvPicPr>
            <a:picLocks noChangeAspect="1" noChangeArrowheads="1"/>
          </p:cNvPicPr>
          <p:nvPr/>
        </p:nvPicPr>
        <p:blipFill>
          <a:blip r:embed="rId3"/>
          <a:srcRect/>
          <a:stretch>
            <a:fillRect/>
          </a:stretch>
        </p:blipFill>
        <p:spPr bwMode="auto">
          <a:xfrm>
            <a:off x="304800" y="914400"/>
            <a:ext cx="8531225" cy="504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Human Actions Can Alter </a:t>
            </a:r>
            <a:br>
              <a:rPr lang="en-US" dirty="0" smtClean="0"/>
            </a:br>
            <a:r>
              <a:rPr lang="en-US" dirty="0" smtClean="0"/>
              <a:t>Ecosystem Processes</a:t>
            </a:r>
            <a:endParaRPr lang="en-US" dirty="0"/>
          </a:p>
        </p:txBody>
      </p:sp>
      <p:sp>
        <p:nvSpPr>
          <p:cNvPr id="50178" name="Content Placeholder 2"/>
          <p:cNvSpPr>
            <a:spLocks noGrp="1"/>
          </p:cNvSpPr>
          <p:nvPr>
            <p:ph idx="1"/>
          </p:nvPr>
        </p:nvSpPr>
        <p:spPr/>
        <p:txBody>
          <a:bodyPr/>
          <a:lstStyle/>
          <a:p>
            <a:pPr eaLnBrk="1" hangingPunct="1"/>
            <a:r>
              <a:rPr lang="en-US" smtClean="0"/>
              <a:t>Humans have been disrupting ecological communities for many hundreds of years with often-tragic consequences</a:t>
            </a:r>
          </a:p>
          <a:p>
            <a:pPr eaLnBrk="1" hangingPunct="1"/>
            <a:r>
              <a:rPr lang="en-US" smtClean="0"/>
              <a:t>The past 200 years have brought about large-scale ecological changes that we are only beginning to understand</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smtClean="0"/>
              <a:t>Human Activities Can</a:t>
            </a:r>
            <a:br>
              <a:rPr lang="en-US" sz="4000" smtClean="0"/>
            </a:br>
            <a:r>
              <a:rPr lang="en-US" sz="4000" smtClean="0"/>
              <a:t>Increase or Decrease NPP</a:t>
            </a:r>
          </a:p>
        </p:txBody>
      </p:sp>
      <p:sp>
        <p:nvSpPr>
          <p:cNvPr id="51202" name="Content Placeholder 2"/>
          <p:cNvSpPr>
            <a:spLocks noGrp="1"/>
          </p:cNvSpPr>
          <p:nvPr>
            <p:ph idx="1"/>
          </p:nvPr>
        </p:nvSpPr>
        <p:spPr/>
        <p:txBody>
          <a:bodyPr/>
          <a:lstStyle/>
          <a:p>
            <a:pPr eaLnBrk="1" hangingPunct="1">
              <a:lnSpc>
                <a:spcPct val="90000"/>
              </a:lnSpc>
            </a:pPr>
            <a:r>
              <a:rPr lang="en-US" sz="2800" smtClean="0"/>
              <a:t>The addition of extra nutrients to lakes, streams, or offshore waters from farmland runoff leads to </a:t>
            </a:r>
            <a:r>
              <a:rPr lang="en-US" sz="2800" b="1" smtClean="0"/>
              <a:t>eutrophication, </a:t>
            </a:r>
            <a:r>
              <a:rPr lang="en-US" sz="2800" smtClean="0"/>
              <a:t>or overfeeding</a:t>
            </a:r>
          </a:p>
          <a:p>
            <a:pPr eaLnBrk="1" hangingPunct="1">
              <a:lnSpc>
                <a:spcPct val="90000"/>
              </a:lnSpc>
            </a:pPr>
            <a:r>
              <a:rPr lang="en-US" sz="2800" smtClean="0"/>
              <a:t>Eutrophication causes algae to be more abundant, thereby increasing the NPP </a:t>
            </a:r>
          </a:p>
          <a:p>
            <a:pPr eaLnBrk="1" hangingPunct="1">
              <a:lnSpc>
                <a:spcPct val="90000"/>
              </a:lnSpc>
            </a:pPr>
            <a:r>
              <a:rPr lang="en-US" sz="2800" smtClean="0"/>
              <a:t>Increased NPP can causes undesirable changes in  a  body of water, leading to a decrease or elimination  of fish and other animals</a:t>
            </a:r>
          </a:p>
          <a:p>
            <a:pPr eaLnBrk="1" hangingPunct="1">
              <a:lnSpc>
                <a:spcPct val="90000"/>
              </a:lnSpc>
            </a:pPr>
            <a:r>
              <a:rPr lang="en-US" sz="2800" smtClean="0"/>
              <a:t>Scientists estimate a net there has been a 5 percent decrease in NPP on land as a result of logging and fire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24_13"/>
          <p:cNvPicPr>
            <a:picLocks noChangeAspect="1" noChangeArrowheads="1"/>
          </p:cNvPicPr>
          <p:nvPr/>
        </p:nvPicPr>
        <p:blipFill>
          <a:blip r:embed="rId3"/>
          <a:srcRect/>
          <a:stretch>
            <a:fillRect/>
          </a:stretch>
        </p:blipFill>
        <p:spPr bwMode="auto">
          <a:xfrm>
            <a:off x="850900" y="215900"/>
            <a:ext cx="74469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24_14"/>
          <p:cNvPicPr>
            <a:picLocks noChangeAspect="1" noChangeArrowheads="1"/>
          </p:cNvPicPr>
          <p:nvPr/>
        </p:nvPicPr>
        <p:blipFill>
          <a:blip r:embed="rId3"/>
          <a:srcRect/>
          <a:stretch>
            <a:fillRect/>
          </a:stretch>
        </p:blipFill>
        <p:spPr bwMode="auto">
          <a:xfrm>
            <a:off x="304800" y="279400"/>
            <a:ext cx="8531225" cy="6294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To Survive, All Organisms Need Energy</a:t>
            </a:r>
          </a:p>
        </p:txBody>
      </p:sp>
      <p:sp>
        <p:nvSpPr>
          <p:cNvPr id="17410" name="Content Placeholder 2"/>
          <p:cNvSpPr>
            <a:spLocks noGrp="1"/>
          </p:cNvSpPr>
          <p:nvPr>
            <p:ph idx="1"/>
          </p:nvPr>
        </p:nvSpPr>
        <p:spPr/>
        <p:txBody>
          <a:bodyPr/>
          <a:lstStyle/>
          <a:p>
            <a:pPr eaLnBrk="1" hangingPunct="1"/>
            <a:r>
              <a:rPr lang="en-US" smtClean="0"/>
              <a:t>Most organisms depend directly or indirectly on solar energy as well as carbon, hydrogen, oxygen, and other organic elements in order to maintain life</a:t>
            </a:r>
          </a:p>
          <a:p>
            <a:pPr eaLnBrk="1" hangingPunct="1"/>
            <a:r>
              <a:rPr lang="en-US" i="1" smtClean="0"/>
              <a:t>Ecosystem ecology</a:t>
            </a:r>
            <a:r>
              <a:rPr lang="en-US" smtClean="0"/>
              <a:t> is the study of how energy and materials are used in natural systems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4000" smtClean="0"/>
              <a:t>Human Activities Can Alter </a:t>
            </a:r>
            <a:br>
              <a:rPr lang="en-US" sz="4000" smtClean="0"/>
            </a:br>
            <a:r>
              <a:rPr lang="en-US" sz="4000" smtClean="0"/>
              <a:t>Nutrient Cycles</a:t>
            </a:r>
          </a:p>
        </p:txBody>
      </p:sp>
      <p:sp>
        <p:nvSpPr>
          <p:cNvPr id="54274" name="Content Placeholder 2"/>
          <p:cNvSpPr>
            <a:spLocks noGrp="1"/>
          </p:cNvSpPr>
          <p:nvPr>
            <p:ph idx="1"/>
          </p:nvPr>
        </p:nvSpPr>
        <p:spPr/>
        <p:txBody>
          <a:bodyPr/>
          <a:lstStyle/>
          <a:p>
            <a:pPr eaLnBrk="1" hangingPunct="1"/>
            <a:r>
              <a:rPr lang="en-US" smtClean="0"/>
              <a:t>When people alter nutrient cycles, the effects can be seen throughout the world</a:t>
            </a:r>
          </a:p>
          <a:p>
            <a:pPr eaLnBrk="1" hangingPunct="1"/>
            <a:r>
              <a:rPr lang="en-US" b="1" smtClean="0"/>
              <a:t>Acid rain </a:t>
            </a:r>
            <a:r>
              <a:rPr lang="en-US" smtClean="0"/>
              <a:t>is rain with a decreased pH that results from the burning of fossil fuel</a:t>
            </a:r>
          </a:p>
          <a:p>
            <a:pPr eaLnBrk="1" hangingPunct="1"/>
            <a:r>
              <a:rPr lang="en-US" smtClean="0"/>
              <a:t>Acid rain has drastically reduced fish populations in thousands of Scandinavian and Canadian lakes and damaged many acres of forest in North America and Europe</a:t>
            </a:r>
            <a:endParaRPr lang="en-US" b="1" smtClean="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24_15"/>
          <p:cNvPicPr>
            <a:picLocks noChangeAspect="1" noChangeArrowheads="1"/>
          </p:cNvPicPr>
          <p:nvPr/>
        </p:nvPicPr>
        <p:blipFill>
          <a:blip r:embed="rId3"/>
          <a:srcRect/>
          <a:stretch>
            <a:fillRect/>
          </a:stretch>
        </p:blipFill>
        <p:spPr bwMode="auto">
          <a:xfrm>
            <a:off x="304800" y="1231900"/>
            <a:ext cx="8531225" cy="439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24_16"/>
          <p:cNvPicPr>
            <a:picLocks noChangeAspect="1" noChangeArrowheads="1"/>
          </p:cNvPicPr>
          <p:nvPr/>
        </p:nvPicPr>
        <p:blipFill>
          <a:blip r:embed="rId3"/>
          <a:srcRect/>
          <a:stretch>
            <a:fillRect/>
          </a:stretch>
        </p:blipFill>
        <p:spPr bwMode="auto">
          <a:xfrm>
            <a:off x="304800" y="1143000"/>
            <a:ext cx="8531225" cy="457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Happens When the </a:t>
            </a:r>
            <a:br>
              <a:rPr lang="en-US" dirty="0" smtClean="0"/>
            </a:br>
            <a:r>
              <a:rPr lang="en-US" dirty="0" smtClean="0"/>
              <a:t>Worst Happens?</a:t>
            </a:r>
            <a:endParaRPr lang="en-US" dirty="0"/>
          </a:p>
        </p:txBody>
      </p:sp>
      <p:sp>
        <p:nvSpPr>
          <p:cNvPr id="57346" name="Content Placeholder 2"/>
          <p:cNvSpPr>
            <a:spLocks noGrp="1"/>
          </p:cNvSpPr>
          <p:nvPr>
            <p:ph idx="1"/>
          </p:nvPr>
        </p:nvSpPr>
        <p:spPr/>
        <p:txBody>
          <a:bodyPr/>
          <a:lstStyle/>
          <a:p>
            <a:pPr eaLnBrk="1" hangingPunct="1"/>
            <a:r>
              <a:rPr lang="en-US" smtClean="0"/>
              <a:t>A year after the disastrous oil spill, scientists held mixed opinions on the recovery of the Gulf of Mexico</a:t>
            </a:r>
          </a:p>
          <a:p>
            <a:pPr eaLnBrk="1" hangingPunct="1"/>
            <a:r>
              <a:rPr lang="en-US" smtClean="0"/>
              <a:t>Most agreed the disaster could have had more far-reaching effects, but others were  closely monitoring the food chain for evidence of damage</a:t>
            </a:r>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24</a:t>
            </a:r>
            <a:endParaRPr lang="en-US" sz="2800" dirty="0" smtClean="0"/>
          </a:p>
          <a:p>
            <a:pPr eaLnBrk="1" fontAlgn="auto" hangingPunct="1">
              <a:lnSpc>
                <a:spcPct val="90000"/>
              </a:lnSpc>
              <a:spcAft>
                <a:spcPts val="0"/>
              </a:spcAft>
              <a:defRPr/>
            </a:pPr>
            <a:r>
              <a:rPr lang="en-US" sz="2800" dirty="0" smtClean="0"/>
              <a:t>Ecosystems</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828800"/>
            <a:ext cx="8229600" cy="3886200"/>
          </a:xfrm>
        </p:spPr>
        <p:txBody>
          <a:bodyPr rIns="132080"/>
          <a:lstStyle/>
          <a:p>
            <a:pPr marL="649288" indent="-649288" eaLnBrk="1" hangingPunct="1">
              <a:buFont typeface="Wingdings" pitchFamily="1" charset="2"/>
              <a:buNone/>
            </a:pPr>
            <a:r>
              <a:rPr lang="en-US"/>
              <a:t>Which is the correct pathway of energy flow</a:t>
            </a:r>
          </a:p>
          <a:p>
            <a:pPr marL="649288" indent="-649288" eaLnBrk="1" hangingPunct="1">
              <a:buFont typeface="Wingdings" pitchFamily="1" charset="2"/>
              <a:buNone/>
            </a:pPr>
            <a:r>
              <a:rPr lang="en-US"/>
              <a:t>in an ecosystem?</a:t>
            </a:r>
          </a:p>
          <a:p>
            <a:pPr marL="649288" indent="-649288" eaLnBrk="1" hangingPunct="1"/>
            <a:endParaRPr lang="en-US" sz="2400"/>
          </a:p>
          <a:p>
            <a:pPr marL="649288" indent="-649288" eaLnBrk="1" hangingPunct="1">
              <a:buSzPct val="99000"/>
              <a:buFont typeface="Wingdings" pitchFamily="1" charset="2"/>
              <a:buAutoNum type="alphaUcPeriod"/>
            </a:pPr>
            <a:r>
              <a:rPr lang="en-US" sz="2600"/>
              <a:t>Sun </a:t>
            </a:r>
            <a:r>
              <a:rPr lang="en-US" sz="2600">
                <a:latin typeface="Wingdings" pitchFamily="1" charset="2"/>
                <a:sym typeface="Wingdings" pitchFamily="1" charset="2"/>
              </a:rPr>
              <a:t></a:t>
            </a:r>
            <a:r>
              <a:rPr lang="en-US" sz="2600"/>
              <a:t> producers </a:t>
            </a:r>
            <a:r>
              <a:rPr lang="en-US" sz="2600">
                <a:latin typeface="Wingdings" pitchFamily="1" charset="2"/>
                <a:sym typeface="Wingdings" pitchFamily="1" charset="2"/>
              </a:rPr>
              <a:t></a:t>
            </a:r>
            <a:r>
              <a:rPr lang="en-US" sz="2600"/>
              <a:t> consumers </a:t>
            </a:r>
            <a:r>
              <a:rPr lang="en-US" sz="2600">
                <a:latin typeface="Wingdings" pitchFamily="1" charset="2"/>
                <a:sym typeface="Wingdings" pitchFamily="1" charset="2"/>
              </a:rPr>
              <a:t></a:t>
            </a:r>
            <a:r>
              <a:rPr lang="en-US" sz="2600"/>
              <a:t> decomposers</a:t>
            </a:r>
          </a:p>
          <a:p>
            <a:pPr marL="649288" indent="-649288" eaLnBrk="1" hangingPunct="1">
              <a:buSzPct val="99000"/>
              <a:buFont typeface="Wingdings" pitchFamily="1" charset="2"/>
              <a:buAutoNum type="alphaUcPeriod"/>
            </a:pPr>
            <a:r>
              <a:rPr lang="en-US" sz="2600"/>
              <a:t>Sun </a:t>
            </a:r>
            <a:r>
              <a:rPr lang="en-US" sz="2600">
                <a:latin typeface="Wingdings" pitchFamily="1" charset="2"/>
                <a:sym typeface="Wingdings" pitchFamily="1" charset="2"/>
              </a:rPr>
              <a:t></a:t>
            </a:r>
            <a:r>
              <a:rPr lang="en-US" sz="2600"/>
              <a:t> consumers </a:t>
            </a:r>
            <a:r>
              <a:rPr lang="en-US" sz="2600">
                <a:latin typeface="Wingdings" pitchFamily="1" charset="2"/>
                <a:sym typeface="Wingdings" pitchFamily="1" charset="2"/>
              </a:rPr>
              <a:t></a:t>
            </a:r>
            <a:r>
              <a:rPr lang="en-US" sz="2600"/>
              <a:t> producers </a:t>
            </a:r>
            <a:r>
              <a:rPr lang="en-US" sz="2600">
                <a:latin typeface="Wingdings" pitchFamily="1" charset="2"/>
                <a:sym typeface="Wingdings" pitchFamily="1" charset="2"/>
              </a:rPr>
              <a:t></a:t>
            </a:r>
            <a:r>
              <a:rPr lang="en-US" sz="2600"/>
              <a:t> decomposers</a:t>
            </a:r>
          </a:p>
          <a:p>
            <a:pPr marL="649288" indent="-649288" eaLnBrk="1" hangingPunct="1">
              <a:buSzPct val="99000"/>
              <a:buFont typeface="Wingdings" pitchFamily="1" charset="2"/>
              <a:buAutoNum type="alphaUcPeriod"/>
            </a:pPr>
            <a:r>
              <a:rPr lang="en-US" sz="2600"/>
              <a:t>Sun </a:t>
            </a:r>
            <a:r>
              <a:rPr lang="en-US" sz="2600">
                <a:latin typeface="Wingdings" pitchFamily="1" charset="2"/>
                <a:sym typeface="Wingdings" pitchFamily="1" charset="2"/>
              </a:rPr>
              <a:t></a:t>
            </a:r>
            <a:r>
              <a:rPr lang="en-US" sz="2600"/>
              <a:t> producers </a:t>
            </a:r>
            <a:r>
              <a:rPr lang="en-US" sz="2600">
                <a:latin typeface="Wingdings" pitchFamily="1" charset="2"/>
                <a:sym typeface="Wingdings" pitchFamily="1" charset="2"/>
              </a:rPr>
              <a:t></a:t>
            </a:r>
            <a:r>
              <a:rPr lang="en-US" sz="2600"/>
              <a:t> decomposers </a:t>
            </a:r>
            <a:r>
              <a:rPr lang="en-US" sz="2600">
                <a:latin typeface="Wingdings" pitchFamily="1" charset="2"/>
                <a:sym typeface="Wingdings" pitchFamily="1" charset="2"/>
              </a:rPr>
              <a:t></a:t>
            </a:r>
            <a:r>
              <a:rPr lang="en-US" sz="2600"/>
              <a:t> consumers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828800"/>
            <a:ext cx="8229600" cy="3886200"/>
          </a:xfrm>
        </p:spPr>
        <p:txBody>
          <a:bodyPr rIns="132080"/>
          <a:lstStyle/>
          <a:p>
            <a:pPr marL="649288" indent="-649288" eaLnBrk="1" hangingPunct="1">
              <a:lnSpc>
                <a:spcPct val="90000"/>
              </a:lnSpc>
              <a:buFont typeface="Wingdings" pitchFamily="1" charset="2"/>
              <a:buNone/>
            </a:pPr>
            <a:r>
              <a:rPr lang="en-US"/>
              <a:t>What is NPP?</a:t>
            </a:r>
          </a:p>
          <a:p>
            <a:pPr marL="649288" indent="-649288" eaLnBrk="1" hangingPunct="1">
              <a:lnSpc>
                <a:spcPct val="90000"/>
              </a:lnSpc>
            </a:pPr>
            <a:endParaRPr lang="en-US"/>
          </a:p>
          <a:p>
            <a:pPr marL="649288" indent="-649288" eaLnBrk="1" hangingPunct="1">
              <a:lnSpc>
                <a:spcPct val="90000"/>
              </a:lnSpc>
              <a:buSzPct val="99000"/>
              <a:buFont typeface="Wingdings" pitchFamily="1" charset="2"/>
              <a:buAutoNum type="alphaUcPeriod"/>
            </a:pPr>
            <a:r>
              <a:rPr lang="en-US"/>
              <a:t>Net productivity of phosphorus</a:t>
            </a:r>
          </a:p>
          <a:p>
            <a:pPr marL="649288" indent="-649288" eaLnBrk="1" hangingPunct="1">
              <a:lnSpc>
                <a:spcPct val="90000"/>
              </a:lnSpc>
              <a:buSzPct val="99000"/>
              <a:buFont typeface="Wingdings" pitchFamily="1" charset="2"/>
              <a:buAutoNum type="alphaUcPeriod"/>
            </a:pPr>
            <a:r>
              <a:rPr lang="en-US"/>
              <a:t>The amount of available nitrogen for plants  </a:t>
            </a:r>
          </a:p>
          <a:p>
            <a:pPr marL="649288" indent="-649288" eaLnBrk="1" hangingPunct="1">
              <a:lnSpc>
                <a:spcPct val="90000"/>
              </a:lnSpc>
              <a:buSzPct val="99000"/>
              <a:buFont typeface="Wingdings" pitchFamily="1" charset="2"/>
              <a:buAutoNum type="alphaUcPeriod"/>
            </a:pPr>
            <a:r>
              <a:rPr lang="en-US"/>
              <a:t>The amount of energy captured minus metabolic heat loss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828800"/>
            <a:ext cx="8229600" cy="3886200"/>
          </a:xfrm>
        </p:spPr>
        <p:txBody>
          <a:bodyPr rIns="132080"/>
          <a:lstStyle/>
          <a:p>
            <a:pPr marL="649288" indent="-649288" eaLnBrk="1" hangingPunct="1">
              <a:lnSpc>
                <a:spcPct val="90000"/>
              </a:lnSpc>
              <a:buFont typeface="Wingdings" pitchFamily="1" charset="2"/>
              <a:buNone/>
            </a:pPr>
            <a:r>
              <a:rPr lang="en-US"/>
              <a:t>Which of the following is </a:t>
            </a:r>
            <a:r>
              <a:rPr lang="en-US" i="1"/>
              <a:t>not</a:t>
            </a:r>
            <a:r>
              <a:rPr lang="en-US"/>
              <a:t> a major type of</a:t>
            </a:r>
          </a:p>
          <a:p>
            <a:pPr marL="649288" indent="-649288" eaLnBrk="1" hangingPunct="1">
              <a:lnSpc>
                <a:spcPct val="90000"/>
              </a:lnSpc>
              <a:buFont typeface="Wingdings" pitchFamily="1" charset="2"/>
              <a:buNone/>
            </a:pPr>
            <a:r>
              <a:rPr lang="en-US"/>
              <a:t>nutrient cycling?</a:t>
            </a:r>
          </a:p>
          <a:p>
            <a:pPr marL="649288" indent="-649288" eaLnBrk="1" hangingPunct="1">
              <a:lnSpc>
                <a:spcPct val="90000"/>
              </a:lnSpc>
            </a:pPr>
            <a:endParaRPr lang="en-US"/>
          </a:p>
          <a:p>
            <a:pPr marL="649288" indent="-649288" eaLnBrk="1" hangingPunct="1">
              <a:lnSpc>
                <a:spcPct val="90000"/>
              </a:lnSpc>
              <a:buSzPct val="99000"/>
              <a:buFont typeface="Wingdings" pitchFamily="1" charset="2"/>
              <a:buAutoNum type="alphaUcPeriod"/>
            </a:pPr>
            <a:r>
              <a:rPr lang="en-US"/>
              <a:t>Nitrogen</a:t>
            </a:r>
          </a:p>
          <a:p>
            <a:pPr marL="649288" indent="-649288" eaLnBrk="1" hangingPunct="1">
              <a:lnSpc>
                <a:spcPct val="90000"/>
              </a:lnSpc>
              <a:buSzPct val="99000"/>
              <a:buFont typeface="Wingdings" pitchFamily="1" charset="2"/>
              <a:buAutoNum type="alphaUcPeriod"/>
            </a:pPr>
            <a:r>
              <a:rPr lang="en-US"/>
              <a:t>Sedimentary</a:t>
            </a:r>
          </a:p>
          <a:p>
            <a:pPr marL="649288" indent="-649288" eaLnBrk="1" hangingPunct="1">
              <a:lnSpc>
                <a:spcPct val="90000"/>
              </a:lnSpc>
              <a:buSzPct val="99000"/>
              <a:buFont typeface="Wingdings" pitchFamily="1" charset="2"/>
              <a:buAutoNum type="alphaUcPeriod"/>
            </a:pPr>
            <a:r>
              <a:rPr lang="en-US"/>
              <a:t>Atmospheric</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Ecosystems</a:t>
            </a:r>
            <a:br>
              <a:rPr lang="en-US" dirty="0" smtClean="0"/>
            </a:br>
            <a:r>
              <a:rPr lang="en-US" dirty="0" smtClean="0"/>
              <a:t>Function: An Overview</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An </a:t>
            </a:r>
            <a:r>
              <a:rPr lang="en-US" b="1" smtClean="0"/>
              <a:t>ecosystem </a:t>
            </a:r>
            <a:r>
              <a:rPr lang="en-US" smtClean="0"/>
              <a:t>consists of communities of organisms and the physical environment they share</a:t>
            </a:r>
          </a:p>
          <a:p>
            <a:pPr eaLnBrk="1" hangingPunct="1"/>
            <a:r>
              <a:rPr lang="en-US" smtClean="0"/>
              <a:t>The </a:t>
            </a:r>
            <a:r>
              <a:rPr lang="en-US" b="1" smtClean="0"/>
              <a:t>biotic </a:t>
            </a:r>
            <a:r>
              <a:rPr lang="en-US" smtClean="0"/>
              <a:t>portion of an ecosystem refers to the interacting living organisms: prokaryotes, protists, animals, fungi, and plants</a:t>
            </a:r>
          </a:p>
          <a:p>
            <a:pPr eaLnBrk="1" hangingPunct="1"/>
            <a:r>
              <a:rPr lang="en-US" smtClean="0"/>
              <a:t>The </a:t>
            </a:r>
            <a:r>
              <a:rPr lang="en-US" b="1" smtClean="0"/>
              <a:t>abiotic </a:t>
            </a:r>
            <a:r>
              <a:rPr lang="en-US" smtClean="0"/>
              <a:t>portion of an ecosystem is the physical environment that surrounds the biotic community: the atmosphere, water, and Earth’s crust</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4_01"/>
          <p:cNvPicPr>
            <a:picLocks noChangeAspect="1" noChangeArrowheads="1"/>
          </p:cNvPicPr>
          <p:nvPr/>
        </p:nvPicPr>
        <p:blipFill>
          <a:blip r:embed="rId3"/>
          <a:srcRect/>
          <a:stretch>
            <a:fillRect/>
          </a:stretch>
        </p:blipFill>
        <p:spPr bwMode="auto">
          <a:xfrm>
            <a:off x="533400" y="215900"/>
            <a:ext cx="80803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Ecosystems</a:t>
            </a:r>
            <a:br>
              <a:rPr lang="en-US" dirty="0" smtClean="0"/>
            </a:br>
            <a:r>
              <a:rPr lang="en-US" dirty="0" smtClean="0"/>
              <a:t>Function: An Overview</a:t>
            </a:r>
            <a:endParaRPr lang="en-US" dirty="0"/>
          </a:p>
        </p:txBody>
      </p:sp>
      <p:sp>
        <p:nvSpPr>
          <p:cNvPr id="21506" name="Content Placeholder 2"/>
          <p:cNvSpPr>
            <a:spLocks noGrp="1"/>
          </p:cNvSpPr>
          <p:nvPr>
            <p:ph idx="1"/>
          </p:nvPr>
        </p:nvSpPr>
        <p:spPr/>
        <p:txBody>
          <a:bodyPr/>
          <a:lstStyle/>
          <a:p>
            <a:pPr eaLnBrk="1" hangingPunct="1"/>
            <a:r>
              <a:rPr lang="en-US" smtClean="0"/>
              <a:t>Ecologists define ecosystems mainly by the means through which energy is acquired by the biotic community</a:t>
            </a:r>
          </a:p>
          <a:p>
            <a:pPr eaLnBrk="1" hangingPunct="1"/>
            <a:r>
              <a:rPr lang="en-US" smtClean="0"/>
              <a:t>At each step in a food web, a portion of the energy captured by producers is lost as metabolic heat</a:t>
            </a:r>
          </a:p>
          <a:p>
            <a:pPr eaLnBrk="1" hangingPunct="1"/>
            <a:r>
              <a:rPr lang="en-US" i="1" smtClean="0"/>
              <a:t>Energy flows in only one direction through ecosystems</a:t>
            </a:r>
            <a:endParaRPr lang="en-US" smtClean="0"/>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How Ecosystems</a:t>
            </a:r>
            <a:br>
              <a:rPr lang="en-US" dirty="0" smtClean="0"/>
            </a:br>
            <a:r>
              <a:rPr lang="en-US" dirty="0" smtClean="0"/>
              <a:t>Function: An Overview</a:t>
            </a:r>
            <a:endParaRPr lang="en-US" dirty="0"/>
          </a:p>
        </p:txBody>
      </p:sp>
      <p:sp>
        <p:nvSpPr>
          <p:cNvPr id="22530" name="Content Placeholder 2"/>
          <p:cNvSpPr>
            <a:spLocks noGrp="1"/>
          </p:cNvSpPr>
          <p:nvPr>
            <p:ph idx="1"/>
          </p:nvPr>
        </p:nvSpPr>
        <p:spPr/>
        <p:txBody>
          <a:bodyPr/>
          <a:lstStyle/>
          <a:p>
            <a:pPr eaLnBrk="1" hangingPunct="1">
              <a:lnSpc>
                <a:spcPct val="80000"/>
              </a:lnSpc>
            </a:pPr>
            <a:r>
              <a:rPr lang="en-US" sz="3000" b="1" smtClean="0"/>
              <a:t>Nutrients</a:t>
            </a:r>
            <a:r>
              <a:rPr lang="en-US" sz="3000" smtClean="0"/>
              <a:t> are chemical elements required by living organisms and are largely recycled between living organisms and the physical environment</a:t>
            </a:r>
          </a:p>
          <a:p>
            <a:pPr eaLnBrk="1" hangingPunct="1">
              <a:lnSpc>
                <a:spcPct val="80000"/>
              </a:lnSpc>
            </a:pPr>
            <a:r>
              <a:rPr lang="en-US" sz="3000" smtClean="0"/>
              <a:t>Earth has a finite amount of nutrients that are absorbed from the environment by producers, cycled among different types of consumers for varying lengths of time, and eventually returned to the environment</a:t>
            </a:r>
          </a:p>
          <a:p>
            <a:pPr eaLnBrk="1" hangingPunct="1">
              <a:lnSpc>
                <a:spcPct val="80000"/>
              </a:lnSpc>
            </a:pPr>
            <a:r>
              <a:rPr lang="en-US" sz="3000" smtClean="0"/>
              <a:t>The physical, chemical, and biological processes that link the biotic and abiotic worlds in an ecosystem are known as </a:t>
            </a:r>
            <a:r>
              <a:rPr lang="en-US" sz="3000" i="1" smtClean="0"/>
              <a:t>ecosystem processes</a:t>
            </a:r>
            <a:endParaRPr lang="en-US" sz="300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24_02"/>
          <p:cNvPicPr>
            <a:picLocks noChangeAspect="1" noChangeArrowheads="1"/>
          </p:cNvPicPr>
          <p:nvPr/>
        </p:nvPicPr>
        <p:blipFill>
          <a:blip r:embed="rId3"/>
          <a:srcRect/>
          <a:stretch>
            <a:fillRect/>
          </a:stretch>
        </p:blipFill>
        <p:spPr bwMode="auto">
          <a:xfrm>
            <a:off x="304800" y="647700"/>
            <a:ext cx="8531225" cy="5557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6771</TotalTime>
  <Words>2742</Words>
  <Application>Microsoft Macintosh PowerPoint</Application>
  <PresentationFormat>On-screen Show (4:3)</PresentationFormat>
  <Paragraphs>180</Paragraphs>
  <Slides>47</Slides>
  <Notes>26</Notes>
  <HiddenSlides>0</HiddenSlides>
  <MMClips>0</MMClips>
  <ScaleCrop>false</ScaleCrop>
  <HeadingPairs>
    <vt:vector size="4" baseType="variant">
      <vt:variant>
        <vt:lpstr>Design Template</vt:lpstr>
      </vt:variant>
      <vt:variant>
        <vt:i4>2</vt:i4>
      </vt:variant>
      <vt:variant>
        <vt:lpstr>Slide Titles</vt:lpstr>
      </vt:variant>
      <vt:variant>
        <vt:i4>47</vt:i4>
      </vt:variant>
    </vt:vector>
  </HeadingPairs>
  <TitlesOfParts>
    <vt:vector size="49" baseType="lpstr">
      <vt:lpstr>Office Theme</vt:lpstr>
      <vt:lpstr>3_Pixel</vt:lpstr>
      <vt:lpstr>Discover Biology FIFTH EDITION</vt:lpstr>
      <vt:lpstr>Slide 2</vt:lpstr>
      <vt:lpstr>Deepwater Horizon:  Death of an Ecosystem?</vt:lpstr>
      <vt:lpstr>To Survive, All Organisms Need Energy</vt:lpstr>
      <vt:lpstr>How Ecosystems Function: An Overview</vt:lpstr>
      <vt:lpstr>Slide 6</vt:lpstr>
      <vt:lpstr>How Ecosystems Function: An Overview</vt:lpstr>
      <vt:lpstr>How Ecosystems Function: An Overview</vt:lpstr>
      <vt:lpstr>Slide 9</vt:lpstr>
      <vt:lpstr>Energy Capture in Ecosystems</vt:lpstr>
      <vt:lpstr>Ecosystems Depend on Energy Captured by Producers</vt:lpstr>
      <vt:lpstr>Slide 12</vt:lpstr>
      <vt:lpstr>Slide 13</vt:lpstr>
      <vt:lpstr>The Rate of Energy Capture Varies across the Globe</vt:lpstr>
      <vt:lpstr>Slide 15</vt:lpstr>
      <vt:lpstr>Slide 16</vt:lpstr>
      <vt:lpstr>The Rate of Energy Capture Varies across the Globe</vt:lpstr>
      <vt:lpstr>Slide 18</vt:lpstr>
      <vt:lpstr>Energy Flow through Ecosystems</vt:lpstr>
      <vt:lpstr>An Energy Pyramid Shows the Amount of Energy Transferred up a Food Chain</vt:lpstr>
      <vt:lpstr>Slide 21</vt:lpstr>
      <vt:lpstr>Secondary Productivity Is Highest in Areas of High NPP</vt:lpstr>
      <vt:lpstr>Slide 23</vt:lpstr>
      <vt:lpstr>Biogeochemical Cycles</vt:lpstr>
      <vt:lpstr>Slide 25</vt:lpstr>
      <vt:lpstr>Biogeochemical Cycles</vt:lpstr>
      <vt:lpstr>Biogeochemical Cycles</vt:lpstr>
      <vt:lpstr>Carbon Cycling between the Biotic and Abiotic Worlds Is Driven by  Photosynthesis and Respiration</vt:lpstr>
      <vt:lpstr>Slide 29</vt:lpstr>
      <vt:lpstr>Biological Nitrogen Fixation Is the Most Important Source of Nitrogen  for Biotic Communities</vt:lpstr>
      <vt:lpstr>Slide 31</vt:lpstr>
      <vt:lpstr>Sulfur Is One of Several Important Nutrients with an Atmospheric Cycle</vt:lpstr>
      <vt:lpstr>Slide 33</vt:lpstr>
      <vt:lpstr>Phosphorus Is the Only Major Nutrient with a Sedimentary Cycle</vt:lpstr>
      <vt:lpstr>Slide 35</vt:lpstr>
      <vt:lpstr>Human Actions Can Alter  Ecosystem Processes</vt:lpstr>
      <vt:lpstr>Human Activities Can Increase or Decrease NPP</vt:lpstr>
      <vt:lpstr>Slide 38</vt:lpstr>
      <vt:lpstr>Slide 39</vt:lpstr>
      <vt:lpstr>Human Activities Can Alter  Nutrient Cycles</vt:lpstr>
      <vt:lpstr>Slide 41</vt:lpstr>
      <vt:lpstr>Slide 42</vt:lpstr>
      <vt:lpstr>What Happens When the  Worst Happens?</vt:lpstr>
      <vt:lpstr>Clicker Questions</vt:lpstr>
      <vt:lpstr>Concept Quiz</vt:lpstr>
      <vt:lpstr>Concept Quiz</vt:lpstr>
      <vt:lpstr>Concept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366</cp:revision>
  <dcterms:created xsi:type="dcterms:W3CDTF">2012-06-18T16:44:35Z</dcterms:created>
  <dcterms:modified xsi:type="dcterms:W3CDTF">2012-06-18T17:03:27Z</dcterms:modified>
</cp:coreProperties>
</file>