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66"/>
  </p:notesMasterIdLst>
  <p:sldIdLst>
    <p:sldId id="355" r:id="rId3"/>
    <p:sldId id="358" r:id="rId4"/>
    <p:sldId id="257" r:id="rId5"/>
    <p:sldId id="258" r:id="rId6"/>
    <p:sldId id="359" r:id="rId7"/>
    <p:sldId id="259" r:id="rId8"/>
    <p:sldId id="360" r:id="rId9"/>
    <p:sldId id="260" r:id="rId10"/>
    <p:sldId id="273" r:id="rId11"/>
    <p:sldId id="361" r:id="rId12"/>
    <p:sldId id="261" r:id="rId13"/>
    <p:sldId id="362" r:id="rId14"/>
    <p:sldId id="284" r:id="rId15"/>
    <p:sldId id="363" r:id="rId16"/>
    <p:sldId id="364" r:id="rId17"/>
    <p:sldId id="275" r:id="rId18"/>
    <p:sldId id="365" r:id="rId19"/>
    <p:sldId id="263" r:id="rId20"/>
    <p:sldId id="265" r:id="rId21"/>
    <p:sldId id="366" r:id="rId22"/>
    <p:sldId id="332" r:id="rId23"/>
    <p:sldId id="367" r:id="rId24"/>
    <p:sldId id="368" r:id="rId25"/>
    <p:sldId id="369" r:id="rId26"/>
    <p:sldId id="333" r:id="rId27"/>
    <p:sldId id="370" r:id="rId28"/>
    <p:sldId id="371" r:id="rId29"/>
    <p:sldId id="276" r:id="rId30"/>
    <p:sldId id="372" r:id="rId31"/>
    <p:sldId id="266" r:id="rId32"/>
    <p:sldId id="267" r:id="rId33"/>
    <p:sldId id="294" r:id="rId34"/>
    <p:sldId id="277" r:id="rId35"/>
    <p:sldId id="373" r:id="rId36"/>
    <p:sldId id="374" r:id="rId37"/>
    <p:sldId id="336" r:id="rId38"/>
    <p:sldId id="337" r:id="rId39"/>
    <p:sldId id="338" r:id="rId40"/>
    <p:sldId id="339" r:id="rId41"/>
    <p:sldId id="375" r:id="rId42"/>
    <p:sldId id="341" r:id="rId43"/>
    <p:sldId id="376" r:id="rId44"/>
    <p:sldId id="343" r:id="rId45"/>
    <p:sldId id="344" r:id="rId46"/>
    <p:sldId id="377" r:id="rId47"/>
    <p:sldId id="346" r:id="rId48"/>
    <p:sldId id="378" r:id="rId49"/>
    <p:sldId id="348" r:id="rId50"/>
    <p:sldId id="379" r:id="rId51"/>
    <p:sldId id="350" r:id="rId52"/>
    <p:sldId id="351" r:id="rId53"/>
    <p:sldId id="352" r:id="rId54"/>
    <p:sldId id="380" r:id="rId55"/>
    <p:sldId id="353" r:id="rId56"/>
    <p:sldId id="356" r:id="rId57"/>
    <p:sldId id="381" r:id="rId58"/>
    <p:sldId id="382" r:id="rId59"/>
    <p:sldId id="383" r:id="rId60"/>
    <p:sldId id="384" r:id="rId61"/>
    <p:sldId id="385" r:id="rId62"/>
    <p:sldId id="386" r:id="rId63"/>
    <p:sldId id="357" r:id="rId64"/>
    <p:sldId id="387"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11" clrIdx="0"/>
  <p:cmAuthor id="1" name="Carson Russell" initials="WN"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447" autoAdjust="0"/>
    <p:restoredTop sz="96137" autoAdjust="0"/>
  </p:normalViewPr>
  <p:slideViewPr>
    <p:cSldViewPr snapToGrid="0" snapToObjects="1">
      <p:cViewPr>
        <p:scale>
          <a:sx n="100" d="100"/>
          <a:sy n="100" d="100"/>
        </p:scale>
        <p:origin x="-280" y="-8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038236-16D8-4832-B2E1-2F2873110EF5}" type="datetimeFigureOut">
              <a:rPr lang="en-US"/>
              <a:pPr>
                <a:defRPr/>
              </a:pPr>
              <a:t>6/18/12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AC1839F-D2F1-4C02-B877-1FBD87D449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E58BF-CDC1-0E4D-B74F-297E2D697811}" type="slidenum">
              <a:rPr lang="en-US"/>
              <a:pPr/>
              <a:t>17</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23.6 Commensalism</a:t>
            </a:r>
            <a:endParaRPr lang="en-US"/>
          </a:p>
          <a:p>
            <a:r>
              <a:rPr lang="en-US"/>
              <a:t>This gray whale’s rostrum (snout) is covered in barnacles.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8E4FF-EA06-D444-B2A2-5BA5E9AB9370}" type="slidenum">
              <a:rPr lang="en-US"/>
              <a:pPr/>
              <a:t>20</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23.7 Spines on Some Cacti Are an Induced Defense</a:t>
            </a:r>
            <a:endParaRPr lang="en-US"/>
          </a:p>
          <a:p>
            <a:r>
              <a:rPr lang="en-US"/>
              <a:t>On three islands off the coast of Australia, the percentage of cacti with spines is higher on the island that has cattle than on the two islands that do not. Field and laboratory experiments show that grazing by cattle directly stimulates the production of spines in this species of cactus.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EF443-7A40-6041-AFDA-F0EC1796E58E}" type="slidenum">
              <a:rPr lang="en-US"/>
              <a:pPr/>
              <a:t>22</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23.8a Adaptive Responses to Predation</a:t>
            </a:r>
            <a:endParaRPr lang="en-US"/>
          </a:p>
          <a:p>
            <a:r>
              <a:rPr lang="en-US"/>
              <a:t>(a) The bright colors of this poison dart frog warn potential predators of the deadly chemicals contained in its tissues.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1AAE0-65DE-AD44-A40B-DE1D4DC96E83}" type="slidenum">
              <a:rPr lang="en-US"/>
              <a:pPr/>
              <a:t>23</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23.8b Adaptive Responses to Predation</a:t>
            </a:r>
            <a:endParaRPr lang="en-US"/>
          </a:p>
          <a:p>
            <a:r>
              <a:rPr lang="en-US"/>
              <a:t>(b) With its long legs outstretched, this lichen-mimic katydid lies motionless on lichen-covered branches to escape detection in daytime by lizards, birds, and other predators. A relative of the cricket, the katydid forages at night.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8B0EC-FC5A-E44F-BCF6-2114EFD306AF}" type="slidenum">
              <a:rPr lang="en-US"/>
              <a:pPr/>
              <a:t>24</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a:t>Figure 23.8c Adaptive Responses to Predation</a:t>
            </a:r>
            <a:endParaRPr lang="en-US"/>
          </a:p>
          <a:p>
            <a:r>
              <a:rPr lang="en-US"/>
              <a:t>(c) The viceroy butterfly (left) mimics the color and pattern of the monarch butterfly (right), which contains toxic compounds. Confusing it with the monarch, predators tend to leave the viceroy alone.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51E27-1644-3E40-8DF6-92D3992EE844}" type="slidenum">
              <a:rPr lang="en-US"/>
              <a:pPr/>
              <a:t>26</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Figure 23.9 Come and Get Us</a:t>
            </a:r>
            <a:endParaRPr lang="en-US"/>
          </a:p>
          <a:p>
            <a:r>
              <a:rPr lang="en-US"/>
              <a:t>Although a single musk ox may be vulnerable to predators such as wolves, a group that forms a circle makes a difficult target.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B041F-A0CA-FD48-A89B-B75A4E205848}" type="slidenum">
              <a:rPr lang="en-US"/>
              <a:pPr/>
              <a:t>27</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23.10 Safety in Numbers</a:t>
            </a:r>
            <a:endParaRPr lang="en-US"/>
          </a:p>
          <a:p>
            <a:r>
              <a:rPr lang="en-US"/>
              <a:t>The success of goshawk attacks on wood pigeons decreases greatly when there are many pigeons in a flock.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54080-D784-4849-98C8-24FEB7F808D5}" type="slidenum">
              <a:rPr lang="en-US"/>
              <a:pPr/>
              <a:t>29</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23.11 Nonnative Species Leave Their Predators at Home</a:t>
            </a:r>
            <a:endParaRPr lang="en-US"/>
          </a:p>
          <a:p>
            <a:r>
              <a:rPr lang="en-US"/>
              <a:t>Generally, nonnative species have fewer parasites and other predators in their new homes than in their original homes. Each point on the graph represents a different plant species that has been introduced to a new area. Points below the diagonal line represent plants with fewer fungal parasites in their new home than in their old home; points above the diagonal line represent the opposite. Points falling on the diagonal line indicate plants showing no difference in the number of fungal parasite species between their new and old ranges.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3DC67-469F-A040-9700-19FD0016C038}" type="slidenum">
              <a:rPr lang="en-US"/>
              <a:pPr/>
              <a:t>34</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b="1"/>
              <a:t>Figure 23.12 What Keeps Them Apart?</a:t>
            </a:r>
            <a:endParaRPr lang="en-US"/>
          </a:p>
          <a:p>
            <a:r>
              <a:rPr lang="en-US"/>
              <a:t>On the rocky coast of Scotland, the larvae of </a:t>
            </a:r>
            <a:r>
              <a:rPr lang="en-US" i="1"/>
              <a:t>Semibalanus</a:t>
            </a:r>
            <a:r>
              <a:rPr lang="en-US"/>
              <a:t> and </a:t>
            </a:r>
            <a:r>
              <a:rPr lang="en-US" i="1"/>
              <a:t>Chthamalus</a:t>
            </a:r>
            <a:r>
              <a:rPr lang="en-US"/>
              <a:t> barnacles settle on rocks on both high and low portions of the shoreline. However, adult </a:t>
            </a:r>
            <a:r>
              <a:rPr lang="en-US" i="1"/>
              <a:t>Semibalanus</a:t>
            </a:r>
            <a:r>
              <a:rPr lang="en-US"/>
              <a:t> barnacles are not found on high portions of the shoreline, and adult </a:t>
            </a:r>
            <a:r>
              <a:rPr lang="en-US" i="1"/>
              <a:t>Chthamalus</a:t>
            </a:r>
            <a:r>
              <a:rPr lang="en-US"/>
              <a:t> individuals are not found on low portions.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E68D8-8FEE-3A4B-AAF4-0E77BDBF82BB}" type="slidenum">
              <a:rPr lang="en-US"/>
              <a:pPr/>
              <a:t>35</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23.13 A Superior Competitor Moves In</a:t>
            </a:r>
            <a:r>
              <a:rPr lang="en-US"/>
              <a:t> </a:t>
            </a:r>
          </a:p>
          <a:p>
            <a:r>
              <a:rPr lang="en-US"/>
              <a:t>After being introduced to southern California in 1948, the wasp </a:t>
            </a:r>
            <a:r>
              <a:rPr lang="en-US" i="1"/>
              <a:t>Aphytis lingnanensis</a:t>
            </a:r>
            <a:r>
              <a:rPr lang="en-US"/>
              <a:t> rapidly drove its competitor, </a:t>
            </a:r>
            <a:r>
              <a:rPr lang="en-US" i="1"/>
              <a:t>A. chrysomphali</a:t>
            </a:r>
            <a:r>
              <a:rPr lang="en-US"/>
              <a:t>, extinct in most locations. Both species of wasps prey on scale insects that damage citrus crops (such as lemons and oranges).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B386A-6EB7-0545-9909-FB5634EC3CAD}" type="slidenum">
              <a:rPr lang="en-US"/>
              <a:pPr/>
              <a:t>2</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A Baby Rat Sits Atop a Kitten’s Head.</a:t>
            </a:r>
            <a:r>
              <a:rPr lang="en-US"/>
              <a:t> </a:t>
            </a:r>
          </a:p>
          <a:p>
            <a:r>
              <a:rPr lang="en-US"/>
              <a:t>When the parasite </a:t>
            </a:r>
            <a:r>
              <a:rPr lang="en-US" i="1"/>
              <a:t>Toxoplasma gondii</a:t>
            </a:r>
            <a:r>
              <a:rPr lang="en-US"/>
              <a:t> infects a rat, the rat loses its natural fear of cats and will readily approach a cat. The cat eats the rat and itself becomes infected by the parasite. Very young animals like the ones in this photo tend to be less fearful than adults; these two are probably not infected.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310A3-BA4C-394F-97D1-1AED2CDF0CC4}" type="slidenum">
              <a:rPr lang="en-US"/>
              <a:pPr/>
              <a:t>40</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b="1"/>
              <a:t>Figure 23.14 Food Webs Summarize the Movement of Food through a Community</a:t>
            </a:r>
            <a:endParaRPr lang="en-US"/>
          </a:p>
          <a:p>
            <a:r>
              <a:rPr lang="en-US"/>
              <a:t>Food webs are composed of many specific sequences, known as food chains, that show one species eating another. To make it easier to follow a single sequence of feeding relationships, one of the food chains in this food web is highlighted with red arrows and orange boxes.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1127D-ABF0-EC4F-AFCD-53D527B2A117}" type="slidenum">
              <a:rPr lang="en-US"/>
              <a:pPr/>
              <a:t>42</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23.15 The Star of the Community</a:t>
            </a:r>
            <a:endParaRPr lang="en-US"/>
          </a:p>
          <a:p>
            <a:r>
              <a:rPr lang="en-US"/>
              <a:t>The sea star </a:t>
            </a:r>
            <a:r>
              <a:rPr lang="en-US" i="1"/>
              <a:t>Pisaster ochraceus</a:t>
            </a:r>
            <a:r>
              <a:rPr lang="en-US"/>
              <a:t> is a predator that feeds on mussels and thereby prevents the mussels from crowding out other species in their community.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4805B-27CF-ED45-A119-20347A256D7A}" type="slidenum">
              <a:rPr lang="en-US"/>
              <a:pPr/>
              <a:t>45</a:t>
            </a:fld>
            <a:endParaRPr 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b="1"/>
              <a:t>Figure 23.16 Sand Becomes Woodland</a:t>
            </a:r>
            <a:endParaRPr lang="en-US"/>
          </a:p>
          <a:p>
            <a:r>
              <a:rPr lang="en-US"/>
              <a:t>When strong winds cause sand dunes to form at the southern end of Lake Michigan, succession often leads to a community dominated by black oak. Succession on such dunes occurs in three stages and forms communities of black oak that have lasted up to 12,000 years. Under different local environmental conditions, succession on Michigan sand dunes (a) can lead to the establishment of stable communities as different as grasslands, swamps, and sugar maple forests (b).</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5F9D4-5A31-5745-A6AF-7440731BE3D4}" type="slidenum">
              <a:rPr lang="en-US"/>
              <a:pPr/>
              <a:t>47</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23.17 The Slow but Steady Regrowth of Lodgepole-Pine Forest in Yellowstone National Park</a:t>
            </a:r>
            <a:endParaRPr lang="en-US"/>
          </a:p>
          <a:p>
            <a:r>
              <a:rPr lang="en-US"/>
              <a:t>These photographs, taken in different locations, show the regrowth of lodgepole-pine forest following the large fire that struck Yellowstone National Park in 1988 (a, b), compared to unburned, mature forest (c).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02806-199E-3B43-B88D-11EC2AF94808}" type="slidenum">
              <a:rPr lang="en-US"/>
              <a:pPr/>
              <a:t>49</a:t>
            </a:fld>
            <a:endParaRPr lang="en-US"/>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b="1"/>
              <a:t>Figure 23.18 Climates Change, Communities Change</a:t>
            </a:r>
            <a:endParaRPr lang="en-US"/>
          </a:p>
          <a:p>
            <a:r>
              <a:rPr lang="en-US"/>
              <a:t>The climate of North America has changed greatly during the past 35 million years. As the climate has changed, the communities found in particular places have changed as well. The white regions surrounded by dotted lines were below sea level at the time indicated.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E72F6-F540-3544-9F84-BC8453A75408}" type="slidenum">
              <a:rPr lang="en-US"/>
              <a:pPr/>
              <a:t>53</a:t>
            </a:fld>
            <a:endParaRPr 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b="1"/>
              <a:t>Figure 23.19 Overgrazing Can Convert Grasslands into Deserts</a:t>
            </a:r>
            <a:r>
              <a:rPr lang="en-US"/>
              <a:t> </a:t>
            </a:r>
          </a:p>
          <a:p>
            <a:r>
              <a:rPr lang="en-US"/>
              <a:t>(a) More than 200 years ago, large regions of the American Southwest were covered with dry grasslands. (b) Most of these grasslands have been converted into desert shrublands, in large part because of overgrazing by cattle.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55</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Exploitation is when one species benefits from the interaction, and the other species is harmed.</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Mutualism is where both species benefit from the interaction.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Competition is when both species are harmed from the relationship; they do not reach their full potential.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Both herbivores and parasites are major types of exploitation.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Induced defenses are a </a:t>
            </a:r>
            <a:r>
              <a:rPr lang="en-US" i="1">
                <a:solidFill>
                  <a:srgbClr val="000000"/>
                </a:solidFill>
                <a:latin typeface="Arial" pitchFamily="1" charset="0"/>
                <a:ea typeface="Arial" pitchFamily="1" charset="0"/>
                <a:cs typeface="Arial" pitchFamily="1" charset="0"/>
                <a:sym typeface="Arial" pitchFamily="1" charset="0"/>
              </a:rPr>
              <a:t>result</a:t>
            </a:r>
            <a:r>
              <a:rPr lang="en-US">
                <a:solidFill>
                  <a:srgbClr val="000000"/>
                </a:solidFill>
                <a:latin typeface="Arial" pitchFamily="1" charset="0"/>
                <a:ea typeface="Arial" pitchFamily="1" charset="0"/>
                <a:cs typeface="Arial" pitchFamily="1" charset="0"/>
                <a:sym typeface="Arial" pitchFamily="1" charset="0"/>
              </a:rPr>
              <a:t> of exploitation.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Character displacement keeps species apart when they occur in the same habitat.  These insects are forced to find alternative food sources when they occur together.</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Pollinator mutualism benefits the insect (pollinator) because it receives a food reward and benefits the plant by distributing pollen.  Although this is a situation of feeding on nectar, the question does not focus on the act of pollination.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Exploitative competition is indirect competition for a resource.  In this situation, there is direct competition for food.  Competition for the same food source has pushed the species apart to find a new source.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B2D68-8F97-5D44-AA41-86037AA81D62}" type="slidenum">
              <a:rPr lang="en-US"/>
              <a:pPr/>
              <a:t>5</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23.1 Temperate Forests in North America Contain Many Types of Woodland Communities</a:t>
            </a:r>
            <a:endParaRPr lang="en-US"/>
          </a:p>
          <a:p>
            <a:r>
              <a:rPr lang="en-US"/>
              <a:t>Smaller communities can be nested within a larger community. This beech-maple woodland community contains the community of a temporary pool of water in a tree hole and the community of a deer’s gut, among others.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because the question is asking about </a:t>
            </a:r>
            <a:r>
              <a:rPr lang="en-US" i="1">
                <a:solidFill>
                  <a:srgbClr val="000000"/>
                </a:solidFill>
                <a:latin typeface="Arial" pitchFamily="1" charset="0"/>
                <a:ea typeface="Arial" pitchFamily="1" charset="0"/>
                <a:cs typeface="Arial" pitchFamily="1" charset="0"/>
                <a:sym typeface="Arial" pitchFamily="1" charset="0"/>
              </a:rPr>
              <a:t>any </a:t>
            </a:r>
            <a:r>
              <a:rPr lang="en-US">
                <a:solidFill>
                  <a:srgbClr val="000000"/>
                </a:solidFill>
                <a:latin typeface="Arial" pitchFamily="1" charset="0"/>
                <a:ea typeface="Arial" pitchFamily="1" charset="0"/>
                <a:cs typeface="Arial" pitchFamily="1" charset="0"/>
                <a:sym typeface="Arial" pitchFamily="1" charset="0"/>
              </a:rPr>
              <a:t>organism that consumes food.  Carnivores also fall into this category.  Consumer is the answer that applies to all situations.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Producers are organisms that can make their own food.</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Although herbivores eat other organisms, the term only includes organisms that eat producers.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Primary succession occurs when a brand new patch of land becomes available in the environment.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Secondary succession occurs when species are replaced by other species, such as after a fire.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Climate change is the climate of a community changing.  This has nothing to do with available land.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A food web is composed of many food chains and the study of how those food chains interact.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Succession is how a community develops over time through species replacement.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Competition is when two species are competing for the same resource.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6D0B22E-28FE-C149-81A3-F81AAC1252C3}" type="slidenum">
              <a:rPr lang="en-US"/>
              <a:pPr/>
              <a:t>63</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a:t>Figure 1.8 Energy Capture by Organisms</a:t>
            </a:r>
            <a:r>
              <a:rPr lang="en-US"/>
              <a:t> </a:t>
            </a:r>
          </a:p>
          <a:p>
            <a:pPr eaLnBrk="1" hangingPunct="1"/>
            <a:r>
              <a:rPr lang="en-US"/>
              <a:t>Whereas plants can capture energy from sunlight through photosynthesis (a), animals must get their energy by eating other organisms (b). The green tree python pictured in (b) is ingesting a source of energy (a rat) that itself derived energy from eating plants.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0E20B-B450-4D72-B72F-F312B7CF0433}"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F5855-DE36-BC48-9F62-B247FA3CA021}" type="slidenum">
              <a:rPr lang="en-US"/>
              <a:pPr/>
              <a:t>7</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23.2 Which Community Has Greater Diversity?</a:t>
            </a:r>
            <a:endParaRPr lang="en-US"/>
          </a:p>
          <a:p>
            <a:r>
              <a:rPr lang="en-US"/>
              <a:t>Community A is dominated by a single species; in community B, all four species are equally represented. Therefore, ecologists consider community A less diverse than community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2413-0C70-DB41-B7F4-FBF2D266ECDC}" type="slidenum">
              <a:rPr lang="en-US"/>
              <a:pPr/>
              <a:t>10</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23.3 Friends in Need</a:t>
            </a:r>
            <a:endParaRPr lang="en-US"/>
          </a:p>
          <a:p>
            <a:r>
              <a:rPr lang="en-US"/>
              <a:t>Each </a:t>
            </a:r>
            <a:r>
              <a:rPr lang="en-US" i="1"/>
              <a:t>Alpheus</a:t>
            </a:r>
            <a:r>
              <a:rPr lang="en-US"/>
              <a:t> shrimp builds a burrow for shelter, which it shares with a goby fish. The fish provides an early-warning system to the nearly blind shrimp when the shrimp leaves the burrow to feed.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ED2C5-8C29-F34D-A4E5-636A0EDDED8A}" type="slidenum">
              <a:rPr lang="en-US"/>
              <a:pPr/>
              <a:t>12</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23.4 Pollinator Mutualism</a:t>
            </a:r>
            <a:r>
              <a:rPr lang="en-US"/>
              <a:t> </a:t>
            </a:r>
          </a:p>
          <a:p>
            <a:r>
              <a:rPr lang="en-US"/>
              <a:t>In the inset photo, a yucca moth (</a:t>
            </a:r>
            <a:r>
              <a:rPr lang="en-US" i="1"/>
              <a:t>Tegeticula yuccasella</a:t>
            </a:r>
            <a:r>
              <a:rPr lang="en-US"/>
              <a:t>) is moving pollen from the anthers (orange) to the pistil of the yucca plant (</a:t>
            </a:r>
            <a:r>
              <a:rPr lang="en-US" i="1"/>
              <a:t>Yucca torreyi</a:t>
            </a:r>
            <a:r>
              <a:rPr lang="en-US"/>
              <a:t>) seen in the larger photo.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5434F-B4B9-534E-B0AE-A4D11EAA3CEB}" type="slidenum">
              <a:rPr lang="en-US"/>
              <a:pPr/>
              <a:t>14</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23.5a The Home a Mutualism Built</a:t>
            </a:r>
            <a:endParaRPr lang="en-US"/>
          </a:p>
          <a:p>
            <a:r>
              <a:rPr lang="en-US"/>
              <a:t>The great diversity of life in tropical reefs depends on corals, many of which benefit from mutualistic associations with algae. The clownfish sheltering within their host sea anemone (photo on right) gain protection from predators repelled by the stinging cells on the sea anemone’s tentacles. The clownfish are unharmed by the stinging cells because their bodies are coated with a thick mucus. The anemone uses nutrients from waste excreted by the fish. Also, the clownfish eat or chase away grazers that would otherwise nibble on the anemone.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1656B-E037-4644-9D08-BECC2612C17A}" type="slidenum">
              <a:rPr lang="en-US"/>
              <a:pPr/>
              <a:t>15</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23.5b The Home a Mutualism Built</a:t>
            </a:r>
            <a:endParaRPr lang="en-US"/>
          </a:p>
          <a:p>
            <a:r>
              <a:rPr lang="en-US"/>
              <a:t>The great diversity of life in tropical reefs depends on corals, many of which benefit from mutualistic associations with algae. The clownfish sheltering within their host sea anemone (photo on right) gain protection from predators repelled by the stinging cells on the sea anemone’s tentacles. The clownfish are unharmed by the stinging cells because their bodies are coated with a thick mucus. The anemone uses nutrients from waste excreted by the fish. Also, the clownfish eat or chase away grazers that would otherwise nibble on the anemone.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741A55-62C5-4278-8A92-1EE7B0C022C0}"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B66B0-B22B-4BD9-8660-2D75D412CB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DA381A-519F-4F28-AB71-BDB3BF8E8590}"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F4128-5E87-4D1D-A4D7-F47A699A66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03DA98-B977-4D70-BF8B-4D953ACBD0BC}"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6F610-2439-4BAF-A527-CB97DD539C6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0CD19FFB-4864-DA4D-B6CC-652B668E2DAC}"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30EA5-502E-48FD-8949-F3568C5C017E}"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35874-FB9C-4E92-A9EC-9C11BE9DC87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CE8DAF-2E63-44FE-B086-3D3C8B95309A}"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42BC5-1B24-4596-A1DE-582AA4DE69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D6CB31-D879-4397-A8A6-75FC563890FD}"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084C0-9FCB-4E5A-8A92-D995653FB3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A968EF-45FB-4B61-A5CD-AD798F9F22DC}" type="datetimeFigureOut">
              <a:rPr lang="en-US"/>
              <a:pPr>
                <a:defRPr/>
              </a:pPr>
              <a:t>6/18/12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3E6565-DF12-4A39-9756-AC814B68B9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2E31D5-D7E4-4CB4-A919-5E3D934F51D9}" type="datetimeFigureOut">
              <a:rPr lang="en-US"/>
              <a:pPr>
                <a:defRPr/>
              </a:pPr>
              <a:t>6/18/12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F685A9-A2A8-48D6-9328-02BEF82D80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AB1785-4C70-4EB0-B02B-60E5721D2047}" type="datetimeFigureOut">
              <a:rPr lang="en-US"/>
              <a:pPr>
                <a:defRPr/>
              </a:pPr>
              <a:t>6/18/12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C13CE0-4D84-4E3F-BB4C-4236B41FD5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CDAA0C-9748-4CD5-9125-6299B34A72A8}"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CF857F-2694-4278-BC45-73158CDA6D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E77F11-64E1-4277-9E79-E7A56CD3D6B2}"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33697B-7D3B-4F45-880A-81999383FD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3E0663-2689-42A7-A29A-7DFD277C96FA}" type="datetimeFigureOut">
              <a:rPr lang="en-US"/>
              <a:pPr>
                <a:defRPr/>
              </a:pPr>
              <a:t>6/18/12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C799748-81F3-467E-9321-6DF4A93161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C36F6972-88DD-A341-840C-6DCCEB00237D}"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23</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Ecological Communities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23_03"/>
          <p:cNvPicPr>
            <a:picLocks noChangeAspect="1" noChangeArrowheads="1"/>
          </p:cNvPicPr>
          <p:nvPr/>
        </p:nvPicPr>
        <p:blipFill>
          <a:blip r:embed="rId3"/>
          <a:srcRect/>
          <a:stretch>
            <a:fillRect/>
          </a:stretch>
        </p:blipFill>
        <p:spPr bwMode="auto">
          <a:xfrm>
            <a:off x="304800" y="635000"/>
            <a:ext cx="8531225" cy="558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9144000" cy="1143000"/>
          </a:xfrm>
        </p:spPr>
        <p:txBody>
          <a:bodyPr/>
          <a:lstStyle/>
          <a:p>
            <a:pPr eaLnBrk="1" hangingPunct="1"/>
            <a:r>
              <a:rPr lang="en-US" smtClean="0"/>
              <a:t>Mutualists Are in It for Themselves</a:t>
            </a:r>
          </a:p>
        </p:txBody>
      </p:sp>
      <p:sp>
        <p:nvSpPr>
          <p:cNvPr id="25602" name="Content Placeholder 2"/>
          <p:cNvSpPr>
            <a:spLocks noGrp="1"/>
          </p:cNvSpPr>
          <p:nvPr>
            <p:ph idx="1"/>
          </p:nvPr>
        </p:nvSpPr>
        <p:spPr/>
        <p:txBody>
          <a:bodyPr/>
          <a:lstStyle/>
          <a:p>
            <a:pPr eaLnBrk="1" hangingPunct="1"/>
            <a:r>
              <a:rPr lang="en-US" smtClean="0"/>
              <a:t>In a mutualistic relationship, what is good for one species may come at a cost to the other </a:t>
            </a:r>
          </a:p>
          <a:p>
            <a:pPr eaLnBrk="1" hangingPunct="1"/>
            <a:r>
              <a:rPr lang="en-US" smtClean="0"/>
              <a:t>Mutualism evolves when the benefits of the interaction outweigh the costs for both species</a:t>
            </a:r>
          </a:p>
          <a:p>
            <a:pPr eaLnBrk="1" hangingPunct="1"/>
            <a:r>
              <a:rPr lang="en-US" smtClean="0"/>
              <a:t>Organisms in a mutualism have reached an evolutionary compromise that is cost-effective for the individuals involved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23_04"/>
          <p:cNvPicPr>
            <a:picLocks noChangeAspect="1" noChangeArrowheads="1"/>
          </p:cNvPicPr>
          <p:nvPr/>
        </p:nvPicPr>
        <p:blipFill>
          <a:blip r:embed="rId3"/>
          <a:srcRect/>
          <a:stretch>
            <a:fillRect/>
          </a:stretch>
        </p:blipFill>
        <p:spPr bwMode="auto">
          <a:xfrm>
            <a:off x="990600" y="215900"/>
            <a:ext cx="71612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Mutualism Can Determine the Distribution and Abundance of Species</a:t>
            </a:r>
          </a:p>
        </p:txBody>
      </p:sp>
      <p:sp>
        <p:nvSpPr>
          <p:cNvPr id="27650" name="Content Placeholder 2"/>
          <p:cNvSpPr>
            <a:spLocks noGrp="1"/>
          </p:cNvSpPr>
          <p:nvPr>
            <p:ph idx="1"/>
          </p:nvPr>
        </p:nvSpPr>
        <p:spPr/>
        <p:txBody>
          <a:bodyPr/>
          <a:lstStyle/>
          <a:p>
            <a:pPr eaLnBrk="1" hangingPunct="1"/>
            <a:r>
              <a:rPr lang="en-US" smtClean="0"/>
              <a:t>Mutualism can affect species </a:t>
            </a:r>
            <a:r>
              <a:rPr lang="en-US" b="1" smtClean="0"/>
              <a:t>distribution, </a:t>
            </a:r>
            <a:r>
              <a:rPr lang="en-US" smtClean="0"/>
              <a:t>the geographic area over which a species is found</a:t>
            </a:r>
          </a:p>
          <a:p>
            <a:pPr eaLnBrk="1" hangingPunct="1"/>
            <a:r>
              <a:rPr lang="en-US" smtClean="0"/>
              <a:t>Species </a:t>
            </a:r>
            <a:r>
              <a:rPr lang="en-US" b="1" smtClean="0"/>
              <a:t>abundance</a:t>
            </a:r>
            <a:r>
              <a:rPr lang="en-US" smtClean="0"/>
              <a:t> is the number of individuals of a species in a defined habitat and can also be affected by mutualism</a:t>
            </a:r>
          </a:p>
          <a:p>
            <a:pPr eaLnBrk="1" hangingPunct="1"/>
            <a:r>
              <a:rPr lang="en-US" smtClean="0"/>
              <a:t>Mutualism can have indirect effects on the distribution and abundance of species that are not part of the mutualism</a:t>
            </a:r>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23_05a"/>
          <p:cNvPicPr>
            <a:picLocks noChangeAspect="1" noChangeArrowheads="1"/>
          </p:cNvPicPr>
          <p:nvPr/>
        </p:nvPicPr>
        <p:blipFill>
          <a:blip r:embed="rId3"/>
          <a:srcRect/>
          <a:stretch>
            <a:fillRect/>
          </a:stretch>
        </p:blipFill>
        <p:spPr bwMode="auto">
          <a:xfrm>
            <a:off x="304800" y="876300"/>
            <a:ext cx="8531225" cy="5119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23_05b"/>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Only One Partner Benefits</a:t>
            </a:r>
            <a:br>
              <a:rPr lang="en-US" dirty="0" smtClean="0"/>
            </a:br>
            <a:r>
              <a:rPr lang="en-US" dirty="0" smtClean="0"/>
              <a:t>in Commensalism</a:t>
            </a:r>
            <a:endParaRPr lang="en-US" dirty="0"/>
          </a:p>
        </p:txBody>
      </p:sp>
      <p:sp>
        <p:nvSpPr>
          <p:cNvPr id="29698" name="Content Placeholder 2"/>
          <p:cNvSpPr>
            <a:spLocks noGrp="1"/>
          </p:cNvSpPr>
          <p:nvPr>
            <p:ph idx="1"/>
          </p:nvPr>
        </p:nvSpPr>
        <p:spPr/>
        <p:txBody>
          <a:bodyPr/>
          <a:lstStyle/>
          <a:p>
            <a:pPr eaLnBrk="1" hangingPunct="1"/>
            <a:r>
              <a:rPr lang="en-US" smtClean="0"/>
              <a:t>A relationship in which one partner benefits while the other is neither helped nor harmed is called </a:t>
            </a:r>
            <a:r>
              <a:rPr lang="en-US" b="1" smtClean="0"/>
              <a:t>commensalism</a:t>
            </a:r>
          </a:p>
          <a:p>
            <a:pPr eaLnBrk="1" hangingPunct="1"/>
            <a:r>
              <a:rPr lang="en-US" smtClean="0"/>
              <a:t>Barnacles that attach themselves to whales are an example of commensalism </a:t>
            </a:r>
          </a:p>
          <a:p>
            <a:pPr eaLnBrk="1" hangingPunct="1"/>
            <a:endParaRPr lang="en-US" b="1"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23_06"/>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000" smtClean="0"/>
              <a:t>In Exploitation, One Member</a:t>
            </a:r>
            <a:br>
              <a:rPr lang="en-US" sz="4000" smtClean="0"/>
            </a:br>
            <a:r>
              <a:rPr lang="en-US" sz="4000" smtClean="0"/>
              <a:t>Benefits While Another Is Harmed</a:t>
            </a:r>
          </a:p>
        </p:txBody>
      </p:sp>
      <p:sp>
        <p:nvSpPr>
          <p:cNvPr id="31746" name="Content Placeholder 2"/>
          <p:cNvSpPr>
            <a:spLocks noGrp="1"/>
          </p:cNvSpPr>
          <p:nvPr>
            <p:ph idx="1"/>
          </p:nvPr>
        </p:nvSpPr>
        <p:spPr/>
        <p:txBody>
          <a:bodyPr/>
          <a:lstStyle/>
          <a:p>
            <a:pPr eaLnBrk="1" hangingPunct="1">
              <a:lnSpc>
                <a:spcPct val="90000"/>
              </a:lnSpc>
            </a:pPr>
            <a:r>
              <a:rPr lang="en-US" sz="3000" b="1" smtClean="0"/>
              <a:t>Exploitation </a:t>
            </a:r>
            <a:r>
              <a:rPr lang="en-US" sz="3000" smtClean="0"/>
              <a:t>encompasses a variety of interactions in which one species benefits and the other is harmed</a:t>
            </a:r>
          </a:p>
          <a:p>
            <a:pPr eaLnBrk="1" hangingPunct="1">
              <a:lnSpc>
                <a:spcPct val="90000"/>
              </a:lnSpc>
            </a:pPr>
            <a:r>
              <a:rPr lang="en-US" sz="3000" smtClean="0"/>
              <a:t>Exploiters are generally consumers falling into three main categories:</a:t>
            </a:r>
          </a:p>
          <a:p>
            <a:pPr lvl="1" eaLnBrk="1" hangingPunct="1">
              <a:lnSpc>
                <a:spcPct val="90000"/>
              </a:lnSpc>
            </a:pPr>
            <a:r>
              <a:rPr lang="en-US" sz="2600" b="1" smtClean="0"/>
              <a:t>Herbivores </a:t>
            </a:r>
            <a:r>
              <a:rPr lang="en-US" sz="2600" smtClean="0"/>
              <a:t>are consumers that eat plants or plant parts</a:t>
            </a:r>
          </a:p>
          <a:p>
            <a:pPr lvl="1" eaLnBrk="1" hangingPunct="1">
              <a:lnSpc>
                <a:spcPct val="90000"/>
              </a:lnSpc>
            </a:pPr>
            <a:r>
              <a:rPr lang="en-US" sz="2600" b="1" smtClean="0"/>
              <a:t>Predators </a:t>
            </a:r>
            <a:r>
              <a:rPr lang="en-US" sz="2600" smtClean="0"/>
              <a:t>are animals that kill other animals for food</a:t>
            </a:r>
          </a:p>
          <a:p>
            <a:pPr lvl="1" eaLnBrk="1" hangingPunct="1">
              <a:lnSpc>
                <a:spcPct val="90000"/>
              </a:lnSpc>
            </a:pPr>
            <a:r>
              <a:rPr lang="en-US" sz="2600" b="1" smtClean="0"/>
              <a:t>Parasites </a:t>
            </a:r>
            <a:r>
              <a:rPr lang="en-US" sz="2600" smtClean="0"/>
              <a:t>are consumers that live in or on the organisms they eat</a:t>
            </a:r>
          </a:p>
          <a:p>
            <a:pPr eaLnBrk="1" hangingPunct="1">
              <a:lnSpc>
                <a:spcPct val="90000"/>
              </a:lnSpc>
            </a:pPr>
            <a:endParaRPr lang="en-US" sz="300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274638"/>
            <a:ext cx="9144000" cy="1624012"/>
          </a:xfrm>
        </p:spPr>
        <p:txBody>
          <a:bodyPr/>
          <a:lstStyle/>
          <a:p>
            <a:pPr eaLnBrk="1" hangingPunct="1"/>
            <a:r>
              <a:rPr lang="en-US" sz="4000" smtClean="0"/>
              <a:t>Consumers and Their Food Organisms </a:t>
            </a:r>
            <a:br>
              <a:rPr lang="en-US" sz="4000" smtClean="0"/>
            </a:br>
            <a:r>
              <a:rPr lang="en-US" sz="4000" smtClean="0"/>
              <a:t>Can Exert Strong Selection </a:t>
            </a:r>
            <a:br>
              <a:rPr lang="en-US" sz="4000" smtClean="0"/>
            </a:br>
            <a:r>
              <a:rPr lang="en-US" sz="4000" smtClean="0"/>
              <a:t>Pressure on Each Other</a:t>
            </a:r>
          </a:p>
        </p:txBody>
      </p:sp>
      <p:sp>
        <p:nvSpPr>
          <p:cNvPr id="32770" name="Content Placeholder 2"/>
          <p:cNvSpPr>
            <a:spLocks noGrp="1"/>
          </p:cNvSpPr>
          <p:nvPr>
            <p:ph idx="1"/>
          </p:nvPr>
        </p:nvSpPr>
        <p:spPr>
          <a:xfrm>
            <a:off x="457200" y="1898650"/>
            <a:ext cx="8229600" cy="4959350"/>
          </a:xfrm>
        </p:spPr>
        <p:txBody>
          <a:bodyPr/>
          <a:lstStyle/>
          <a:p>
            <a:pPr eaLnBrk="1" hangingPunct="1"/>
            <a:r>
              <a:rPr lang="en-US" smtClean="0"/>
              <a:t>The presence of consumers in an environment has caused many species to evolve elaborate strategies to avoid being consumed</a:t>
            </a:r>
          </a:p>
          <a:p>
            <a:pPr eaLnBrk="1" hangingPunct="1"/>
            <a:r>
              <a:rPr lang="en-US" b="1" smtClean="0"/>
              <a:t>Induced defenses </a:t>
            </a:r>
            <a:r>
              <a:rPr lang="en-US" smtClean="0"/>
              <a:t>are responses from certain plants that are directly stimulated by an attack from herbivores</a:t>
            </a:r>
          </a:p>
          <a:p>
            <a:pPr eaLnBrk="1" hangingPunct="1"/>
            <a:r>
              <a:rPr lang="en-US" b="1" smtClean="0"/>
              <a:t>Warning coloration</a:t>
            </a:r>
            <a:r>
              <a:rPr lang="en-US" smtClean="0"/>
              <a:t> is used by prey organisms to warn potential predators that they are heavily defended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3_00"/>
          <p:cNvPicPr>
            <a:picLocks noChangeAspect="1" noChangeArrowheads="1"/>
          </p:cNvPicPr>
          <p:nvPr/>
        </p:nvPicPr>
        <p:blipFill>
          <a:blip r:embed="rId3"/>
          <a:srcRect/>
          <a:stretch>
            <a:fillRect/>
          </a:stretch>
        </p:blipFill>
        <p:spPr bwMode="auto">
          <a:xfrm>
            <a:off x="596900" y="215900"/>
            <a:ext cx="79644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23_07"/>
          <p:cNvPicPr>
            <a:picLocks noChangeAspect="1" noChangeArrowheads="1"/>
          </p:cNvPicPr>
          <p:nvPr/>
        </p:nvPicPr>
        <p:blipFill>
          <a:blip r:embed="rId3"/>
          <a:srcRect/>
          <a:stretch>
            <a:fillRect/>
          </a:stretch>
        </p:blipFill>
        <p:spPr bwMode="auto">
          <a:xfrm>
            <a:off x="1079500" y="215900"/>
            <a:ext cx="6983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2092325"/>
          </a:xfrm>
        </p:spPr>
        <p:txBody>
          <a:bodyPr/>
          <a:lstStyle/>
          <a:p>
            <a:pPr eaLnBrk="1" hangingPunct="1"/>
            <a:r>
              <a:rPr lang="en-US" sz="4000" smtClean="0"/>
              <a:t>Consumers and Their Food Organisms </a:t>
            </a:r>
            <a:br>
              <a:rPr lang="en-US" sz="4000" smtClean="0"/>
            </a:br>
            <a:r>
              <a:rPr lang="en-US" sz="4000" smtClean="0"/>
              <a:t>Can Exert Strong Selection </a:t>
            </a:r>
            <a:br>
              <a:rPr lang="en-US" sz="4000" smtClean="0"/>
            </a:br>
            <a:r>
              <a:rPr lang="en-US" sz="4000" smtClean="0"/>
              <a:t>Pressure on Each Other</a:t>
            </a:r>
          </a:p>
        </p:txBody>
      </p:sp>
      <p:sp>
        <p:nvSpPr>
          <p:cNvPr id="34818" name="Content Placeholder 2"/>
          <p:cNvSpPr>
            <a:spLocks noGrp="1"/>
          </p:cNvSpPr>
          <p:nvPr>
            <p:ph idx="1"/>
          </p:nvPr>
        </p:nvSpPr>
        <p:spPr>
          <a:xfrm>
            <a:off x="457200" y="2092325"/>
            <a:ext cx="8229600" cy="4525963"/>
          </a:xfrm>
        </p:spPr>
        <p:txBody>
          <a:bodyPr/>
          <a:lstStyle/>
          <a:p>
            <a:pPr eaLnBrk="1" hangingPunct="1"/>
            <a:r>
              <a:rPr lang="en-US" b="1" smtClean="0"/>
              <a:t>Mimicry </a:t>
            </a:r>
            <a:r>
              <a:rPr lang="en-US" smtClean="0"/>
              <a:t>is a type of adaptation arising from predator-prey interactions in which a species evolves to imitate the appearance of something unappealing to its would-be predator</a:t>
            </a:r>
          </a:p>
          <a:p>
            <a:pPr eaLnBrk="1" hangingPunct="1"/>
            <a:r>
              <a:rPr lang="en-US" b="1" smtClean="0"/>
              <a:t>Coevolution</a:t>
            </a:r>
            <a:r>
              <a:rPr lang="en-US" smtClean="0"/>
              <a:t> occurs when two species that interact trigger evolutionary change in each other as a consequence of their interactions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3_08a"/>
          <p:cNvPicPr>
            <a:picLocks noChangeAspect="1" noChangeArrowheads="1"/>
          </p:cNvPicPr>
          <p:nvPr/>
        </p:nvPicPr>
        <p:blipFill>
          <a:blip r:embed="rId3"/>
          <a:srcRect/>
          <a:stretch>
            <a:fillRect/>
          </a:stretch>
        </p:blipFill>
        <p:spPr bwMode="auto">
          <a:xfrm>
            <a:off x="1104900" y="215900"/>
            <a:ext cx="69357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23_08b"/>
          <p:cNvPicPr>
            <a:picLocks noChangeAspect="1" noChangeArrowheads="1"/>
          </p:cNvPicPr>
          <p:nvPr/>
        </p:nvPicPr>
        <p:blipFill>
          <a:blip r:embed="rId3"/>
          <a:srcRect/>
          <a:stretch>
            <a:fillRect/>
          </a:stretch>
        </p:blipFill>
        <p:spPr bwMode="auto">
          <a:xfrm>
            <a:off x="1066800" y="215900"/>
            <a:ext cx="7008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2098" name="Picture 2" descr="figure_23_08c"/>
          <p:cNvPicPr>
            <a:picLocks noChangeAspect="1" noChangeArrowheads="1"/>
          </p:cNvPicPr>
          <p:nvPr/>
        </p:nvPicPr>
        <p:blipFill>
          <a:blip r:embed="rId3"/>
          <a:srcRect/>
          <a:stretch>
            <a:fillRect/>
          </a:stretch>
        </p:blipFill>
        <p:spPr bwMode="auto">
          <a:xfrm>
            <a:off x="304800" y="952500"/>
            <a:ext cx="8531225" cy="4967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Consumers Can Alter the Behavior of Exploited Organisms</a:t>
            </a:r>
            <a:endParaRPr lang="en-US" dirty="0"/>
          </a:p>
        </p:txBody>
      </p:sp>
      <p:sp>
        <p:nvSpPr>
          <p:cNvPr id="36866" name="Content Placeholder 2"/>
          <p:cNvSpPr>
            <a:spLocks noGrp="1"/>
          </p:cNvSpPr>
          <p:nvPr>
            <p:ph idx="1"/>
          </p:nvPr>
        </p:nvSpPr>
        <p:spPr/>
        <p:txBody>
          <a:bodyPr/>
          <a:lstStyle/>
          <a:p>
            <a:pPr eaLnBrk="1" hangingPunct="1"/>
            <a:r>
              <a:rPr lang="en-US" smtClean="0"/>
              <a:t>The behaviors of animals who live or feed in groups likely evolved as a response to predation</a:t>
            </a:r>
          </a:p>
          <a:p>
            <a:pPr eaLnBrk="1" hangingPunct="1"/>
            <a:r>
              <a:rPr lang="en-US" smtClean="0"/>
              <a:t>Many parasites cause behaviors in host organisms that benefit the parasite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23_09"/>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23_10"/>
          <p:cNvPicPr>
            <a:picLocks noChangeAspect="1" noChangeArrowheads="1"/>
          </p:cNvPicPr>
          <p:nvPr/>
        </p:nvPicPr>
        <p:blipFill>
          <a:blip r:embed="rId3"/>
          <a:srcRect/>
          <a:stretch>
            <a:fillRect/>
          </a:stretch>
        </p:blipFill>
        <p:spPr bwMode="auto">
          <a:xfrm>
            <a:off x="1358900" y="215900"/>
            <a:ext cx="64230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a:xfrm>
            <a:off x="277813" y="274638"/>
            <a:ext cx="8682037" cy="1516062"/>
          </a:xfrm>
        </p:spPr>
        <p:txBody>
          <a:bodyPr/>
          <a:lstStyle/>
          <a:p>
            <a:pPr defTabSz="514350" eaLnBrk="1" hangingPunct="1"/>
            <a:r>
              <a:rPr lang="en-US" sz="4000" smtClean="0"/>
              <a:t>Consumers Can Restrict the Distribution</a:t>
            </a:r>
            <a:br>
              <a:rPr lang="en-US" sz="4000" smtClean="0"/>
            </a:br>
            <a:r>
              <a:rPr lang="en-US" sz="4000" smtClean="0"/>
              <a:t>and Abundance of Their Food Organisms</a:t>
            </a:r>
          </a:p>
        </p:txBody>
      </p:sp>
      <p:sp>
        <p:nvSpPr>
          <p:cNvPr id="39938" name="Content Placeholder 2"/>
          <p:cNvSpPr>
            <a:spLocks noGrp="1"/>
          </p:cNvSpPr>
          <p:nvPr>
            <p:ph idx="1"/>
          </p:nvPr>
        </p:nvSpPr>
        <p:spPr>
          <a:xfrm>
            <a:off x="457200" y="1790700"/>
            <a:ext cx="8229600" cy="4335463"/>
          </a:xfrm>
        </p:spPr>
        <p:txBody>
          <a:bodyPr/>
          <a:lstStyle/>
          <a:p>
            <a:pPr eaLnBrk="1" hangingPunct="1"/>
            <a:r>
              <a:rPr lang="en-US" smtClean="0"/>
              <a:t>Nonnative species introduced by people to new regions sometimes disrupt the ecological communities there</a:t>
            </a:r>
          </a:p>
          <a:p>
            <a:pPr eaLnBrk="1" hangingPunct="1"/>
            <a:r>
              <a:rPr lang="en-US" smtClean="0"/>
              <a:t>Some species multiply rapidly when introduced to new areas due to lack of predation and fewer parasites than in their original home</a:t>
            </a:r>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23_11"/>
          <p:cNvPicPr>
            <a:picLocks noChangeAspect="1" noChangeArrowheads="1"/>
          </p:cNvPicPr>
          <p:nvPr/>
        </p:nvPicPr>
        <p:blipFill>
          <a:blip r:embed="rId3"/>
          <a:srcRect/>
          <a:stretch>
            <a:fillRect/>
          </a:stretch>
        </p:blipFill>
        <p:spPr bwMode="auto">
          <a:xfrm>
            <a:off x="850900" y="215900"/>
            <a:ext cx="7459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Fatal Feline Attraction</a:t>
            </a:r>
          </a:p>
        </p:txBody>
      </p:sp>
      <p:sp>
        <p:nvSpPr>
          <p:cNvPr id="16386" name="Content Placeholder 2"/>
          <p:cNvSpPr>
            <a:spLocks noGrp="1"/>
          </p:cNvSpPr>
          <p:nvPr>
            <p:ph idx="1"/>
          </p:nvPr>
        </p:nvSpPr>
        <p:spPr/>
        <p:txBody>
          <a:bodyPr/>
          <a:lstStyle/>
          <a:p>
            <a:pPr eaLnBrk="1" hangingPunct="1"/>
            <a:r>
              <a:rPr lang="en-US" i="1" smtClean="0"/>
              <a:t>Toxoplasma gondii </a:t>
            </a:r>
            <a:r>
              <a:rPr lang="en-US" smtClean="0"/>
              <a:t>is a single-celled parasite, most often contracted from raw meat, that alters the brain activity of rodents</a:t>
            </a:r>
          </a:p>
          <a:p>
            <a:pPr eaLnBrk="1" hangingPunct="1"/>
            <a:r>
              <a:rPr lang="en-US" smtClean="0"/>
              <a:t>The species that make up a community interact in all kinds of ways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z="4000" smtClean="0"/>
              <a:t>Consumers Can Drive Their Food Organisms to Extinction</a:t>
            </a:r>
          </a:p>
        </p:txBody>
      </p:sp>
      <p:sp>
        <p:nvSpPr>
          <p:cNvPr id="41986" name="Content Placeholder 2"/>
          <p:cNvSpPr>
            <a:spLocks noGrp="1"/>
          </p:cNvSpPr>
          <p:nvPr>
            <p:ph idx="1"/>
          </p:nvPr>
        </p:nvSpPr>
        <p:spPr/>
        <p:txBody>
          <a:bodyPr/>
          <a:lstStyle/>
          <a:p>
            <a:pPr eaLnBrk="1" hangingPunct="1"/>
            <a:r>
              <a:rPr lang="en-US" smtClean="0"/>
              <a:t>Exploitation can drive food organisms to extinction</a:t>
            </a:r>
          </a:p>
          <a:p>
            <a:pPr eaLnBrk="1" hangingPunct="1"/>
            <a:r>
              <a:rPr lang="en-US" smtClean="0"/>
              <a:t>Once an organism becomes extinct, the exploiter must either locate a new population of food organisms or go extinct itself</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000" smtClean="0"/>
              <a:t>In Competition, Both Species</a:t>
            </a:r>
            <a:br>
              <a:rPr lang="en-US" sz="4000" smtClean="0"/>
            </a:br>
            <a:r>
              <a:rPr lang="en-US" sz="4000" smtClean="0"/>
              <a:t>Are Negatively Affected</a:t>
            </a:r>
          </a:p>
        </p:txBody>
      </p:sp>
      <p:sp>
        <p:nvSpPr>
          <p:cNvPr id="43010" name="Content Placeholder 2"/>
          <p:cNvSpPr>
            <a:spLocks noGrp="1"/>
          </p:cNvSpPr>
          <p:nvPr>
            <p:ph idx="1"/>
          </p:nvPr>
        </p:nvSpPr>
        <p:spPr/>
        <p:txBody>
          <a:bodyPr/>
          <a:lstStyle/>
          <a:p>
            <a:pPr eaLnBrk="1" hangingPunct="1"/>
            <a:r>
              <a:rPr lang="en-US" sz="3000" smtClean="0"/>
              <a:t>Interspecific (interspecies) </a:t>
            </a:r>
            <a:r>
              <a:rPr lang="en-US" sz="3000" b="1" smtClean="0"/>
              <a:t>competition</a:t>
            </a:r>
            <a:r>
              <a:rPr lang="en-US" sz="3000" smtClean="0"/>
              <a:t> is most likely when two species share an important resource that is limited</a:t>
            </a:r>
          </a:p>
          <a:p>
            <a:pPr eaLnBrk="1" hangingPunct="1"/>
            <a:r>
              <a:rPr lang="en-US" sz="3000" smtClean="0"/>
              <a:t>An ecological </a:t>
            </a:r>
            <a:r>
              <a:rPr lang="en-US" sz="3000" b="1" smtClean="0"/>
              <a:t>niche </a:t>
            </a:r>
            <a:r>
              <a:rPr lang="en-US" sz="3000" smtClean="0"/>
              <a:t>is the sum total of the conditions</a:t>
            </a:r>
            <a:r>
              <a:rPr lang="en-US" sz="3000" b="1" smtClean="0"/>
              <a:t> </a:t>
            </a:r>
            <a:r>
              <a:rPr lang="en-US" sz="3000" smtClean="0"/>
              <a:t>and resources a species or population needs in order to survive and reproduce successfully in its particular habitat</a:t>
            </a:r>
          </a:p>
          <a:p>
            <a:pPr eaLnBrk="1" hangingPunct="1"/>
            <a:r>
              <a:rPr lang="en-US" sz="3000" smtClean="0"/>
              <a:t>When two or more species compete, each has a negative effect on the other because each uses resources needed by its competitor</a:t>
            </a:r>
          </a:p>
          <a:p>
            <a:pPr eaLnBrk="1" hangingPunct="1"/>
            <a:endParaRPr lang="en-US" sz="3000" b="1" smtClean="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smtClean="0"/>
              <a:t>In Competition, Both Species</a:t>
            </a:r>
            <a:br>
              <a:rPr lang="en-US" sz="4000" smtClean="0"/>
            </a:br>
            <a:r>
              <a:rPr lang="en-US" sz="4000" smtClean="0"/>
              <a:t>Are Negatively Affected</a:t>
            </a:r>
          </a:p>
        </p:txBody>
      </p:sp>
      <p:sp>
        <p:nvSpPr>
          <p:cNvPr id="44034" name="Content Placeholder 2"/>
          <p:cNvSpPr>
            <a:spLocks noGrp="1"/>
          </p:cNvSpPr>
          <p:nvPr>
            <p:ph idx="1"/>
          </p:nvPr>
        </p:nvSpPr>
        <p:spPr/>
        <p:txBody>
          <a:bodyPr/>
          <a:lstStyle/>
          <a:p>
            <a:pPr eaLnBrk="1" hangingPunct="1"/>
            <a:r>
              <a:rPr lang="en-US" b="1" smtClean="0"/>
              <a:t>Competitive exclusion</a:t>
            </a:r>
            <a:r>
              <a:rPr lang="en-US" smtClean="0"/>
              <a:t> occurs when one species uses all the resources needed by another and that species becomes extinct</a:t>
            </a:r>
          </a:p>
          <a:p>
            <a:pPr eaLnBrk="1" hangingPunct="1"/>
            <a:r>
              <a:rPr lang="en-US" smtClean="0"/>
              <a:t>There are two main types of competition:</a:t>
            </a:r>
          </a:p>
          <a:p>
            <a:pPr lvl="1" eaLnBrk="1" hangingPunct="1"/>
            <a:r>
              <a:rPr lang="en-US" b="1" smtClean="0"/>
              <a:t>Interference </a:t>
            </a:r>
            <a:r>
              <a:rPr lang="en-US" smtClean="0"/>
              <a:t>competition: one organism directly excludes another from the use of a resource</a:t>
            </a:r>
          </a:p>
          <a:p>
            <a:pPr lvl="1" eaLnBrk="1" hangingPunct="1"/>
            <a:r>
              <a:rPr lang="en-US" b="1" smtClean="0"/>
              <a:t>Exploitative competition</a:t>
            </a:r>
            <a:r>
              <a:rPr lang="en-US" smtClean="0"/>
              <a:t>:</a:t>
            </a:r>
            <a:r>
              <a:rPr lang="en-US" b="1" smtClean="0"/>
              <a:t> </a:t>
            </a:r>
            <a:r>
              <a:rPr lang="en-US" smtClean="0"/>
              <a:t>species compete indirectly for a shared resource, each reducing the amount of the resource available to the other</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Competition Can Limit the Distribution and Abundance of Species</a:t>
            </a:r>
            <a:endParaRPr lang="en-US" dirty="0"/>
          </a:p>
        </p:txBody>
      </p:sp>
      <p:sp>
        <p:nvSpPr>
          <p:cNvPr id="45058" name="Content Placeholder 2"/>
          <p:cNvSpPr>
            <a:spLocks noGrp="1"/>
          </p:cNvSpPr>
          <p:nvPr>
            <p:ph idx="1"/>
          </p:nvPr>
        </p:nvSpPr>
        <p:spPr/>
        <p:txBody>
          <a:bodyPr/>
          <a:lstStyle/>
          <a:p>
            <a:pPr eaLnBrk="1" hangingPunct="1"/>
            <a:r>
              <a:rPr lang="en-US" smtClean="0"/>
              <a:t>Competition between species is important in evolution and can limit the distribution and abundance of species that share resources or space</a:t>
            </a:r>
          </a:p>
          <a:p>
            <a:pPr eaLnBrk="1" hangingPunct="1"/>
            <a:r>
              <a:rPr lang="en-US" b="1" smtClean="0"/>
              <a:t>Niche partitioning </a:t>
            </a:r>
            <a:r>
              <a:rPr lang="en-US" smtClean="0"/>
              <a:t>occurs when natural selection leads competing organisms to use their common niche in different ways as a method of reducing competition</a:t>
            </a:r>
            <a:endParaRPr lang="en-US" b="1"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23_12"/>
          <p:cNvPicPr>
            <a:picLocks noChangeAspect="1" noChangeArrowheads="1"/>
          </p:cNvPicPr>
          <p:nvPr/>
        </p:nvPicPr>
        <p:blipFill>
          <a:blip r:embed="rId3"/>
          <a:srcRect/>
          <a:stretch>
            <a:fillRect/>
          </a:stretch>
        </p:blipFill>
        <p:spPr bwMode="auto">
          <a:xfrm>
            <a:off x="584200" y="215900"/>
            <a:ext cx="7983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23_13"/>
          <p:cNvPicPr>
            <a:picLocks noChangeAspect="1" noChangeArrowheads="1"/>
          </p:cNvPicPr>
          <p:nvPr/>
        </p:nvPicPr>
        <p:blipFill>
          <a:blip r:embed="rId3"/>
          <a:srcRect/>
          <a:stretch>
            <a:fillRect/>
          </a:stretch>
        </p:blipFill>
        <p:spPr bwMode="auto">
          <a:xfrm>
            <a:off x="2578100" y="215900"/>
            <a:ext cx="3990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Competition Can Increase the Differences between Species</a:t>
            </a:r>
          </a:p>
        </p:txBody>
      </p:sp>
      <p:sp>
        <p:nvSpPr>
          <p:cNvPr id="48130" name="Content Placeholder 2"/>
          <p:cNvSpPr>
            <a:spLocks noGrp="1"/>
          </p:cNvSpPr>
          <p:nvPr>
            <p:ph idx="1"/>
          </p:nvPr>
        </p:nvSpPr>
        <p:spPr/>
        <p:txBody>
          <a:bodyPr/>
          <a:lstStyle/>
          <a:p>
            <a:pPr eaLnBrk="1" hangingPunct="1"/>
            <a:r>
              <a:rPr lang="en-US" smtClean="0"/>
              <a:t>Competition between species can be intense when the two species are very similar in form</a:t>
            </a:r>
          </a:p>
          <a:p>
            <a:pPr eaLnBrk="1" hangingPunct="1"/>
            <a:r>
              <a:rPr lang="en-US" b="1" smtClean="0"/>
              <a:t>Character</a:t>
            </a:r>
            <a:r>
              <a:rPr lang="en-US" smtClean="0"/>
              <a:t> </a:t>
            </a:r>
            <a:r>
              <a:rPr lang="en-US" b="1" smtClean="0"/>
              <a:t>displacement</a:t>
            </a:r>
            <a:r>
              <a:rPr lang="en-US" smtClean="0"/>
              <a:t> occurs when intense competition between species causes them to evolve to become more different over time</a:t>
            </a:r>
          </a:p>
          <a:p>
            <a:pPr eaLnBrk="1" hangingPunct="1"/>
            <a:endParaRPr lang="en-US" smtClean="0"/>
          </a:p>
          <a:p>
            <a:pPr eaLnBrk="1" hangingPunct="1"/>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Species Interactions </a:t>
            </a:r>
            <a:br>
              <a:rPr lang="en-US" dirty="0" smtClean="0"/>
            </a:br>
            <a:r>
              <a:rPr lang="en-US" dirty="0" smtClean="0"/>
              <a:t>Shape Communities</a:t>
            </a:r>
            <a:endParaRPr lang="en-US" dirty="0"/>
          </a:p>
        </p:txBody>
      </p:sp>
      <p:sp>
        <p:nvSpPr>
          <p:cNvPr id="49154" name="Content Placeholder 2"/>
          <p:cNvSpPr>
            <a:spLocks noGrp="1"/>
          </p:cNvSpPr>
          <p:nvPr>
            <p:ph idx="1"/>
          </p:nvPr>
        </p:nvSpPr>
        <p:spPr/>
        <p:txBody>
          <a:bodyPr/>
          <a:lstStyle/>
          <a:p>
            <a:pPr eaLnBrk="1" hangingPunct="1">
              <a:lnSpc>
                <a:spcPct val="90000"/>
              </a:lnSpc>
            </a:pPr>
            <a:r>
              <a:rPr lang="en-US" smtClean="0"/>
              <a:t>Interactions among organisms can impact the communities and ecosystems in which those organisms live</a:t>
            </a:r>
          </a:p>
          <a:p>
            <a:pPr eaLnBrk="1" hangingPunct="1">
              <a:lnSpc>
                <a:spcPct val="90000"/>
              </a:lnSpc>
            </a:pPr>
            <a:r>
              <a:rPr lang="en-US" smtClean="0"/>
              <a:t>Human actions, such as urbanization, and natural causes, such as fire, affect a species’ chances of survival</a:t>
            </a:r>
          </a:p>
          <a:p>
            <a:pPr eaLnBrk="1" hangingPunct="1">
              <a:lnSpc>
                <a:spcPct val="90000"/>
              </a:lnSpc>
            </a:pPr>
            <a:r>
              <a:rPr lang="en-US" smtClean="0"/>
              <a:t>Any changes in species diversity in a community will have a ripple effect throughout the community</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4000" smtClean="0"/>
              <a:t>Food Chains Transfer Nutrients</a:t>
            </a:r>
            <a:br>
              <a:rPr lang="en-US" sz="4000" smtClean="0"/>
            </a:br>
            <a:r>
              <a:rPr lang="en-US" sz="4000" smtClean="0"/>
              <a:t>through the Community</a:t>
            </a:r>
          </a:p>
        </p:txBody>
      </p:sp>
      <p:sp>
        <p:nvSpPr>
          <p:cNvPr id="50178" name="Content Placeholder 2"/>
          <p:cNvSpPr>
            <a:spLocks noGrp="1"/>
          </p:cNvSpPr>
          <p:nvPr>
            <p:ph idx="1"/>
          </p:nvPr>
        </p:nvSpPr>
        <p:spPr/>
        <p:txBody>
          <a:bodyPr/>
          <a:lstStyle/>
          <a:p>
            <a:pPr eaLnBrk="1" hangingPunct="1">
              <a:lnSpc>
                <a:spcPct val="90000"/>
              </a:lnSpc>
            </a:pPr>
            <a:r>
              <a:rPr lang="en-US" smtClean="0"/>
              <a:t>A </a:t>
            </a:r>
            <a:r>
              <a:rPr lang="en-US" b="1" smtClean="0"/>
              <a:t>food chain</a:t>
            </a:r>
            <a:r>
              <a:rPr lang="en-US" smtClean="0"/>
              <a:t> describes a linear sequence of who eats whom in a community</a:t>
            </a:r>
          </a:p>
          <a:p>
            <a:pPr eaLnBrk="1" hangingPunct="1">
              <a:lnSpc>
                <a:spcPct val="90000"/>
              </a:lnSpc>
            </a:pPr>
            <a:r>
              <a:rPr lang="en-US" smtClean="0"/>
              <a:t>A </a:t>
            </a:r>
            <a:r>
              <a:rPr lang="en-US" b="1" smtClean="0"/>
              <a:t>food web </a:t>
            </a:r>
            <a:r>
              <a:rPr lang="en-US" smtClean="0"/>
              <a:t>is made up of interconnected and overlapping food chains and shows the movement of energy and nutrients throughout a community</a:t>
            </a:r>
          </a:p>
          <a:p>
            <a:pPr eaLnBrk="1" hangingPunct="1">
              <a:lnSpc>
                <a:spcPct val="90000"/>
              </a:lnSpc>
            </a:pPr>
            <a:r>
              <a:rPr lang="en-US" smtClean="0"/>
              <a:t>The foundation of all food webs consists of </a:t>
            </a:r>
            <a:r>
              <a:rPr lang="en-US" b="1" smtClean="0"/>
              <a:t>producers</a:t>
            </a:r>
            <a:r>
              <a:rPr lang="en-US" smtClean="0"/>
              <a:t>, organisms that produce their own food, such as plants and phytoplanktons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smtClean="0"/>
              <a:t>Food Chains Transfer Nutrients</a:t>
            </a:r>
            <a:br>
              <a:rPr lang="en-US" sz="4000" smtClean="0"/>
            </a:br>
            <a:r>
              <a:rPr lang="en-US" sz="4000" smtClean="0"/>
              <a:t>through the Community</a:t>
            </a:r>
          </a:p>
        </p:txBody>
      </p:sp>
      <p:sp>
        <p:nvSpPr>
          <p:cNvPr id="51202" name="Content Placeholder 2"/>
          <p:cNvSpPr>
            <a:spLocks noGrp="1"/>
          </p:cNvSpPr>
          <p:nvPr>
            <p:ph idx="1"/>
          </p:nvPr>
        </p:nvSpPr>
        <p:spPr/>
        <p:txBody>
          <a:bodyPr/>
          <a:lstStyle/>
          <a:p>
            <a:pPr eaLnBrk="1" hangingPunct="1"/>
            <a:r>
              <a:rPr lang="en-US" sz="3000" b="1" smtClean="0"/>
              <a:t>Consumers </a:t>
            </a:r>
            <a:r>
              <a:rPr lang="en-US" sz="3000" smtClean="0"/>
              <a:t>are organisms that obtain energy by eating all or parts of other organisms or their remains</a:t>
            </a:r>
          </a:p>
          <a:p>
            <a:pPr eaLnBrk="1" hangingPunct="1"/>
            <a:r>
              <a:rPr lang="en-US" sz="3000" b="1" smtClean="0"/>
              <a:t>Primary consumers </a:t>
            </a:r>
            <a:r>
              <a:rPr lang="en-US" sz="3000" smtClean="0"/>
              <a:t>are organisms that eat producers, while </a:t>
            </a:r>
            <a:r>
              <a:rPr lang="en-US" sz="3000" b="1" smtClean="0"/>
              <a:t>secondary consumers </a:t>
            </a:r>
            <a:r>
              <a:rPr lang="en-US" sz="3000" smtClean="0"/>
              <a:t>are organisms such as humans that feed on primary consumers as part or all of their diet</a:t>
            </a:r>
          </a:p>
          <a:p>
            <a:pPr eaLnBrk="1" hangingPunct="1"/>
            <a:r>
              <a:rPr lang="en-US" sz="3000" smtClean="0"/>
              <a:t>As the food chain extends, secondary consumers can be further categorized as </a:t>
            </a:r>
            <a:r>
              <a:rPr lang="en-US" sz="3000" b="1" smtClean="0"/>
              <a:t>tertiary consumers </a:t>
            </a:r>
            <a:r>
              <a:rPr lang="en-US" sz="3000" smtClean="0"/>
              <a:t>or </a:t>
            </a:r>
            <a:r>
              <a:rPr lang="en-US" sz="3000" b="1" smtClean="0"/>
              <a:t>quaternary consumers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An Association of Different Species</a:t>
            </a:r>
          </a:p>
        </p:txBody>
      </p:sp>
      <p:sp>
        <p:nvSpPr>
          <p:cNvPr id="17410" name="Content Placeholder 2"/>
          <p:cNvSpPr>
            <a:spLocks noGrp="1"/>
          </p:cNvSpPr>
          <p:nvPr>
            <p:ph idx="1"/>
          </p:nvPr>
        </p:nvSpPr>
        <p:spPr/>
        <p:txBody>
          <a:bodyPr/>
          <a:lstStyle/>
          <a:p>
            <a:pPr eaLnBrk="1" hangingPunct="1">
              <a:lnSpc>
                <a:spcPct val="90000"/>
              </a:lnSpc>
            </a:pPr>
            <a:r>
              <a:rPr lang="en-US" smtClean="0"/>
              <a:t>An ecological </a:t>
            </a:r>
            <a:r>
              <a:rPr lang="en-US" b="1" smtClean="0"/>
              <a:t>community</a:t>
            </a:r>
            <a:r>
              <a:rPr lang="en-US" smtClean="0"/>
              <a:t> is an association of different species that live in the same area</a:t>
            </a:r>
          </a:p>
          <a:p>
            <a:pPr eaLnBrk="1" hangingPunct="1">
              <a:lnSpc>
                <a:spcPct val="90000"/>
              </a:lnSpc>
            </a:pPr>
            <a:r>
              <a:rPr lang="en-US" smtClean="0"/>
              <a:t>Communities vary greatly in size and complexity and can be characterized by their species composition, or </a:t>
            </a:r>
            <a:r>
              <a:rPr lang="en-US" b="1" smtClean="0"/>
              <a:t>diversity</a:t>
            </a:r>
          </a:p>
          <a:p>
            <a:pPr eaLnBrk="1" hangingPunct="1">
              <a:lnSpc>
                <a:spcPct val="90000"/>
              </a:lnSpc>
            </a:pPr>
            <a:r>
              <a:rPr lang="en-US" smtClean="0"/>
              <a:t>The diversity</a:t>
            </a:r>
            <a:r>
              <a:rPr lang="en-US" b="1" smtClean="0"/>
              <a:t> </a:t>
            </a:r>
            <a:r>
              <a:rPr lang="en-US" smtClean="0"/>
              <a:t>of a community has two components:</a:t>
            </a:r>
          </a:p>
          <a:p>
            <a:pPr lvl="1" eaLnBrk="1" hangingPunct="1">
              <a:lnSpc>
                <a:spcPct val="90000"/>
              </a:lnSpc>
            </a:pPr>
            <a:r>
              <a:rPr lang="en-US" smtClean="0"/>
              <a:t>Species richness</a:t>
            </a:r>
          </a:p>
          <a:p>
            <a:pPr lvl="1" eaLnBrk="1" hangingPunct="1">
              <a:lnSpc>
                <a:spcPct val="90000"/>
              </a:lnSpc>
            </a:pPr>
            <a:r>
              <a:rPr lang="en-US" smtClean="0"/>
              <a:t>Relative species abundance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3_14"/>
          <p:cNvPicPr>
            <a:picLocks noChangeAspect="1" noChangeArrowheads="1"/>
          </p:cNvPicPr>
          <p:nvPr/>
        </p:nvPicPr>
        <p:blipFill>
          <a:blip r:embed="rId3"/>
          <a:srcRect/>
          <a:stretch>
            <a:fillRect/>
          </a:stretch>
        </p:blipFill>
        <p:spPr bwMode="auto">
          <a:xfrm>
            <a:off x="1752600" y="215900"/>
            <a:ext cx="56499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Keystone Species Have Profound</a:t>
            </a:r>
            <a:br>
              <a:rPr lang="en-US" dirty="0" smtClean="0"/>
            </a:br>
            <a:r>
              <a:rPr lang="en-US" dirty="0" smtClean="0"/>
              <a:t>Effects on Communities</a:t>
            </a:r>
            <a:endParaRPr lang="en-US" dirty="0"/>
          </a:p>
        </p:txBody>
      </p:sp>
      <p:sp>
        <p:nvSpPr>
          <p:cNvPr id="53250" name="Content Placeholder 2"/>
          <p:cNvSpPr>
            <a:spLocks noGrp="1"/>
          </p:cNvSpPr>
          <p:nvPr>
            <p:ph idx="1"/>
          </p:nvPr>
        </p:nvSpPr>
        <p:spPr/>
        <p:txBody>
          <a:bodyPr/>
          <a:lstStyle/>
          <a:p>
            <a:pPr eaLnBrk="1" hangingPunct="1"/>
            <a:r>
              <a:rPr lang="en-US" sz="3000" b="1" smtClean="0"/>
              <a:t>Keystone species </a:t>
            </a:r>
            <a:r>
              <a:rPr lang="en-US" sz="3000" smtClean="0"/>
              <a:t>have a disproportionately large effect, relative to their own abundance, on the types and abundances of the other species in a community</a:t>
            </a:r>
          </a:p>
          <a:p>
            <a:pPr eaLnBrk="1" hangingPunct="1"/>
            <a:r>
              <a:rPr lang="en-US" sz="3000" smtClean="0"/>
              <a:t>Keystone species can include any producer or consumer of relatively low abundance that has a large influence on its community, and they are usually only noticed when they are removed or disappear from an ecosystem</a:t>
            </a:r>
          </a:p>
          <a:p>
            <a:pPr eaLnBrk="1" hangingPunct="1"/>
            <a:endParaRPr lang="en-US" sz="3000" smtClean="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23_15"/>
          <p:cNvPicPr>
            <a:picLocks noChangeAspect="1" noChangeArrowheads="1"/>
          </p:cNvPicPr>
          <p:nvPr/>
        </p:nvPicPr>
        <p:blipFill>
          <a:blip r:embed="rId3"/>
          <a:srcRect/>
          <a:stretch>
            <a:fillRect/>
          </a:stretch>
        </p:blipFill>
        <p:spPr bwMode="auto">
          <a:xfrm>
            <a:off x="1714500" y="215900"/>
            <a:ext cx="5727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Communities</a:t>
            </a:r>
            <a:br>
              <a:rPr lang="en-US" dirty="0" smtClean="0"/>
            </a:br>
            <a:r>
              <a:rPr lang="en-US" dirty="0" smtClean="0"/>
              <a:t>Change over Time</a:t>
            </a:r>
            <a:endParaRPr lang="en-US" dirty="0"/>
          </a:p>
        </p:txBody>
      </p:sp>
      <p:sp>
        <p:nvSpPr>
          <p:cNvPr id="55298" name="Content Placeholder 2"/>
          <p:cNvSpPr>
            <a:spLocks noGrp="1"/>
          </p:cNvSpPr>
          <p:nvPr>
            <p:ph idx="1"/>
          </p:nvPr>
        </p:nvSpPr>
        <p:spPr/>
        <p:txBody>
          <a:bodyPr/>
          <a:lstStyle/>
          <a:p>
            <a:pPr eaLnBrk="1" hangingPunct="1"/>
            <a:r>
              <a:rPr lang="en-US" smtClean="0"/>
              <a:t>The number of individuals of different species in a community often changes as the seasons or the years change</a:t>
            </a:r>
          </a:p>
          <a:p>
            <a:pPr eaLnBrk="1" hangingPunct="1"/>
            <a:r>
              <a:rPr lang="en-US" smtClean="0"/>
              <a:t>Communities also undergo broad directional changes in species composition over longer periods of time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Succession Establishes New Communities and Replaces Disturbed Communities</a:t>
            </a:r>
            <a:endParaRPr lang="en-US" dirty="0"/>
          </a:p>
        </p:txBody>
      </p:sp>
      <p:sp>
        <p:nvSpPr>
          <p:cNvPr id="56322" name="Content Placeholder 2"/>
          <p:cNvSpPr>
            <a:spLocks noGrp="1"/>
          </p:cNvSpPr>
          <p:nvPr>
            <p:ph idx="1"/>
          </p:nvPr>
        </p:nvSpPr>
        <p:spPr/>
        <p:txBody>
          <a:bodyPr/>
          <a:lstStyle/>
          <a:p>
            <a:pPr eaLnBrk="1" hangingPunct="1">
              <a:lnSpc>
                <a:spcPct val="90000"/>
              </a:lnSpc>
            </a:pPr>
            <a:r>
              <a:rPr lang="en-US" smtClean="0"/>
              <a:t>The process by which species in a community are replaced over time is called </a:t>
            </a:r>
            <a:r>
              <a:rPr lang="en-US" b="1" smtClean="0"/>
              <a:t>succession</a:t>
            </a:r>
          </a:p>
          <a:p>
            <a:pPr eaLnBrk="1" hangingPunct="1">
              <a:lnSpc>
                <a:spcPct val="90000"/>
              </a:lnSpc>
            </a:pPr>
            <a:r>
              <a:rPr lang="en-US" smtClean="0"/>
              <a:t>The process of succession ends when the species composition of a community remains stable over a long period of time, resulting in a </a:t>
            </a:r>
            <a:r>
              <a:rPr lang="en-US" i="1" smtClean="0"/>
              <a:t>mature community</a:t>
            </a:r>
          </a:p>
          <a:p>
            <a:pPr eaLnBrk="1" hangingPunct="1">
              <a:lnSpc>
                <a:spcPct val="90000"/>
              </a:lnSpc>
            </a:pPr>
            <a:r>
              <a:rPr lang="en-US" smtClean="0"/>
              <a:t>Most ecological communities never reach maturity because of frequent disturbances such as fires or windstorms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figure_23_16"/>
          <p:cNvPicPr>
            <a:picLocks noChangeAspect="1" noChangeArrowheads="1"/>
          </p:cNvPicPr>
          <p:nvPr/>
        </p:nvPicPr>
        <p:blipFill>
          <a:blip r:embed="rId3"/>
          <a:srcRect/>
          <a:stretch>
            <a:fillRect/>
          </a:stretch>
        </p:blipFill>
        <p:spPr bwMode="auto">
          <a:xfrm>
            <a:off x="304800" y="1828800"/>
            <a:ext cx="8531225" cy="3217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Succession Establishes New Communities and Replaces Disturbed Communities</a:t>
            </a:r>
            <a:endParaRPr lang="en-US" dirty="0"/>
          </a:p>
        </p:txBody>
      </p:sp>
      <p:sp>
        <p:nvSpPr>
          <p:cNvPr id="58370" name="Content Placeholder 2"/>
          <p:cNvSpPr>
            <a:spLocks noGrp="1"/>
          </p:cNvSpPr>
          <p:nvPr>
            <p:ph idx="1"/>
          </p:nvPr>
        </p:nvSpPr>
        <p:spPr/>
        <p:txBody>
          <a:bodyPr/>
          <a:lstStyle/>
          <a:p>
            <a:pPr eaLnBrk="1" hangingPunct="1">
              <a:lnSpc>
                <a:spcPct val="90000"/>
              </a:lnSpc>
            </a:pPr>
            <a:r>
              <a:rPr lang="en-US" sz="3000" b="1" smtClean="0"/>
              <a:t>Primary succession </a:t>
            </a:r>
            <a:r>
              <a:rPr lang="en-US" sz="3000" smtClean="0"/>
              <a:t>occurs in newly created habitat when a few species that are able to grow and reproduce under the challenging conditions begin to colonize the area</a:t>
            </a:r>
          </a:p>
          <a:p>
            <a:pPr eaLnBrk="1" hangingPunct="1">
              <a:lnSpc>
                <a:spcPct val="90000"/>
              </a:lnSpc>
            </a:pPr>
            <a:r>
              <a:rPr lang="en-US" sz="3000" smtClean="0"/>
              <a:t>The first species to colonize the area may alter the habitat in ways that cause later-arriving species to thrive or fail</a:t>
            </a:r>
          </a:p>
          <a:p>
            <a:pPr eaLnBrk="1" hangingPunct="1">
              <a:lnSpc>
                <a:spcPct val="90000"/>
              </a:lnSpc>
            </a:pPr>
            <a:r>
              <a:rPr lang="en-US" sz="3000" b="1" smtClean="0"/>
              <a:t>Secondary succession </a:t>
            </a:r>
            <a:r>
              <a:rPr lang="en-US" sz="3000" smtClean="0"/>
              <a:t>is the process by which communities regain the successional state that existed before a disturbance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626" name="Picture 2" descr="figure_23_17"/>
          <p:cNvPicPr>
            <a:picLocks noChangeAspect="1" noChangeArrowheads="1"/>
          </p:cNvPicPr>
          <p:nvPr/>
        </p:nvPicPr>
        <p:blipFill>
          <a:blip r:embed="rId3"/>
          <a:srcRect/>
          <a:stretch>
            <a:fillRect/>
          </a:stretch>
        </p:blipFill>
        <p:spPr bwMode="auto">
          <a:xfrm>
            <a:off x="304800" y="1676400"/>
            <a:ext cx="8531225" cy="3522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Communities Change as </a:t>
            </a:r>
            <a:br>
              <a:rPr lang="en-US" dirty="0" smtClean="0"/>
            </a:br>
            <a:r>
              <a:rPr lang="en-US" dirty="0" smtClean="0"/>
              <a:t>Climate Changes</a:t>
            </a:r>
            <a:endParaRPr lang="en-US" dirty="0"/>
          </a:p>
        </p:txBody>
      </p:sp>
      <p:sp>
        <p:nvSpPr>
          <p:cNvPr id="60418" name="Content Placeholder 2"/>
          <p:cNvSpPr>
            <a:spLocks noGrp="1"/>
          </p:cNvSpPr>
          <p:nvPr>
            <p:ph idx="1"/>
          </p:nvPr>
        </p:nvSpPr>
        <p:spPr/>
        <p:txBody>
          <a:bodyPr/>
          <a:lstStyle/>
          <a:p>
            <a:pPr eaLnBrk="1" hangingPunct="1">
              <a:lnSpc>
                <a:spcPct val="80000"/>
              </a:lnSpc>
            </a:pPr>
            <a:r>
              <a:rPr lang="en-US" sz="3000" smtClean="0"/>
              <a:t>The climate at a given location can change over time as a result of either global climate change or continental drift</a:t>
            </a:r>
          </a:p>
          <a:p>
            <a:pPr eaLnBrk="1" hangingPunct="1">
              <a:lnSpc>
                <a:spcPct val="80000"/>
              </a:lnSpc>
            </a:pPr>
            <a:r>
              <a:rPr lang="en-US" sz="3000" smtClean="0"/>
              <a:t>The change in the global climate causes slow but dramatic changes in the location and diversity of plant and animal species in an ecosystem</a:t>
            </a:r>
          </a:p>
          <a:p>
            <a:pPr eaLnBrk="1" hangingPunct="1">
              <a:lnSpc>
                <a:spcPct val="80000"/>
              </a:lnSpc>
            </a:pPr>
            <a:r>
              <a:rPr lang="en-US" sz="3000" smtClean="0"/>
              <a:t>Human activities are now accelerating the natural changes in the global climate</a:t>
            </a:r>
          </a:p>
          <a:p>
            <a:pPr eaLnBrk="1" hangingPunct="1">
              <a:lnSpc>
                <a:spcPct val="80000"/>
              </a:lnSpc>
            </a:pPr>
            <a:r>
              <a:rPr lang="en-US" sz="3000" smtClean="0"/>
              <a:t>As the continents move slowly over time, their climates change, causing large changes in their communities </a:t>
            </a:r>
          </a:p>
          <a:p>
            <a:pPr eaLnBrk="1" hangingPunct="1">
              <a:lnSpc>
                <a:spcPct val="80000"/>
              </a:lnSpc>
            </a:pPr>
            <a:endParaRPr lang="en-US" sz="3000" smtClean="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722" name="Picture 2" descr="figure_23_18"/>
          <p:cNvPicPr>
            <a:picLocks noChangeAspect="1" noChangeArrowheads="1"/>
          </p:cNvPicPr>
          <p:nvPr/>
        </p:nvPicPr>
        <p:blipFill>
          <a:blip r:embed="rId3"/>
          <a:srcRect/>
          <a:stretch>
            <a:fillRect/>
          </a:stretch>
        </p:blipFill>
        <p:spPr bwMode="auto">
          <a:xfrm>
            <a:off x="381000" y="215900"/>
            <a:ext cx="83978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3_01"/>
          <p:cNvPicPr>
            <a:picLocks noChangeAspect="1" noChangeArrowheads="1"/>
          </p:cNvPicPr>
          <p:nvPr/>
        </p:nvPicPr>
        <p:blipFill>
          <a:blip r:embed="rId3"/>
          <a:srcRect/>
          <a:stretch>
            <a:fillRect/>
          </a:stretch>
        </p:blipFill>
        <p:spPr bwMode="auto">
          <a:xfrm>
            <a:off x="304800" y="1282700"/>
            <a:ext cx="8531225" cy="430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Human Impacts on</a:t>
            </a:r>
            <a:br>
              <a:rPr lang="en-US" dirty="0" smtClean="0"/>
            </a:br>
            <a:r>
              <a:rPr lang="en-US" dirty="0" smtClean="0"/>
              <a:t>Community Structure</a:t>
            </a:r>
            <a:endParaRPr lang="en-US" dirty="0"/>
          </a:p>
        </p:txBody>
      </p:sp>
      <p:sp>
        <p:nvSpPr>
          <p:cNvPr id="62466" name="Content Placeholder 2"/>
          <p:cNvSpPr>
            <a:spLocks noGrp="1"/>
          </p:cNvSpPr>
          <p:nvPr>
            <p:ph idx="1"/>
          </p:nvPr>
        </p:nvSpPr>
        <p:spPr/>
        <p:txBody>
          <a:bodyPr/>
          <a:lstStyle/>
          <a:p>
            <a:pPr eaLnBrk="1" hangingPunct="1"/>
            <a:r>
              <a:rPr lang="en-US" smtClean="0"/>
              <a:t>Ecological communities are subject to many natural forms of disturbance, from which secondary succession can reestablish the previously existing community over time</a:t>
            </a:r>
          </a:p>
          <a:p>
            <a:pPr eaLnBrk="1" hangingPunct="1"/>
            <a:r>
              <a:rPr lang="en-US" smtClean="0"/>
              <a:t>Human actions can alter the frequency of an otherwise natural form of disturbance</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4000" smtClean="0"/>
              <a:t>Communities Can Reassemble after</a:t>
            </a:r>
            <a:br>
              <a:rPr lang="en-US" sz="4000" smtClean="0"/>
            </a:br>
            <a:r>
              <a:rPr lang="en-US" sz="4000" smtClean="0"/>
              <a:t>Some Human-Caused Disturbances</a:t>
            </a:r>
          </a:p>
        </p:txBody>
      </p:sp>
      <p:sp>
        <p:nvSpPr>
          <p:cNvPr id="63490" name="Content Placeholder 2"/>
          <p:cNvSpPr>
            <a:spLocks noGrp="1"/>
          </p:cNvSpPr>
          <p:nvPr>
            <p:ph idx="1"/>
          </p:nvPr>
        </p:nvSpPr>
        <p:spPr/>
        <p:txBody>
          <a:bodyPr/>
          <a:lstStyle/>
          <a:p>
            <a:pPr eaLnBrk="1" hangingPunct="1"/>
            <a:r>
              <a:rPr lang="en-US" smtClean="0"/>
              <a:t>Some communities, such as cleared farmland, can recover from a human disturbance</a:t>
            </a:r>
          </a:p>
          <a:p>
            <a:pPr eaLnBrk="1" hangingPunct="1"/>
            <a:r>
              <a:rPr lang="en-US" smtClean="0"/>
              <a:t>The sizes and abundances of species in a community are different after a disturbance, and there may be fewer species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People Can Cause Long-Term</a:t>
            </a:r>
            <a:br>
              <a:rPr lang="en-US" dirty="0" smtClean="0"/>
            </a:br>
            <a:r>
              <a:rPr lang="en-US" dirty="0" smtClean="0"/>
              <a:t>Damage to Communities</a:t>
            </a:r>
            <a:endParaRPr lang="en-US" dirty="0"/>
          </a:p>
        </p:txBody>
      </p:sp>
      <p:sp>
        <p:nvSpPr>
          <p:cNvPr id="64514" name="Content Placeholder 2"/>
          <p:cNvSpPr>
            <a:spLocks noGrp="1"/>
          </p:cNvSpPr>
          <p:nvPr>
            <p:ph idx="1"/>
          </p:nvPr>
        </p:nvSpPr>
        <p:spPr/>
        <p:txBody>
          <a:bodyPr/>
          <a:lstStyle/>
          <a:p>
            <a:pPr eaLnBrk="1" hangingPunct="1"/>
            <a:r>
              <a:rPr lang="en-US" smtClean="0"/>
              <a:t>Ecological interactions brought about by humans, such as logging or overgrazing by cattle, can permanently affect natural communities </a:t>
            </a:r>
          </a:p>
          <a:p>
            <a:pPr eaLnBrk="1" hangingPunct="1"/>
            <a:r>
              <a:rPr lang="en-US" smtClean="0"/>
              <a:t>Some communities may take hundreds to thousands of years to recover; others may never recover</a:t>
            </a:r>
          </a:p>
          <a:p>
            <a:pPr eaLnBrk="1" hangingPunct="1"/>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9746" name="Picture 2" descr="figure_23_20"/>
          <p:cNvPicPr>
            <a:picLocks noChangeAspect="1" noChangeArrowheads="1"/>
          </p:cNvPicPr>
          <p:nvPr/>
        </p:nvPicPr>
        <p:blipFill>
          <a:blip r:embed="rId3"/>
          <a:srcRect/>
          <a:stretch>
            <a:fillRect/>
          </a:stretch>
        </p:blipFill>
        <p:spPr bwMode="auto">
          <a:xfrm>
            <a:off x="2298700" y="215900"/>
            <a:ext cx="45640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a Parasite Can Hijack Your Brain</a:t>
            </a:r>
            <a:endParaRPr lang="en-US" dirty="0"/>
          </a:p>
        </p:txBody>
      </p:sp>
      <p:sp>
        <p:nvSpPr>
          <p:cNvPr id="66562" name="Content Placeholder 2"/>
          <p:cNvSpPr>
            <a:spLocks noGrp="1"/>
          </p:cNvSpPr>
          <p:nvPr>
            <p:ph idx="1"/>
          </p:nvPr>
        </p:nvSpPr>
        <p:spPr/>
        <p:txBody>
          <a:bodyPr/>
          <a:lstStyle/>
          <a:p>
            <a:pPr eaLnBrk="1" hangingPunct="1"/>
            <a:r>
              <a:rPr lang="en-US" i="1" smtClean="0"/>
              <a:t>T. gondii </a:t>
            </a:r>
            <a:r>
              <a:rPr lang="en-US" smtClean="0"/>
              <a:t>improves its chances of spreading to cats by changing the behavior of infected rats</a:t>
            </a:r>
          </a:p>
          <a:p>
            <a:pPr eaLnBrk="1" hangingPunct="1"/>
            <a:r>
              <a:rPr lang="en-US" smtClean="0"/>
              <a:t>Studies indicate </a:t>
            </a:r>
            <a:r>
              <a:rPr lang="en-US" i="1" smtClean="0"/>
              <a:t>T. gondii </a:t>
            </a:r>
            <a:r>
              <a:rPr lang="en-US" smtClean="0"/>
              <a:t>infections in humans also alter behavior but have not determined whether the effect on humans is just a side effect that fails to help the parasite or if in our evolutionary past it made us take risks</a:t>
            </a:r>
          </a:p>
          <a:p>
            <a:pPr eaLnBrk="1" hangingPunct="1"/>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23</a:t>
            </a:r>
            <a:endParaRPr lang="en-US" sz="2800" dirty="0" smtClean="0"/>
          </a:p>
          <a:p>
            <a:pPr eaLnBrk="1" fontAlgn="auto" hangingPunct="1">
              <a:lnSpc>
                <a:spcPct val="90000"/>
              </a:lnSpc>
              <a:spcAft>
                <a:spcPts val="0"/>
              </a:spcAft>
              <a:defRPr/>
            </a:pPr>
            <a:r>
              <a:rPr lang="en-US" sz="2800" dirty="0" smtClean="0"/>
              <a:t>Ecological Communities</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752600"/>
            <a:ext cx="8229600" cy="3886200"/>
          </a:xfrm>
        </p:spPr>
        <p:txBody>
          <a:bodyPr rIns="132080"/>
          <a:lstStyle/>
          <a:p>
            <a:pPr marL="649288" indent="-649288" eaLnBrk="1" hangingPunct="1">
              <a:lnSpc>
                <a:spcPct val="90000"/>
              </a:lnSpc>
              <a:buFont typeface="Wingdings" pitchFamily="1" charset="2"/>
              <a:buNone/>
            </a:pPr>
            <a:r>
              <a:rPr lang="en-US"/>
              <a:t>The type of interaction where one species</a:t>
            </a:r>
          </a:p>
          <a:p>
            <a:pPr marL="649288" indent="-649288" eaLnBrk="1" hangingPunct="1">
              <a:lnSpc>
                <a:spcPct val="90000"/>
              </a:lnSpc>
              <a:buFont typeface="Wingdings" pitchFamily="1" charset="2"/>
              <a:buNone/>
            </a:pPr>
            <a:r>
              <a:rPr lang="en-US"/>
              <a:t>benefits at the other’s expense is known as</a:t>
            </a:r>
          </a:p>
          <a:p>
            <a:pPr marL="649288" indent="-649288" eaLnBrk="1" hangingPunct="1">
              <a:lnSpc>
                <a:spcPct val="90000"/>
              </a:lnSpc>
            </a:pPr>
            <a:endParaRPr lang="en-US"/>
          </a:p>
          <a:p>
            <a:pPr marL="649288" indent="-649288" eaLnBrk="1" hangingPunct="1">
              <a:lnSpc>
                <a:spcPct val="90000"/>
              </a:lnSpc>
              <a:buSzPct val="99000"/>
              <a:buFont typeface="Wingdings" pitchFamily="1" charset="2"/>
              <a:buAutoNum type="alphaUcPeriod"/>
            </a:pPr>
            <a:r>
              <a:rPr lang="en-US"/>
              <a:t>Mutualism</a:t>
            </a:r>
          </a:p>
          <a:p>
            <a:pPr marL="649288" indent="-649288" eaLnBrk="1" hangingPunct="1">
              <a:lnSpc>
                <a:spcPct val="90000"/>
              </a:lnSpc>
              <a:buSzPct val="99000"/>
              <a:buFont typeface="Wingdings" pitchFamily="1" charset="2"/>
              <a:buAutoNum type="alphaUcPeriod"/>
            </a:pPr>
            <a:r>
              <a:rPr lang="en-US"/>
              <a:t>Exploitation</a:t>
            </a:r>
          </a:p>
          <a:p>
            <a:pPr marL="649288" indent="-649288" eaLnBrk="1" hangingPunct="1">
              <a:lnSpc>
                <a:spcPct val="90000"/>
              </a:lnSpc>
              <a:buSzPct val="99000"/>
              <a:buFont typeface="Wingdings" pitchFamily="1" charset="2"/>
              <a:buAutoNum type="alphaUcPeriod"/>
            </a:pPr>
            <a:r>
              <a:rPr lang="en-US"/>
              <a:t>Competition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828800"/>
            <a:ext cx="8229600" cy="3886200"/>
          </a:xfrm>
        </p:spPr>
        <p:txBody>
          <a:bodyPr rIns="132080"/>
          <a:lstStyle/>
          <a:p>
            <a:pPr marL="649288" indent="-649288" eaLnBrk="1" hangingPunct="1">
              <a:buFont typeface="Wingdings" pitchFamily="1" charset="2"/>
              <a:buNone/>
            </a:pPr>
            <a:r>
              <a:rPr lang="en-US"/>
              <a:t>Which of the following is </a:t>
            </a:r>
            <a:r>
              <a:rPr lang="en-US" i="1"/>
              <a:t>not</a:t>
            </a:r>
            <a:r>
              <a:rPr lang="en-US"/>
              <a:t> a major type of</a:t>
            </a:r>
          </a:p>
          <a:p>
            <a:pPr marL="649288" indent="-649288" eaLnBrk="1" hangingPunct="1">
              <a:buFont typeface="Wingdings" pitchFamily="1" charset="2"/>
              <a:buNone/>
            </a:pPr>
            <a:r>
              <a:rPr lang="en-US"/>
              <a:t>exploitation?</a:t>
            </a:r>
          </a:p>
          <a:p>
            <a:pPr marL="649288" indent="-649288" eaLnBrk="1" hangingPunct="1"/>
            <a:endParaRPr lang="en-US"/>
          </a:p>
          <a:p>
            <a:pPr marL="649288" indent="-649288" eaLnBrk="1" hangingPunct="1">
              <a:buSzPct val="99000"/>
              <a:buFont typeface="Wingdings" pitchFamily="1" charset="2"/>
              <a:buAutoNum type="alphaUcPeriod"/>
            </a:pPr>
            <a:r>
              <a:rPr lang="en-US"/>
              <a:t>Herbivores</a:t>
            </a:r>
          </a:p>
          <a:p>
            <a:pPr marL="649288" indent="-649288" eaLnBrk="1" hangingPunct="1">
              <a:buSzPct val="99000"/>
              <a:buFont typeface="Wingdings" pitchFamily="1" charset="2"/>
              <a:buAutoNum type="alphaUcPeriod"/>
            </a:pPr>
            <a:r>
              <a:rPr lang="en-US"/>
              <a:t>Parasites</a:t>
            </a:r>
          </a:p>
          <a:p>
            <a:pPr marL="649288" indent="-649288" eaLnBrk="1" hangingPunct="1">
              <a:buSzPct val="99000"/>
              <a:buFont typeface="Wingdings" pitchFamily="1" charset="2"/>
              <a:buAutoNum type="alphaUcPeriod"/>
            </a:pPr>
            <a:r>
              <a:rPr lang="en-US"/>
              <a:t>Induced defenses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752600"/>
            <a:ext cx="8229600" cy="3886200"/>
          </a:xfrm>
        </p:spPr>
        <p:txBody>
          <a:bodyPr rIns="132080"/>
          <a:lstStyle/>
          <a:p>
            <a:pPr marL="649288" indent="-649288" eaLnBrk="1" hangingPunct="1">
              <a:lnSpc>
                <a:spcPct val="80000"/>
              </a:lnSpc>
              <a:buFont typeface="Wingdings" pitchFamily="1" charset="2"/>
              <a:buNone/>
            </a:pPr>
            <a:r>
              <a:rPr lang="en-US" sz="2800"/>
              <a:t>Two species of insects feed on nectar of different</a:t>
            </a:r>
          </a:p>
          <a:p>
            <a:pPr marL="649288" indent="-649288" eaLnBrk="1" hangingPunct="1">
              <a:lnSpc>
                <a:spcPct val="80000"/>
              </a:lnSpc>
              <a:buFont typeface="Wingdings" pitchFamily="1" charset="2"/>
              <a:buNone/>
            </a:pPr>
            <a:r>
              <a:rPr lang="en-US" sz="2800"/>
              <a:t>flowers when they live in the same habitat. When</a:t>
            </a:r>
          </a:p>
          <a:p>
            <a:pPr marL="649288" indent="-649288" eaLnBrk="1" hangingPunct="1">
              <a:lnSpc>
                <a:spcPct val="80000"/>
              </a:lnSpc>
              <a:buFont typeface="Wingdings" pitchFamily="1" charset="2"/>
              <a:buNone/>
            </a:pPr>
            <a:r>
              <a:rPr lang="en-US" sz="2800"/>
              <a:t>the insect species live in different habitats, they</a:t>
            </a:r>
          </a:p>
          <a:p>
            <a:pPr marL="649288" indent="-649288" eaLnBrk="1" hangingPunct="1">
              <a:lnSpc>
                <a:spcPct val="80000"/>
              </a:lnSpc>
              <a:buFont typeface="Wingdings" pitchFamily="1" charset="2"/>
              <a:buNone/>
            </a:pPr>
            <a:r>
              <a:rPr lang="en-US" sz="2800"/>
              <a:t>feed on the same species of flower nectar. This is</a:t>
            </a:r>
          </a:p>
          <a:p>
            <a:pPr marL="649288" indent="-649288" eaLnBrk="1" hangingPunct="1">
              <a:lnSpc>
                <a:spcPct val="80000"/>
              </a:lnSpc>
              <a:buFont typeface="Wingdings" pitchFamily="1" charset="2"/>
              <a:buNone/>
            </a:pPr>
            <a:r>
              <a:rPr lang="en-US" sz="2800"/>
              <a:t>an example of </a:t>
            </a:r>
          </a:p>
          <a:p>
            <a:pPr marL="649288" indent="-649288" eaLnBrk="1" hangingPunct="1">
              <a:lnSpc>
                <a:spcPct val="80000"/>
              </a:lnSpc>
              <a:buFont typeface="Wingdings" pitchFamily="1" charset="2"/>
              <a:buNone/>
            </a:pPr>
            <a:endParaRPr lang="en-US" sz="2800"/>
          </a:p>
          <a:p>
            <a:pPr marL="649288" indent="-649288" eaLnBrk="1" hangingPunct="1">
              <a:lnSpc>
                <a:spcPct val="80000"/>
              </a:lnSpc>
              <a:buSzPct val="99000"/>
              <a:buFont typeface="Wingdings" pitchFamily="1" charset="2"/>
              <a:buAutoNum type="alphaUcPeriod"/>
            </a:pPr>
            <a:r>
              <a:rPr lang="en-US" sz="2800"/>
              <a:t>Pollinator mutualism</a:t>
            </a:r>
          </a:p>
          <a:p>
            <a:pPr marL="649288" indent="-649288" eaLnBrk="1" hangingPunct="1">
              <a:lnSpc>
                <a:spcPct val="80000"/>
              </a:lnSpc>
              <a:buSzPct val="99000"/>
              <a:buFont typeface="Wingdings" pitchFamily="1" charset="2"/>
              <a:buAutoNum type="alphaUcPeriod"/>
            </a:pPr>
            <a:r>
              <a:rPr lang="en-US" sz="2800"/>
              <a:t>Character displacement</a:t>
            </a:r>
          </a:p>
          <a:p>
            <a:pPr marL="649288" indent="-649288" eaLnBrk="1" hangingPunct="1">
              <a:lnSpc>
                <a:spcPct val="80000"/>
              </a:lnSpc>
              <a:buSzPct val="99000"/>
              <a:buFont typeface="Wingdings" pitchFamily="1" charset="2"/>
              <a:buAutoNum type="alphaUcPeriod"/>
            </a:pPr>
            <a:r>
              <a:rPr lang="en-US" sz="2800"/>
              <a:t>Exploitative competition</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Organisms that must survive by eating other</a:t>
            </a:r>
          </a:p>
          <a:p>
            <a:pPr marL="649288" indent="-649288" eaLnBrk="1" hangingPunct="1">
              <a:buFont typeface="Wingdings" pitchFamily="1" charset="2"/>
              <a:buNone/>
            </a:pPr>
            <a:r>
              <a:rPr lang="en-US"/>
              <a:t>organisms are called</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Producers</a:t>
            </a:r>
          </a:p>
          <a:p>
            <a:pPr marL="649288" indent="-649288" eaLnBrk="1" hangingPunct="1">
              <a:buSzPct val="99000"/>
              <a:buFont typeface="Wingdings" pitchFamily="1" charset="2"/>
              <a:buAutoNum type="alphaUcPeriod"/>
            </a:pPr>
            <a:r>
              <a:rPr lang="en-US"/>
              <a:t>Consumers</a:t>
            </a:r>
          </a:p>
          <a:p>
            <a:pPr marL="649288" indent="-649288" eaLnBrk="1" hangingPunct="1">
              <a:buSzPct val="99000"/>
              <a:buFont typeface="Wingdings" pitchFamily="1" charset="2"/>
              <a:buAutoNum type="alphaUcPeriod"/>
            </a:pPr>
            <a:r>
              <a:rPr lang="en-US"/>
              <a:t>Herbivores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An Association of Different Species</a:t>
            </a:r>
          </a:p>
        </p:txBody>
      </p:sp>
      <p:sp>
        <p:nvSpPr>
          <p:cNvPr id="19458" name="Content Placeholder 2"/>
          <p:cNvSpPr>
            <a:spLocks noGrp="1"/>
          </p:cNvSpPr>
          <p:nvPr>
            <p:ph idx="1"/>
          </p:nvPr>
        </p:nvSpPr>
        <p:spPr>
          <a:xfrm>
            <a:off x="457200" y="1600200"/>
            <a:ext cx="8229600" cy="4948238"/>
          </a:xfrm>
        </p:spPr>
        <p:txBody>
          <a:bodyPr/>
          <a:lstStyle/>
          <a:p>
            <a:pPr eaLnBrk="1" hangingPunct="1"/>
            <a:r>
              <a:rPr lang="en-US" b="1" smtClean="0"/>
              <a:t>Species richness </a:t>
            </a:r>
            <a:r>
              <a:rPr lang="en-US" smtClean="0"/>
              <a:t>refers to the total number of different species that live in the community</a:t>
            </a:r>
          </a:p>
          <a:p>
            <a:pPr eaLnBrk="1" hangingPunct="1"/>
            <a:r>
              <a:rPr lang="en-US" b="1" smtClean="0"/>
              <a:t>Relative species abundance </a:t>
            </a:r>
            <a:r>
              <a:rPr lang="en-US" smtClean="0"/>
              <a:t>describes how common individuals of a species are compared to individuals of other species in the community</a:t>
            </a:r>
          </a:p>
          <a:p>
            <a:pPr eaLnBrk="1" hangingPunct="1"/>
            <a:r>
              <a:rPr lang="en-US" smtClean="0"/>
              <a:t>Interactions among organisms have huge effects on natural communities</a:t>
            </a:r>
          </a:p>
          <a:p>
            <a:pPr eaLnBrk="1" hangingPunct="1"/>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The retreat of a glacier exposing a new</a:t>
            </a:r>
          </a:p>
          <a:p>
            <a:pPr marL="649288" indent="-649288" eaLnBrk="1" hangingPunct="1">
              <a:buFont typeface="Wingdings" pitchFamily="1" charset="2"/>
              <a:buNone/>
            </a:pPr>
            <a:r>
              <a:rPr lang="en-US"/>
              <a:t>patch of habitat is considered</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Primary succession</a:t>
            </a:r>
          </a:p>
          <a:p>
            <a:pPr marL="649288" indent="-649288" eaLnBrk="1" hangingPunct="1">
              <a:buSzPct val="99000"/>
              <a:buFont typeface="Wingdings" pitchFamily="1" charset="2"/>
              <a:buAutoNum type="alphaUcPeriod"/>
            </a:pPr>
            <a:r>
              <a:rPr lang="en-US"/>
              <a:t>Secondary succession</a:t>
            </a:r>
          </a:p>
          <a:p>
            <a:pPr marL="649288" indent="-649288" eaLnBrk="1" hangingPunct="1">
              <a:buSzPct val="99000"/>
              <a:buFont typeface="Wingdings" pitchFamily="1" charset="2"/>
              <a:buAutoNum type="alphaUcPeriod"/>
            </a:pPr>
            <a:r>
              <a:rPr lang="en-US"/>
              <a:t>Climate change</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The study of the interactions of many </a:t>
            </a:r>
          </a:p>
          <a:p>
            <a:pPr marL="649288" indent="-649288" eaLnBrk="1" hangingPunct="1">
              <a:buFont typeface="Wingdings" pitchFamily="1" charset="2"/>
              <a:buNone/>
            </a:pPr>
            <a:r>
              <a:rPr lang="en-US"/>
              <a:t>food chains is called a</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Succession</a:t>
            </a:r>
          </a:p>
          <a:p>
            <a:pPr marL="649288" indent="-649288" eaLnBrk="1" hangingPunct="1">
              <a:buSzPct val="99000"/>
              <a:buFont typeface="Wingdings" pitchFamily="1" charset="2"/>
              <a:buAutoNum type="alphaUcPeriod"/>
            </a:pPr>
            <a:r>
              <a:rPr lang="en-US"/>
              <a:t>Competition</a:t>
            </a:r>
          </a:p>
          <a:p>
            <a:pPr marL="649288" indent="-649288" eaLnBrk="1" hangingPunct="1">
              <a:buSzPct val="99000"/>
              <a:buFont typeface="Wingdings" pitchFamily="1" charset="2"/>
              <a:buAutoNum type="alphaUcPeriod"/>
            </a:pPr>
            <a:r>
              <a:rPr lang="en-US"/>
              <a:t>Food web</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figure_01_08"/>
          <p:cNvPicPr>
            <a:picLocks noChangeAspect="1" noChangeArrowheads="1"/>
          </p:cNvPicPr>
          <p:nvPr/>
        </p:nvPicPr>
        <p:blipFill>
          <a:blip r:embed="rId3"/>
          <a:srcRect/>
          <a:stretch>
            <a:fillRect/>
          </a:stretch>
        </p:blipFill>
        <p:spPr bwMode="auto">
          <a:xfrm>
            <a:off x="482600" y="215900"/>
            <a:ext cx="81788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23_02"/>
          <p:cNvPicPr>
            <a:picLocks noChangeAspect="1" noChangeArrowheads="1"/>
          </p:cNvPicPr>
          <p:nvPr/>
        </p:nvPicPr>
        <p:blipFill>
          <a:blip r:embed="rId3"/>
          <a:srcRect/>
          <a:stretch>
            <a:fillRect/>
          </a:stretch>
        </p:blipFill>
        <p:spPr bwMode="auto">
          <a:xfrm>
            <a:off x="1219200" y="215900"/>
            <a:ext cx="67214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Species Interactions</a:t>
            </a:r>
          </a:p>
        </p:txBody>
      </p:sp>
      <p:sp>
        <p:nvSpPr>
          <p:cNvPr id="22530" name="Content Placeholder 2"/>
          <p:cNvSpPr>
            <a:spLocks noGrp="1"/>
          </p:cNvSpPr>
          <p:nvPr>
            <p:ph idx="1"/>
          </p:nvPr>
        </p:nvSpPr>
        <p:spPr/>
        <p:txBody>
          <a:bodyPr/>
          <a:lstStyle/>
          <a:p>
            <a:pPr eaLnBrk="1" hangingPunct="1">
              <a:lnSpc>
                <a:spcPct val="90000"/>
              </a:lnSpc>
            </a:pPr>
            <a:r>
              <a:rPr lang="en-US" smtClean="0"/>
              <a:t>Interactions among organisms can be divided into four categories:</a:t>
            </a:r>
          </a:p>
          <a:p>
            <a:pPr lvl="1" eaLnBrk="1" hangingPunct="1">
              <a:lnSpc>
                <a:spcPct val="90000"/>
              </a:lnSpc>
            </a:pPr>
            <a:r>
              <a:rPr lang="en-US" i="1" smtClean="0"/>
              <a:t>Mutualism</a:t>
            </a:r>
            <a:r>
              <a:rPr lang="en-US" smtClean="0"/>
              <a:t>:</a:t>
            </a:r>
            <a:r>
              <a:rPr lang="en-US" i="1" smtClean="0"/>
              <a:t> </a:t>
            </a:r>
            <a:r>
              <a:rPr lang="en-US" smtClean="0"/>
              <a:t>interactions in which both species benefit</a:t>
            </a:r>
          </a:p>
          <a:p>
            <a:pPr lvl="1" eaLnBrk="1" hangingPunct="1">
              <a:lnSpc>
                <a:spcPct val="90000"/>
              </a:lnSpc>
            </a:pPr>
            <a:r>
              <a:rPr lang="en-US" i="1" smtClean="0"/>
              <a:t>Commensalism</a:t>
            </a:r>
            <a:r>
              <a:rPr lang="en-US" smtClean="0"/>
              <a:t>:</a:t>
            </a:r>
            <a:r>
              <a:rPr lang="en-US" i="1" smtClean="0"/>
              <a:t> </a:t>
            </a:r>
            <a:r>
              <a:rPr lang="en-US" smtClean="0"/>
              <a:t>interactions in which one species benefits at no cost to the other</a:t>
            </a:r>
          </a:p>
          <a:p>
            <a:pPr lvl="1" eaLnBrk="1" hangingPunct="1">
              <a:lnSpc>
                <a:spcPct val="90000"/>
              </a:lnSpc>
            </a:pPr>
            <a:r>
              <a:rPr lang="en-US" i="1" smtClean="0"/>
              <a:t>Exploitation</a:t>
            </a:r>
            <a:r>
              <a:rPr lang="en-US" smtClean="0"/>
              <a:t>:</a:t>
            </a:r>
            <a:r>
              <a:rPr lang="en-US" i="1" smtClean="0"/>
              <a:t> </a:t>
            </a:r>
            <a:r>
              <a:rPr lang="en-US" smtClean="0"/>
              <a:t>interactions in which one species benefits and the other is harmed</a:t>
            </a:r>
          </a:p>
          <a:p>
            <a:pPr lvl="1" eaLnBrk="1" hangingPunct="1">
              <a:lnSpc>
                <a:spcPct val="90000"/>
              </a:lnSpc>
            </a:pPr>
            <a:r>
              <a:rPr lang="en-US" i="1" smtClean="0"/>
              <a:t>Competition</a:t>
            </a:r>
            <a:r>
              <a:rPr lang="en-US" smtClean="0"/>
              <a:t>: interactions in which both species may be harmed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274638"/>
            <a:ext cx="9144000" cy="1143000"/>
          </a:xfrm>
        </p:spPr>
        <p:txBody>
          <a:bodyPr/>
          <a:lstStyle/>
          <a:p>
            <a:pPr eaLnBrk="1" hangingPunct="1"/>
            <a:r>
              <a:rPr lang="en-US" smtClean="0"/>
              <a:t>There Are Many Types of Mutualism</a:t>
            </a:r>
          </a:p>
        </p:txBody>
      </p:sp>
      <p:sp>
        <p:nvSpPr>
          <p:cNvPr id="23554" name="Content Placeholder 2"/>
          <p:cNvSpPr>
            <a:spLocks noGrp="1"/>
          </p:cNvSpPr>
          <p:nvPr>
            <p:ph idx="1"/>
          </p:nvPr>
        </p:nvSpPr>
        <p:spPr/>
        <p:txBody>
          <a:bodyPr/>
          <a:lstStyle/>
          <a:p>
            <a:pPr eaLnBrk="1" hangingPunct="1">
              <a:lnSpc>
                <a:spcPct val="90000"/>
              </a:lnSpc>
            </a:pPr>
            <a:r>
              <a:rPr lang="en-US" sz="2800" b="1" smtClean="0"/>
              <a:t>Mutualism </a:t>
            </a:r>
            <a:r>
              <a:rPr lang="en-US" sz="2800" smtClean="0"/>
              <a:t>is an association between two species in which both species benefit by increasing  the survival and reproduction of both of the interacting species</a:t>
            </a:r>
          </a:p>
          <a:p>
            <a:pPr eaLnBrk="1" hangingPunct="1">
              <a:lnSpc>
                <a:spcPct val="90000"/>
              </a:lnSpc>
            </a:pPr>
            <a:r>
              <a:rPr lang="en-US" sz="2800" smtClean="0"/>
              <a:t>Two or more organisms of different species living together and benefiting each other is called</a:t>
            </a:r>
            <a:r>
              <a:rPr lang="en-US" sz="2800" b="1" smtClean="0"/>
              <a:t> symbiosis</a:t>
            </a:r>
          </a:p>
          <a:p>
            <a:pPr eaLnBrk="1" hangingPunct="1">
              <a:lnSpc>
                <a:spcPct val="90000"/>
              </a:lnSpc>
            </a:pPr>
            <a:r>
              <a:rPr lang="en-US" sz="2800" smtClean="0"/>
              <a:t>There are many types of mutualism, including </a:t>
            </a:r>
            <a:r>
              <a:rPr lang="en-US" sz="2800" i="1" smtClean="0"/>
              <a:t>gut inhabitant mutualism, behavioral mutualism, seed dispersal mutualism,</a:t>
            </a:r>
            <a:r>
              <a:rPr lang="en-US" sz="2800" smtClean="0"/>
              <a:t> and </a:t>
            </a:r>
            <a:r>
              <a:rPr lang="en-US" sz="2800" i="1" smtClean="0"/>
              <a:t>pollinator mutualism</a:t>
            </a:r>
            <a:endParaRPr lang="en-US" sz="280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5255</TotalTime>
  <Words>3637</Words>
  <Application>Microsoft Macintosh PowerPoint</Application>
  <PresentationFormat>On-screen Show (4:3)</PresentationFormat>
  <Paragraphs>262</Paragraphs>
  <Slides>63</Slides>
  <Notes>33</Notes>
  <HiddenSlides>0</HiddenSlides>
  <MMClips>0</MMClips>
  <ScaleCrop>false</ScaleCrop>
  <HeadingPairs>
    <vt:vector size="4" baseType="variant">
      <vt:variant>
        <vt:lpstr>Design Template</vt:lpstr>
      </vt:variant>
      <vt:variant>
        <vt:i4>2</vt:i4>
      </vt:variant>
      <vt:variant>
        <vt:lpstr>Slide Titles</vt:lpstr>
      </vt:variant>
      <vt:variant>
        <vt:i4>63</vt:i4>
      </vt:variant>
    </vt:vector>
  </HeadingPairs>
  <TitlesOfParts>
    <vt:vector size="65" baseType="lpstr">
      <vt:lpstr>Office Theme</vt:lpstr>
      <vt:lpstr>3_Pixel</vt:lpstr>
      <vt:lpstr>Discover Biology FIFTH EDITION</vt:lpstr>
      <vt:lpstr>Slide 2</vt:lpstr>
      <vt:lpstr>Fatal Feline Attraction</vt:lpstr>
      <vt:lpstr>An Association of Different Species</vt:lpstr>
      <vt:lpstr>Slide 5</vt:lpstr>
      <vt:lpstr>An Association of Different Species</vt:lpstr>
      <vt:lpstr>Slide 7</vt:lpstr>
      <vt:lpstr>Species Interactions</vt:lpstr>
      <vt:lpstr>There Are Many Types of Mutualism</vt:lpstr>
      <vt:lpstr>Slide 10</vt:lpstr>
      <vt:lpstr>Mutualists Are in It for Themselves</vt:lpstr>
      <vt:lpstr>Slide 12</vt:lpstr>
      <vt:lpstr>Mutualism Can Determine the Distribution and Abundance of Species</vt:lpstr>
      <vt:lpstr>Slide 14</vt:lpstr>
      <vt:lpstr>Slide 15</vt:lpstr>
      <vt:lpstr>Only One Partner Benefits in Commensalism</vt:lpstr>
      <vt:lpstr>Slide 17</vt:lpstr>
      <vt:lpstr>In Exploitation, One Member Benefits While Another Is Harmed</vt:lpstr>
      <vt:lpstr>Consumers and Their Food Organisms  Can Exert Strong Selection  Pressure on Each Other</vt:lpstr>
      <vt:lpstr>Slide 20</vt:lpstr>
      <vt:lpstr>Consumers and Their Food Organisms  Can Exert Strong Selection  Pressure on Each Other</vt:lpstr>
      <vt:lpstr>Slide 22</vt:lpstr>
      <vt:lpstr>Slide 23</vt:lpstr>
      <vt:lpstr>Slide 24</vt:lpstr>
      <vt:lpstr>Consumers Can Alter the Behavior of Exploited Organisms</vt:lpstr>
      <vt:lpstr>Slide 26</vt:lpstr>
      <vt:lpstr>Slide 27</vt:lpstr>
      <vt:lpstr>Consumers Can Restrict the Distribution and Abundance of Their Food Organisms</vt:lpstr>
      <vt:lpstr>Slide 29</vt:lpstr>
      <vt:lpstr>Consumers Can Drive Their Food Organisms to Extinction</vt:lpstr>
      <vt:lpstr>In Competition, Both Species Are Negatively Affected</vt:lpstr>
      <vt:lpstr>In Competition, Both Species Are Negatively Affected</vt:lpstr>
      <vt:lpstr>Competition Can Limit the Distribution and Abundance of Species</vt:lpstr>
      <vt:lpstr>Slide 34</vt:lpstr>
      <vt:lpstr>Slide 35</vt:lpstr>
      <vt:lpstr>Competition Can Increase the Differences between Species</vt:lpstr>
      <vt:lpstr>How Species Interactions  Shape Communities</vt:lpstr>
      <vt:lpstr>Food Chains Transfer Nutrients through the Community</vt:lpstr>
      <vt:lpstr>Food Chains Transfer Nutrients through the Community</vt:lpstr>
      <vt:lpstr>Slide 40</vt:lpstr>
      <vt:lpstr>Keystone Species Have Profound Effects on Communities</vt:lpstr>
      <vt:lpstr>Slide 42</vt:lpstr>
      <vt:lpstr>How Communities Change over Time</vt:lpstr>
      <vt:lpstr>Succession Establishes New Communities and Replaces Disturbed Communities</vt:lpstr>
      <vt:lpstr>Slide 45</vt:lpstr>
      <vt:lpstr>Succession Establishes New Communities and Replaces Disturbed Communities</vt:lpstr>
      <vt:lpstr>Slide 47</vt:lpstr>
      <vt:lpstr>Communities Change as  Climate Changes</vt:lpstr>
      <vt:lpstr>Slide 49</vt:lpstr>
      <vt:lpstr>Human Impacts on Community Structure</vt:lpstr>
      <vt:lpstr>Communities Can Reassemble after Some Human-Caused Disturbances</vt:lpstr>
      <vt:lpstr>People Can Cause Long-Term Damage to Communities</vt:lpstr>
      <vt:lpstr>Slide 53</vt:lpstr>
      <vt:lpstr>How a Parasite Can Hijack Your Brain</vt:lpstr>
      <vt:lpstr>Clicker Questions</vt:lpstr>
      <vt:lpstr>Concept Quiz</vt:lpstr>
      <vt:lpstr>Concept Quiz</vt:lpstr>
      <vt:lpstr>Concept Quiz</vt:lpstr>
      <vt:lpstr>Concept Quiz</vt:lpstr>
      <vt:lpstr>Concept Quiz</vt:lpstr>
      <vt:lpstr>Concept Quiz</vt:lpstr>
      <vt:lpstr>Relevant Art from Other Chapters</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301</cp:revision>
  <dcterms:created xsi:type="dcterms:W3CDTF">2012-06-18T16:16:33Z</dcterms:created>
  <dcterms:modified xsi:type="dcterms:W3CDTF">2012-06-18T16:41:14Z</dcterms:modified>
</cp:coreProperties>
</file>