
<file path=[Content_Types].xml><?xml version="1.0" encoding="utf-8"?>
<Types xmlns="http://schemas.openxmlformats.org/package/2006/content-types">
  <Override PartName="/ppt/notesSlides/notesSlide24.xml" ContentType="application/vnd.openxmlformats-officedocument.presentationml.notesSlide+xml"/>
  <Default Extension="rels" ContentType="application/vnd.openxmlformats-package.relationships+xml"/>
  <Override PartName="/ppt/slides/slide14.xml" ContentType="application/vnd.openxmlformats-officedocument.presentationml.slide+xml"/>
  <Override PartName="/ppt/slideMasters/slideMaster2.xml" ContentType="application/vnd.openxmlformats-officedocument.presentationml.slideMaster+xml"/>
  <Override PartName="/ppt/notesSlides/notesSlide16.xml" ContentType="application/vnd.openxmlformats-officedocument.presentationml.notesSlide+xml"/>
  <Override PartName="/ppt/embeddings/oleObject1.bin" ContentType="application/vnd.openxmlformats-officedocument.oleObject"/>
  <Default Extension="xml" ContentType="application/xml"/>
  <Override PartName="/ppt/tableStyles.xml" ContentType="application/vnd.openxmlformats-officedocument.presentationml.tableStyles+xml"/>
  <Override PartName="/ppt/notesSlides/notesSlide1.xml" ContentType="application/vnd.openxmlformats-officedocument.presentationml.notesSlide+xml"/>
  <Override PartName="/ppt/slides/slide28.xml" ContentType="application/vnd.openxmlformats-officedocument.presentationml.slide+xml"/>
  <Override PartName="/ppt/slides/slide21.xml" ContentType="application/vnd.openxmlformats-officedocument.presentationml.slide+xml"/>
  <Override PartName="/ppt/slides/slide37.xml" ContentType="application/vnd.openxmlformats-officedocument.presentationml.slide+xml"/>
  <Override PartName="/ppt/notesSlides/notesSlide23.xml" ContentType="application/vnd.openxmlformats-officedocument.presentationml.notesSlide+xml"/>
  <Override PartName="/ppt/slides/slide5.xml" ContentType="application/vnd.openxmlformats-officedocument.presentationml.slide+xml"/>
  <Override PartName="/ppt/notesSlides/notesSlide9.xml" ContentType="application/vnd.openxmlformats-officedocument.presentationml.notesSlide+xml"/>
  <Override PartName="/ppt/slideLayouts/slideLayout5.xml" ContentType="application/vnd.openxmlformats-officedocument.presentationml.slideLayout+xml"/>
  <Override PartName="/ppt/slides/slide30.xml" ContentType="application/vnd.openxmlformats-officedocument.presentationml.slide+xml"/>
  <Override PartName="/ppt/slides/slide13.xml" ContentType="application/vnd.openxmlformats-officedocument.presentationml.slide+xml"/>
  <Override PartName="/ppt/slideMasters/slideMaster1.xml" ContentType="application/vnd.openxmlformats-officedocument.presentationml.slideMaster+xml"/>
  <Override PartName="/ppt/notesSlides/notesSlide15.xml" ContentType="application/vnd.openxmlformats-officedocument.presentationml.notesSlide+xml"/>
  <Override PartName="/docProps/core.xml" ContentType="application/vnd.openxmlformats-package.core-properties+xml"/>
  <Override PartName="/ppt/notesSlides/notesSlide7.xml" ContentType="application/vnd.openxmlformats-officedocument.presentationml.notesSlide+xml"/>
  <Override PartName="/ppt/slides/slide27.xml" ContentType="application/vnd.openxmlformats-officedocument.presentationml.slide+xml"/>
  <Default Extension="vml" ContentType="application/vnd.openxmlformats-officedocument.vmlDrawing"/>
  <Override PartName="/ppt/slides/slide20.xml" ContentType="application/vnd.openxmlformats-officedocument.presentationml.slide+xml"/>
  <Override PartName="/ppt/slides/slide36.xml" ContentType="application/vnd.openxmlformats-officedocument.presentationml.slide+xml"/>
  <Override PartName="/ppt/notesSlides/notesSlide22.xml" ContentType="application/vnd.openxmlformats-officedocument.presentationml.notesSlide+xml"/>
  <Override PartName="/ppt/slides/slide4.xml" ContentType="application/vnd.openxmlformats-officedocument.presentationml.slide+xml"/>
  <Override PartName="/ppt/slides/slide19.xml" ContentType="application/vnd.openxmlformats-officedocument.presentationml.slide+xml"/>
  <Override PartName="/ppt/notesSlides/notesSlide8.xml" ContentType="application/vnd.openxmlformats-officedocument.presentationml.notesSlide+xml"/>
  <Override PartName="/ppt/slideLayouts/slideLayout4.xml" ContentType="application/vnd.openxmlformats-officedocument.presentationml.slideLayout+xml"/>
  <Default Extension="png" ContentType="image/png"/>
  <Override PartName="/ppt/slides/slide12.xml" ContentType="application/vnd.openxmlformats-officedocument.presentationml.slide+xml"/>
  <Override PartName="/ppt/notesSlides/notesSlide14.xml" ContentType="application/vnd.openxmlformats-officedocument.presentationml.notesSlide+xml"/>
  <Override PartName="/ppt/notesSlides/notesSlide6.xml" ContentType="application/vnd.openxmlformats-officedocument.presentationml.notesSlide+xml"/>
  <Override PartName="/ppt/presProps.xml" ContentType="application/vnd.openxmlformats-officedocument.presentationml.presProps+xml"/>
  <Override PartName="/ppt/slides/slide26.xml" ContentType="application/vnd.openxmlformats-officedocument.presentationml.slide+xml"/>
  <Override PartName="/ppt/slides/slide35.xml" ContentType="application/vnd.openxmlformats-officedocument.presentationml.slide+xml"/>
  <Override PartName="/ppt/notesSlides/notesSlide21.xml" ContentType="application/vnd.openxmlformats-officedocument.presentationml.notesSlide+xml"/>
  <Override PartName="/ppt/slides/slide3.xml" ContentType="application/vnd.openxmlformats-officedocument.presentationml.slide+xml"/>
  <Override PartName="/ppt/slides/slide18.xml" ContentType="application/vnd.openxmlformats-officedocument.presentationml.slide+xml"/>
  <Override PartName="/ppt/slideLayouts/slideLayout3.xml" ContentType="application/vnd.openxmlformats-officedocument.presentationml.slideLayout+xml"/>
  <Override PartName="/ppt/slides/slide11.xml" ContentType="application/vnd.openxmlformats-officedocument.presentationml.slide+xml"/>
  <Override PartName="/ppt/notesSlides/notesSlide13.xml" ContentType="application/vnd.openxmlformats-officedocument.presentationml.notesSlide+xml"/>
  <Override PartName="/ppt/notesSlides/notesSlide5.xml" ContentType="application/vnd.openxmlformats-officedocument.presentationml.notesSlide+xml"/>
  <Override PartName="/ppt/slides/slide25.xml" ContentType="application/vnd.openxmlformats-officedocument.presentationml.slide+xml"/>
  <Override PartName="/ppt/notesSlides/notesSlide27.xml" ContentType="application/vnd.openxmlformats-officedocument.presentationml.notesSlide+xml"/>
  <Override PartName="/ppt/slides/slide9.xml" ContentType="application/vnd.openxmlformats-officedocument.presentationml.slide+xml"/>
  <Override PartName="/ppt/slideLayouts/slideLayout9.xml" ContentType="application/vnd.openxmlformats-officedocument.presentationml.slideLayout+xml"/>
  <Override PartName="/ppt/slides/slide34.xml" ContentType="application/vnd.openxmlformats-officedocument.presentationml.slide+xml"/>
  <Override PartName="/ppt/notesSlides/notesSlide20.xml" ContentType="application/vnd.openxmlformats-officedocument.presentationml.notesSlide+xml"/>
  <Override PartName="/ppt/slides/slide2.xml" ContentType="application/vnd.openxmlformats-officedocument.presentationml.slide+xml"/>
  <Override PartName="/ppt/slideLayouts/slideLayout2.xml" ContentType="application/vnd.openxmlformats-officedocument.presentationml.slideLayout+xml"/>
  <Override PartName="/ppt/slides/slide17.xml" ContentType="application/vnd.openxmlformats-officedocument.presentationml.slide+xml"/>
  <Override PartName="/ppt/notesSlides/notesSlide19.xml" ContentType="application/vnd.openxmlformats-officedocument.presentationml.notesSlide+xml"/>
  <Override PartName="/ppt/slides/slide10.xml" ContentType="application/vnd.openxmlformats-officedocument.presentationml.slide+xml"/>
  <Override PartName="/ppt/notesSlides/notesSlide12.xml" ContentType="application/vnd.openxmlformats-officedocument.presentationml.notesSlide+xml"/>
  <Override PartName="/docProps/app.xml" ContentType="application/vnd.openxmlformats-officedocument.extended-properties+xml"/>
  <Override PartName="/ppt/notesSlides/notesSlide4.xml" ContentType="application/vnd.openxmlformats-officedocument.presentationml.notesSlide+xml"/>
  <Override PartName="/ppt/theme/theme3.xml" ContentType="application/vnd.openxmlformats-officedocument.theme+xml"/>
  <Override PartName="/ppt/slideLayouts/slideLayout12.xml" ContentType="application/vnd.openxmlformats-officedocument.presentationml.slideLayout+xml"/>
  <Override PartName="/ppt/slides/slide24.xml" ContentType="application/vnd.openxmlformats-officedocument.presentationml.slide+xml"/>
  <Override PartName="/ppt/notesSlides/notesSlide10.xml" ContentType="application/vnd.openxmlformats-officedocument.presentationml.notesSlide+xml"/>
  <Override PartName="/ppt/slides/slide8.xml" ContentType="application/vnd.openxmlformats-officedocument.presentationml.slide+xml"/>
  <Override PartName="/ppt/notesSlides/notesSlide26.xml" ContentType="application/vnd.openxmlformats-officedocument.presentationml.notesSlide+xml"/>
  <Override PartName="/ppt/slideLayouts/slideLayout8.xml" ContentType="application/vnd.openxmlformats-officedocument.presentationml.slideLayout+xml"/>
  <Override PartName="/ppt/slides/slide33.xml" ContentType="application/vnd.openxmlformats-officedocument.presentationml.slide+xml"/>
  <Override PartName="/ppt/slides/slide1.xml" ContentType="application/vnd.openxmlformats-officedocument.presentationml.slide+xml"/>
  <Override PartName="/ppt/slideLayouts/slideLayout1.xml" ContentType="application/vnd.openxmlformats-officedocument.presentationml.slideLayout+xml"/>
  <Override PartName="/ppt/slides/slide16.xml" ContentType="application/vnd.openxmlformats-officedocument.presentationml.slide+xml"/>
  <Override PartName="/ppt/notesSlides/notesSlide18.xml" ContentType="application/vnd.openxmlformats-officedocument.presentationml.notesSlide+xml"/>
  <Default Extension="jpeg" ContentType="image/jpeg"/>
  <Override PartName="/ppt/commentAuthors.xml" ContentType="application/vnd.openxmlformats-officedocument.presentationml.commentAuthors+xml"/>
  <Override PartName="/ppt/viewProps.xml" ContentType="application/vnd.openxmlformats-officedocument.presentationml.viewProps+xml"/>
  <Override PartName="/ppt/notesSlides/notesSlide11.xml" ContentType="application/vnd.openxmlformats-officedocument.presentationml.notesSlide+xml"/>
  <Override PartName="/ppt/notesSlides/notesSlide3.xml" ContentType="application/vnd.openxmlformats-officedocument.presentationml.notesSlide+xml"/>
  <Override PartName="/ppt/theme/theme2.xml" ContentType="application/vnd.openxmlformats-officedocument.theme+xml"/>
  <Override PartName="/ppt/slideLayouts/slideLayout11.xml" ContentType="application/vnd.openxmlformats-officedocument.presentationml.slideLayout+xml"/>
  <Override PartName="/ppt/slides/slide23.xml" ContentType="application/vnd.openxmlformats-officedocument.presentationml.slide+xml"/>
  <Override PartName="/ppt/notesSlides/notesSlide25.xml" ContentType="application/vnd.openxmlformats-officedocument.presentationml.notesSlide+xml"/>
  <Override PartName="/ppt/slides/slide7.xml" ContentType="application/vnd.openxmlformats-officedocument.presentationml.slide+xml"/>
  <Override PartName="/ppt/slideLayouts/slideLayout7.xml" ContentType="application/vnd.openxmlformats-officedocument.presentationml.slideLayout+xml"/>
  <Override PartName="/ppt/slides/slide32.xml" ContentType="application/vnd.openxmlformats-officedocument.presentationml.slide+xml"/>
  <Override PartName="/ppt/notesMasters/notesMaster1.xml" ContentType="application/vnd.openxmlformats-officedocument.presentationml.notesMaster+xml"/>
  <Override PartName="/ppt/slides/slide15.xml" ContentType="application/vnd.openxmlformats-officedocument.presentationml.slide+xml"/>
  <Override PartName="/ppt/notesSlides/notesSlide17.xml" ContentType="application/vnd.openxmlformats-officedocument.presentationml.notesSlide+xml"/>
  <Override PartName="/ppt/notesSlides/notesSlide2.xml" ContentType="application/vnd.openxmlformats-officedocument.presentationml.notesSlide+xml"/>
  <Override PartName="/ppt/slides/slide29.xml" ContentType="application/vnd.openxmlformats-officedocument.presentationml.slide+xml"/>
  <Override PartName="/ppt/theme/theme1.xml" ContentType="application/vnd.openxmlformats-officedocument.theme+xml"/>
  <Override PartName="/ppt/slides/slide22.xml" ContentType="application/vnd.openxmlformats-officedocument.presentationml.slide+xml"/>
  <Override PartName="/ppt/slides/slide38.xml" ContentType="application/vnd.openxmlformats-officedocument.presentationml.slide+xml"/>
  <Override PartName="/ppt/presentation.xml" ContentType="application/vnd.openxmlformats-officedocument.presentationml.presentation.main+xml"/>
  <Override PartName="/ppt/slides/slide6.xml" ContentType="application/vnd.openxmlformats-officedocument.presentationml.slide+xml"/>
  <Override PartName="/ppt/slideLayouts/slideLayout10.xml" ContentType="application/vnd.openxmlformats-officedocument.presentationml.slideLayout+xml"/>
  <Override PartName="/ppt/slideLayouts/slideLayout6.xml" ContentType="application/vnd.openxmlformats-officedocument.presentationml.slideLayout+xml"/>
  <Override PartName="/ppt/slides/slide31.xml" ContentType="application/vnd.openxmlformats-officedocument.presentationml.slide+xml"/>
  <Default Extension="bin" ContentType="application/vnd.openxmlformats-officedocument.presentationml.printerSettings"/>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48" r:id="rId1"/>
    <p:sldMasterId id="2147483660" r:id="rId2"/>
  </p:sldMasterIdLst>
  <p:notesMasterIdLst>
    <p:notesMasterId r:id="rId41"/>
  </p:notesMasterIdLst>
  <p:sldIdLst>
    <p:sldId id="340" r:id="rId3"/>
    <p:sldId id="343" r:id="rId4"/>
    <p:sldId id="257" r:id="rId5"/>
    <p:sldId id="258" r:id="rId6"/>
    <p:sldId id="259" r:id="rId7"/>
    <p:sldId id="344" r:id="rId8"/>
    <p:sldId id="260" r:id="rId9"/>
    <p:sldId id="345" r:id="rId10"/>
    <p:sldId id="273" r:id="rId11"/>
    <p:sldId id="346" r:id="rId12"/>
    <p:sldId id="347" r:id="rId13"/>
    <p:sldId id="348" r:id="rId14"/>
    <p:sldId id="261" r:id="rId15"/>
    <p:sldId id="284" r:id="rId16"/>
    <p:sldId id="349" r:id="rId17"/>
    <p:sldId id="262" r:id="rId18"/>
    <p:sldId id="350" r:id="rId19"/>
    <p:sldId id="351" r:id="rId20"/>
    <p:sldId id="352" r:id="rId21"/>
    <p:sldId id="275" r:id="rId22"/>
    <p:sldId id="353" r:id="rId23"/>
    <p:sldId id="263" r:id="rId24"/>
    <p:sldId id="354" r:id="rId25"/>
    <p:sldId id="264" r:id="rId26"/>
    <p:sldId id="355" r:id="rId27"/>
    <p:sldId id="356" r:id="rId28"/>
    <p:sldId id="265" r:id="rId29"/>
    <p:sldId id="357" r:id="rId30"/>
    <p:sldId id="358" r:id="rId31"/>
    <p:sldId id="359" r:id="rId32"/>
    <p:sldId id="360" r:id="rId33"/>
    <p:sldId id="341" r:id="rId34"/>
    <p:sldId id="361" r:id="rId35"/>
    <p:sldId id="362" r:id="rId36"/>
    <p:sldId id="363" r:id="rId37"/>
    <p:sldId id="342" r:id="rId38"/>
    <p:sldId id="364" r:id="rId39"/>
    <p:sldId id="365" r:id="rId40"/>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charset="0"/>
        <a:ea typeface="+mn-ea"/>
        <a:cs typeface="Arial" charset="0"/>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commentAuthors.xml><?xml version="1.0" encoding="utf-8"?>
<p:cmAuthor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mAuthor id="0" name="copy editor" initials="CE" lastIdx="4" clrIdx="0"/>
</p:cmAuthorLst>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p:restoredLeft sz="19489" autoAdjust="0"/>
    <p:restoredTop sz="95988" autoAdjust="0"/>
  </p:normalViewPr>
  <p:slideViewPr>
    <p:cSldViewPr snapToGrid="0" snapToObjects="1">
      <p:cViewPr>
        <p:scale>
          <a:sx n="100" d="100"/>
          <a:sy n="100" d="100"/>
        </p:scale>
        <p:origin x="-840" y="-83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46" Type="http://schemas.openxmlformats.org/officeDocument/2006/relationships/theme" Target="theme/theme1.xml"/><Relationship Id="rId47" Type="http://schemas.openxmlformats.org/officeDocument/2006/relationships/tableStyles" Target="tableStyles.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30" Type="http://schemas.openxmlformats.org/officeDocument/2006/relationships/slide" Target="slides/slide28.xml"/><Relationship Id="rId31" Type="http://schemas.openxmlformats.org/officeDocument/2006/relationships/slide" Target="slides/slide29.xml"/><Relationship Id="rId32" Type="http://schemas.openxmlformats.org/officeDocument/2006/relationships/slide" Target="slides/slide30.xml"/><Relationship Id="rId9" Type="http://schemas.openxmlformats.org/officeDocument/2006/relationships/slide" Target="slides/slide7.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33" Type="http://schemas.openxmlformats.org/officeDocument/2006/relationships/slide" Target="slides/slide31.xml"/><Relationship Id="rId34" Type="http://schemas.openxmlformats.org/officeDocument/2006/relationships/slide" Target="slides/slide32.xml"/><Relationship Id="rId35" Type="http://schemas.openxmlformats.org/officeDocument/2006/relationships/slide" Target="slides/slide33.xml"/><Relationship Id="rId36" Type="http://schemas.openxmlformats.org/officeDocument/2006/relationships/slide" Target="slides/slide34.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37" Type="http://schemas.openxmlformats.org/officeDocument/2006/relationships/slide" Target="slides/slide35.xml"/><Relationship Id="rId38" Type="http://schemas.openxmlformats.org/officeDocument/2006/relationships/slide" Target="slides/slide36.xml"/><Relationship Id="rId39" Type="http://schemas.openxmlformats.org/officeDocument/2006/relationships/slide" Target="slides/slide37.xml"/><Relationship Id="rId40" Type="http://schemas.openxmlformats.org/officeDocument/2006/relationships/slide" Target="slides/slide38.xml"/><Relationship Id="rId41" Type="http://schemas.openxmlformats.org/officeDocument/2006/relationships/notesMaster" Target="notesMasters/notesMaster1.xml"/><Relationship Id="rId42" Type="http://schemas.openxmlformats.org/officeDocument/2006/relationships/printerSettings" Target="printerSettings/printerSettings1.bin"/><Relationship Id="rId43" Type="http://schemas.openxmlformats.org/officeDocument/2006/relationships/commentAuthors" Target="commentAuthors.xml"/><Relationship Id="rId44" Type="http://schemas.openxmlformats.org/officeDocument/2006/relationships/presProps" Target="presProps.xml"/><Relationship Id="rId45"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9.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C1735649-C9F6-4493-A2D4-C5217E2E7054}" type="datetimeFigureOut">
              <a:rPr lang="en-US"/>
              <a:pPr>
                <a:defRPr/>
              </a:pPr>
              <a:t>6/18/12</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3A1D53CF-68CF-4843-8B11-50A5E63A8431}" type="slidenum">
              <a:rPr lang="en-US"/>
              <a:pPr>
                <a:defRPr/>
              </a:pPr>
              <a:t>‹#›</a:t>
            </a:fld>
            <a:endParaRPr lang="en-US" dirty="0"/>
          </a:p>
        </p:txBody>
      </p:sp>
    </p:spTree>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mn-ea"/>
        <a:cs typeface="+mn-cs"/>
      </a:defRPr>
    </a:lvl1pPr>
    <a:lvl2pPr marL="457200" algn="l" defTabSz="457200" rtl="0" eaLnBrk="0" fontAlgn="base" hangingPunct="0">
      <a:spcBef>
        <a:spcPct val="30000"/>
      </a:spcBef>
      <a:spcAft>
        <a:spcPct val="0"/>
      </a:spcAft>
      <a:defRPr sz="1200" kern="1200">
        <a:solidFill>
          <a:schemeClr val="tx1"/>
        </a:solidFill>
        <a:latin typeface="+mn-lt"/>
        <a:ea typeface="+mn-ea"/>
        <a:cs typeface="+mn-cs"/>
      </a:defRPr>
    </a:lvl2pPr>
    <a:lvl3pPr marL="914400" algn="l" defTabSz="457200" rtl="0" eaLnBrk="0" fontAlgn="base" hangingPunct="0">
      <a:spcBef>
        <a:spcPct val="30000"/>
      </a:spcBef>
      <a:spcAft>
        <a:spcPct val="0"/>
      </a:spcAft>
      <a:defRPr sz="1200" kern="1200">
        <a:solidFill>
          <a:schemeClr val="tx1"/>
        </a:solidFill>
        <a:latin typeface="+mn-lt"/>
        <a:ea typeface="+mn-ea"/>
        <a:cs typeface="+mn-cs"/>
      </a:defRPr>
    </a:lvl3pPr>
    <a:lvl4pPr marL="1371600" algn="l" defTabSz="457200" rtl="0" eaLnBrk="0" fontAlgn="base" hangingPunct="0">
      <a:spcBef>
        <a:spcPct val="30000"/>
      </a:spcBef>
      <a:spcAft>
        <a:spcPct val="0"/>
      </a:spcAft>
      <a:defRPr sz="1200" kern="1200">
        <a:solidFill>
          <a:schemeClr val="tx1"/>
        </a:solidFill>
        <a:latin typeface="+mn-lt"/>
        <a:ea typeface="+mn-ea"/>
        <a:cs typeface="+mn-cs"/>
      </a:defRPr>
    </a:lvl4pPr>
    <a:lvl5pPr marL="1828800" algn="l" defTabSz="457200" rtl="0" eaLnBrk="0" fontAlgn="base" hangingPunct="0">
      <a:spcBef>
        <a:spcPct val="30000"/>
      </a:spcBef>
      <a:spcAft>
        <a:spcPct val="0"/>
      </a:spcAft>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bwMode="auto">
          <a:noFill/>
          <a:ln>
            <a:miter lim="800000"/>
            <a:headEnd/>
            <a:tailEnd/>
          </a:ln>
        </p:spPr>
        <p:txBody>
          <a:bodyPr/>
          <a:lstStyle/>
          <a:p>
            <a:fld id="{65A03C03-DAB4-3E4C-B50F-F759BAD8B210}" type="slidenum">
              <a:rPr lang="en-US">
                <a:latin typeface="Calibri" pitchFamily="1" charset="0"/>
                <a:ea typeface="Arial" pitchFamily="1" charset="0"/>
                <a:cs typeface="Arial" pitchFamily="1" charset="0"/>
              </a:rPr>
              <a:pPr/>
              <a:t>1</a:t>
            </a:fld>
            <a:endParaRPr lang="en-US">
              <a:latin typeface="Calibri" pitchFamily="1" charset="0"/>
              <a:ea typeface="Arial" pitchFamily="1" charset="0"/>
              <a:cs typeface="Arial" pitchFamily="1" charset="0"/>
            </a:endParaRPr>
          </a:p>
        </p:txBody>
      </p:sp>
      <p:sp>
        <p:nvSpPr>
          <p:cNvPr id="15363" name="Rectangle 2"/>
          <p:cNvSpPr>
            <a:spLocks noGrp="1" noRot="1" noChangeAspect="1" noChangeArrowheads="1"/>
          </p:cNvSpPr>
          <p:nvPr>
            <p:ph type="sldImg"/>
          </p:nvPr>
        </p:nvSpPr>
        <p:spPr bwMode="auto">
          <a:solidFill>
            <a:srgbClr val="FFFFFF"/>
          </a:solidFill>
          <a:ln>
            <a:solidFill>
              <a:srgbClr val="000000"/>
            </a:solidFill>
            <a:miter lim="800000"/>
            <a:headEnd/>
            <a:tailEnd/>
          </a:ln>
        </p:spPr>
      </p:sp>
      <p:sp>
        <p:nvSpPr>
          <p:cNvPr id="15364"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spcBef>
                <a:spcPct val="0"/>
              </a:spcBef>
            </a:pPr>
            <a:endParaRPr lang="en-US">
              <a:ea typeface="ＭＳ Ｐゴシック" pitchFamily="1" charset="-128"/>
              <a:cs typeface="ＭＳ Ｐゴシック" pitchFamily="1"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534F5D7-3C74-F04E-80FF-C8C18C38FB16}" type="slidenum">
              <a:rPr lang="en-US"/>
              <a:pPr/>
              <a:t>17</a:t>
            </a:fld>
            <a:endParaRPr lang="en-US"/>
          </a:p>
        </p:txBody>
      </p:sp>
      <p:sp>
        <p:nvSpPr>
          <p:cNvPr id="152578" name="Rectangle 2"/>
          <p:cNvSpPr>
            <a:spLocks noChangeArrowheads="1" noTextEdit="1"/>
          </p:cNvSpPr>
          <p:nvPr>
            <p:ph type="sldImg"/>
          </p:nvPr>
        </p:nvSpPr>
        <p:spPr>
          <a:ln/>
        </p:spPr>
      </p:sp>
      <p:sp>
        <p:nvSpPr>
          <p:cNvPr id="152579" name="Rectangle 3"/>
          <p:cNvSpPr>
            <a:spLocks noGrp="1" noChangeArrowheads="1"/>
          </p:cNvSpPr>
          <p:nvPr>
            <p:ph type="body" idx="1"/>
          </p:nvPr>
        </p:nvSpPr>
        <p:spPr/>
        <p:txBody>
          <a:bodyPr/>
          <a:lstStyle/>
          <a:p>
            <a:r>
              <a:rPr lang="en-US" b="1"/>
              <a:t>Figure 22.6 Carrying Capacity Is the Maximum Population Size a Particular Environment Can Sustain</a:t>
            </a:r>
            <a:r>
              <a:rPr lang="en-US"/>
              <a:t> </a:t>
            </a:r>
          </a:p>
          <a:p>
            <a:r>
              <a:rPr lang="en-US"/>
              <a:t>A laboratory population of the single-celled protist </a:t>
            </a:r>
            <a:r>
              <a:rPr lang="en-US" i="1"/>
              <a:t>Paramecium caudatum</a:t>
            </a:r>
            <a:r>
              <a:rPr lang="en-US"/>
              <a:t> increases rapidly at first and then stabilizes at the maximum population size that can be supported indefinitely by its environment—that is, at its carrying capacity. This growth pattern can be graphed as an S-shaped curve.</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56F5B32-ACB6-B945-81BA-FA127BF9F330}" type="slidenum">
              <a:rPr lang="en-US"/>
              <a:pPr/>
              <a:t>18</a:t>
            </a:fld>
            <a:endParaRPr lang="en-US"/>
          </a:p>
        </p:txBody>
      </p:sp>
      <p:sp>
        <p:nvSpPr>
          <p:cNvPr id="154626" name="Rectangle 2"/>
          <p:cNvSpPr>
            <a:spLocks noChangeArrowheads="1" noTextEdit="1"/>
          </p:cNvSpPr>
          <p:nvPr>
            <p:ph type="sldImg"/>
          </p:nvPr>
        </p:nvSpPr>
        <p:spPr>
          <a:ln/>
        </p:spPr>
      </p:sp>
      <p:sp>
        <p:nvSpPr>
          <p:cNvPr id="154627" name="Rectangle 3"/>
          <p:cNvSpPr>
            <a:spLocks noGrp="1" noChangeArrowheads="1"/>
          </p:cNvSpPr>
          <p:nvPr>
            <p:ph type="body" idx="1"/>
          </p:nvPr>
        </p:nvSpPr>
        <p:spPr/>
        <p:txBody>
          <a:bodyPr/>
          <a:lstStyle/>
          <a:p>
            <a:r>
              <a:rPr lang="en-US" b="1"/>
              <a:t>Figure 22.7 A Logistic Curve in a Natural Population</a:t>
            </a:r>
            <a:endParaRPr lang="en-US"/>
          </a:p>
          <a:p>
            <a:r>
              <a:rPr lang="en-US"/>
              <a:t>At a site in Australia, rabbits heavily grazed young willow trees, preventing willows from growing in the area. The rabbits were removed in 1954. By 1966, two willows had taken root in the area, presumably from seed blown in or carried in by animals. They increased rapidly in number, and the population then leveled off at about 475 trees.</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70FE897-D67E-8E44-B6D8-C108A684D29E}" type="slidenum">
              <a:rPr lang="en-US"/>
              <a:pPr/>
              <a:t>19</a:t>
            </a:fld>
            <a:endParaRPr lang="en-US"/>
          </a:p>
        </p:txBody>
      </p:sp>
      <p:sp>
        <p:nvSpPr>
          <p:cNvPr id="156674" name="Rectangle 2"/>
          <p:cNvSpPr>
            <a:spLocks noChangeArrowheads="1" noTextEdit="1"/>
          </p:cNvSpPr>
          <p:nvPr>
            <p:ph type="sldImg"/>
          </p:nvPr>
        </p:nvSpPr>
        <p:spPr>
          <a:ln/>
        </p:spPr>
      </p:sp>
      <p:sp>
        <p:nvSpPr>
          <p:cNvPr id="156675" name="Rectangle 3"/>
          <p:cNvSpPr>
            <a:spLocks noGrp="1" noChangeArrowheads="1"/>
          </p:cNvSpPr>
          <p:nvPr>
            <p:ph type="body" idx="1"/>
          </p:nvPr>
        </p:nvSpPr>
        <p:spPr/>
        <p:txBody>
          <a:bodyPr/>
          <a:lstStyle/>
          <a:p>
            <a:r>
              <a:rPr lang="en-US" b="1"/>
              <a:t>Figure 22.8 Boom and Bust</a:t>
            </a:r>
            <a:endParaRPr lang="en-US"/>
          </a:p>
          <a:p>
            <a:r>
              <a:rPr lang="en-US"/>
              <a:t>When reindeer were introduced to Saint Paul Island, off the coast of Alaska, in 1911, their population increased rapidly at first and then crashed. By 1950, only eight reindeer remained.</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D17117A-810A-634B-8784-D27B74ADAA4F}" type="slidenum">
              <a:rPr lang="en-US"/>
              <a:pPr/>
              <a:t>21</a:t>
            </a:fld>
            <a:endParaRPr lang="en-US"/>
          </a:p>
        </p:txBody>
      </p:sp>
      <p:sp>
        <p:nvSpPr>
          <p:cNvPr id="158722" name="Rectangle 2"/>
          <p:cNvSpPr>
            <a:spLocks noChangeArrowheads="1" noTextEdit="1"/>
          </p:cNvSpPr>
          <p:nvPr>
            <p:ph type="sldImg"/>
          </p:nvPr>
        </p:nvSpPr>
        <p:spPr>
          <a:ln/>
        </p:spPr>
      </p:sp>
      <p:sp>
        <p:nvSpPr>
          <p:cNvPr id="158723" name="Rectangle 3"/>
          <p:cNvSpPr>
            <a:spLocks noGrp="1" noChangeArrowheads="1"/>
          </p:cNvSpPr>
          <p:nvPr>
            <p:ph type="body" idx="1"/>
          </p:nvPr>
        </p:nvSpPr>
        <p:spPr/>
        <p:txBody>
          <a:bodyPr/>
          <a:lstStyle/>
          <a:p>
            <a:r>
              <a:rPr lang="en-US" b="1"/>
              <a:t>Figure 22.9 The Effects of Overcrowding in Plantain Weed, </a:t>
            </a:r>
            <a:r>
              <a:rPr lang="en-US" b="1" i="1"/>
              <a:t>Plantago major</a:t>
            </a:r>
            <a:r>
              <a:rPr lang="en-US"/>
              <a:t> </a:t>
            </a:r>
          </a:p>
          <a:p>
            <a:r>
              <a:rPr lang="en-US"/>
              <a:t>The number of seeds produced per plant drops dramatically under increasingly crowded conditions in plantain, a small herbaceous plant.</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3CD84C6-AFAB-4140-9F6D-CF8FA35CE041}" type="slidenum">
              <a:rPr lang="en-US"/>
              <a:pPr/>
              <a:t>23</a:t>
            </a:fld>
            <a:endParaRPr lang="en-US"/>
          </a:p>
        </p:txBody>
      </p:sp>
      <p:sp>
        <p:nvSpPr>
          <p:cNvPr id="160770" name="Rectangle 2"/>
          <p:cNvSpPr>
            <a:spLocks noChangeArrowheads="1" noTextEdit="1"/>
          </p:cNvSpPr>
          <p:nvPr>
            <p:ph type="sldImg"/>
          </p:nvPr>
        </p:nvSpPr>
        <p:spPr>
          <a:ln/>
        </p:spPr>
      </p:sp>
      <p:sp>
        <p:nvSpPr>
          <p:cNvPr id="160771" name="Rectangle 3"/>
          <p:cNvSpPr>
            <a:spLocks noGrp="1" noChangeArrowheads="1"/>
          </p:cNvSpPr>
          <p:nvPr>
            <p:ph type="body" idx="1"/>
          </p:nvPr>
        </p:nvSpPr>
        <p:spPr/>
        <p:txBody>
          <a:bodyPr/>
          <a:lstStyle/>
          <a:p>
            <a:r>
              <a:rPr lang="en-US" b="1"/>
              <a:t>Figure 22.10 Populations of Two Species Occasionally Increase and Decrease Together</a:t>
            </a:r>
            <a:endParaRPr lang="en-US"/>
          </a:p>
          <a:p>
            <a:r>
              <a:rPr lang="en-US"/>
              <a:t>The Canadian lynx depends on the snowshoe hare for food, so the number of lynx is strongly influenced by the number of hares. Experiments conducted in the early twentieth century indicate that hare populations are limited by their food supply and by their lynx predators. (The researchers supplemented their observations with population estimates based on the numbers of hare and lynx pelts sold by trappers to the Hudson’s Bay Company, Canada.)</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7889" name="Slide Image Placeholder 1"/>
          <p:cNvSpPr>
            <a:spLocks noGrp="1" noRot="1" noChangeAspect="1"/>
          </p:cNvSpPr>
          <p:nvPr>
            <p:ph type="sldImg"/>
          </p:nvPr>
        </p:nvSpPr>
        <p:spPr bwMode="auto">
          <a:noFill/>
          <a:ln>
            <a:solidFill>
              <a:srgbClr val="000000"/>
            </a:solidFill>
            <a:miter lim="800000"/>
            <a:headEnd/>
            <a:tailEnd/>
          </a:ln>
        </p:spPr>
      </p:sp>
      <p:sp>
        <p:nvSpPr>
          <p:cNvPr id="3789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3789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EDA62B1-1428-4904-A391-F4EF0BCFF1AC}" type="slidenum">
              <a:rPr lang="en-US">
                <a:cs typeface="Arial" charset="0"/>
              </a:rPr>
              <a:pPr fontAlgn="base">
                <a:spcBef>
                  <a:spcPct val="0"/>
                </a:spcBef>
                <a:spcAft>
                  <a:spcPct val="0"/>
                </a:spcAft>
                <a:defRPr/>
              </a:pPr>
              <a:t>24</a:t>
            </a:fld>
            <a:endParaRPr lang="en-US">
              <a:cs typeface="Arial"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9B61446-57C4-C24F-9C0D-D9463366F57A}" type="slidenum">
              <a:rPr lang="en-US"/>
              <a:pPr/>
              <a:t>25</a:t>
            </a:fld>
            <a:endParaRPr lang="en-US"/>
          </a:p>
        </p:txBody>
      </p:sp>
      <p:sp>
        <p:nvSpPr>
          <p:cNvPr id="165890" name="Rectangle 2"/>
          <p:cNvSpPr>
            <a:spLocks noChangeArrowheads="1" noTextEdit="1"/>
          </p:cNvSpPr>
          <p:nvPr>
            <p:ph type="sldImg"/>
          </p:nvPr>
        </p:nvSpPr>
        <p:spPr>
          <a:ln/>
        </p:spPr>
      </p:sp>
      <p:sp>
        <p:nvSpPr>
          <p:cNvPr id="165891" name="Rectangle 3"/>
          <p:cNvSpPr>
            <a:spLocks noGrp="1" noChangeArrowheads="1"/>
          </p:cNvSpPr>
          <p:nvPr>
            <p:ph type="body" idx="1"/>
          </p:nvPr>
        </p:nvSpPr>
        <p:spPr/>
        <p:txBody>
          <a:bodyPr/>
          <a:lstStyle/>
          <a:p>
            <a:r>
              <a:rPr lang="en-US" b="1"/>
              <a:t>Figure 22.11 Bald Eagle Populations Increased After DDT Was Banned</a:t>
            </a:r>
            <a:endParaRPr lang="en-US"/>
          </a:p>
          <a:p>
            <a:r>
              <a:rPr lang="en-US"/>
              <a:t>Bald eagles are relatively easy to count: they have large, conspicuous nests to which they return year after year. By the early 1960s, population counts indicated that only 417 breeding pairs of eagles remained in the lower 48 states—a huge drop from the estimated 100,000 breeding pairs present in 1800. It was determined that DDT poisoning was directly responsible for declining eagle populations, which prompted a ban on DDT in 1972.</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2B0FAAF-2DD5-764E-811E-83B400318846}" type="slidenum">
              <a:rPr lang="en-US"/>
              <a:pPr/>
              <a:t>26</a:t>
            </a:fld>
            <a:endParaRPr lang="en-US"/>
          </a:p>
        </p:txBody>
      </p:sp>
      <p:sp>
        <p:nvSpPr>
          <p:cNvPr id="167938" name="Rectangle 2"/>
          <p:cNvSpPr>
            <a:spLocks noChangeArrowheads="1" noTextEdit="1"/>
          </p:cNvSpPr>
          <p:nvPr>
            <p:ph type="sldImg"/>
          </p:nvPr>
        </p:nvSpPr>
        <p:spPr>
          <a:ln/>
        </p:spPr>
      </p:sp>
      <p:sp>
        <p:nvSpPr>
          <p:cNvPr id="167939" name="Rectangle 3"/>
          <p:cNvSpPr>
            <a:spLocks noGrp="1" noChangeArrowheads="1"/>
          </p:cNvSpPr>
          <p:nvPr>
            <p:ph type="body" idx="1"/>
          </p:nvPr>
        </p:nvSpPr>
        <p:spPr/>
        <p:txBody>
          <a:bodyPr/>
          <a:lstStyle/>
          <a:p>
            <a:r>
              <a:rPr lang="en-US" b="1"/>
              <a:t>Figure 22.12 Same Species, Different Outcomes</a:t>
            </a:r>
            <a:endParaRPr lang="en-US"/>
          </a:p>
          <a:p>
            <a:r>
              <a:rPr lang="en-US"/>
              <a:t>Different populations of the endangered spotted owl are predicted to show different patterns of growth over time, depending on the arrangement and area of their preferred habitat: old-growth forest. Patches of old-growth forest are shown in blue in the diagrams on the right.</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DD91730-B65F-8241-8E60-6CA03CC5540C}" type="slidenum">
              <a:rPr lang="en-US"/>
              <a:pPr/>
              <a:t>28</a:t>
            </a:fld>
            <a:endParaRPr lang="en-US"/>
          </a:p>
        </p:txBody>
      </p:sp>
      <p:sp>
        <p:nvSpPr>
          <p:cNvPr id="169986" name="Rectangle 2"/>
          <p:cNvSpPr>
            <a:spLocks noChangeArrowheads="1" noTextEdit="1"/>
          </p:cNvSpPr>
          <p:nvPr>
            <p:ph type="sldImg"/>
          </p:nvPr>
        </p:nvSpPr>
        <p:spPr>
          <a:ln/>
        </p:spPr>
      </p:sp>
      <p:sp>
        <p:nvSpPr>
          <p:cNvPr id="169987" name="Rectangle 3"/>
          <p:cNvSpPr>
            <a:spLocks noGrp="1" noChangeArrowheads="1"/>
          </p:cNvSpPr>
          <p:nvPr>
            <p:ph type="body" idx="1"/>
          </p:nvPr>
        </p:nvSpPr>
        <p:spPr/>
        <p:txBody>
          <a:bodyPr/>
          <a:lstStyle/>
          <a:p>
            <a:r>
              <a:rPr lang="en-US" b="1"/>
              <a:t>Figure 22.13 (Part 1) Rapid Growth of the Human Population</a:t>
            </a:r>
            <a:endParaRPr lang="en-US"/>
          </a:p>
          <a:p>
            <a:r>
              <a:rPr lang="en-US"/>
              <a:t>An indication of our growing numbers on Earth, this image from space shows the planet brightly lit by its most populous cities’ lights. The brightness correlates well with population densities in industrialized countries but underrepresents population densities in countries such as China and India, which have sizable populations with poor access to modern amenities. The image was created by researchers at NASA using satellite image data.</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999F26D-0060-514F-9EEE-B8FA89EE15E0}" type="slidenum">
              <a:rPr lang="en-US"/>
              <a:pPr/>
              <a:t>29</a:t>
            </a:fld>
            <a:endParaRPr lang="en-US"/>
          </a:p>
        </p:txBody>
      </p:sp>
      <p:sp>
        <p:nvSpPr>
          <p:cNvPr id="171010" name="Rectangle 2"/>
          <p:cNvSpPr>
            <a:spLocks noChangeArrowheads="1" noTextEdit="1"/>
          </p:cNvSpPr>
          <p:nvPr>
            <p:ph type="sldImg"/>
          </p:nvPr>
        </p:nvSpPr>
        <p:spPr>
          <a:ln/>
        </p:spPr>
      </p:sp>
      <p:sp>
        <p:nvSpPr>
          <p:cNvPr id="171011" name="Rectangle 3"/>
          <p:cNvSpPr>
            <a:spLocks noGrp="1" noChangeArrowheads="1"/>
          </p:cNvSpPr>
          <p:nvPr>
            <p:ph type="body" idx="1"/>
          </p:nvPr>
        </p:nvSpPr>
        <p:spPr/>
        <p:txBody>
          <a:bodyPr/>
          <a:lstStyle/>
          <a:p>
            <a:r>
              <a:rPr lang="en-US" b="1"/>
              <a:t>Figure 22.13 (Part 2) Rapid Growth of the Human Population</a:t>
            </a:r>
            <a:endParaRPr lang="en-US"/>
          </a:p>
          <a:p>
            <a:r>
              <a:rPr lang="en-US"/>
              <a:t>An indication of our growing numbers on Earth, this image from space shows the planet brightly lit by its most populous cities’ lights. The brightness correlates well with population densities in industrialized countries but underrepresents population densities in countries such as China and India, which have sizable populations with poor access to modern amenities. The image was created by researchers at NASA using satellite image data.</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C43CE61-75B1-0D45-A056-80890F4AB80A}" type="slidenum">
              <a:rPr lang="en-US"/>
              <a:pPr/>
              <a:t>2</a:t>
            </a:fld>
            <a:endParaRPr lang="en-US"/>
          </a:p>
        </p:txBody>
      </p:sp>
      <p:sp>
        <p:nvSpPr>
          <p:cNvPr id="143362" name="Rectangle 2"/>
          <p:cNvSpPr>
            <a:spLocks noChangeArrowheads="1" noTextEdit="1"/>
          </p:cNvSpPr>
          <p:nvPr>
            <p:ph type="sldImg"/>
          </p:nvPr>
        </p:nvSpPr>
        <p:spPr>
          <a:ln/>
        </p:spPr>
      </p:sp>
      <p:sp>
        <p:nvSpPr>
          <p:cNvPr id="143363" name="Rectangle 3"/>
          <p:cNvSpPr>
            <a:spLocks noGrp="1" noChangeArrowheads="1"/>
          </p:cNvSpPr>
          <p:nvPr>
            <p:ph type="body" idx="1"/>
          </p:nvPr>
        </p:nvSpPr>
        <p:spPr/>
        <p:txBody>
          <a:bodyPr/>
          <a:lstStyle/>
          <a:p>
            <a:r>
              <a:rPr lang="en-US" b="1"/>
              <a:t>Easter Island Was Once Covered by a Lush Forest.</a:t>
            </a:r>
            <a:r>
              <a:rPr lang="en-US"/>
              <a:t> </a:t>
            </a:r>
          </a:p>
          <a:p>
            <a:r>
              <a:rPr lang="en-US"/>
              <a:t>Long ago the Rapanui people cut down all the trees on Easter Island—to build houses, to fuel cooking fires, and to move giant stone statues, visible in this photograph. The unsustainable use of resources led to an ecosystem collapse, and the island could no longer support the thousands of Rapanui who once lived there.</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45FBAE0-AD3B-1441-B58D-965276259D0B}" type="slidenum">
              <a:rPr lang="en-US"/>
              <a:pPr/>
              <a:t>30</a:t>
            </a:fld>
            <a:endParaRPr lang="en-US"/>
          </a:p>
        </p:txBody>
      </p:sp>
      <p:sp>
        <p:nvSpPr>
          <p:cNvPr id="172034" name="Rectangle 2"/>
          <p:cNvSpPr>
            <a:spLocks noChangeArrowheads="1" noTextEdit="1"/>
          </p:cNvSpPr>
          <p:nvPr>
            <p:ph type="sldImg"/>
          </p:nvPr>
        </p:nvSpPr>
        <p:spPr>
          <a:ln/>
        </p:spPr>
      </p:sp>
      <p:sp>
        <p:nvSpPr>
          <p:cNvPr id="172035" name="Rectangle 3"/>
          <p:cNvSpPr>
            <a:spLocks noGrp="1" noChangeArrowheads="1"/>
          </p:cNvSpPr>
          <p:nvPr>
            <p:ph type="body" idx="1"/>
          </p:nvPr>
        </p:nvSpPr>
        <p:spPr/>
        <p:txBody>
          <a:bodyPr/>
          <a:lstStyle/>
          <a:p>
            <a:r>
              <a:rPr lang="en-US" b="1"/>
              <a:t>Figure 22.14 (Part 1) Our Rising Ecological Impact</a:t>
            </a:r>
            <a:endParaRPr lang="en-US"/>
          </a:p>
          <a:p>
            <a:r>
              <a:rPr lang="en-US"/>
              <a:t>The global ecological impact of people has increased steadily. This graph compares human demands on the biosphere in each year between 1961 and 1999 with the capacity of the biosphere to regenerate itself. Human demand has exceeded the biosphere’s entire regenerative capacity since the late 1970s.</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60A7D6B-49AD-7E4B-B5E8-EBA538062C20}" type="slidenum">
              <a:rPr lang="en-US"/>
              <a:pPr/>
              <a:t>31</a:t>
            </a:fld>
            <a:endParaRPr lang="en-US"/>
          </a:p>
        </p:txBody>
      </p:sp>
      <p:sp>
        <p:nvSpPr>
          <p:cNvPr id="173058" name="Rectangle 2"/>
          <p:cNvSpPr>
            <a:spLocks noChangeArrowheads="1" noTextEdit="1"/>
          </p:cNvSpPr>
          <p:nvPr>
            <p:ph type="sldImg"/>
          </p:nvPr>
        </p:nvSpPr>
        <p:spPr>
          <a:ln/>
        </p:spPr>
      </p:sp>
      <p:sp>
        <p:nvSpPr>
          <p:cNvPr id="173059" name="Rectangle 3"/>
          <p:cNvSpPr>
            <a:spLocks noGrp="1" noChangeArrowheads="1"/>
          </p:cNvSpPr>
          <p:nvPr>
            <p:ph type="body" idx="1"/>
          </p:nvPr>
        </p:nvSpPr>
        <p:spPr/>
        <p:txBody>
          <a:bodyPr/>
          <a:lstStyle/>
          <a:p>
            <a:r>
              <a:rPr lang="en-US" b="1"/>
              <a:t>Figure 22.14 (Part 2) Our Rising Ecological Impact</a:t>
            </a:r>
            <a:endParaRPr lang="en-US"/>
          </a:p>
          <a:p>
            <a:r>
              <a:rPr lang="en-US"/>
              <a:t>The global ecological impact of people has increased steadily. This graph compares human demands on the biosphere in each year between 1961 and 1999 with the capacity of the biosphere to regenerate itself. Human demand has exceeded the biosphere’s entire regenerative capacity since the late 1970s.</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bwMode="auto">
          <a:noFill/>
          <a:ln>
            <a:miter lim="800000"/>
            <a:headEnd/>
            <a:tailEnd/>
          </a:ln>
        </p:spPr>
        <p:txBody>
          <a:bodyPr/>
          <a:lstStyle/>
          <a:p>
            <a:fld id="{65A03C03-DAB4-3E4C-B50F-F759BAD8B210}" type="slidenum">
              <a:rPr lang="en-US">
                <a:solidFill>
                  <a:prstClr val="black"/>
                </a:solidFill>
                <a:latin typeface="Calibri" pitchFamily="1" charset="0"/>
                <a:ea typeface="Arial" pitchFamily="1" charset="0"/>
                <a:cs typeface="Arial" pitchFamily="1" charset="0"/>
              </a:rPr>
              <a:pPr/>
              <a:t>32</a:t>
            </a:fld>
            <a:endParaRPr lang="en-US">
              <a:solidFill>
                <a:prstClr val="black"/>
              </a:solidFill>
              <a:latin typeface="Calibri" pitchFamily="1" charset="0"/>
              <a:ea typeface="Arial" pitchFamily="1" charset="0"/>
              <a:cs typeface="Arial" pitchFamily="1" charset="0"/>
            </a:endParaRPr>
          </a:p>
        </p:txBody>
      </p:sp>
      <p:sp>
        <p:nvSpPr>
          <p:cNvPr id="15363" name="Rectangle 2"/>
          <p:cNvSpPr>
            <a:spLocks noGrp="1" noRot="1" noChangeAspect="1" noChangeArrowheads="1"/>
          </p:cNvSpPr>
          <p:nvPr>
            <p:ph type="sldImg"/>
          </p:nvPr>
        </p:nvSpPr>
        <p:spPr bwMode="auto">
          <a:solidFill>
            <a:srgbClr val="FFFFFF"/>
          </a:solidFill>
          <a:ln>
            <a:solidFill>
              <a:srgbClr val="000000"/>
            </a:solidFill>
            <a:miter lim="800000"/>
            <a:headEnd/>
            <a:tailEnd/>
          </a:ln>
        </p:spPr>
      </p:sp>
      <p:sp>
        <p:nvSpPr>
          <p:cNvPr id="15364"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spcBef>
                <a:spcPct val="0"/>
              </a:spcBef>
            </a:pPr>
            <a:endParaRPr lang="en-US">
              <a:ea typeface="ＭＳ Ｐゴシック" pitchFamily="1" charset="-128"/>
              <a:cs typeface="ＭＳ Ｐゴシック" pitchFamily="1" charset="-128"/>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650" name="Rectangle 1"/>
          <p:cNvSpPr>
            <a:spLocks noChangeArrowheads="1" noTextEdit="1"/>
          </p:cNvSpPr>
          <p:nvPr>
            <p:ph type="sldImg"/>
          </p:nvPr>
        </p:nvSpPr>
        <p:spPr>
          <a:solidFill>
            <a:srgbClr val="FFFFFF"/>
          </a:solidFill>
          <a:ln/>
        </p:spPr>
      </p:sp>
      <p:sp>
        <p:nvSpPr>
          <p:cNvPr id="27651" name="Rectangle 2"/>
          <p:cNvSpPr>
            <a:spLocks noChangeArrowheads="1"/>
          </p:cNvSpPr>
          <p:nvPr>
            <p:ph type="body" idx="1"/>
          </p:nvPr>
        </p:nvSpPr>
        <p:spPr>
          <a:noFill/>
          <a:ln/>
        </p:spPr>
        <p:txBody>
          <a:bodyPr/>
          <a:lstStyle/>
          <a:p>
            <a:pPr marL="39688" eaLnBrk="1" hangingPunct="1">
              <a:spcBef>
                <a:spcPts val="413"/>
              </a:spcBef>
              <a:buClr>
                <a:srgbClr val="000000"/>
              </a:buClr>
              <a:buFontTx/>
              <a:buChar char="•"/>
            </a:pPr>
            <a:r>
              <a:rPr lang="en-US">
                <a:solidFill>
                  <a:srgbClr val="000000"/>
                </a:solidFill>
                <a:latin typeface="Arial" pitchFamily="1" charset="0"/>
                <a:ea typeface="Arial" pitchFamily="1" charset="0"/>
                <a:cs typeface="Arial" pitchFamily="1" charset="0"/>
                <a:sym typeface="Arial" pitchFamily="1" charset="0"/>
              </a:rPr>
              <a:t>The correct answer is C.</a:t>
            </a:r>
          </a:p>
          <a:p>
            <a:pPr marL="39688" eaLnBrk="1" hangingPunct="1">
              <a:spcBef>
                <a:spcPts val="413"/>
              </a:spcBef>
              <a:buClr>
                <a:srgbClr val="000000"/>
              </a:buClr>
              <a:buFontTx/>
              <a:buChar char="•"/>
            </a:pPr>
            <a:r>
              <a:rPr lang="en-US">
                <a:solidFill>
                  <a:srgbClr val="000000"/>
                </a:solidFill>
                <a:latin typeface="Arial" pitchFamily="1" charset="0"/>
                <a:ea typeface="Arial" pitchFamily="1" charset="0"/>
                <a:cs typeface="Arial" pitchFamily="1" charset="0"/>
                <a:sym typeface="Arial" pitchFamily="1" charset="0"/>
              </a:rPr>
              <a:t>The rate of the growth is constant at 1.5.  </a:t>
            </a:r>
          </a:p>
          <a:p>
            <a:pPr marL="39688" eaLnBrk="1" hangingPunct="1">
              <a:spcBef>
                <a:spcPts val="413"/>
              </a:spcBef>
              <a:buClr>
                <a:srgbClr val="000000"/>
              </a:buClr>
              <a:buFontTx/>
              <a:buChar char="•"/>
            </a:pPr>
            <a:r>
              <a:rPr lang="en-US">
                <a:solidFill>
                  <a:srgbClr val="000000"/>
                </a:solidFill>
                <a:latin typeface="Arial" pitchFamily="1" charset="0"/>
                <a:ea typeface="Arial" pitchFamily="1" charset="0"/>
                <a:cs typeface="Arial" pitchFamily="1" charset="0"/>
                <a:sym typeface="Arial" pitchFamily="1" charset="0"/>
              </a:rPr>
              <a:t>In the first generation, there will be 150 individuals (1.5 x 100). </a:t>
            </a:r>
          </a:p>
          <a:p>
            <a:pPr marL="39688" eaLnBrk="1" hangingPunct="1">
              <a:spcBef>
                <a:spcPts val="413"/>
              </a:spcBef>
              <a:buClr>
                <a:srgbClr val="000000"/>
              </a:buClr>
              <a:buFontTx/>
              <a:buChar char="•"/>
            </a:pPr>
            <a:r>
              <a:rPr lang="en-US">
                <a:solidFill>
                  <a:srgbClr val="000000"/>
                </a:solidFill>
                <a:latin typeface="Arial" pitchFamily="1" charset="0"/>
                <a:ea typeface="Arial" pitchFamily="1" charset="0"/>
                <a:cs typeface="Arial" pitchFamily="1" charset="0"/>
                <a:sym typeface="Arial" pitchFamily="1" charset="0"/>
              </a:rPr>
              <a:t>To calculate the second generation, multiply the total of the first generation (150) by the rate (1.5).</a:t>
            </a:r>
          </a:p>
          <a:p>
            <a:pPr marL="39688" eaLnBrk="1" hangingPunct="1">
              <a:spcBef>
                <a:spcPts val="413"/>
              </a:spcBef>
              <a:buClr>
                <a:srgbClr val="000000"/>
              </a:buClr>
              <a:buFontTx/>
              <a:buChar char="•"/>
            </a:pPr>
            <a:r>
              <a:rPr lang="en-US">
                <a:solidFill>
                  <a:srgbClr val="000000"/>
                </a:solidFill>
                <a:latin typeface="Arial" pitchFamily="1" charset="0"/>
                <a:ea typeface="Arial" pitchFamily="1" charset="0"/>
                <a:cs typeface="Arial" pitchFamily="1" charset="0"/>
                <a:sym typeface="Arial" pitchFamily="1" charset="0"/>
              </a:rPr>
              <a:t>1.5 x 150 = 225</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9698" name="Rectangle 1"/>
          <p:cNvSpPr>
            <a:spLocks noChangeArrowheads="1" noTextEdit="1"/>
          </p:cNvSpPr>
          <p:nvPr>
            <p:ph type="sldImg"/>
          </p:nvPr>
        </p:nvSpPr>
        <p:spPr>
          <a:solidFill>
            <a:srgbClr val="FFFFFF"/>
          </a:solidFill>
          <a:ln/>
        </p:spPr>
      </p:sp>
      <p:sp>
        <p:nvSpPr>
          <p:cNvPr id="29699" name="Rectangle 2"/>
          <p:cNvSpPr>
            <a:spLocks noChangeArrowheads="1"/>
          </p:cNvSpPr>
          <p:nvPr>
            <p:ph type="body" idx="1"/>
          </p:nvPr>
        </p:nvSpPr>
        <p:spPr>
          <a:noFill/>
          <a:ln/>
        </p:spPr>
        <p:txBody>
          <a:bodyPr/>
          <a:lstStyle/>
          <a:p>
            <a:pPr marL="39688" eaLnBrk="1" hangingPunct="1">
              <a:spcBef>
                <a:spcPts val="413"/>
              </a:spcBef>
              <a:buClr>
                <a:srgbClr val="000000"/>
              </a:buClr>
              <a:buFontTx/>
              <a:buChar char="•"/>
            </a:pPr>
            <a:r>
              <a:rPr lang="en-US">
                <a:solidFill>
                  <a:srgbClr val="000000"/>
                </a:solidFill>
                <a:latin typeface="Arial" pitchFamily="1" charset="0"/>
                <a:ea typeface="Arial" pitchFamily="1" charset="0"/>
                <a:cs typeface="Arial" pitchFamily="1" charset="0"/>
                <a:sym typeface="Arial" pitchFamily="1" charset="0"/>
              </a:rPr>
              <a:t>The correct answer is B. Bacteria generally show an explosive exponential growth pattern. </a:t>
            </a:r>
          </a:p>
          <a:p>
            <a:pPr marL="39688" eaLnBrk="1" hangingPunct="1">
              <a:spcBef>
                <a:spcPts val="413"/>
              </a:spcBef>
              <a:buClr>
                <a:srgbClr val="000000"/>
              </a:buClr>
              <a:buFontTx/>
              <a:buChar char="•"/>
            </a:pPr>
            <a:r>
              <a:rPr lang="en-US">
                <a:solidFill>
                  <a:srgbClr val="000000"/>
                </a:solidFill>
                <a:latin typeface="Arial" pitchFamily="1" charset="0"/>
                <a:ea typeface="Arial" pitchFamily="1" charset="0"/>
                <a:cs typeface="Arial" pitchFamily="1" charset="0"/>
                <a:sym typeface="Arial" pitchFamily="1" charset="0"/>
              </a:rPr>
              <a:t>Elephants and bears produce fewer offspring at a time and would show an S-shaped growth curve.</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1746" name="Rectangle 1"/>
          <p:cNvSpPr>
            <a:spLocks noChangeArrowheads="1" noTextEdit="1"/>
          </p:cNvSpPr>
          <p:nvPr>
            <p:ph type="sldImg"/>
          </p:nvPr>
        </p:nvSpPr>
        <p:spPr>
          <a:solidFill>
            <a:srgbClr val="FFFFFF"/>
          </a:solidFill>
          <a:ln/>
        </p:spPr>
      </p:sp>
      <p:sp>
        <p:nvSpPr>
          <p:cNvPr id="31747" name="Rectangle 2"/>
          <p:cNvSpPr>
            <a:spLocks noChangeArrowheads="1"/>
          </p:cNvSpPr>
          <p:nvPr>
            <p:ph type="body" idx="1"/>
          </p:nvPr>
        </p:nvSpPr>
        <p:spPr>
          <a:noFill/>
          <a:ln/>
        </p:spPr>
        <p:txBody>
          <a:bodyPr/>
          <a:lstStyle/>
          <a:p>
            <a:pPr marL="39688" eaLnBrk="1" hangingPunct="1">
              <a:spcBef>
                <a:spcPts val="413"/>
              </a:spcBef>
              <a:buClr>
                <a:srgbClr val="000000"/>
              </a:buClr>
              <a:buFontTx/>
              <a:buChar char="•"/>
            </a:pPr>
            <a:r>
              <a:rPr lang="en-US">
                <a:solidFill>
                  <a:srgbClr val="000000"/>
                </a:solidFill>
                <a:latin typeface="Arial" pitchFamily="1" charset="0"/>
                <a:ea typeface="Arial" pitchFamily="1" charset="0"/>
                <a:cs typeface="Arial" pitchFamily="1" charset="0"/>
                <a:sym typeface="Arial" pitchFamily="1" charset="0"/>
              </a:rPr>
              <a:t>The correct answer is B.</a:t>
            </a:r>
          </a:p>
          <a:p>
            <a:pPr marL="39688" eaLnBrk="1" hangingPunct="1">
              <a:spcBef>
                <a:spcPts val="413"/>
              </a:spcBef>
              <a:buClr>
                <a:srgbClr val="000000"/>
              </a:buClr>
              <a:buFontTx/>
              <a:buChar char="•"/>
            </a:pPr>
            <a:r>
              <a:rPr lang="en-US">
                <a:solidFill>
                  <a:srgbClr val="000000"/>
                </a:solidFill>
                <a:latin typeface="Arial" pitchFamily="1" charset="0"/>
                <a:ea typeface="Arial" pitchFamily="1" charset="0"/>
                <a:cs typeface="Arial" pitchFamily="1" charset="0"/>
                <a:sym typeface="Arial" pitchFamily="1" charset="0"/>
              </a:rPr>
              <a:t>Both weather conditions and flooding will have the same affect on a population where the population is dense or sparse.</a:t>
            </a:r>
          </a:p>
          <a:p>
            <a:pPr marL="39688" eaLnBrk="1" hangingPunct="1">
              <a:spcBef>
                <a:spcPts val="413"/>
              </a:spcBef>
              <a:buClr>
                <a:srgbClr val="000000"/>
              </a:buClr>
              <a:buFontTx/>
              <a:buChar char="•"/>
            </a:pPr>
            <a:r>
              <a:rPr lang="en-US">
                <a:solidFill>
                  <a:srgbClr val="000000"/>
                </a:solidFill>
                <a:latin typeface="Arial" pitchFamily="1" charset="0"/>
                <a:ea typeface="Arial" pitchFamily="1" charset="0"/>
                <a:cs typeface="Arial" pitchFamily="1" charset="0"/>
                <a:sym typeface="Arial" pitchFamily="1" charset="0"/>
              </a:rPr>
              <a:t>Food availability directly influences population size, especially in a population that is dense. The denser the population, the more drastic effect the shortage of food will have on that population.</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1602BE9-C18C-C14D-B4CC-B9D7E9A05BE1}" type="slidenum">
              <a:rPr lang="en-US"/>
              <a:pPr/>
              <a:t>37</a:t>
            </a:fld>
            <a:endParaRPr lang="en-US"/>
          </a:p>
        </p:txBody>
      </p:sp>
      <p:sp>
        <p:nvSpPr>
          <p:cNvPr id="199682" name="Rectangle 2"/>
          <p:cNvSpPr>
            <a:spLocks noChangeArrowheads="1" noTextEdit="1"/>
          </p:cNvSpPr>
          <p:nvPr>
            <p:ph type="sldImg"/>
          </p:nvPr>
        </p:nvSpPr>
        <p:spPr>
          <a:ln/>
        </p:spPr>
      </p:sp>
      <p:sp>
        <p:nvSpPr>
          <p:cNvPr id="199683" name="Rectangle 3"/>
          <p:cNvSpPr>
            <a:spLocks noGrp="1" noChangeArrowheads="1"/>
          </p:cNvSpPr>
          <p:nvPr>
            <p:ph type="body" idx="1"/>
          </p:nvPr>
        </p:nvSpPr>
        <p:spPr/>
        <p:txBody>
          <a:bodyPr/>
          <a:lstStyle/>
          <a:p>
            <a:r>
              <a:rPr lang="en-US" b="1"/>
              <a:t>Figure 23.14 Food Webs Summarize the Movement of Food through a Community</a:t>
            </a:r>
            <a:endParaRPr lang="en-US"/>
          </a:p>
          <a:p>
            <a:r>
              <a:rPr lang="en-US"/>
              <a:t>Food webs are composed of many specific sequences, known as food chains, that show one species eating another. To make it easier to follow a single sequence of feeding relationships, one of the food chains in this food web is highlighted with red arrows and orange boxes.</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983DECF-28C4-D44F-9EE5-B35AA8CA8949}" type="slidenum">
              <a:rPr lang="en-US"/>
              <a:pPr/>
              <a:t>38</a:t>
            </a:fld>
            <a:endParaRPr lang="en-US"/>
          </a:p>
        </p:txBody>
      </p:sp>
      <p:sp>
        <p:nvSpPr>
          <p:cNvPr id="143362" name="Rectangle 2"/>
          <p:cNvSpPr>
            <a:spLocks noChangeArrowheads="1" noTextEdit="1"/>
          </p:cNvSpPr>
          <p:nvPr>
            <p:ph type="sldImg"/>
          </p:nvPr>
        </p:nvSpPr>
        <p:spPr>
          <a:ln/>
        </p:spPr>
      </p:sp>
      <p:sp>
        <p:nvSpPr>
          <p:cNvPr id="143363" name="Rectangle 3"/>
          <p:cNvSpPr>
            <a:spLocks noGrp="1" noChangeArrowheads="1"/>
          </p:cNvSpPr>
          <p:nvPr>
            <p:ph type="body" idx="1"/>
          </p:nvPr>
        </p:nvSpPr>
        <p:spPr/>
        <p:txBody>
          <a:bodyPr/>
          <a:lstStyle/>
          <a:p>
            <a:r>
              <a:rPr lang="en-US" b="1"/>
              <a:t>Figure 25.3 PCB Levels Become More Concentrated in Consumers Higher in the Food Chain</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9457" name="Slide Image Placeholder 1"/>
          <p:cNvSpPr>
            <a:spLocks noGrp="1" noRot="1" noChangeAspect="1"/>
          </p:cNvSpPr>
          <p:nvPr>
            <p:ph type="sldImg"/>
          </p:nvPr>
        </p:nvSpPr>
        <p:spPr bwMode="auto">
          <a:noFill/>
          <a:ln>
            <a:solidFill>
              <a:srgbClr val="000000"/>
            </a:solidFill>
            <a:miter lim="800000"/>
            <a:headEnd/>
            <a:tailEnd/>
          </a:ln>
        </p:spPr>
      </p:sp>
      <p:sp>
        <p:nvSpPr>
          <p:cNvPr id="1945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945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156FA5C-3FFA-4E8F-A9E9-D3350ABEED0B}" type="slidenum">
              <a:rPr lang="en-US">
                <a:cs typeface="Arial" charset="0"/>
              </a:rPr>
              <a:pPr fontAlgn="base">
                <a:spcBef>
                  <a:spcPct val="0"/>
                </a:spcBef>
                <a:spcAft>
                  <a:spcPct val="0"/>
                </a:spcAft>
                <a:defRPr/>
              </a:pPr>
              <a:t>5</a:t>
            </a:fld>
            <a:endParaRPr lang="en-US">
              <a:cs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61AA6E7-8B86-5341-B612-7FD66A89D48E}" type="slidenum">
              <a:rPr lang="en-US"/>
              <a:pPr/>
              <a:t>6</a:t>
            </a:fld>
            <a:endParaRPr lang="en-US"/>
          </a:p>
        </p:txBody>
      </p:sp>
      <p:sp>
        <p:nvSpPr>
          <p:cNvPr id="144386" name="Rectangle 2"/>
          <p:cNvSpPr>
            <a:spLocks noChangeArrowheads="1" noTextEdit="1"/>
          </p:cNvSpPr>
          <p:nvPr>
            <p:ph type="sldImg"/>
          </p:nvPr>
        </p:nvSpPr>
        <p:spPr>
          <a:ln/>
        </p:spPr>
      </p:sp>
      <p:sp>
        <p:nvSpPr>
          <p:cNvPr id="144387" name="Rectangle 3"/>
          <p:cNvSpPr>
            <a:spLocks noGrp="1" noChangeArrowheads="1"/>
          </p:cNvSpPr>
          <p:nvPr>
            <p:ph type="body" idx="1"/>
          </p:nvPr>
        </p:nvSpPr>
        <p:spPr/>
        <p:txBody>
          <a:bodyPr/>
          <a:lstStyle/>
          <a:p>
            <a:r>
              <a:rPr lang="en-US" b="1"/>
              <a:t>Figure 22.1 Populations of Aphids Can Cause Extensive Crop Damage</a:t>
            </a:r>
            <a:endParaRPr lang="en-US"/>
          </a:p>
          <a:p>
            <a:r>
              <a:rPr lang="en-US"/>
              <a:t>Aphids are small insects with sucking mouthparts. They are pests on many plant species, which they infest in such large numbers that they can be difficult to count.</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F3F07AA-9C87-7147-A26C-41A376F81B34}" type="slidenum">
              <a:rPr lang="en-US"/>
              <a:pPr/>
              <a:t>8</a:t>
            </a:fld>
            <a:endParaRPr lang="en-US"/>
          </a:p>
        </p:txBody>
      </p:sp>
      <p:sp>
        <p:nvSpPr>
          <p:cNvPr id="146434" name="Rectangle 2"/>
          <p:cNvSpPr>
            <a:spLocks noChangeArrowheads="1" noTextEdit="1"/>
          </p:cNvSpPr>
          <p:nvPr>
            <p:ph type="sldImg"/>
          </p:nvPr>
        </p:nvSpPr>
        <p:spPr>
          <a:ln/>
        </p:spPr>
      </p:sp>
      <p:sp>
        <p:nvSpPr>
          <p:cNvPr id="146435" name="Rectangle 3"/>
          <p:cNvSpPr>
            <a:spLocks noGrp="1" noChangeArrowheads="1"/>
          </p:cNvSpPr>
          <p:nvPr>
            <p:ph type="body" idx="1"/>
          </p:nvPr>
        </p:nvSpPr>
        <p:spPr/>
        <p:txBody>
          <a:bodyPr/>
          <a:lstStyle/>
          <a:p>
            <a:r>
              <a:rPr lang="en-US" b="1"/>
              <a:t>Figure 22.2 Before the Crash</a:t>
            </a:r>
            <a:r>
              <a:rPr lang="en-US"/>
              <a:t> </a:t>
            </a:r>
          </a:p>
          <a:p>
            <a:r>
              <a:rPr lang="en-US"/>
              <a:t>Huge numbers of monarch butterflies overwinter in mountains west of Mexico City and then migrate each spring to eastern North America. In 2002, 70–80 percent of the overwintering butterflies died in an unusual winter storm.</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1B9051D-8903-2048-AB9D-E6E46DBDD96F}" type="slidenum">
              <a:rPr lang="en-US"/>
              <a:pPr/>
              <a:t>10</a:t>
            </a:fld>
            <a:endParaRPr lang="en-US"/>
          </a:p>
        </p:txBody>
      </p:sp>
      <p:sp>
        <p:nvSpPr>
          <p:cNvPr id="147458" name="Rectangle 2"/>
          <p:cNvSpPr>
            <a:spLocks noChangeArrowheads="1" noTextEdit="1"/>
          </p:cNvSpPr>
          <p:nvPr>
            <p:ph type="sldImg"/>
          </p:nvPr>
        </p:nvSpPr>
        <p:spPr>
          <a:ln/>
        </p:spPr>
      </p:sp>
      <p:sp>
        <p:nvSpPr>
          <p:cNvPr id="147459" name="Rectangle 3"/>
          <p:cNvSpPr>
            <a:spLocks noGrp="1" noChangeArrowheads="1"/>
          </p:cNvSpPr>
          <p:nvPr>
            <p:ph type="body" idx="1"/>
          </p:nvPr>
        </p:nvSpPr>
        <p:spPr/>
        <p:txBody>
          <a:bodyPr/>
          <a:lstStyle/>
          <a:p>
            <a:r>
              <a:rPr lang="en-US" b="1"/>
              <a:t>Figure 22.3 The Size of a Population That Is Growing Exponentially Increases at a Constant Rate</a:t>
            </a:r>
            <a:r>
              <a:rPr lang="en-US"/>
              <a:t> </a:t>
            </a:r>
          </a:p>
          <a:p>
            <a:r>
              <a:rPr lang="en-US"/>
              <a:t>In this hypothetical population, each individual produces two offspring, so the population increases by a constant rate: it doubles with each generation. The number of individuals added to the population increases each generation, resulting in the J-shaped curve that is characteristic of exponential growth. Exponential-growth curves are always J shaped, but the curve’s steepness varies depending on the rate of increase.</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C6FF2E6-B8B1-F342-BD02-F605E3DB5635}" type="slidenum">
              <a:rPr lang="en-US"/>
              <a:pPr/>
              <a:t>11</a:t>
            </a:fld>
            <a:endParaRPr lang="en-US"/>
          </a:p>
        </p:txBody>
      </p:sp>
      <p:sp>
        <p:nvSpPr>
          <p:cNvPr id="149506" name="Rectangle 2"/>
          <p:cNvSpPr>
            <a:spLocks noChangeArrowheads="1" noTextEdit="1"/>
          </p:cNvSpPr>
          <p:nvPr>
            <p:ph type="sldImg"/>
          </p:nvPr>
        </p:nvSpPr>
        <p:spPr>
          <a:ln/>
        </p:spPr>
      </p:sp>
      <p:sp>
        <p:nvSpPr>
          <p:cNvPr id="149507" name="Rectangle 3"/>
          <p:cNvSpPr>
            <a:spLocks noGrp="1" noChangeArrowheads="1"/>
          </p:cNvSpPr>
          <p:nvPr>
            <p:ph type="body" idx="1"/>
          </p:nvPr>
        </p:nvSpPr>
        <p:spPr/>
        <p:txBody>
          <a:bodyPr/>
          <a:lstStyle/>
          <a:p>
            <a:r>
              <a:rPr lang="en-US" b="1"/>
              <a:t>Figure 22.4 Blasting a Troublesome Cactus</a:t>
            </a:r>
            <a:r>
              <a:rPr lang="en-US"/>
              <a:t> </a:t>
            </a:r>
          </a:p>
          <a:p>
            <a:r>
              <a:rPr lang="en-US"/>
              <a:t>In Australia, the moth </a:t>
            </a:r>
            <a:r>
              <a:rPr lang="en-US" i="1"/>
              <a:t>Cactoblastis cactorum</a:t>
            </a:r>
            <a:r>
              <a:rPr lang="en-US"/>
              <a:t> was introduced in 1925 to halt the exponential growth of populations of an introduced cactus species. (a) Two months before release of the moth, </a:t>
            </a:r>
            <a:r>
              <a:rPr lang="en-US" i="1"/>
              <a:t>Opuntia</a:t>
            </a:r>
            <a:r>
              <a:rPr lang="en-US"/>
              <a:t> cacti were growing in a dense stand. (b) Three years after introduction of the moth, the same stand had been almost completely eliminated.</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DEA7007-FEB1-DC43-9965-3A38F445A7C0}" type="slidenum">
              <a:rPr lang="en-US"/>
              <a:pPr/>
              <a:t>12</a:t>
            </a:fld>
            <a:endParaRPr lang="en-US"/>
          </a:p>
        </p:txBody>
      </p:sp>
      <p:sp>
        <p:nvSpPr>
          <p:cNvPr id="150530" name="Rectangle 2"/>
          <p:cNvSpPr>
            <a:spLocks noChangeArrowheads="1" noTextEdit="1"/>
          </p:cNvSpPr>
          <p:nvPr>
            <p:ph type="sldImg"/>
          </p:nvPr>
        </p:nvSpPr>
        <p:spPr>
          <a:ln/>
        </p:spPr>
      </p:sp>
      <p:sp>
        <p:nvSpPr>
          <p:cNvPr id="150531" name="Rectangle 3"/>
          <p:cNvSpPr>
            <a:spLocks noGrp="1" noChangeArrowheads="1"/>
          </p:cNvSpPr>
          <p:nvPr>
            <p:ph type="body" idx="1"/>
          </p:nvPr>
        </p:nvSpPr>
        <p:spPr/>
        <p:txBody>
          <a:bodyPr/>
          <a:lstStyle/>
          <a:p>
            <a:r>
              <a:rPr lang="en-US" b="1"/>
              <a:t>Figure 22.4 Blasting a Troublesome Cactus</a:t>
            </a:r>
            <a:r>
              <a:rPr lang="en-US"/>
              <a:t> </a:t>
            </a:r>
          </a:p>
          <a:p>
            <a:r>
              <a:rPr lang="en-US"/>
              <a:t>The moth </a:t>
            </a:r>
            <a:r>
              <a:rPr lang="en-US" i="1"/>
              <a:t>Cactoblastis cactorum</a:t>
            </a:r>
            <a:r>
              <a:rPr lang="en-US"/>
              <a:t> .</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99E2E7A-2971-A24F-86C6-453A0B9A99CE}" type="slidenum">
              <a:rPr lang="en-US"/>
              <a:pPr/>
              <a:t>15</a:t>
            </a:fld>
            <a:endParaRPr lang="en-US"/>
          </a:p>
        </p:txBody>
      </p:sp>
      <p:sp>
        <p:nvSpPr>
          <p:cNvPr id="151554" name="Rectangle 2"/>
          <p:cNvSpPr>
            <a:spLocks noChangeArrowheads="1" noTextEdit="1"/>
          </p:cNvSpPr>
          <p:nvPr>
            <p:ph type="sldImg"/>
          </p:nvPr>
        </p:nvSpPr>
        <p:spPr>
          <a:ln/>
        </p:spPr>
      </p:sp>
      <p:sp>
        <p:nvSpPr>
          <p:cNvPr id="151555" name="Rectangle 3"/>
          <p:cNvSpPr>
            <a:spLocks noGrp="1" noChangeArrowheads="1"/>
          </p:cNvSpPr>
          <p:nvPr>
            <p:ph type="body" idx="1"/>
          </p:nvPr>
        </p:nvSpPr>
        <p:spPr/>
        <p:txBody>
          <a:bodyPr/>
          <a:lstStyle/>
          <a:p>
            <a:r>
              <a:rPr lang="en-US" b="1"/>
              <a:t>Figure 22.5 Will They Overrun Earth?</a:t>
            </a:r>
            <a:endParaRPr lang="en-US"/>
          </a:p>
          <a:p>
            <a:r>
              <a:rPr lang="en-US"/>
              <a:t>Given the number of spores it produces, a giant puffball mushroom has the potential to produce 7 trillion offspring in a single generation. However, relatively few of those spores land in a habitat suited for their growth. Large giant puffballs weigh 40–50 kilograms each; a medium-sized example is shown here.</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6DB0D444-61CC-4360-8465-E8348BA7A943}" type="datetimeFigureOut">
              <a:rPr lang="en-US"/>
              <a:pPr>
                <a:defRPr/>
              </a:pPr>
              <a:t>6/18/12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EECB483-898B-40B8-9A03-07456358A93E}"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8A0C9FB-389E-4516-91D0-795D54FBECF2}" type="datetimeFigureOut">
              <a:rPr lang="en-US"/>
              <a:pPr>
                <a:defRPr/>
              </a:pPr>
              <a:t>6/18/12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40445C1-102C-41BB-9AFE-72FA644160E1}"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4400952-6483-4911-9F6D-49C76F1D59E1}" type="datetimeFigureOut">
              <a:rPr lang="en-US"/>
              <a:pPr>
                <a:defRPr/>
              </a:pPr>
              <a:t>6/18/12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341AEA2-FEB8-4208-808C-55703DA03E49}"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ftr" sz="quarter" idx="10"/>
          </p:nvPr>
        </p:nvSpPr>
        <p:spPr>
          <a:ln/>
        </p:spPr>
        <p:txBody>
          <a:bodyPr/>
          <a:lstStyle>
            <a:lvl1pPr>
              <a:defRPr/>
            </a:lvl1pPr>
          </a:lstStyle>
          <a:p>
            <a:pPr>
              <a:defRPr/>
            </a:pPr>
            <a:r>
              <a:rPr lang="en-US">
                <a:solidFill>
                  <a:srgbClr val="000000"/>
                </a:solidFill>
              </a:rPr>
              <a:t>© 2009 W.W. Norton &amp; Company, Inc. DISCOVER BIOLOGY 4/e</a:t>
            </a:r>
          </a:p>
        </p:txBody>
      </p:sp>
      <p:sp>
        <p:nvSpPr>
          <p:cNvPr id="5" name="Rectangle 3"/>
          <p:cNvSpPr>
            <a:spLocks noGrp="1" noChangeArrowheads="1"/>
          </p:cNvSpPr>
          <p:nvPr>
            <p:ph type="sldNum" sz="quarter" idx="11"/>
          </p:nvPr>
        </p:nvSpPr>
        <p:spPr>
          <a:ln/>
        </p:spPr>
        <p:txBody>
          <a:bodyPr/>
          <a:lstStyle>
            <a:lvl1pPr>
              <a:defRPr/>
            </a:lvl1pPr>
          </a:lstStyle>
          <a:p>
            <a:pPr>
              <a:defRPr/>
            </a:pPr>
            <a:fld id="{2C28CBD4-58DD-904E-8B2C-FAB42E0DCE55}" type="slidenum">
              <a:rPr lang="en-US">
                <a:solidFill>
                  <a:srgbClr val="000000"/>
                </a:solidFill>
              </a:rPr>
              <a:pPr>
                <a:defRPr/>
              </a:pPr>
              <a:t>‹#›</a:t>
            </a:fld>
            <a:endParaRPr lang="en-US">
              <a:solidFill>
                <a:srgbClr val="000000"/>
              </a:solidFill>
            </a:endParaRPr>
          </a:p>
        </p:txBody>
      </p:sp>
      <p:sp>
        <p:nvSpPr>
          <p:cNvPr id="6" name="Rectangle 16"/>
          <p:cNvSpPr>
            <a:spLocks noGrp="1" noChangeArrowheads="1"/>
          </p:cNvSpPr>
          <p:nvPr>
            <p:ph type="dt" sz="half" idx="12"/>
          </p:nvPr>
        </p:nvSpPr>
        <p:spPr>
          <a:ln/>
        </p:spPr>
        <p:txBody>
          <a:bodyPr/>
          <a:lstStyle>
            <a:lvl1pPr>
              <a:defRPr/>
            </a:lvl1pPr>
          </a:lstStyle>
          <a:p>
            <a:pPr>
              <a:defRPr/>
            </a:pPr>
            <a:endParaRPr lang="en-US">
              <a:solidFill>
                <a:srgbClr val="000000"/>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009AAFA-4D1A-44F4-9114-61093ACF6514}" type="datetimeFigureOut">
              <a:rPr lang="en-US"/>
              <a:pPr>
                <a:defRPr/>
              </a:pPr>
              <a:t>6/18/12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1817CA5-E6F8-49EF-AB10-7B718DFF8635}"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62BF3456-FB88-4874-8BED-B1DA12544FEB}" type="datetimeFigureOut">
              <a:rPr lang="en-US"/>
              <a:pPr>
                <a:defRPr/>
              </a:pPr>
              <a:t>6/18/12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F85A87F-809E-4335-AA51-AB6504C285C5}"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B4A000CD-EC46-4B96-AE9C-2362F03E0370}" type="datetimeFigureOut">
              <a:rPr lang="en-US"/>
              <a:pPr>
                <a:defRPr/>
              </a:pPr>
              <a:t>6/18/12</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5E56A357-D532-4203-AAEA-C7D73AE4B7E6}"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66AD8ACE-F29B-49B5-8257-8811FE2AE0D2}" type="datetimeFigureOut">
              <a:rPr lang="en-US"/>
              <a:pPr>
                <a:defRPr/>
              </a:pPr>
              <a:t>6/18/12</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5ADCB1E6-DD56-4DE5-8B50-C14EFB388975}"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1D682076-0AD8-45D4-B7D6-38C35E7C5BF2}" type="datetimeFigureOut">
              <a:rPr lang="en-US"/>
              <a:pPr>
                <a:defRPr/>
              </a:pPr>
              <a:t>6/18/12</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0E33B27B-A08D-4227-9DF8-39B4B1E2E061}"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2D353296-FBCA-436D-971A-AF8A5497303F}" type="datetimeFigureOut">
              <a:rPr lang="en-US"/>
              <a:pPr>
                <a:defRPr/>
              </a:pPr>
              <a:t>6/18/12</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7FD640E1-21F8-445C-9024-9C82E2AF8AAA}"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65C9572A-45BF-4632-AF2A-503AE19EEADE}" type="datetimeFigureOut">
              <a:rPr lang="en-US"/>
              <a:pPr>
                <a:defRPr/>
              </a:pPr>
              <a:t>6/18/12</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338CBE2-39E4-4718-B635-F4B6EA3C47FB}"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CE74B197-49C6-4043-94E2-6A41F4895DDC}" type="datetimeFigureOut">
              <a:rPr lang="en-US"/>
              <a:pPr>
                <a:defRPr/>
              </a:pPr>
              <a:t>6/18/12</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2ACE0159-EF16-44C5-BDA6-056CAE71031E}"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83236CFA-5CB2-4157-A51E-C8207B54EEBC}" type="datetimeFigureOut">
              <a:rPr lang="en-US"/>
              <a:pPr>
                <a:defRPr/>
              </a:pPr>
              <a:t>6/18/12</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F833711B-DFEA-4611-A789-293DCE56FCB3}"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solidFill>
                  <a:schemeClr val="tx1"/>
                </a:solidFill>
              </a:defRPr>
            </a:lvl1pPr>
          </a:lstStyle>
          <a:p>
            <a:pPr defTabSz="914400">
              <a:defRPr/>
            </a:pPr>
            <a:r>
              <a:rPr lang="en-US">
                <a:solidFill>
                  <a:srgbClr val="000000"/>
                </a:solidFill>
                <a:latin typeface="Arial" pitchFamily="1" charset="0"/>
                <a:cs typeface="+mn-cs"/>
                <a:sym typeface="Arial" pitchFamily="1" charset="0"/>
              </a:rPr>
              <a:t>© 2009 W.W. Norton &amp; Company, Inc. DISCOVER BIOLOGY 4/e</a:t>
            </a:r>
          </a:p>
        </p:txBody>
      </p:sp>
      <p:sp>
        <p:nvSpPr>
          <p:cNvPr id="4099" name="Rectangle 3"/>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solidFill>
                  <a:schemeClr val="tx1"/>
                </a:solidFill>
                <a:latin typeface="Arial Black" pitchFamily="1" charset="0"/>
              </a:defRPr>
            </a:lvl1pPr>
          </a:lstStyle>
          <a:p>
            <a:pPr defTabSz="914400">
              <a:defRPr/>
            </a:pPr>
            <a:fld id="{86E0E80F-5D04-9F4B-B1AD-E76E918E3ECB}" type="slidenum">
              <a:rPr lang="en-US">
                <a:solidFill>
                  <a:srgbClr val="000000"/>
                </a:solidFill>
                <a:cs typeface="+mn-cs"/>
                <a:sym typeface="Arial" pitchFamily="1" charset="0"/>
              </a:rPr>
              <a:pPr defTabSz="914400">
                <a:defRPr/>
              </a:pPr>
              <a:t>‹#›</a:t>
            </a:fld>
            <a:endParaRPr lang="en-US">
              <a:solidFill>
                <a:srgbClr val="000000"/>
              </a:solidFill>
              <a:cs typeface="+mn-cs"/>
              <a:sym typeface="Arial" pitchFamily="1" charset="0"/>
            </a:endParaRPr>
          </a:p>
        </p:txBody>
      </p:sp>
      <p:grpSp>
        <p:nvGrpSpPr>
          <p:cNvPr id="2" name="Group 4"/>
          <p:cNvGrpSpPr>
            <a:grpSpLocks/>
          </p:cNvGrpSpPr>
          <p:nvPr/>
        </p:nvGrpSpPr>
        <p:grpSpPr bwMode="auto">
          <a:xfrm>
            <a:off x="0" y="0"/>
            <a:ext cx="9144000" cy="546100"/>
            <a:chOff x="0" y="0"/>
            <a:chExt cx="5760" cy="344"/>
          </a:xfrm>
        </p:grpSpPr>
        <p:sp>
          <p:nvSpPr>
            <p:cNvPr id="4101" name="Rectangle 5"/>
            <p:cNvSpPr>
              <a:spLocks noChangeArrowheads="1"/>
            </p:cNvSpPr>
            <p:nvPr/>
          </p:nvSpPr>
          <p:spPr bwMode="auto">
            <a:xfrm>
              <a:off x="0" y="0"/>
              <a:ext cx="180" cy="336"/>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lgn="ctr" defTabSz="914400">
                <a:defRPr/>
              </a:pPr>
              <a:endParaRPr lang="en-US" sz="2400" dirty="0">
                <a:solidFill>
                  <a:srgbClr val="000000"/>
                </a:solidFill>
                <a:latin typeface="Times New Roman" pitchFamily="124" charset="0"/>
                <a:cs typeface="+mn-cs"/>
                <a:sym typeface="Arial" charset="0"/>
              </a:endParaRPr>
            </a:p>
          </p:txBody>
        </p:sp>
        <p:sp>
          <p:nvSpPr>
            <p:cNvPr id="4102" name="Rectangle 6"/>
            <p:cNvSpPr>
              <a:spLocks noChangeArrowheads="1"/>
            </p:cNvSpPr>
            <p:nvPr/>
          </p:nvSpPr>
          <p:spPr bwMode="auto">
            <a:xfrm>
              <a:off x="260" y="85"/>
              <a:ext cx="5500" cy="173"/>
            </a:xfrm>
            <a:prstGeom prst="rect">
              <a:avLst/>
            </a:prstGeom>
            <a:gradFill rotWithShape="0">
              <a:gsLst>
                <a:gs pos="0">
                  <a:schemeClr val="bg2"/>
                </a:gs>
                <a:gs pos="100000">
                  <a:schemeClr val="bg1"/>
                </a:gs>
              </a:gsLst>
              <a:lin ang="0" scaled="1"/>
            </a:gradFill>
            <a:ln w="9525">
              <a:noFill/>
              <a:miter lim="800000"/>
              <a:headEnd/>
              <a:tailEnd/>
            </a:ln>
          </p:spPr>
          <p:txBody>
            <a:bodyPr/>
            <a:lstStyle/>
            <a:p>
              <a:pPr defTabSz="914400">
                <a:defRPr/>
              </a:pPr>
              <a:endParaRPr lang="en-US" sz="2400" dirty="0">
                <a:solidFill>
                  <a:srgbClr val="000000"/>
                </a:solidFill>
                <a:latin typeface="Times New Roman" pitchFamily="124" charset="0"/>
                <a:cs typeface="+mn-cs"/>
                <a:sym typeface="Arial" charset="0"/>
              </a:endParaRPr>
            </a:p>
          </p:txBody>
        </p:sp>
        <p:sp>
          <p:nvSpPr>
            <p:cNvPr id="4103" name="Rectangle 7"/>
            <p:cNvSpPr>
              <a:spLocks noChangeArrowheads="1"/>
            </p:cNvSpPr>
            <p:nvPr/>
          </p:nvSpPr>
          <p:spPr bwMode="auto">
            <a:xfrm>
              <a:off x="258" y="85"/>
              <a:ext cx="87" cy="89"/>
            </a:xfrm>
            <a:prstGeom prst="rect">
              <a:avLst/>
            </a:prstGeom>
            <a:solidFill>
              <a:schemeClr val="folHlink"/>
            </a:solidFill>
            <a:ln w="9525">
              <a:noFill/>
              <a:miter lim="800000"/>
              <a:headEnd/>
              <a:tailEnd/>
            </a:ln>
          </p:spPr>
          <p:txBody>
            <a:bodyPr/>
            <a:lstStyle/>
            <a:p>
              <a:pPr defTabSz="914400">
                <a:defRPr/>
              </a:pPr>
              <a:endParaRPr lang="en-US" dirty="0">
                <a:solidFill>
                  <a:srgbClr val="84B43A"/>
                </a:solidFill>
                <a:cs typeface="+mn-cs"/>
                <a:sym typeface="Arial" charset="0"/>
              </a:endParaRPr>
            </a:p>
          </p:txBody>
        </p:sp>
        <p:sp>
          <p:nvSpPr>
            <p:cNvPr id="4104" name="Rectangle 8"/>
            <p:cNvSpPr>
              <a:spLocks noChangeArrowheads="1"/>
            </p:cNvSpPr>
            <p:nvPr/>
          </p:nvSpPr>
          <p:spPr bwMode="auto">
            <a:xfrm>
              <a:off x="345" y="0"/>
              <a:ext cx="88" cy="87"/>
            </a:xfrm>
            <a:prstGeom prst="rect">
              <a:avLst/>
            </a:prstGeom>
            <a:solidFill>
              <a:schemeClr val="folHlink"/>
            </a:solidFill>
            <a:ln w="9525">
              <a:noFill/>
              <a:miter lim="800000"/>
              <a:headEnd/>
              <a:tailEnd/>
            </a:ln>
          </p:spPr>
          <p:txBody>
            <a:bodyPr/>
            <a:lstStyle/>
            <a:p>
              <a:pPr defTabSz="914400">
                <a:defRPr/>
              </a:pPr>
              <a:endParaRPr lang="en-US" dirty="0">
                <a:solidFill>
                  <a:srgbClr val="84B43A"/>
                </a:solidFill>
                <a:cs typeface="+mn-cs"/>
                <a:sym typeface="Arial" charset="0"/>
              </a:endParaRPr>
            </a:p>
          </p:txBody>
        </p:sp>
        <p:sp>
          <p:nvSpPr>
            <p:cNvPr id="4105" name="Rectangle 9"/>
            <p:cNvSpPr>
              <a:spLocks noChangeArrowheads="1"/>
            </p:cNvSpPr>
            <p:nvPr/>
          </p:nvSpPr>
          <p:spPr bwMode="auto">
            <a:xfrm>
              <a:off x="345" y="85"/>
              <a:ext cx="88" cy="89"/>
            </a:xfrm>
            <a:prstGeom prst="rect">
              <a:avLst/>
            </a:prstGeom>
            <a:solidFill>
              <a:schemeClr val="accent2"/>
            </a:solidFill>
            <a:ln w="9525">
              <a:noFill/>
              <a:miter lim="800000"/>
              <a:headEnd/>
              <a:tailEnd/>
            </a:ln>
          </p:spPr>
          <p:txBody>
            <a:bodyPr/>
            <a:lstStyle/>
            <a:p>
              <a:pPr defTabSz="914400">
                <a:defRPr/>
              </a:pPr>
              <a:endParaRPr lang="en-US" dirty="0">
                <a:solidFill>
                  <a:srgbClr val="1F431F"/>
                </a:solidFill>
                <a:cs typeface="+mn-cs"/>
                <a:sym typeface="Arial" charset="0"/>
              </a:endParaRPr>
            </a:p>
          </p:txBody>
        </p:sp>
        <p:sp>
          <p:nvSpPr>
            <p:cNvPr id="4106" name="Rectangle 10"/>
            <p:cNvSpPr>
              <a:spLocks noChangeArrowheads="1"/>
            </p:cNvSpPr>
            <p:nvPr/>
          </p:nvSpPr>
          <p:spPr bwMode="auto">
            <a:xfrm>
              <a:off x="173" y="173"/>
              <a:ext cx="86" cy="87"/>
            </a:xfrm>
            <a:prstGeom prst="rect">
              <a:avLst/>
            </a:prstGeom>
            <a:solidFill>
              <a:schemeClr val="folHlink"/>
            </a:solidFill>
            <a:ln w="9525">
              <a:noFill/>
              <a:miter lim="800000"/>
              <a:headEnd/>
              <a:tailEnd/>
            </a:ln>
          </p:spPr>
          <p:txBody>
            <a:bodyPr/>
            <a:lstStyle/>
            <a:p>
              <a:pPr defTabSz="914400">
                <a:defRPr/>
              </a:pPr>
              <a:endParaRPr lang="en-US" dirty="0">
                <a:solidFill>
                  <a:srgbClr val="84B43A"/>
                </a:solidFill>
                <a:cs typeface="+mn-cs"/>
                <a:sym typeface="Arial" charset="0"/>
              </a:endParaRPr>
            </a:p>
          </p:txBody>
        </p:sp>
        <p:sp>
          <p:nvSpPr>
            <p:cNvPr id="4107" name="Rectangle 11"/>
            <p:cNvSpPr>
              <a:spLocks noChangeArrowheads="1"/>
            </p:cNvSpPr>
            <p:nvPr/>
          </p:nvSpPr>
          <p:spPr bwMode="auto">
            <a:xfrm>
              <a:off x="83" y="86"/>
              <a:ext cx="89" cy="87"/>
            </a:xfrm>
            <a:prstGeom prst="rect">
              <a:avLst/>
            </a:prstGeom>
            <a:solidFill>
              <a:schemeClr val="bg2"/>
            </a:solidFill>
            <a:ln w="9525">
              <a:noFill/>
              <a:miter lim="800000"/>
              <a:headEnd/>
              <a:tailEnd/>
            </a:ln>
          </p:spPr>
          <p:txBody>
            <a:bodyPr/>
            <a:lstStyle/>
            <a:p>
              <a:pPr defTabSz="914400">
                <a:defRPr/>
              </a:pPr>
              <a:endParaRPr lang="en-US" sz="2400" dirty="0">
                <a:solidFill>
                  <a:srgbClr val="000000"/>
                </a:solidFill>
                <a:latin typeface="Times New Roman" pitchFamily="124" charset="0"/>
                <a:cs typeface="+mn-cs"/>
                <a:sym typeface="Arial" charset="0"/>
              </a:endParaRPr>
            </a:p>
          </p:txBody>
        </p:sp>
        <p:sp>
          <p:nvSpPr>
            <p:cNvPr id="4108" name="Rectangle 12"/>
            <p:cNvSpPr>
              <a:spLocks noChangeArrowheads="1"/>
            </p:cNvSpPr>
            <p:nvPr/>
          </p:nvSpPr>
          <p:spPr bwMode="auto">
            <a:xfrm>
              <a:off x="258" y="171"/>
              <a:ext cx="87" cy="87"/>
            </a:xfrm>
            <a:prstGeom prst="rect">
              <a:avLst/>
            </a:prstGeom>
            <a:solidFill>
              <a:schemeClr val="accent2"/>
            </a:solidFill>
            <a:ln w="9525">
              <a:noFill/>
              <a:miter lim="800000"/>
              <a:headEnd/>
              <a:tailEnd/>
            </a:ln>
          </p:spPr>
          <p:txBody>
            <a:bodyPr/>
            <a:lstStyle/>
            <a:p>
              <a:pPr defTabSz="914400">
                <a:defRPr/>
              </a:pPr>
              <a:endParaRPr lang="en-US" dirty="0">
                <a:solidFill>
                  <a:srgbClr val="1F431F"/>
                </a:solidFill>
                <a:cs typeface="+mn-cs"/>
                <a:sym typeface="Arial" charset="0"/>
              </a:endParaRPr>
            </a:p>
          </p:txBody>
        </p:sp>
        <p:sp>
          <p:nvSpPr>
            <p:cNvPr id="4109" name="Rectangle 13"/>
            <p:cNvSpPr>
              <a:spLocks noChangeArrowheads="1"/>
            </p:cNvSpPr>
            <p:nvPr/>
          </p:nvSpPr>
          <p:spPr bwMode="auto">
            <a:xfrm>
              <a:off x="173" y="258"/>
              <a:ext cx="86" cy="86"/>
            </a:xfrm>
            <a:prstGeom prst="rect">
              <a:avLst/>
            </a:prstGeom>
            <a:solidFill>
              <a:schemeClr val="accent2"/>
            </a:solidFill>
            <a:ln w="9525">
              <a:noFill/>
              <a:miter lim="800000"/>
              <a:headEnd/>
              <a:tailEnd/>
            </a:ln>
          </p:spPr>
          <p:txBody>
            <a:bodyPr/>
            <a:lstStyle/>
            <a:p>
              <a:pPr defTabSz="914400">
                <a:defRPr/>
              </a:pPr>
              <a:endParaRPr lang="en-US" dirty="0">
                <a:solidFill>
                  <a:srgbClr val="1F431F"/>
                </a:solidFill>
                <a:cs typeface="+mn-cs"/>
                <a:sym typeface="Arial" charset="0"/>
              </a:endParaRPr>
            </a:p>
          </p:txBody>
        </p:sp>
      </p:grpSp>
      <p:sp>
        <p:nvSpPr>
          <p:cNvPr id="13317" name="Rectangle 14"/>
          <p:cNvSpPr>
            <a:spLocks noGrp="1" noChangeArrowheads="1"/>
          </p:cNvSpPr>
          <p:nvPr>
            <p:ph type="title"/>
          </p:nvPr>
        </p:nvSpPr>
        <p:spPr bwMode="auto">
          <a:xfrm>
            <a:off x="457200" y="457200"/>
            <a:ext cx="8229600" cy="1371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8" name="Rectangle 15"/>
          <p:cNvSpPr>
            <a:spLocks noGrp="1" noChangeArrowheads="1"/>
          </p:cNvSpPr>
          <p:nvPr>
            <p:ph type="body" idx="1"/>
          </p:nvPr>
        </p:nvSpPr>
        <p:spPr bwMode="auto">
          <a:xfrm>
            <a:off x="457200" y="1981200"/>
            <a:ext cx="8229600" cy="3886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112" name="Rectangle 16"/>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1" hangingPunct="1">
              <a:defRPr sz="1200">
                <a:solidFill>
                  <a:schemeClr val="tx1"/>
                </a:solidFill>
                <a:latin typeface="Arial" charset="0"/>
                <a:sym typeface="Arial" charset="0"/>
              </a:defRPr>
            </a:lvl1pPr>
          </a:lstStyle>
          <a:p>
            <a:pPr defTabSz="914400">
              <a:defRPr/>
            </a:pPr>
            <a:endParaRPr lang="en-US">
              <a:solidFill>
                <a:srgbClr val="000000"/>
              </a:solidFill>
              <a:cs typeface="+mn-cs"/>
            </a:endParaRPr>
          </a:p>
        </p:txBody>
      </p:sp>
    </p:spTree>
  </p:cSld>
  <p:clrMap bg1="lt1" tx1="dk1" bg2="lt2" tx2="dk2" accent1="accent1" accent2="accent2" accent3="accent3" accent4="accent4" accent5="accent5" accent6="accent6" hlink="hlink" folHlink="folHlink"/>
  <p:sldLayoutIdLst>
    <p:sldLayoutId id="2147483661" r:id="rId1"/>
  </p:sldLayoutIdLst>
  <p:hf hdr="0" dt="0"/>
  <p:txStyles>
    <p:titleStyle>
      <a:lvl1pPr algn="l" rtl="0" eaLnBrk="0" fontAlgn="base" hangingPunct="0">
        <a:spcBef>
          <a:spcPct val="0"/>
        </a:spcBef>
        <a:spcAft>
          <a:spcPct val="0"/>
        </a:spcAft>
        <a:defRPr sz="4400">
          <a:solidFill>
            <a:schemeClr val="tx1"/>
          </a:solidFill>
          <a:latin typeface="+mj-lt"/>
          <a:ea typeface="ＭＳ Ｐゴシック" pitchFamily="1" charset="-128"/>
          <a:cs typeface="ＭＳ Ｐゴシック" pitchFamily="1" charset="-128"/>
        </a:defRPr>
      </a:lvl1pPr>
      <a:lvl2pPr algn="l" rtl="0" eaLnBrk="0" fontAlgn="base" hangingPunct="0">
        <a:spcBef>
          <a:spcPct val="0"/>
        </a:spcBef>
        <a:spcAft>
          <a:spcPct val="0"/>
        </a:spcAft>
        <a:defRPr sz="4400">
          <a:solidFill>
            <a:schemeClr val="tx1"/>
          </a:solidFill>
          <a:latin typeface="Arial" charset="0"/>
          <a:ea typeface="ＭＳ Ｐゴシック" pitchFamily="1" charset="-128"/>
          <a:cs typeface="ＭＳ Ｐゴシック" pitchFamily="1" charset="-128"/>
        </a:defRPr>
      </a:lvl2pPr>
      <a:lvl3pPr algn="l" rtl="0" eaLnBrk="0" fontAlgn="base" hangingPunct="0">
        <a:spcBef>
          <a:spcPct val="0"/>
        </a:spcBef>
        <a:spcAft>
          <a:spcPct val="0"/>
        </a:spcAft>
        <a:defRPr sz="4400">
          <a:solidFill>
            <a:schemeClr val="tx1"/>
          </a:solidFill>
          <a:latin typeface="Arial" charset="0"/>
          <a:ea typeface="ＭＳ Ｐゴシック" pitchFamily="1" charset="-128"/>
          <a:cs typeface="ＭＳ Ｐゴシック" pitchFamily="1" charset="-128"/>
        </a:defRPr>
      </a:lvl3pPr>
      <a:lvl4pPr algn="l" rtl="0" eaLnBrk="0" fontAlgn="base" hangingPunct="0">
        <a:spcBef>
          <a:spcPct val="0"/>
        </a:spcBef>
        <a:spcAft>
          <a:spcPct val="0"/>
        </a:spcAft>
        <a:defRPr sz="4400">
          <a:solidFill>
            <a:schemeClr val="tx1"/>
          </a:solidFill>
          <a:latin typeface="Arial" charset="0"/>
          <a:ea typeface="ＭＳ Ｐゴシック" pitchFamily="1" charset="-128"/>
          <a:cs typeface="ＭＳ Ｐゴシック" pitchFamily="1" charset="-128"/>
        </a:defRPr>
      </a:lvl4pPr>
      <a:lvl5pPr algn="l" rtl="0" eaLnBrk="0" fontAlgn="base" hangingPunct="0">
        <a:spcBef>
          <a:spcPct val="0"/>
        </a:spcBef>
        <a:spcAft>
          <a:spcPct val="0"/>
        </a:spcAft>
        <a:defRPr sz="4400">
          <a:solidFill>
            <a:schemeClr val="tx1"/>
          </a:solidFill>
          <a:latin typeface="Arial" charset="0"/>
          <a:ea typeface="ＭＳ Ｐゴシック" pitchFamily="1" charset="-128"/>
          <a:cs typeface="ＭＳ Ｐゴシック" pitchFamily="1" charset="-128"/>
        </a:defRPr>
      </a:lvl5pPr>
      <a:lvl6pPr marL="457200" algn="l" rtl="0" fontAlgn="base">
        <a:spcBef>
          <a:spcPct val="0"/>
        </a:spcBef>
        <a:spcAft>
          <a:spcPct val="0"/>
        </a:spcAft>
        <a:defRPr sz="4400">
          <a:solidFill>
            <a:schemeClr val="tx1"/>
          </a:solidFill>
          <a:latin typeface="Arial" charset="0"/>
        </a:defRPr>
      </a:lvl6pPr>
      <a:lvl7pPr marL="914400" algn="l" rtl="0" fontAlgn="base">
        <a:spcBef>
          <a:spcPct val="0"/>
        </a:spcBef>
        <a:spcAft>
          <a:spcPct val="0"/>
        </a:spcAft>
        <a:defRPr sz="4400">
          <a:solidFill>
            <a:schemeClr val="tx1"/>
          </a:solidFill>
          <a:latin typeface="Arial" charset="0"/>
        </a:defRPr>
      </a:lvl7pPr>
      <a:lvl8pPr marL="1371600" algn="l" rtl="0" fontAlgn="base">
        <a:spcBef>
          <a:spcPct val="0"/>
        </a:spcBef>
        <a:spcAft>
          <a:spcPct val="0"/>
        </a:spcAft>
        <a:defRPr sz="4400">
          <a:solidFill>
            <a:schemeClr val="tx1"/>
          </a:solidFill>
          <a:latin typeface="Arial" charset="0"/>
        </a:defRPr>
      </a:lvl8pPr>
      <a:lvl9pPr marL="1828800" algn="l" rtl="0" fontAlgn="base">
        <a:spcBef>
          <a:spcPct val="0"/>
        </a:spcBef>
        <a:spcAft>
          <a:spcPct val="0"/>
        </a:spcAft>
        <a:defRPr sz="4400">
          <a:solidFill>
            <a:schemeClr val="tx1"/>
          </a:solidFill>
          <a:latin typeface="Arial" charset="0"/>
        </a:defRPr>
      </a:lvl9pPr>
    </p:titleStyle>
    <p:bodyStyle>
      <a:lvl1pPr marL="342900" indent="-342900" algn="l" rtl="0" eaLnBrk="0" fontAlgn="base" hangingPunct="0">
        <a:spcBef>
          <a:spcPct val="20000"/>
        </a:spcBef>
        <a:spcAft>
          <a:spcPct val="0"/>
        </a:spcAft>
        <a:buClr>
          <a:schemeClr val="bg2"/>
        </a:buClr>
        <a:buSzPct val="75000"/>
        <a:buFont typeface="Wingdings" pitchFamily="1" charset="2"/>
        <a:buChar char="n"/>
        <a:defRPr sz="3200">
          <a:solidFill>
            <a:schemeClr val="tx1"/>
          </a:solidFill>
          <a:latin typeface="+mn-lt"/>
          <a:ea typeface="ＭＳ Ｐゴシック" pitchFamily="1" charset="-128"/>
          <a:cs typeface="ＭＳ Ｐゴシック" pitchFamily="1" charset="-128"/>
        </a:defRPr>
      </a:lvl1pPr>
      <a:lvl2pPr marL="742950" indent="-285750" algn="l" rtl="0" eaLnBrk="0" fontAlgn="base" hangingPunct="0">
        <a:spcBef>
          <a:spcPct val="20000"/>
        </a:spcBef>
        <a:spcAft>
          <a:spcPct val="0"/>
        </a:spcAft>
        <a:buClr>
          <a:schemeClr val="accent2"/>
        </a:buClr>
        <a:buSzPct val="80000"/>
        <a:buFont typeface="Wingdings" pitchFamily="1" charset="2"/>
        <a:buChar char="¨"/>
        <a:defRPr sz="2800">
          <a:solidFill>
            <a:schemeClr val="tx1"/>
          </a:solidFill>
          <a:latin typeface="+mn-lt"/>
          <a:ea typeface="ＭＳ Ｐゴシック" pitchFamily="1" charset="-128"/>
        </a:defRPr>
      </a:lvl2pPr>
      <a:lvl3pPr marL="1143000" indent="-228600" algn="l" rtl="0" eaLnBrk="0" fontAlgn="base" hangingPunct="0">
        <a:spcBef>
          <a:spcPct val="20000"/>
        </a:spcBef>
        <a:spcAft>
          <a:spcPct val="0"/>
        </a:spcAft>
        <a:buClr>
          <a:schemeClr val="bg2"/>
        </a:buClr>
        <a:buSzPct val="65000"/>
        <a:buFont typeface="Wingdings" pitchFamily="1" charset="2"/>
        <a:buChar char="n"/>
        <a:defRPr sz="2400">
          <a:solidFill>
            <a:schemeClr val="tx1"/>
          </a:solidFill>
          <a:latin typeface="+mn-lt"/>
          <a:ea typeface="ＭＳ Ｐゴシック" pitchFamily="1" charset="-128"/>
        </a:defRPr>
      </a:lvl3pPr>
      <a:lvl4pPr marL="1600200" indent="-228600" algn="l" rtl="0" eaLnBrk="0" fontAlgn="base" hangingPunct="0">
        <a:spcBef>
          <a:spcPct val="20000"/>
        </a:spcBef>
        <a:spcAft>
          <a:spcPct val="0"/>
        </a:spcAft>
        <a:buClr>
          <a:schemeClr val="accent2"/>
        </a:buClr>
        <a:buSzPct val="70000"/>
        <a:buFont typeface="Wingdings" pitchFamily="1" charset="2"/>
        <a:buChar char="¨"/>
        <a:defRPr sz="2000">
          <a:solidFill>
            <a:schemeClr val="tx1"/>
          </a:solidFill>
          <a:latin typeface="+mn-lt"/>
          <a:ea typeface="ＭＳ Ｐゴシック" pitchFamily="1" charset="-128"/>
        </a:defRPr>
      </a:lvl4pPr>
      <a:lvl5pPr marL="2057400" indent="-228600" algn="l" rtl="0" eaLnBrk="0" fontAlgn="base" hangingPunct="0">
        <a:spcBef>
          <a:spcPct val="20000"/>
        </a:spcBef>
        <a:spcAft>
          <a:spcPct val="0"/>
        </a:spcAft>
        <a:buClr>
          <a:schemeClr val="bg2"/>
        </a:buClr>
        <a:buFont typeface="Wingdings" pitchFamily="1" charset="2"/>
        <a:buChar char="§"/>
        <a:defRPr sz="2000">
          <a:solidFill>
            <a:schemeClr val="tx1"/>
          </a:solidFill>
          <a:latin typeface="+mn-lt"/>
          <a:ea typeface="ＭＳ Ｐゴシック" pitchFamily="1" charset="-128"/>
        </a:defRPr>
      </a:lvl5pPr>
      <a:lvl6pPr marL="25146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 Id="rId3" Type="http://schemas.openxmlformats.org/officeDocument/2006/relationships/image" Target="../media/image4.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 Id="rId3" Type="http://schemas.openxmlformats.org/officeDocument/2006/relationships/image" Target="../media/image5.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 Id="rId3" Type="http://schemas.openxmlformats.org/officeDocument/2006/relationships/image" Target="../media/image6.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 Id="rId3" Type="http://schemas.openxmlformats.org/officeDocument/2006/relationships/image" Target="../media/image7.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 Id="rId3" Type="http://schemas.openxmlformats.org/officeDocument/2006/relationships/image" Target="../media/image8.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xml"/><Relationship Id="rId3" Type="http://schemas.openxmlformats.org/officeDocument/2006/relationships/image" Target="../media/image9.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2.xml"/><Relationship Id="rId3" Type="http://schemas.openxmlformats.org/officeDocument/2006/relationships/image" Target="../media/image10.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 Id="rId3" Type="http://schemas.openxmlformats.org/officeDocument/2006/relationships/image" Target="../media/image1.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3.xml"/><Relationship Id="rId3" Type="http://schemas.openxmlformats.org/officeDocument/2006/relationships/image" Target="../media/image11.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4.xml"/><Relationship Id="rId3" Type="http://schemas.openxmlformats.org/officeDocument/2006/relationships/image" Target="../media/image12.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6.xml"/><Relationship Id="rId3" Type="http://schemas.openxmlformats.org/officeDocument/2006/relationships/image" Target="../media/image13.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7.xml"/><Relationship Id="rId3" Type="http://schemas.openxmlformats.org/officeDocument/2006/relationships/image" Target="../media/image14.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8.xml"/><Relationship Id="rId3" Type="http://schemas.openxmlformats.org/officeDocument/2006/relationships/image" Target="../media/image15.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9.xml"/><Relationship Id="rId3" Type="http://schemas.openxmlformats.org/officeDocument/2006/relationships/image" Target="../media/image16.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0.xml"/><Relationship Id="rId3" Type="http://schemas.openxmlformats.org/officeDocument/2006/relationships/image" Target="../media/image17.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1.xml"/><Relationship Id="rId3" Type="http://schemas.openxmlformats.org/officeDocument/2006/relationships/image" Target="../media/image18.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3.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24.xml"/><Relationship Id="rId4" Type="http://schemas.openxmlformats.org/officeDocument/2006/relationships/oleObject" Target="../embeddings/oleObject1.bin"/><Relationship Id="rId1" Type="http://schemas.openxmlformats.org/officeDocument/2006/relationships/vmlDrawing" Target="../drawings/vmlDrawing1.vml"/><Relationship Id="rId2"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6.xml"/><Relationship Id="rId3" Type="http://schemas.openxmlformats.org/officeDocument/2006/relationships/image" Target="../media/image20.jpe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7.xml"/><Relationship Id="rId3" Type="http://schemas.openxmlformats.org/officeDocument/2006/relationships/image" Target="../media/image21.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 Id="rId3" Type="http://schemas.openxmlformats.org/officeDocument/2006/relationships/image" Target="../media/image2.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 Id="rId3" Type="http://schemas.openxmlformats.org/officeDocument/2006/relationships/image" Target="../media/image3.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2402" name="Rectangle 2"/>
          <p:cNvSpPr>
            <a:spLocks noGrp="1" noChangeArrowheads="1"/>
          </p:cNvSpPr>
          <p:nvPr>
            <p:ph type="ctrTitle"/>
          </p:nvPr>
        </p:nvSpPr>
        <p:spPr>
          <a:xfrm>
            <a:off x="763588" y="1981200"/>
            <a:ext cx="7620000" cy="1752600"/>
          </a:xfrm>
          <a:effectLst>
            <a:outerShdw blurRad="25400" dist="12700" dir="2700000" algn="ctr" rotWithShape="0">
              <a:schemeClr val="tx1">
                <a:alpha val="74998"/>
              </a:schemeClr>
            </a:outerShdw>
          </a:effectLst>
        </p:spPr>
        <p:txBody>
          <a:bodyPr>
            <a:normAutofit/>
          </a:bodyPr>
          <a:lstStyle/>
          <a:p>
            <a:pPr eaLnBrk="1" hangingPunct="1">
              <a:defRPr/>
            </a:pPr>
            <a:r>
              <a:rPr lang="en-US" sz="6000" b="1">
                <a:solidFill>
                  <a:srgbClr val="E03C3C"/>
                </a:solidFill>
                <a:ea typeface="+mj-ea"/>
                <a:cs typeface="+mj-cs"/>
              </a:rPr>
              <a:t>Discover Biology</a:t>
            </a:r>
            <a:br>
              <a:rPr lang="en-US" sz="6000" b="1">
                <a:solidFill>
                  <a:srgbClr val="E03C3C"/>
                </a:solidFill>
                <a:ea typeface="+mj-ea"/>
                <a:cs typeface="+mj-cs"/>
              </a:rPr>
            </a:br>
            <a:r>
              <a:rPr lang="en-US" sz="2800" b="1">
                <a:solidFill>
                  <a:srgbClr val="E03C3C"/>
                </a:solidFill>
                <a:ea typeface="+mj-ea"/>
                <a:cs typeface="+mj-cs"/>
              </a:rPr>
              <a:t>FIFTH EDITION</a:t>
            </a:r>
            <a:endParaRPr lang="en-US" sz="4800" b="1">
              <a:ea typeface="+mj-ea"/>
              <a:cs typeface="+mj-cs"/>
            </a:endParaRPr>
          </a:p>
        </p:txBody>
      </p:sp>
      <p:sp>
        <p:nvSpPr>
          <p:cNvPr id="14339" name="Rectangle 3"/>
          <p:cNvSpPr>
            <a:spLocks noGrp="1" noChangeArrowheads="1"/>
          </p:cNvSpPr>
          <p:nvPr>
            <p:ph type="subTitle" idx="1"/>
          </p:nvPr>
        </p:nvSpPr>
        <p:spPr>
          <a:xfrm>
            <a:off x="153988" y="4114800"/>
            <a:ext cx="8839200" cy="2209800"/>
          </a:xfrm>
        </p:spPr>
        <p:txBody>
          <a:bodyPr rtlCol="0">
            <a:normAutofit/>
          </a:bodyPr>
          <a:lstStyle/>
          <a:p>
            <a:pPr eaLnBrk="1" fontAlgn="auto" hangingPunct="1">
              <a:lnSpc>
                <a:spcPct val="90000"/>
              </a:lnSpc>
              <a:spcAft>
                <a:spcPts val="0"/>
              </a:spcAft>
              <a:buFont typeface="Arial"/>
              <a:buNone/>
              <a:defRPr/>
            </a:pPr>
            <a:r>
              <a:rPr lang="en-US" sz="2800" b="1" dirty="0">
                <a:ea typeface="+mn-ea"/>
                <a:cs typeface="+mn-cs"/>
              </a:rPr>
              <a:t>CHAPTER</a:t>
            </a:r>
            <a:r>
              <a:rPr lang="en-US" sz="2800" b="1" dirty="0" smtClean="0">
                <a:ea typeface="+mn-ea"/>
                <a:cs typeface="+mn-cs"/>
              </a:rPr>
              <a:t> </a:t>
            </a:r>
            <a:r>
              <a:rPr lang="en-US" sz="2800" b="1" dirty="0" smtClean="0"/>
              <a:t>22</a:t>
            </a:r>
            <a:endParaRPr lang="en-US" sz="2800" dirty="0" smtClean="0">
              <a:ea typeface="+mn-ea"/>
              <a:cs typeface="+mn-cs"/>
            </a:endParaRPr>
          </a:p>
          <a:p>
            <a:pPr eaLnBrk="1" fontAlgn="auto" hangingPunct="1">
              <a:lnSpc>
                <a:spcPct val="90000"/>
              </a:lnSpc>
              <a:spcAft>
                <a:spcPts val="0"/>
              </a:spcAft>
              <a:buFont typeface="Arial"/>
              <a:buNone/>
              <a:defRPr/>
            </a:pPr>
            <a:r>
              <a:rPr lang="en-US" sz="2800" dirty="0" smtClean="0">
                <a:ea typeface="+mn-ea"/>
                <a:cs typeface="+mn-cs"/>
              </a:rPr>
              <a:t>Growth of Populations</a:t>
            </a:r>
            <a:endParaRPr lang="en-US" sz="2800" dirty="0">
              <a:ea typeface="+mn-ea"/>
              <a:cs typeface="+mn-cs"/>
            </a:endParaRPr>
          </a:p>
        </p:txBody>
      </p:sp>
      <p:sp>
        <p:nvSpPr>
          <p:cNvPr id="14340" name="Text Box 4"/>
          <p:cNvSpPr txBox="1">
            <a:spLocks noChangeArrowheads="1"/>
          </p:cNvSpPr>
          <p:nvPr/>
        </p:nvSpPr>
        <p:spPr bwMode="auto">
          <a:xfrm>
            <a:off x="4876800" y="6430963"/>
            <a:ext cx="4038600" cy="290512"/>
          </a:xfrm>
          <a:prstGeom prst="rect">
            <a:avLst/>
          </a:prstGeom>
          <a:noFill/>
          <a:ln w="9525">
            <a:noFill/>
            <a:miter lim="800000"/>
            <a:headEnd/>
            <a:tailEnd/>
          </a:ln>
        </p:spPr>
        <p:txBody>
          <a:bodyPr>
            <a:prstTxWarp prst="textNoShape">
              <a:avLst/>
            </a:prstTxWarp>
            <a:spAutoFit/>
          </a:bodyPr>
          <a:lstStyle/>
          <a:p>
            <a:pPr algn="r">
              <a:spcBef>
                <a:spcPct val="50000"/>
              </a:spcBef>
            </a:pPr>
            <a:r>
              <a:rPr lang="en-US" sz="1300">
                <a:ea typeface="ヒラギノ角ゴ ProN W3" pitchFamily="1" charset="-128"/>
                <a:cs typeface="ヒラギノ角ゴ ProN W3" pitchFamily="1" charset="-128"/>
              </a:rPr>
              <a:t>© </a:t>
            </a:r>
            <a:r>
              <a:rPr lang="en-US" sz="1300"/>
              <a:t>2012 W. W. Norton &amp; Company, Inc.</a:t>
            </a:r>
          </a:p>
        </p:txBody>
      </p:sp>
      <p:sp>
        <p:nvSpPr>
          <p:cNvPr id="14341" name="Text Box 5"/>
          <p:cNvSpPr txBox="1">
            <a:spLocks noChangeArrowheads="1"/>
          </p:cNvSpPr>
          <p:nvPr/>
        </p:nvSpPr>
        <p:spPr bwMode="auto">
          <a:xfrm>
            <a:off x="420688" y="1447800"/>
            <a:ext cx="8305800" cy="366713"/>
          </a:xfrm>
          <a:prstGeom prst="rect">
            <a:avLst/>
          </a:prstGeom>
          <a:noFill/>
          <a:ln w="9525">
            <a:noFill/>
            <a:miter lim="800000"/>
            <a:headEnd/>
            <a:tailEnd/>
          </a:ln>
        </p:spPr>
        <p:txBody>
          <a:bodyPr>
            <a:prstTxWarp prst="textNoShape">
              <a:avLst/>
            </a:prstTxWarp>
            <a:spAutoFit/>
          </a:bodyPr>
          <a:lstStyle/>
          <a:p>
            <a:pPr algn="ctr">
              <a:spcBef>
                <a:spcPct val="50000"/>
              </a:spcBef>
            </a:pPr>
            <a:r>
              <a:rPr lang="en-US">
                <a:solidFill>
                  <a:schemeClr val="tx2"/>
                </a:solidFill>
              </a:rPr>
              <a:t>Anu Singh-Cundy • Michael L. Cain</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16738" name="Picture 2" descr="figure_22_03"/>
          <p:cNvPicPr>
            <a:picLocks noChangeAspect="1" noChangeArrowheads="1"/>
          </p:cNvPicPr>
          <p:nvPr/>
        </p:nvPicPr>
        <p:blipFill>
          <a:blip r:embed="rId3"/>
          <a:srcRect/>
          <a:stretch>
            <a:fillRect/>
          </a:stretch>
        </p:blipFill>
        <p:spPr bwMode="auto">
          <a:xfrm>
            <a:off x="2857500" y="215900"/>
            <a:ext cx="3424238" cy="64357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19810" name="Picture 2" descr="figure_22_04"/>
          <p:cNvPicPr>
            <a:picLocks noChangeAspect="1" noChangeArrowheads="1"/>
          </p:cNvPicPr>
          <p:nvPr/>
        </p:nvPicPr>
        <p:blipFill>
          <a:blip r:embed="rId3"/>
          <a:srcRect/>
          <a:stretch>
            <a:fillRect/>
          </a:stretch>
        </p:blipFill>
        <p:spPr bwMode="auto">
          <a:xfrm>
            <a:off x="304800" y="1498600"/>
            <a:ext cx="8531225" cy="386397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18786" name="Picture 2" descr="figure_22_04 inset"/>
          <p:cNvPicPr>
            <a:picLocks noChangeAspect="1" noChangeArrowheads="1"/>
          </p:cNvPicPr>
          <p:nvPr/>
        </p:nvPicPr>
        <p:blipFill>
          <a:blip r:embed="rId3"/>
          <a:srcRect/>
          <a:stretch>
            <a:fillRect/>
          </a:stretch>
        </p:blipFill>
        <p:spPr bwMode="auto">
          <a:xfrm>
            <a:off x="304800" y="393700"/>
            <a:ext cx="8531225" cy="606901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rtlCol="0">
            <a:normAutofit fontScale="90000"/>
          </a:bodyPr>
          <a:lstStyle/>
          <a:p>
            <a:pPr eaLnBrk="1" fontAlgn="auto" hangingPunct="1">
              <a:spcAft>
                <a:spcPts val="0"/>
              </a:spcAft>
              <a:defRPr/>
            </a:pPr>
            <a:r>
              <a:rPr lang="en-US" dirty="0" smtClean="0"/>
              <a:t>Logistic Growth and the Limits on</a:t>
            </a:r>
            <a:br>
              <a:rPr lang="en-US" dirty="0" smtClean="0"/>
            </a:br>
            <a:r>
              <a:rPr lang="en-US" dirty="0" smtClean="0"/>
              <a:t>Population Size</a:t>
            </a:r>
            <a:endParaRPr lang="en-US" dirty="0"/>
          </a:p>
        </p:txBody>
      </p:sp>
      <p:sp>
        <p:nvSpPr>
          <p:cNvPr id="26626" name="Content Placeholder 2"/>
          <p:cNvSpPr>
            <a:spLocks noGrp="1"/>
          </p:cNvSpPr>
          <p:nvPr>
            <p:ph idx="1"/>
          </p:nvPr>
        </p:nvSpPr>
        <p:spPr/>
        <p:txBody>
          <a:bodyPr/>
          <a:lstStyle/>
          <a:p>
            <a:pPr eaLnBrk="1" hangingPunct="1"/>
            <a:r>
              <a:rPr lang="en-US" smtClean="0"/>
              <a:t>Populations cannot increase in size indefinitely—limits exist</a:t>
            </a:r>
          </a:p>
          <a:p>
            <a:pPr eaLnBrk="1" hangingPunct="1"/>
            <a:endParaRPr lang="en-US" smtClean="0"/>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649" name="Title 1"/>
          <p:cNvSpPr>
            <a:spLocks noGrp="1"/>
          </p:cNvSpPr>
          <p:nvPr>
            <p:ph type="title"/>
          </p:nvPr>
        </p:nvSpPr>
        <p:spPr>
          <a:xfrm>
            <a:off x="0" y="274638"/>
            <a:ext cx="9144000" cy="1143000"/>
          </a:xfrm>
        </p:spPr>
        <p:txBody>
          <a:bodyPr/>
          <a:lstStyle/>
          <a:p>
            <a:pPr eaLnBrk="1" hangingPunct="1"/>
            <a:r>
              <a:rPr lang="en-US" sz="4000" smtClean="0"/>
              <a:t>Growth Is Limited by Essential Resources and Other Environmental Factors</a:t>
            </a:r>
          </a:p>
        </p:txBody>
      </p:sp>
      <p:sp>
        <p:nvSpPr>
          <p:cNvPr id="27650" name="Content Placeholder 2"/>
          <p:cNvSpPr>
            <a:spLocks noGrp="1"/>
          </p:cNvSpPr>
          <p:nvPr>
            <p:ph idx="1"/>
          </p:nvPr>
        </p:nvSpPr>
        <p:spPr/>
        <p:txBody>
          <a:bodyPr/>
          <a:lstStyle/>
          <a:p>
            <a:pPr eaLnBrk="1" hangingPunct="1"/>
            <a:r>
              <a:rPr lang="en-US" smtClean="0"/>
              <a:t>Space and nutrients are important limiting factors in the population growth of an organism</a:t>
            </a:r>
          </a:p>
          <a:p>
            <a:pPr eaLnBrk="1" hangingPunct="1"/>
            <a:r>
              <a:rPr lang="en-US" b="1" smtClean="0"/>
              <a:t>Habitat </a:t>
            </a:r>
            <a:r>
              <a:rPr lang="en-US" smtClean="0"/>
              <a:t>is the type of environment in which an organism lives and is an environmental factor that limits population growth </a:t>
            </a: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20834" name="Picture 2" descr="figure_22_05"/>
          <p:cNvPicPr>
            <a:picLocks noChangeAspect="1" noChangeArrowheads="1"/>
          </p:cNvPicPr>
          <p:nvPr/>
        </p:nvPicPr>
        <p:blipFill>
          <a:blip r:embed="rId3"/>
          <a:srcRect/>
          <a:stretch>
            <a:fillRect/>
          </a:stretch>
        </p:blipFill>
        <p:spPr bwMode="auto">
          <a:xfrm>
            <a:off x="304800" y="393700"/>
            <a:ext cx="8531225" cy="608171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9697" name="Title 1"/>
          <p:cNvSpPr>
            <a:spLocks noGrp="1"/>
          </p:cNvSpPr>
          <p:nvPr>
            <p:ph type="title"/>
          </p:nvPr>
        </p:nvSpPr>
        <p:spPr/>
        <p:txBody>
          <a:bodyPr/>
          <a:lstStyle/>
          <a:p>
            <a:pPr eaLnBrk="1" hangingPunct="1"/>
            <a:r>
              <a:rPr lang="en-US" sz="4000" smtClean="0"/>
              <a:t>Logistic Population Growth Is</a:t>
            </a:r>
            <a:br>
              <a:rPr lang="en-US" sz="4000" smtClean="0"/>
            </a:br>
            <a:r>
              <a:rPr lang="en-US" sz="4000" smtClean="0"/>
              <a:t>the Norm in the Real World</a:t>
            </a:r>
          </a:p>
        </p:txBody>
      </p:sp>
      <p:sp>
        <p:nvSpPr>
          <p:cNvPr id="29698" name="Content Placeholder 2"/>
          <p:cNvSpPr>
            <a:spLocks noGrp="1"/>
          </p:cNvSpPr>
          <p:nvPr>
            <p:ph idx="1"/>
          </p:nvPr>
        </p:nvSpPr>
        <p:spPr/>
        <p:txBody>
          <a:bodyPr/>
          <a:lstStyle/>
          <a:p>
            <a:pPr eaLnBrk="1" hangingPunct="1">
              <a:lnSpc>
                <a:spcPct val="90000"/>
              </a:lnSpc>
            </a:pPr>
            <a:r>
              <a:rPr lang="en-US" b="1" smtClean="0"/>
              <a:t>Logistic growth</a:t>
            </a:r>
            <a:r>
              <a:rPr lang="en-US" smtClean="0"/>
              <a:t> is represented by an S-shaped curve; it takes into consideration changes in growth rates that occur as resources become limited</a:t>
            </a:r>
          </a:p>
          <a:p>
            <a:pPr eaLnBrk="1" hangingPunct="1">
              <a:lnSpc>
                <a:spcPct val="90000"/>
              </a:lnSpc>
            </a:pPr>
            <a:r>
              <a:rPr lang="en-US" smtClean="0"/>
              <a:t>The maximum population size that can be sustained in a given environment is known as the </a:t>
            </a:r>
            <a:r>
              <a:rPr lang="en-US" b="1" smtClean="0"/>
              <a:t>carrying capacity</a:t>
            </a:r>
          </a:p>
          <a:p>
            <a:pPr eaLnBrk="1" hangingPunct="1">
              <a:lnSpc>
                <a:spcPct val="90000"/>
              </a:lnSpc>
            </a:pPr>
            <a:r>
              <a:rPr lang="en-US" smtClean="0"/>
              <a:t>At the carrying capacity, the population growth rate is zero</a:t>
            </a: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21858" name="Picture 2" descr="figure_22_06"/>
          <p:cNvPicPr>
            <a:picLocks noChangeAspect="1" noChangeArrowheads="1"/>
          </p:cNvPicPr>
          <p:nvPr/>
        </p:nvPicPr>
        <p:blipFill>
          <a:blip r:embed="rId3"/>
          <a:srcRect/>
          <a:stretch>
            <a:fillRect/>
          </a:stretch>
        </p:blipFill>
        <p:spPr bwMode="auto">
          <a:xfrm>
            <a:off x="304800" y="342900"/>
            <a:ext cx="8531225" cy="617378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23906" name="Picture 2" descr="figure_22_07"/>
          <p:cNvPicPr>
            <a:picLocks noChangeAspect="1" noChangeArrowheads="1"/>
          </p:cNvPicPr>
          <p:nvPr/>
        </p:nvPicPr>
        <p:blipFill>
          <a:blip r:embed="rId3"/>
          <a:srcRect/>
          <a:stretch>
            <a:fillRect/>
          </a:stretch>
        </p:blipFill>
        <p:spPr bwMode="auto">
          <a:xfrm>
            <a:off x="1511300" y="215900"/>
            <a:ext cx="6137275" cy="64357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25954" name="Picture 2" descr="figure_22_08"/>
          <p:cNvPicPr>
            <a:picLocks noChangeAspect="1" noChangeArrowheads="1"/>
          </p:cNvPicPr>
          <p:nvPr/>
        </p:nvPicPr>
        <p:blipFill>
          <a:blip r:embed="rId3"/>
          <a:srcRect/>
          <a:stretch>
            <a:fillRect/>
          </a:stretch>
        </p:blipFill>
        <p:spPr bwMode="auto">
          <a:xfrm>
            <a:off x="304800" y="355600"/>
            <a:ext cx="8531225" cy="615473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12642" name="Picture 2" descr="figure_22_00"/>
          <p:cNvPicPr>
            <a:picLocks noChangeAspect="1" noChangeArrowheads="1"/>
          </p:cNvPicPr>
          <p:nvPr/>
        </p:nvPicPr>
        <p:blipFill>
          <a:blip r:embed="rId3"/>
          <a:srcRect/>
          <a:stretch>
            <a:fillRect/>
          </a:stretch>
        </p:blipFill>
        <p:spPr bwMode="auto">
          <a:xfrm>
            <a:off x="304800" y="406400"/>
            <a:ext cx="8531225" cy="60515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2769" name="Title 1"/>
          <p:cNvSpPr>
            <a:spLocks noGrp="1"/>
          </p:cNvSpPr>
          <p:nvPr>
            <p:ph type="title"/>
          </p:nvPr>
        </p:nvSpPr>
        <p:spPr/>
        <p:txBody>
          <a:bodyPr/>
          <a:lstStyle/>
          <a:p>
            <a:pPr eaLnBrk="1" hangingPunct="1"/>
            <a:r>
              <a:rPr lang="en-US" sz="4000" smtClean="0"/>
              <a:t>Some Growth-Limiting Factors Depend on Population Density; Others Do Not</a:t>
            </a:r>
          </a:p>
        </p:txBody>
      </p:sp>
      <p:sp>
        <p:nvSpPr>
          <p:cNvPr id="32770" name="Content Placeholder 2"/>
          <p:cNvSpPr>
            <a:spLocks noGrp="1"/>
          </p:cNvSpPr>
          <p:nvPr>
            <p:ph idx="1"/>
          </p:nvPr>
        </p:nvSpPr>
        <p:spPr/>
        <p:txBody>
          <a:bodyPr/>
          <a:lstStyle/>
          <a:p>
            <a:pPr eaLnBrk="1" hangingPunct="1"/>
            <a:r>
              <a:rPr lang="en-US" smtClean="0"/>
              <a:t>Birth rates and death rates are </a:t>
            </a:r>
            <a:r>
              <a:rPr lang="en-US" b="1" smtClean="0"/>
              <a:t>density-dependent</a:t>
            </a:r>
            <a:r>
              <a:rPr lang="en-US" smtClean="0"/>
              <a:t> because they change as the density of the population changes </a:t>
            </a:r>
          </a:p>
          <a:p>
            <a:pPr eaLnBrk="1" hangingPunct="1"/>
            <a:r>
              <a:rPr lang="en-US" b="1" smtClean="0"/>
              <a:t>Density-independent</a:t>
            </a:r>
            <a:r>
              <a:rPr lang="en-US" smtClean="0"/>
              <a:t> factors are not related to the density of the population</a:t>
            </a:r>
          </a:p>
          <a:p>
            <a:pPr eaLnBrk="1" hangingPunct="1"/>
            <a:r>
              <a:rPr lang="en-US" smtClean="0"/>
              <a:t>Weather, natural disasters, and the effects of environmental pollutants are examples of density-independent factors</a:t>
            </a: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28002" name="Picture 2" descr="figure_22_09"/>
          <p:cNvPicPr>
            <a:picLocks noChangeAspect="1" noChangeArrowheads="1"/>
          </p:cNvPicPr>
          <p:nvPr/>
        </p:nvPicPr>
        <p:blipFill>
          <a:blip r:embed="rId3"/>
          <a:srcRect/>
          <a:stretch>
            <a:fillRect/>
          </a:stretch>
        </p:blipFill>
        <p:spPr bwMode="auto">
          <a:xfrm>
            <a:off x="1295400" y="215900"/>
            <a:ext cx="6562725" cy="64357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4817" name="Title 1"/>
          <p:cNvSpPr>
            <a:spLocks noGrp="1"/>
          </p:cNvSpPr>
          <p:nvPr>
            <p:ph type="title"/>
          </p:nvPr>
        </p:nvSpPr>
        <p:spPr/>
        <p:txBody>
          <a:bodyPr/>
          <a:lstStyle/>
          <a:p>
            <a:pPr eaLnBrk="1" hangingPunct="1"/>
            <a:r>
              <a:rPr lang="en-US" smtClean="0"/>
              <a:t>Patterns of Population Growth</a:t>
            </a:r>
          </a:p>
        </p:txBody>
      </p:sp>
      <p:sp>
        <p:nvSpPr>
          <p:cNvPr id="34818" name="Content Placeholder 2"/>
          <p:cNvSpPr>
            <a:spLocks noGrp="1"/>
          </p:cNvSpPr>
          <p:nvPr>
            <p:ph idx="1"/>
          </p:nvPr>
        </p:nvSpPr>
        <p:spPr/>
        <p:txBody>
          <a:bodyPr/>
          <a:lstStyle/>
          <a:p>
            <a:pPr eaLnBrk="1" hangingPunct="1">
              <a:lnSpc>
                <a:spcPct val="90000"/>
              </a:lnSpc>
            </a:pPr>
            <a:r>
              <a:rPr lang="en-US" smtClean="0"/>
              <a:t>J-shaped growth patterns indicate rapid population growth, which can only continue until all resources are depleted</a:t>
            </a:r>
          </a:p>
          <a:p>
            <a:pPr eaLnBrk="1" hangingPunct="1">
              <a:lnSpc>
                <a:spcPct val="90000"/>
              </a:lnSpc>
            </a:pPr>
            <a:r>
              <a:rPr lang="en-US" smtClean="0"/>
              <a:t>In the logistic S-shaped growth pattern, the  rate of population growth slows as the population size nears the carrying capacity</a:t>
            </a:r>
          </a:p>
          <a:p>
            <a:pPr eaLnBrk="1" hangingPunct="1">
              <a:lnSpc>
                <a:spcPct val="90000"/>
              </a:lnSpc>
            </a:pPr>
            <a:r>
              <a:rPr lang="en-US" smtClean="0"/>
              <a:t>In a </a:t>
            </a:r>
            <a:r>
              <a:rPr lang="en-US" b="1" smtClean="0"/>
              <a:t>population cycle</a:t>
            </a:r>
            <a:r>
              <a:rPr lang="en-US" smtClean="0"/>
              <a:t>, the population sizes of two or more species change together because at least one of the two is influenced by the other</a:t>
            </a: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29026" name="Picture 2" descr="figure_22_10"/>
          <p:cNvPicPr>
            <a:picLocks noChangeAspect="1" noChangeArrowheads="1"/>
          </p:cNvPicPr>
          <p:nvPr/>
        </p:nvPicPr>
        <p:blipFill>
          <a:blip r:embed="rId3"/>
          <a:srcRect/>
          <a:stretch>
            <a:fillRect/>
          </a:stretch>
        </p:blipFill>
        <p:spPr bwMode="auto">
          <a:xfrm>
            <a:off x="2501900" y="215900"/>
            <a:ext cx="4138613" cy="64357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6865" name="Title 1"/>
          <p:cNvSpPr>
            <a:spLocks noGrp="1"/>
          </p:cNvSpPr>
          <p:nvPr>
            <p:ph type="title"/>
          </p:nvPr>
        </p:nvSpPr>
        <p:spPr/>
        <p:txBody>
          <a:bodyPr/>
          <a:lstStyle/>
          <a:p>
            <a:pPr eaLnBrk="1" hangingPunct="1"/>
            <a:r>
              <a:rPr lang="en-US" smtClean="0"/>
              <a:t>Patterns of Population Growth</a:t>
            </a:r>
          </a:p>
        </p:txBody>
      </p:sp>
      <p:sp>
        <p:nvSpPr>
          <p:cNvPr id="36866" name="Content Placeholder 2"/>
          <p:cNvSpPr>
            <a:spLocks noGrp="1"/>
          </p:cNvSpPr>
          <p:nvPr>
            <p:ph idx="1"/>
          </p:nvPr>
        </p:nvSpPr>
        <p:spPr/>
        <p:txBody>
          <a:bodyPr/>
          <a:lstStyle/>
          <a:p>
            <a:pPr eaLnBrk="1" hangingPunct="1"/>
            <a:r>
              <a:rPr lang="en-US" smtClean="0"/>
              <a:t>Populations change in size over time, and  most experience </a:t>
            </a:r>
            <a:r>
              <a:rPr lang="en-US" b="1" smtClean="0"/>
              <a:t>irregular fluctuations</a:t>
            </a:r>
          </a:p>
          <a:p>
            <a:pPr eaLnBrk="1" hangingPunct="1"/>
            <a:r>
              <a:rPr lang="en-US" smtClean="0"/>
              <a:t>Populations of the same species may experience different patterns of growth</a:t>
            </a:r>
          </a:p>
          <a:p>
            <a:pPr eaLnBrk="1" hangingPunct="1"/>
            <a:endParaRPr lang="en-US" smtClean="0"/>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34146" name="Picture 2" descr="figure_22_11"/>
          <p:cNvPicPr>
            <a:picLocks noChangeAspect="1" noChangeArrowheads="1"/>
          </p:cNvPicPr>
          <p:nvPr/>
        </p:nvPicPr>
        <p:blipFill>
          <a:blip r:embed="rId3"/>
          <a:srcRect/>
          <a:stretch>
            <a:fillRect/>
          </a:stretch>
        </p:blipFill>
        <p:spPr bwMode="auto">
          <a:xfrm>
            <a:off x="812800" y="215900"/>
            <a:ext cx="7532688" cy="64357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36194" name="Picture 2" descr="figure_22_12"/>
          <p:cNvPicPr>
            <a:picLocks noChangeAspect="1" noChangeArrowheads="1"/>
          </p:cNvPicPr>
          <p:nvPr/>
        </p:nvPicPr>
        <p:blipFill>
          <a:blip r:embed="rId3"/>
          <a:srcRect/>
          <a:stretch>
            <a:fillRect/>
          </a:stretch>
        </p:blipFill>
        <p:spPr bwMode="auto">
          <a:xfrm>
            <a:off x="2540000" y="215900"/>
            <a:ext cx="4076700" cy="64357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0961" name="Title 1"/>
          <p:cNvSpPr>
            <a:spLocks noGrp="1"/>
          </p:cNvSpPr>
          <p:nvPr>
            <p:ph type="title"/>
          </p:nvPr>
        </p:nvSpPr>
        <p:spPr>
          <a:xfrm>
            <a:off x="169863" y="274638"/>
            <a:ext cx="8785225" cy="1143000"/>
          </a:xfrm>
        </p:spPr>
        <p:txBody>
          <a:bodyPr/>
          <a:lstStyle/>
          <a:p>
            <a:pPr eaLnBrk="1" hangingPunct="1"/>
            <a:r>
              <a:rPr lang="en-US" smtClean="0"/>
              <a:t>What Does the Future Hold?</a:t>
            </a:r>
          </a:p>
        </p:txBody>
      </p:sp>
      <p:sp>
        <p:nvSpPr>
          <p:cNvPr id="40962" name="Content Placeholder 2"/>
          <p:cNvSpPr>
            <a:spLocks noGrp="1"/>
          </p:cNvSpPr>
          <p:nvPr>
            <p:ph idx="1"/>
          </p:nvPr>
        </p:nvSpPr>
        <p:spPr/>
        <p:txBody>
          <a:bodyPr/>
          <a:lstStyle/>
          <a:p>
            <a:pPr eaLnBrk="1" hangingPunct="1"/>
            <a:r>
              <a:rPr lang="en-US" sz="3000" smtClean="0"/>
              <a:t>A combination of rapid population growth and habitat destruction led to the extinction of major groups of plants and animals and a human population crash on Easter Island</a:t>
            </a:r>
          </a:p>
          <a:p>
            <a:pPr eaLnBrk="1" hangingPunct="1"/>
            <a:r>
              <a:rPr lang="en-US" sz="3000" smtClean="0"/>
              <a:t>Easter Island is an example of the problems facing humans today, including excess population growth and destruction of the environment</a:t>
            </a:r>
          </a:p>
          <a:p>
            <a:pPr eaLnBrk="1" hangingPunct="1"/>
            <a:r>
              <a:rPr lang="en-US" sz="3000" smtClean="0"/>
              <a:t>All the evidence suggests that the current human impact on Earth is </a:t>
            </a:r>
            <a:r>
              <a:rPr lang="en-US" sz="3000" i="1" smtClean="0"/>
              <a:t>un</a:t>
            </a:r>
            <a:r>
              <a:rPr lang="en-US" sz="3000" smtClean="0"/>
              <a:t>sustainable</a:t>
            </a: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38242" name="Picture 2" descr="figure_22_13_01"/>
          <p:cNvPicPr>
            <a:picLocks noChangeAspect="1" noChangeArrowheads="1"/>
          </p:cNvPicPr>
          <p:nvPr/>
        </p:nvPicPr>
        <p:blipFill>
          <a:blip r:embed="rId3"/>
          <a:srcRect/>
          <a:stretch>
            <a:fillRect/>
          </a:stretch>
        </p:blipFill>
        <p:spPr bwMode="auto">
          <a:xfrm>
            <a:off x="660400" y="215900"/>
            <a:ext cx="7824788" cy="64357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39266" name="Picture 2" descr="figure_22_13_02"/>
          <p:cNvPicPr>
            <a:picLocks noChangeAspect="1" noChangeArrowheads="1"/>
          </p:cNvPicPr>
          <p:nvPr/>
        </p:nvPicPr>
        <p:blipFill>
          <a:blip r:embed="rId3"/>
          <a:srcRect/>
          <a:stretch>
            <a:fillRect/>
          </a:stretch>
        </p:blipFill>
        <p:spPr bwMode="auto">
          <a:xfrm>
            <a:off x="304800" y="1219200"/>
            <a:ext cx="8531225" cy="441801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385" name="Title 1"/>
          <p:cNvSpPr>
            <a:spLocks noGrp="1"/>
          </p:cNvSpPr>
          <p:nvPr>
            <p:ph type="title"/>
          </p:nvPr>
        </p:nvSpPr>
        <p:spPr/>
        <p:txBody>
          <a:bodyPr/>
          <a:lstStyle/>
          <a:p>
            <a:pPr eaLnBrk="1" hangingPunct="1"/>
            <a:r>
              <a:rPr lang="en-US" smtClean="0"/>
              <a:t>The Tragedy of Easter Island</a:t>
            </a:r>
          </a:p>
        </p:txBody>
      </p:sp>
      <p:sp>
        <p:nvSpPr>
          <p:cNvPr id="16386" name="Content Placeholder 2"/>
          <p:cNvSpPr>
            <a:spLocks noGrp="1"/>
          </p:cNvSpPr>
          <p:nvPr>
            <p:ph idx="1"/>
          </p:nvPr>
        </p:nvSpPr>
        <p:spPr/>
        <p:txBody>
          <a:bodyPr/>
          <a:lstStyle/>
          <a:p>
            <a:pPr eaLnBrk="1" hangingPunct="1"/>
            <a:r>
              <a:rPr lang="en-US" smtClean="0"/>
              <a:t>Easter Island, once home to a diverse group of species including humans, is now a barren grassland</a:t>
            </a:r>
          </a:p>
          <a:p>
            <a:pPr eaLnBrk="1" hangingPunct="1"/>
            <a:r>
              <a:rPr lang="en-US" smtClean="0"/>
              <a:t>Easter Island is a example of what happens when humans use more resources than the biosphere can support </a:t>
            </a: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40290" name="Picture 2" descr="figure_22_14_01"/>
          <p:cNvPicPr>
            <a:picLocks noChangeAspect="1" noChangeArrowheads="1"/>
          </p:cNvPicPr>
          <p:nvPr/>
        </p:nvPicPr>
        <p:blipFill>
          <a:blip r:embed="rId3"/>
          <a:srcRect/>
          <a:stretch>
            <a:fillRect/>
          </a:stretch>
        </p:blipFill>
        <p:spPr bwMode="auto">
          <a:xfrm>
            <a:off x="1435100" y="215900"/>
            <a:ext cx="6283325" cy="64357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41314" name="Picture 2" descr="figure_22_14_02"/>
          <p:cNvPicPr>
            <a:picLocks noChangeAspect="1" noChangeArrowheads="1"/>
          </p:cNvPicPr>
          <p:nvPr/>
        </p:nvPicPr>
        <p:blipFill>
          <a:blip r:embed="rId3"/>
          <a:srcRect/>
          <a:stretch>
            <a:fillRect/>
          </a:stretch>
        </p:blipFill>
        <p:spPr bwMode="auto">
          <a:xfrm>
            <a:off x="304800" y="1397000"/>
            <a:ext cx="8531225" cy="405923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2402" name="Rectangle 2"/>
          <p:cNvSpPr>
            <a:spLocks noGrp="1" noChangeArrowheads="1"/>
          </p:cNvSpPr>
          <p:nvPr>
            <p:ph type="ctrTitle"/>
          </p:nvPr>
        </p:nvSpPr>
        <p:spPr>
          <a:xfrm>
            <a:off x="763588" y="1981200"/>
            <a:ext cx="7620000" cy="1752600"/>
          </a:xfrm>
          <a:effectLst>
            <a:outerShdw blurRad="25400" dist="12700" dir="2700000" algn="ctr" rotWithShape="0">
              <a:schemeClr val="tx1">
                <a:alpha val="74998"/>
              </a:schemeClr>
            </a:outerShdw>
          </a:effectLst>
        </p:spPr>
        <p:txBody>
          <a:bodyPr>
            <a:normAutofit/>
          </a:bodyPr>
          <a:lstStyle/>
          <a:p>
            <a:pPr eaLnBrk="1" hangingPunct="1">
              <a:defRPr/>
            </a:pPr>
            <a:r>
              <a:rPr lang="en-US" sz="6000" b="1" dirty="0" smtClean="0">
                <a:solidFill>
                  <a:srgbClr val="E03C3C"/>
                </a:solidFill>
                <a:ea typeface="+mj-ea"/>
                <a:cs typeface="+mj-cs"/>
              </a:rPr>
              <a:t>Clicker Questions</a:t>
            </a:r>
            <a:endParaRPr lang="en-US" sz="4800" b="1" dirty="0">
              <a:ea typeface="+mj-ea"/>
              <a:cs typeface="+mj-cs"/>
            </a:endParaRPr>
          </a:p>
        </p:txBody>
      </p:sp>
      <p:sp>
        <p:nvSpPr>
          <p:cNvPr id="14339" name="Rectangle 3"/>
          <p:cNvSpPr>
            <a:spLocks noGrp="1" noChangeArrowheads="1"/>
          </p:cNvSpPr>
          <p:nvPr>
            <p:ph type="subTitle" idx="1"/>
          </p:nvPr>
        </p:nvSpPr>
        <p:spPr>
          <a:xfrm>
            <a:off x="153988" y="4114800"/>
            <a:ext cx="8839200" cy="2209800"/>
          </a:xfrm>
        </p:spPr>
        <p:txBody>
          <a:bodyPr rtlCol="0">
            <a:normAutofit/>
          </a:bodyPr>
          <a:lstStyle/>
          <a:p>
            <a:pPr eaLnBrk="1" fontAlgn="auto" hangingPunct="1">
              <a:lnSpc>
                <a:spcPct val="90000"/>
              </a:lnSpc>
              <a:spcAft>
                <a:spcPts val="0"/>
              </a:spcAft>
              <a:defRPr/>
            </a:pPr>
            <a:r>
              <a:rPr lang="en-US" sz="2800" b="1" dirty="0" smtClean="0"/>
              <a:t>CHAPTER</a:t>
            </a:r>
            <a:r>
              <a:rPr lang="en-US" sz="2800" b="1" dirty="0" smtClean="0"/>
              <a:t> 22</a:t>
            </a:r>
            <a:endParaRPr lang="en-US" sz="2800" dirty="0" smtClean="0"/>
          </a:p>
          <a:p>
            <a:pPr eaLnBrk="1" fontAlgn="auto" hangingPunct="1">
              <a:lnSpc>
                <a:spcPct val="90000"/>
              </a:lnSpc>
              <a:spcAft>
                <a:spcPts val="0"/>
              </a:spcAft>
              <a:defRPr/>
            </a:pPr>
            <a:r>
              <a:rPr lang="en-US" sz="2800" dirty="0" smtClean="0"/>
              <a:t>Growth of Populations</a:t>
            </a:r>
            <a:endParaRPr lang="en-US" sz="2800"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6626" name="Rectangle 13"/>
          <p:cNvSpPr>
            <a:spLocks noGrp="1" noChangeArrowheads="1"/>
          </p:cNvSpPr>
          <p:nvPr>
            <p:ph type="title"/>
          </p:nvPr>
        </p:nvSpPr>
        <p:spPr/>
        <p:txBody>
          <a:bodyPr rIns="132080"/>
          <a:lstStyle/>
          <a:p>
            <a:pPr eaLnBrk="1" hangingPunct="1"/>
            <a:r>
              <a:rPr lang="en-US"/>
              <a:t>Concept Quiz</a:t>
            </a:r>
          </a:p>
        </p:txBody>
      </p:sp>
      <p:sp>
        <p:nvSpPr>
          <p:cNvPr id="26627" name="Rectangle 14"/>
          <p:cNvSpPr>
            <a:spLocks noGrp="1" noChangeArrowheads="1"/>
          </p:cNvSpPr>
          <p:nvPr>
            <p:ph type="body" idx="1"/>
          </p:nvPr>
        </p:nvSpPr>
        <p:spPr>
          <a:xfrm>
            <a:off x="457200" y="1752600"/>
            <a:ext cx="8229600" cy="3886200"/>
          </a:xfrm>
        </p:spPr>
        <p:txBody>
          <a:bodyPr rIns="132080"/>
          <a:lstStyle/>
          <a:p>
            <a:pPr marL="649288" indent="-649288" eaLnBrk="1" hangingPunct="1">
              <a:lnSpc>
                <a:spcPct val="90000"/>
              </a:lnSpc>
              <a:buFont typeface="Wingdings" pitchFamily="1" charset="2"/>
              <a:buNone/>
            </a:pPr>
            <a:r>
              <a:rPr lang="en-US" sz="2800"/>
              <a:t>In an exponentially growing population, the</a:t>
            </a:r>
          </a:p>
          <a:p>
            <a:pPr marL="649288" indent="-649288" eaLnBrk="1" hangingPunct="1">
              <a:lnSpc>
                <a:spcPct val="90000"/>
              </a:lnSpc>
              <a:buFont typeface="Wingdings" pitchFamily="1" charset="2"/>
              <a:buNone/>
            </a:pPr>
            <a:r>
              <a:rPr lang="en-US" sz="2800"/>
              <a:t>rate of growth (</a:t>
            </a:r>
            <a:r>
              <a:rPr lang="en-US" sz="2800">
                <a:latin typeface="Symbol" pitchFamily="1" charset="2"/>
                <a:sym typeface="Symbol" pitchFamily="1" charset="2"/>
              </a:rPr>
              <a:t>λ</a:t>
            </a:r>
            <a:r>
              <a:rPr lang="en-US" sz="2800"/>
              <a:t>) is 1.5.  If there are 100</a:t>
            </a:r>
          </a:p>
          <a:p>
            <a:pPr marL="649288" indent="-649288" eaLnBrk="1" hangingPunct="1">
              <a:lnSpc>
                <a:spcPct val="90000"/>
              </a:lnSpc>
              <a:buFont typeface="Wingdings" pitchFamily="1" charset="2"/>
              <a:buNone/>
            </a:pPr>
            <a:r>
              <a:rPr lang="en-US" sz="2800"/>
              <a:t>organisms this year, what will the population</a:t>
            </a:r>
          </a:p>
          <a:p>
            <a:pPr marL="649288" indent="-649288" eaLnBrk="1" hangingPunct="1">
              <a:lnSpc>
                <a:spcPct val="90000"/>
              </a:lnSpc>
              <a:buFont typeface="Wingdings" pitchFamily="1" charset="2"/>
              <a:buNone/>
            </a:pPr>
            <a:r>
              <a:rPr lang="en-US" sz="2800"/>
              <a:t>size be after 2 years?</a:t>
            </a:r>
          </a:p>
          <a:p>
            <a:pPr marL="649288" indent="-649288" eaLnBrk="1" hangingPunct="1">
              <a:lnSpc>
                <a:spcPct val="90000"/>
              </a:lnSpc>
              <a:buSzPct val="99000"/>
              <a:buFont typeface="Wingdings" pitchFamily="1" charset="2"/>
              <a:buAutoNum type="alphaUcPeriod"/>
            </a:pPr>
            <a:r>
              <a:rPr lang="en-US" sz="2800"/>
              <a:t>150</a:t>
            </a:r>
          </a:p>
          <a:p>
            <a:pPr marL="649288" indent="-649288" eaLnBrk="1" hangingPunct="1">
              <a:lnSpc>
                <a:spcPct val="90000"/>
              </a:lnSpc>
              <a:buSzPct val="99000"/>
              <a:buFont typeface="Wingdings" pitchFamily="1" charset="2"/>
              <a:buAutoNum type="alphaUcPeriod"/>
            </a:pPr>
            <a:r>
              <a:rPr lang="en-US" sz="2800"/>
              <a:t>175</a:t>
            </a:r>
          </a:p>
          <a:p>
            <a:pPr marL="649288" indent="-649288" eaLnBrk="1" hangingPunct="1">
              <a:lnSpc>
                <a:spcPct val="90000"/>
              </a:lnSpc>
              <a:buSzPct val="99000"/>
              <a:buFont typeface="Wingdings" pitchFamily="1" charset="2"/>
              <a:buAutoNum type="alphaUcPeriod"/>
            </a:pPr>
            <a:r>
              <a:rPr lang="en-US" sz="2800"/>
              <a:t>225</a:t>
            </a:r>
          </a:p>
        </p:txBody>
      </p:sp>
    </p:spTree>
  </p:cSld>
  <p:clrMapOvr>
    <a:masterClrMapping/>
  </p:clrMapOvr>
  <p:transition/>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8675" name="Rectangle 11"/>
          <p:cNvSpPr>
            <a:spLocks/>
          </p:cNvSpPr>
          <p:nvPr/>
        </p:nvSpPr>
        <p:spPr bwMode="auto">
          <a:xfrm>
            <a:off x="5410200" y="5334000"/>
            <a:ext cx="2908300" cy="457200"/>
          </a:xfrm>
          <a:prstGeom prst="rect">
            <a:avLst/>
          </a:prstGeom>
          <a:noFill/>
          <a:ln w="9525">
            <a:noFill/>
            <a:miter lim="800000"/>
            <a:headEnd/>
            <a:tailEnd/>
          </a:ln>
        </p:spPr>
        <p:txBody>
          <a:bodyPr lIns="0" tIns="0" rIns="40639" bIns="0" anchor="b">
            <a:prstTxWarp prst="textNoShape">
              <a:avLst/>
            </a:prstTxWarp>
          </a:bodyPr>
          <a:lstStyle/>
          <a:p>
            <a:pPr marL="39688" algn="ctr" defTabSz="914400"/>
            <a:r>
              <a:rPr lang="en-US" sz="1200">
                <a:solidFill>
                  <a:srgbClr val="000000"/>
                </a:solidFill>
                <a:latin typeface="Arial" pitchFamily="1" charset="0"/>
                <a:ea typeface="Arial" pitchFamily="1" charset="0"/>
                <a:cs typeface="Arial" pitchFamily="1" charset="0"/>
                <a:sym typeface="Arial" pitchFamily="1" charset="0"/>
              </a:rPr>
              <a:t>© 2009 W.W. Norton &amp; Company, Inc. DISCOVER BIOLOGY 4/e</a:t>
            </a:r>
          </a:p>
        </p:txBody>
      </p:sp>
      <p:sp>
        <p:nvSpPr>
          <p:cNvPr id="28676" name="Rectangle 13"/>
          <p:cNvSpPr>
            <a:spLocks noGrp="1" noChangeArrowheads="1"/>
          </p:cNvSpPr>
          <p:nvPr>
            <p:ph type="title"/>
          </p:nvPr>
        </p:nvSpPr>
        <p:spPr/>
        <p:txBody>
          <a:bodyPr rIns="132080"/>
          <a:lstStyle/>
          <a:p>
            <a:pPr eaLnBrk="1" hangingPunct="1"/>
            <a:r>
              <a:rPr lang="en-US"/>
              <a:t>Concept Quiz</a:t>
            </a:r>
          </a:p>
        </p:txBody>
      </p:sp>
      <p:sp>
        <p:nvSpPr>
          <p:cNvPr id="28677" name="Rectangle 14"/>
          <p:cNvSpPr>
            <a:spLocks noGrp="1" noChangeArrowheads="1"/>
          </p:cNvSpPr>
          <p:nvPr>
            <p:ph type="body" idx="1"/>
          </p:nvPr>
        </p:nvSpPr>
        <p:spPr>
          <a:xfrm>
            <a:off x="457200" y="1752600"/>
            <a:ext cx="4724400" cy="3886200"/>
          </a:xfrm>
        </p:spPr>
        <p:txBody>
          <a:bodyPr rIns="132080"/>
          <a:lstStyle/>
          <a:p>
            <a:pPr marL="573088" indent="-573088" eaLnBrk="1" hangingPunct="1">
              <a:lnSpc>
                <a:spcPct val="90000"/>
              </a:lnSpc>
              <a:buFont typeface="Wingdings" pitchFamily="1" charset="2"/>
              <a:buNone/>
            </a:pPr>
            <a:r>
              <a:rPr lang="en-US" sz="2800"/>
              <a:t>What type of organism</a:t>
            </a:r>
          </a:p>
          <a:p>
            <a:pPr marL="573088" indent="-573088" eaLnBrk="1" hangingPunct="1">
              <a:lnSpc>
                <a:spcPct val="90000"/>
              </a:lnSpc>
              <a:buFont typeface="Wingdings" pitchFamily="1" charset="2"/>
              <a:buNone/>
            </a:pPr>
            <a:r>
              <a:rPr lang="en-US" sz="2800"/>
              <a:t>would most likely show</a:t>
            </a:r>
          </a:p>
          <a:p>
            <a:pPr marL="573088" indent="-573088" eaLnBrk="1" hangingPunct="1">
              <a:lnSpc>
                <a:spcPct val="90000"/>
              </a:lnSpc>
              <a:buFont typeface="Wingdings" pitchFamily="1" charset="2"/>
              <a:buNone/>
            </a:pPr>
            <a:r>
              <a:rPr lang="en-US" sz="2800"/>
              <a:t>the growth pattern seen</a:t>
            </a:r>
          </a:p>
          <a:p>
            <a:pPr marL="573088" indent="-573088" eaLnBrk="1" hangingPunct="1">
              <a:lnSpc>
                <a:spcPct val="90000"/>
              </a:lnSpc>
              <a:buFont typeface="Wingdings" pitchFamily="1" charset="2"/>
              <a:buNone/>
            </a:pPr>
            <a:r>
              <a:rPr lang="en-US" sz="2800"/>
              <a:t>here?</a:t>
            </a:r>
          </a:p>
          <a:p>
            <a:pPr marL="573088" indent="-573088" eaLnBrk="1" hangingPunct="1">
              <a:lnSpc>
                <a:spcPct val="90000"/>
              </a:lnSpc>
              <a:buSzPct val="99000"/>
              <a:buFont typeface="Wingdings" pitchFamily="1" charset="2"/>
              <a:buAutoNum type="alphaUcPeriod"/>
            </a:pPr>
            <a:r>
              <a:rPr lang="en-US" sz="2800"/>
              <a:t>Elephants</a:t>
            </a:r>
          </a:p>
          <a:p>
            <a:pPr marL="573088" indent="-573088" eaLnBrk="1" hangingPunct="1">
              <a:lnSpc>
                <a:spcPct val="90000"/>
              </a:lnSpc>
              <a:buSzPct val="99000"/>
              <a:buFont typeface="Wingdings" pitchFamily="1" charset="2"/>
              <a:buAutoNum type="alphaUcPeriod"/>
            </a:pPr>
            <a:r>
              <a:rPr lang="en-US" sz="2800"/>
              <a:t>Bacteria</a:t>
            </a:r>
          </a:p>
          <a:p>
            <a:pPr marL="573088" indent="-573088" eaLnBrk="1" hangingPunct="1">
              <a:lnSpc>
                <a:spcPct val="90000"/>
              </a:lnSpc>
              <a:buSzPct val="99000"/>
              <a:buFont typeface="Wingdings" pitchFamily="1" charset="2"/>
              <a:buAutoNum type="alphaUcPeriod"/>
            </a:pPr>
            <a:r>
              <a:rPr lang="en-US" sz="2800"/>
              <a:t>Bears</a:t>
            </a:r>
          </a:p>
        </p:txBody>
      </p:sp>
      <p:graphicFrame>
        <p:nvGraphicFramePr>
          <p:cNvPr id="28674" name="Object 17"/>
          <p:cNvGraphicFramePr>
            <a:graphicFrameLocks noChangeAspect="1"/>
          </p:cNvGraphicFramePr>
          <p:nvPr/>
        </p:nvGraphicFramePr>
        <p:xfrm>
          <a:off x="4992688" y="1905000"/>
          <a:ext cx="3236912" cy="3267075"/>
        </p:xfrm>
        <a:graphic>
          <a:graphicData uri="http://schemas.openxmlformats.org/presentationml/2006/ole">
            <p:oleObj spid="_x0000_s96258" name="Image" r:id="rId4" imgW="6831746" imgH="6895238" progId="Photoshop.Image.9">
              <p:embed/>
            </p:oleObj>
          </a:graphicData>
        </a:graphic>
      </p:graphicFrame>
    </p:spTree>
  </p:cSld>
  <p:clrMapOvr>
    <a:masterClrMapping/>
  </p:clrMapOvr>
  <p:transition/>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722" name="Rectangle 13"/>
          <p:cNvSpPr>
            <a:spLocks noGrp="1" noChangeArrowheads="1"/>
          </p:cNvSpPr>
          <p:nvPr>
            <p:ph type="title"/>
          </p:nvPr>
        </p:nvSpPr>
        <p:spPr/>
        <p:txBody>
          <a:bodyPr rIns="132080"/>
          <a:lstStyle/>
          <a:p>
            <a:pPr eaLnBrk="1" hangingPunct="1"/>
            <a:r>
              <a:rPr lang="en-US"/>
              <a:t>Concept Quiz</a:t>
            </a:r>
          </a:p>
        </p:txBody>
      </p:sp>
      <p:sp>
        <p:nvSpPr>
          <p:cNvPr id="30723" name="Rectangle 14"/>
          <p:cNvSpPr>
            <a:spLocks noGrp="1" noChangeArrowheads="1"/>
          </p:cNvSpPr>
          <p:nvPr>
            <p:ph type="body" idx="1"/>
          </p:nvPr>
        </p:nvSpPr>
        <p:spPr>
          <a:xfrm>
            <a:off x="457200" y="1752600"/>
            <a:ext cx="8229600" cy="3886200"/>
          </a:xfrm>
        </p:spPr>
        <p:txBody>
          <a:bodyPr rIns="132080"/>
          <a:lstStyle/>
          <a:p>
            <a:pPr marL="649288" indent="-649288" eaLnBrk="1" hangingPunct="1">
              <a:lnSpc>
                <a:spcPct val="90000"/>
              </a:lnSpc>
              <a:buFont typeface="Wingdings" pitchFamily="1" charset="2"/>
              <a:buNone/>
            </a:pPr>
            <a:r>
              <a:rPr lang="en-US"/>
              <a:t>Which of the following is </a:t>
            </a:r>
            <a:r>
              <a:rPr lang="en-US" i="1"/>
              <a:t>not</a:t>
            </a:r>
            <a:r>
              <a:rPr lang="en-US"/>
              <a:t> a density-</a:t>
            </a:r>
          </a:p>
          <a:p>
            <a:pPr marL="649288" indent="-649288" eaLnBrk="1" hangingPunct="1">
              <a:lnSpc>
                <a:spcPct val="90000"/>
              </a:lnSpc>
              <a:buFont typeface="Wingdings" pitchFamily="1" charset="2"/>
              <a:buNone/>
            </a:pPr>
            <a:r>
              <a:rPr lang="en-US"/>
              <a:t>independent factor?</a:t>
            </a:r>
          </a:p>
          <a:p>
            <a:pPr marL="649288" indent="-649288" eaLnBrk="1" hangingPunct="1">
              <a:lnSpc>
                <a:spcPct val="90000"/>
              </a:lnSpc>
              <a:buFont typeface="Wingdings" pitchFamily="1" charset="2"/>
              <a:buNone/>
            </a:pPr>
            <a:endParaRPr lang="en-US"/>
          </a:p>
          <a:p>
            <a:pPr marL="649288" indent="-649288" eaLnBrk="1" hangingPunct="1">
              <a:lnSpc>
                <a:spcPct val="90000"/>
              </a:lnSpc>
              <a:buSzPct val="99000"/>
              <a:buFont typeface="Wingdings" pitchFamily="1" charset="2"/>
              <a:buAutoNum type="alphaUcPeriod"/>
            </a:pPr>
            <a:r>
              <a:rPr lang="en-US"/>
              <a:t>Weather conditions</a:t>
            </a:r>
          </a:p>
          <a:p>
            <a:pPr marL="649288" indent="-649288" eaLnBrk="1" hangingPunct="1">
              <a:lnSpc>
                <a:spcPct val="90000"/>
              </a:lnSpc>
              <a:buSzPct val="99000"/>
              <a:buFont typeface="Wingdings" pitchFamily="1" charset="2"/>
              <a:buAutoNum type="alphaUcPeriod"/>
            </a:pPr>
            <a:r>
              <a:rPr lang="en-US"/>
              <a:t>Food availability</a:t>
            </a:r>
          </a:p>
          <a:p>
            <a:pPr marL="649288" indent="-649288" eaLnBrk="1" hangingPunct="1">
              <a:lnSpc>
                <a:spcPct val="90000"/>
              </a:lnSpc>
              <a:buSzPct val="99000"/>
              <a:buFont typeface="Wingdings" pitchFamily="1" charset="2"/>
              <a:buAutoNum type="alphaUcPeriod"/>
            </a:pPr>
            <a:r>
              <a:rPr lang="en-US"/>
              <a:t>Flooding</a:t>
            </a:r>
          </a:p>
        </p:txBody>
      </p:sp>
    </p:spTree>
  </p:cSld>
  <p:clrMapOvr>
    <a:masterClrMapping/>
  </p:clrMapOvr>
  <p:transition/>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4388" name="Rectangle 4"/>
          <p:cNvSpPr>
            <a:spLocks noGrp="1" noChangeArrowheads="1"/>
          </p:cNvSpPr>
          <p:nvPr>
            <p:ph type="ctrTitle"/>
          </p:nvPr>
        </p:nvSpPr>
        <p:spPr/>
        <p:txBody>
          <a:bodyPr/>
          <a:lstStyle/>
          <a:p>
            <a:r>
              <a:rPr lang="en-US" b="1" dirty="0" smtClean="0">
                <a:solidFill>
                  <a:srgbClr val="E03C3C"/>
                </a:solidFill>
                <a:ea typeface="+mj-ea"/>
                <a:cs typeface="+mj-cs"/>
              </a:rPr>
              <a:t>Relevant Art from Other Chapters</a:t>
            </a:r>
            <a:endParaRPr lang="en-US" b="1" dirty="0">
              <a:solidFill>
                <a:srgbClr val="FF0000"/>
              </a:solidFill>
              <a:latin typeface="Calibri"/>
              <a:cs typeface="Calibri"/>
            </a:endParaRPr>
          </a:p>
        </p:txBody>
      </p:sp>
      <p:sp>
        <p:nvSpPr>
          <p:cNvPr id="144389" name="Rectangle 5"/>
          <p:cNvSpPr>
            <a:spLocks noGrp="1" noChangeArrowheads="1"/>
          </p:cNvSpPr>
          <p:nvPr>
            <p:ph type="subTitle" idx="1"/>
          </p:nvPr>
        </p:nvSpPr>
        <p:spPr/>
        <p:txBody>
          <a:bodyPr/>
          <a:lstStyle/>
          <a:p>
            <a:r>
              <a:rPr lang="en-US" sz="2800" dirty="0">
                <a:latin typeface="Calibri"/>
                <a:cs typeface="Calibri"/>
              </a:rPr>
              <a:t>All art files from the book are available in JPEG and PPT formats </a:t>
            </a:r>
            <a:r>
              <a:rPr lang="en-US" sz="2800" dirty="0" smtClean="0">
                <a:latin typeface="Calibri"/>
                <a:cs typeface="Calibri"/>
              </a:rPr>
              <a:t>online and on </a:t>
            </a:r>
            <a:r>
              <a:rPr lang="en-US" sz="2800" dirty="0">
                <a:latin typeface="Calibri"/>
                <a:cs typeface="Calibri"/>
              </a:rPr>
              <a:t>the Instructor Resource Disc</a:t>
            </a: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41314" name="Picture 2" descr="figure_23_14"/>
          <p:cNvPicPr>
            <a:picLocks noChangeAspect="1" noChangeArrowheads="1"/>
          </p:cNvPicPr>
          <p:nvPr/>
        </p:nvPicPr>
        <p:blipFill>
          <a:blip r:embed="rId3"/>
          <a:srcRect/>
          <a:stretch>
            <a:fillRect/>
          </a:stretch>
        </p:blipFill>
        <p:spPr bwMode="auto">
          <a:xfrm>
            <a:off x="1752600" y="215900"/>
            <a:ext cx="5649913" cy="64357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15714" name="Picture 2" descr="figure_25_03"/>
          <p:cNvPicPr>
            <a:picLocks noChangeAspect="1" noChangeArrowheads="1"/>
          </p:cNvPicPr>
          <p:nvPr/>
        </p:nvPicPr>
        <p:blipFill>
          <a:blip r:embed="rId3"/>
          <a:srcRect/>
          <a:stretch>
            <a:fillRect/>
          </a:stretch>
        </p:blipFill>
        <p:spPr bwMode="auto">
          <a:xfrm>
            <a:off x="673100" y="215900"/>
            <a:ext cx="7800975" cy="64357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409" name="Title 1"/>
          <p:cNvSpPr>
            <a:spLocks noGrp="1"/>
          </p:cNvSpPr>
          <p:nvPr>
            <p:ph type="title"/>
          </p:nvPr>
        </p:nvSpPr>
        <p:spPr>
          <a:xfrm>
            <a:off x="0" y="274638"/>
            <a:ext cx="9144000" cy="1143000"/>
          </a:xfrm>
        </p:spPr>
        <p:txBody>
          <a:bodyPr/>
          <a:lstStyle/>
          <a:p>
            <a:pPr eaLnBrk="1" hangingPunct="1"/>
            <a:r>
              <a:rPr lang="en-US" sz="4000" smtClean="0"/>
              <a:t>How Many Organisms Live in a </a:t>
            </a:r>
            <a:br>
              <a:rPr lang="en-US" sz="4000" smtClean="0"/>
            </a:br>
            <a:r>
              <a:rPr lang="en-US" sz="4000" smtClean="0"/>
              <a:t>Particular Environment, and Why?</a:t>
            </a:r>
          </a:p>
        </p:txBody>
      </p:sp>
      <p:sp>
        <p:nvSpPr>
          <p:cNvPr id="17410" name="Content Placeholder 2"/>
          <p:cNvSpPr>
            <a:spLocks noGrp="1"/>
          </p:cNvSpPr>
          <p:nvPr>
            <p:ph idx="1"/>
          </p:nvPr>
        </p:nvSpPr>
        <p:spPr/>
        <p:txBody>
          <a:bodyPr/>
          <a:lstStyle/>
          <a:p>
            <a:pPr eaLnBrk="1" hangingPunct="1"/>
            <a:r>
              <a:rPr lang="en-US" b="1" smtClean="0"/>
              <a:t>Population ecology </a:t>
            </a:r>
            <a:r>
              <a:rPr lang="en-US" smtClean="0"/>
              <a:t>is the study of the number of organisms in a particular place</a:t>
            </a:r>
          </a:p>
          <a:p>
            <a:pPr eaLnBrk="1" hangingPunct="1"/>
            <a:r>
              <a:rPr lang="en-US" smtClean="0"/>
              <a:t>Population ecology is essential for solving real-world problems, such as protecting endangered species or controlling pest species</a:t>
            </a:r>
          </a:p>
          <a:p>
            <a:pPr eaLnBrk="1" hangingPunct="1"/>
            <a:endParaRPr lang="en-US" smtClean="0"/>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8433" name="Title 1"/>
          <p:cNvSpPr>
            <a:spLocks noGrp="1"/>
          </p:cNvSpPr>
          <p:nvPr>
            <p:ph type="title"/>
          </p:nvPr>
        </p:nvSpPr>
        <p:spPr/>
        <p:txBody>
          <a:bodyPr/>
          <a:lstStyle/>
          <a:p>
            <a:pPr eaLnBrk="1" hangingPunct="1"/>
            <a:r>
              <a:rPr lang="en-US" smtClean="0"/>
              <a:t>What Is a Population?</a:t>
            </a:r>
          </a:p>
        </p:txBody>
      </p:sp>
      <p:sp>
        <p:nvSpPr>
          <p:cNvPr id="18434" name="Content Placeholder 2"/>
          <p:cNvSpPr>
            <a:spLocks noGrp="1"/>
          </p:cNvSpPr>
          <p:nvPr>
            <p:ph idx="1"/>
          </p:nvPr>
        </p:nvSpPr>
        <p:spPr>
          <a:xfrm>
            <a:off x="457200" y="1417638"/>
            <a:ext cx="8229600" cy="5130800"/>
          </a:xfrm>
        </p:spPr>
        <p:txBody>
          <a:bodyPr/>
          <a:lstStyle/>
          <a:p>
            <a:pPr eaLnBrk="1" hangingPunct="1">
              <a:lnSpc>
                <a:spcPct val="90000"/>
              </a:lnSpc>
            </a:pPr>
            <a:r>
              <a:rPr lang="en-US" smtClean="0"/>
              <a:t>A </a:t>
            </a:r>
            <a:r>
              <a:rPr lang="en-US" b="1" smtClean="0"/>
              <a:t>population </a:t>
            </a:r>
            <a:r>
              <a:rPr lang="en-US" smtClean="0"/>
              <a:t>is a group of interacting individuals of a single species located within a particular area </a:t>
            </a:r>
          </a:p>
          <a:p>
            <a:pPr eaLnBrk="1" hangingPunct="1">
              <a:lnSpc>
                <a:spcPct val="90000"/>
              </a:lnSpc>
            </a:pPr>
            <a:r>
              <a:rPr lang="en-US" b="1" smtClean="0"/>
              <a:t>Population size </a:t>
            </a:r>
            <a:r>
              <a:rPr lang="en-US" smtClean="0"/>
              <a:t>refers</a:t>
            </a:r>
            <a:r>
              <a:rPr lang="en-US" b="1" smtClean="0"/>
              <a:t> </a:t>
            </a:r>
            <a:r>
              <a:rPr lang="en-US" smtClean="0"/>
              <a:t>to the total number of individuals in the population </a:t>
            </a:r>
          </a:p>
          <a:p>
            <a:pPr eaLnBrk="1" hangingPunct="1">
              <a:lnSpc>
                <a:spcPct val="90000"/>
              </a:lnSpc>
            </a:pPr>
            <a:r>
              <a:rPr lang="en-US" b="1" smtClean="0"/>
              <a:t>Population density </a:t>
            </a:r>
            <a:r>
              <a:rPr lang="en-US" smtClean="0"/>
              <a:t>refers to</a:t>
            </a:r>
            <a:r>
              <a:rPr lang="en-US" b="1" smtClean="0"/>
              <a:t> </a:t>
            </a:r>
            <a:r>
              <a:rPr lang="en-US" smtClean="0"/>
              <a:t>the number of individuals per unit of area</a:t>
            </a:r>
          </a:p>
          <a:p>
            <a:pPr eaLnBrk="1" hangingPunct="1">
              <a:lnSpc>
                <a:spcPct val="90000"/>
              </a:lnSpc>
            </a:pPr>
            <a:r>
              <a:rPr lang="en-US" smtClean="0"/>
              <a:t>The area appropriate for defining a particular population depends on the questions being asked and the biology of the organism of interest</a:t>
            </a: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13666" name="Picture 2" descr="figure_22_01"/>
          <p:cNvPicPr>
            <a:picLocks noChangeAspect="1" noChangeArrowheads="1"/>
          </p:cNvPicPr>
          <p:nvPr/>
        </p:nvPicPr>
        <p:blipFill>
          <a:blip r:embed="rId3"/>
          <a:srcRect/>
          <a:stretch>
            <a:fillRect/>
          </a:stretch>
        </p:blipFill>
        <p:spPr bwMode="auto">
          <a:xfrm>
            <a:off x="1689100" y="215900"/>
            <a:ext cx="5759450" cy="64357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1505" name="Title 1"/>
          <p:cNvSpPr>
            <a:spLocks noGrp="1"/>
          </p:cNvSpPr>
          <p:nvPr>
            <p:ph type="title"/>
          </p:nvPr>
        </p:nvSpPr>
        <p:spPr/>
        <p:txBody>
          <a:bodyPr/>
          <a:lstStyle/>
          <a:p>
            <a:pPr eaLnBrk="1" hangingPunct="1"/>
            <a:r>
              <a:rPr lang="en-US" smtClean="0"/>
              <a:t>Changes in Population Size</a:t>
            </a:r>
          </a:p>
        </p:txBody>
      </p:sp>
      <p:sp>
        <p:nvSpPr>
          <p:cNvPr id="21506" name="Content Placeholder 2"/>
          <p:cNvSpPr>
            <a:spLocks noGrp="1"/>
          </p:cNvSpPr>
          <p:nvPr>
            <p:ph idx="1"/>
          </p:nvPr>
        </p:nvSpPr>
        <p:spPr/>
        <p:txBody>
          <a:bodyPr/>
          <a:lstStyle/>
          <a:p>
            <a:pPr eaLnBrk="1" hangingPunct="1">
              <a:lnSpc>
                <a:spcPct val="90000"/>
              </a:lnSpc>
            </a:pPr>
            <a:r>
              <a:rPr lang="en-US" smtClean="0"/>
              <a:t>Whether a population increases or decreases in size depends on the birth and death rates  and immigration and emigration rates </a:t>
            </a:r>
          </a:p>
          <a:p>
            <a:pPr eaLnBrk="1" hangingPunct="1">
              <a:lnSpc>
                <a:spcPct val="90000"/>
              </a:lnSpc>
            </a:pPr>
            <a:r>
              <a:rPr lang="en-US" smtClean="0"/>
              <a:t>A population increases in size whenever the number of individuals entering is greater than the number of individuals leaving</a:t>
            </a:r>
          </a:p>
          <a:p>
            <a:pPr eaLnBrk="1" hangingPunct="1">
              <a:lnSpc>
                <a:spcPct val="90000"/>
              </a:lnSpc>
            </a:pPr>
            <a:r>
              <a:rPr lang="en-US" smtClean="0"/>
              <a:t>Birth and death rates and immigration and emigration rates are all affected by environmental factors</a:t>
            </a: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15714" name="Picture 2" descr="figure_22_02"/>
          <p:cNvPicPr>
            <a:picLocks noChangeAspect="1" noChangeArrowheads="1"/>
          </p:cNvPicPr>
          <p:nvPr/>
        </p:nvPicPr>
        <p:blipFill>
          <a:blip r:embed="rId3"/>
          <a:srcRect/>
          <a:stretch>
            <a:fillRect/>
          </a:stretch>
        </p:blipFill>
        <p:spPr bwMode="auto">
          <a:xfrm>
            <a:off x="304800" y="1003300"/>
            <a:ext cx="8531225" cy="48577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3553" name="Title 1"/>
          <p:cNvSpPr>
            <a:spLocks noGrp="1"/>
          </p:cNvSpPr>
          <p:nvPr>
            <p:ph type="title"/>
          </p:nvPr>
        </p:nvSpPr>
        <p:spPr>
          <a:xfrm>
            <a:off x="0" y="274638"/>
            <a:ext cx="9144000" cy="1143000"/>
          </a:xfrm>
        </p:spPr>
        <p:txBody>
          <a:bodyPr/>
          <a:lstStyle/>
          <a:p>
            <a:pPr eaLnBrk="1" hangingPunct="1"/>
            <a:r>
              <a:rPr lang="en-US" smtClean="0"/>
              <a:t>Exponential Growth</a:t>
            </a:r>
          </a:p>
        </p:txBody>
      </p:sp>
      <p:sp>
        <p:nvSpPr>
          <p:cNvPr id="23554" name="Content Placeholder 2"/>
          <p:cNvSpPr>
            <a:spLocks noGrp="1"/>
          </p:cNvSpPr>
          <p:nvPr>
            <p:ph idx="1"/>
          </p:nvPr>
        </p:nvSpPr>
        <p:spPr/>
        <p:txBody>
          <a:bodyPr/>
          <a:lstStyle/>
          <a:p>
            <a:pPr eaLnBrk="1" hangingPunct="1"/>
            <a:r>
              <a:rPr lang="en-US" sz="3000" smtClean="0"/>
              <a:t>An important type of rapid population growth, </a:t>
            </a:r>
            <a:r>
              <a:rPr lang="en-US" sz="3000" b="1" smtClean="0"/>
              <a:t>exponential growth</a:t>
            </a:r>
            <a:r>
              <a:rPr lang="en-US" sz="3000" smtClean="0"/>
              <a:t>,</a:t>
            </a:r>
            <a:r>
              <a:rPr lang="en-US" sz="3000" b="1" smtClean="0"/>
              <a:t> </a:t>
            </a:r>
            <a:r>
              <a:rPr lang="en-US" sz="3000" smtClean="0"/>
              <a:t>occurs when a population increases by a constant proportion over a constant time interval</a:t>
            </a:r>
          </a:p>
          <a:p>
            <a:pPr eaLnBrk="1" hangingPunct="1"/>
            <a:r>
              <a:rPr lang="en-US" sz="3000" smtClean="0"/>
              <a:t>The time it takes a population to double in size is called the </a:t>
            </a:r>
            <a:r>
              <a:rPr lang="en-US" sz="3000" b="1" smtClean="0"/>
              <a:t>doubling time </a:t>
            </a:r>
            <a:r>
              <a:rPr lang="en-US" sz="3000" smtClean="0"/>
              <a:t>and</a:t>
            </a:r>
            <a:r>
              <a:rPr lang="en-US" sz="3000" b="1" smtClean="0"/>
              <a:t> </a:t>
            </a:r>
            <a:r>
              <a:rPr lang="en-US" sz="3000" smtClean="0"/>
              <a:t>can be used as</a:t>
            </a:r>
            <a:r>
              <a:rPr lang="en-US" sz="3000" b="1" smtClean="0"/>
              <a:t> </a:t>
            </a:r>
            <a:r>
              <a:rPr lang="en-US" sz="3000" smtClean="0"/>
              <a:t>a measure of how fast the population is growing</a:t>
            </a:r>
          </a:p>
          <a:p>
            <a:pPr eaLnBrk="1" hangingPunct="1"/>
            <a:r>
              <a:rPr lang="en-US" sz="3000" smtClean="0"/>
              <a:t>Endless exponential growth of a population is limited by the availability of resources and is not seen under natural conditions </a:t>
            </a:r>
          </a:p>
          <a:p>
            <a:pPr eaLnBrk="1" hangingPunct="1"/>
            <a:endParaRPr lang="en-US" sz="3000" smtClean="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3_Pixel">
  <a:themeElements>
    <a:clrScheme name="">
      <a:dk1>
        <a:srgbClr val="000000"/>
      </a:dk1>
      <a:lt1>
        <a:srgbClr val="FFFFFF"/>
      </a:lt1>
      <a:dk2>
        <a:srgbClr val="000000"/>
      </a:dk2>
      <a:lt2>
        <a:srgbClr val="1F431F"/>
      </a:lt2>
      <a:accent1>
        <a:srgbClr val="84B43A"/>
      </a:accent1>
      <a:accent2>
        <a:srgbClr val="1F431F"/>
      </a:accent2>
      <a:accent3>
        <a:srgbClr val="FFFFFF"/>
      </a:accent3>
      <a:accent4>
        <a:srgbClr val="000000"/>
      </a:accent4>
      <a:accent5>
        <a:srgbClr val="C2D6AE"/>
      </a:accent5>
      <a:accent6>
        <a:srgbClr val="1B3C1B"/>
      </a:accent6>
      <a:hlink>
        <a:srgbClr val="84B43A"/>
      </a:hlink>
      <a:folHlink>
        <a:srgbClr val="326C32"/>
      </a:folHlink>
    </a:clrScheme>
    <a:fontScheme name="3_Pixe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CCCC00"/>
        </a:solidFill>
        <a:ln w="9525" cap="flat" cmpd="sng" algn="ctr">
          <a:solidFill>
            <a:srgbClr val="0033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rgbClr val="003300"/>
            </a:solidFill>
            <a:effectLst/>
            <a:latin typeface="Arial" charset="0"/>
            <a:sym typeface="Arial" charset="0"/>
          </a:defRPr>
        </a:defPPr>
      </a:lstStyle>
    </a:spDef>
    <a:lnDef>
      <a:spPr bwMode="auto">
        <a:xfrm>
          <a:off x="0" y="0"/>
          <a:ext cx="1" cy="1"/>
        </a:xfrm>
        <a:custGeom>
          <a:avLst/>
          <a:gdLst/>
          <a:ahLst/>
          <a:cxnLst/>
          <a:rect l="0" t="0" r="0" b="0"/>
          <a:pathLst/>
        </a:custGeom>
        <a:solidFill>
          <a:srgbClr val="CCCC00"/>
        </a:solidFill>
        <a:ln w="9525" cap="flat" cmpd="sng" algn="ctr">
          <a:solidFill>
            <a:srgbClr val="0033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rgbClr val="003300"/>
            </a:solidFill>
            <a:effectLst/>
            <a:latin typeface="Arial" charset="0"/>
            <a:sym typeface="Arial" charset="0"/>
          </a:defRPr>
        </a:defPPr>
      </a:lstStyle>
    </a:lnDef>
  </a:objectDefaults>
  <a:extraClrSchemeLst>
    <a:extraClrScheme>
      <a:clrScheme name="3_Pixel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3_Pixel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3_Pixel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3_Pixel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3_Pixel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3_Pixel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3_Pixel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3_Pixel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3_Pixel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3_Pixel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3_Pixel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3_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
      <a:clrScheme name="3_Pixel 13">
        <a:dk1>
          <a:srgbClr val="000000"/>
        </a:dk1>
        <a:lt1>
          <a:srgbClr val="FFFFFF"/>
        </a:lt1>
        <a:dk2>
          <a:srgbClr val="000000"/>
        </a:dk2>
        <a:lt2>
          <a:srgbClr val="F78222"/>
        </a:lt2>
        <a:accent1>
          <a:srgbClr val="FFCC99"/>
        </a:accent1>
        <a:accent2>
          <a:srgbClr val="F78222"/>
        </a:accent2>
        <a:accent3>
          <a:srgbClr val="FFFFFF"/>
        </a:accent3>
        <a:accent4>
          <a:srgbClr val="000000"/>
        </a:accent4>
        <a:accent5>
          <a:srgbClr val="FFE2CA"/>
        </a:accent5>
        <a:accent6>
          <a:srgbClr val="E0751E"/>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3_Pixel 14">
        <a:dk1>
          <a:srgbClr val="F78222"/>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3_Pixel 15">
        <a:dk1>
          <a:srgbClr val="F78222"/>
        </a:dk1>
        <a:lt1>
          <a:srgbClr val="FFFFFF"/>
        </a:lt1>
        <a:dk2>
          <a:srgbClr val="330000"/>
        </a:dk2>
        <a:lt2>
          <a:srgbClr val="FFFFFF"/>
        </a:lt2>
        <a:accent1>
          <a:srgbClr val="F78222"/>
        </a:accent1>
        <a:accent2>
          <a:srgbClr val="9E2A06"/>
        </a:accent2>
        <a:accent3>
          <a:srgbClr val="ADAAAA"/>
        </a:accent3>
        <a:accent4>
          <a:srgbClr val="DADADA"/>
        </a:accent4>
        <a:accent5>
          <a:srgbClr val="FAC1AB"/>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3_Pixel 16">
        <a:dk1>
          <a:srgbClr val="F78222"/>
        </a:dk1>
        <a:lt1>
          <a:srgbClr val="FFFFFF"/>
        </a:lt1>
        <a:dk2>
          <a:srgbClr val="0C0E0B"/>
        </a:dk2>
        <a:lt2>
          <a:srgbClr val="FFFFFF"/>
        </a:lt2>
        <a:accent1>
          <a:srgbClr val="F78222"/>
        </a:accent1>
        <a:accent2>
          <a:srgbClr val="1F431F"/>
        </a:accent2>
        <a:accent3>
          <a:srgbClr val="AAAAAA"/>
        </a:accent3>
        <a:accent4>
          <a:srgbClr val="DADADA"/>
        </a:accent4>
        <a:accent5>
          <a:srgbClr val="FAC1AB"/>
        </a:accent5>
        <a:accent6>
          <a:srgbClr val="1B3C1B"/>
        </a:accent6>
        <a:hlink>
          <a:srgbClr val="84B43A"/>
        </a:hlink>
        <a:folHlink>
          <a:srgbClr val="326C32"/>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4970</TotalTime>
  <Words>2197</Words>
  <Application>Microsoft Macintosh PowerPoint</Application>
  <PresentationFormat>On-screen Show (4:3)</PresentationFormat>
  <Paragraphs>150</Paragraphs>
  <Slides>38</Slides>
  <Notes>27</Notes>
  <HiddenSlides>0</HiddenSlides>
  <MMClips>0</MMClips>
  <ScaleCrop>false</ScaleCrop>
  <HeadingPairs>
    <vt:vector size="6" baseType="variant">
      <vt:variant>
        <vt:lpstr>Design Template</vt:lpstr>
      </vt:variant>
      <vt:variant>
        <vt:i4>2</vt:i4>
      </vt:variant>
      <vt:variant>
        <vt:lpstr>Embedded OLE Servers</vt:lpstr>
      </vt:variant>
      <vt:variant>
        <vt:i4>1</vt:i4>
      </vt:variant>
      <vt:variant>
        <vt:lpstr>Slide Titles</vt:lpstr>
      </vt:variant>
      <vt:variant>
        <vt:i4>38</vt:i4>
      </vt:variant>
    </vt:vector>
  </HeadingPairs>
  <TitlesOfParts>
    <vt:vector size="41" baseType="lpstr">
      <vt:lpstr>Office Theme</vt:lpstr>
      <vt:lpstr>3_Pixel</vt:lpstr>
      <vt:lpstr>Adobe Photoshop Image</vt:lpstr>
      <vt:lpstr>Discover Biology FIFTH EDITION</vt:lpstr>
      <vt:lpstr>Slide 2</vt:lpstr>
      <vt:lpstr>The Tragedy of Easter Island</vt:lpstr>
      <vt:lpstr>How Many Organisms Live in a  Particular Environment, and Why?</vt:lpstr>
      <vt:lpstr>What Is a Population?</vt:lpstr>
      <vt:lpstr>Slide 6</vt:lpstr>
      <vt:lpstr>Changes in Population Size</vt:lpstr>
      <vt:lpstr>Slide 8</vt:lpstr>
      <vt:lpstr>Exponential Growth</vt:lpstr>
      <vt:lpstr>Slide 10</vt:lpstr>
      <vt:lpstr>Slide 11</vt:lpstr>
      <vt:lpstr>Slide 12</vt:lpstr>
      <vt:lpstr>Logistic Growth and the Limits on Population Size</vt:lpstr>
      <vt:lpstr>Growth Is Limited by Essential Resources and Other Environmental Factors</vt:lpstr>
      <vt:lpstr>Slide 15</vt:lpstr>
      <vt:lpstr>Logistic Population Growth Is the Norm in the Real World</vt:lpstr>
      <vt:lpstr>Slide 17</vt:lpstr>
      <vt:lpstr>Slide 18</vt:lpstr>
      <vt:lpstr>Slide 19</vt:lpstr>
      <vt:lpstr>Some Growth-Limiting Factors Depend on Population Density; Others Do Not</vt:lpstr>
      <vt:lpstr>Slide 21</vt:lpstr>
      <vt:lpstr>Patterns of Population Growth</vt:lpstr>
      <vt:lpstr>Slide 23</vt:lpstr>
      <vt:lpstr>Patterns of Population Growth</vt:lpstr>
      <vt:lpstr>Slide 25</vt:lpstr>
      <vt:lpstr>Slide 26</vt:lpstr>
      <vt:lpstr>What Does the Future Hold?</vt:lpstr>
      <vt:lpstr>Slide 28</vt:lpstr>
      <vt:lpstr>Slide 29</vt:lpstr>
      <vt:lpstr>Slide 30</vt:lpstr>
      <vt:lpstr>Slide 31</vt:lpstr>
      <vt:lpstr>Clicker Questions</vt:lpstr>
      <vt:lpstr>Concept Quiz</vt:lpstr>
      <vt:lpstr>Concept Quiz</vt:lpstr>
      <vt:lpstr>Concept Quiz</vt:lpstr>
      <vt:lpstr>Relevant Art from Other Chapters</vt:lpstr>
      <vt:lpstr>Slide 37</vt:lpstr>
      <vt:lpstr>Slide 38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Stem Cells, Cancer, and Human Health</dc:title>
  <dc:creator>Patrick Shriner</dc:creator>
  <cp:lastModifiedBy>Carson Russell</cp:lastModifiedBy>
  <cp:revision>227</cp:revision>
  <dcterms:created xsi:type="dcterms:W3CDTF">2012-06-18T16:02:01Z</dcterms:created>
  <dcterms:modified xsi:type="dcterms:W3CDTF">2012-06-18T16:14:56Z</dcterms:modified>
</cp:coreProperties>
</file>