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52.xml" ContentType="application/vnd.openxmlformats-officedocument.presentationml.slide+xml"/>
  <Override PartName="/ppt/slides/slide49.xml" ContentType="application/vnd.openxmlformats-officedocument.presentationml.slide+xml"/>
  <Override PartName="/ppt/slides/slide33.xml" ContentType="application/vnd.openxmlformats-officedocument.presentationml.slide+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commentAuthors.xml" ContentType="application/vnd.openxmlformats-officedocument.presentationml.commentAuthors+xml"/>
  <Override PartName="/ppt/slides/slide56.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slides/slide46.xml" ContentType="application/vnd.openxmlformats-officedocument.presentationml.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53.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57.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slides/slide50.xml" ContentType="application/vnd.openxmlformats-officedocument.presentationml.slide+xml"/>
  <Override PartName="/ppt/slides/slide47.xml" ContentType="application/vnd.openxmlformats-officedocument.presentationml.slide+xml"/>
  <Override PartName="/ppt/slides/slide31.xml" ContentType="application/vnd.openxmlformats-officedocument.presentationml.slide+xml"/>
  <Override PartName="/ppt/notesSlides/notesSlide9.xml" ContentType="application/vnd.openxmlformats-officedocument.presentationml.notesSlide+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54.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slides/slide58.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s/slide51.xml" ContentType="application/vnd.openxmlformats-officedocument.presentationml.slide+xml"/>
  <Override PartName="/ppt/slides/slide48.xml" ContentType="application/vnd.openxmlformats-officedocument.presentationml.slide+xml"/>
  <Override PartName="/ppt/notesSlides/notesSlide10.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viewProps.xml" ContentType="application/vnd.openxmlformats-officedocument.presentationml.viewProps+xml"/>
  <Override PartName="/ppt/slides/slide29.xml" ContentType="application/vnd.openxmlformats-officedocument.presentationml.slide+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slides/slide55.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slides/slide45.xml" ContentType="application/vnd.openxmlformats-officedocument.presentationml.slide+xml"/>
  <Override PartName="/ppt/slides/slide10.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61"/>
  </p:notesMasterIdLst>
  <p:sldIdLst>
    <p:sldId id="349" r:id="rId3"/>
    <p:sldId id="352" r:id="rId4"/>
    <p:sldId id="353" r:id="rId5"/>
    <p:sldId id="257" r:id="rId6"/>
    <p:sldId id="258" r:id="rId7"/>
    <p:sldId id="259" r:id="rId8"/>
    <p:sldId id="354" r:id="rId9"/>
    <p:sldId id="260" r:id="rId10"/>
    <p:sldId id="273" r:id="rId11"/>
    <p:sldId id="261" r:id="rId12"/>
    <p:sldId id="355" r:id="rId13"/>
    <p:sldId id="356" r:id="rId14"/>
    <p:sldId id="284" r:id="rId15"/>
    <p:sldId id="357" r:id="rId16"/>
    <p:sldId id="262" r:id="rId17"/>
    <p:sldId id="358" r:id="rId18"/>
    <p:sldId id="275" r:id="rId19"/>
    <p:sldId id="359" r:id="rId20"/>
    <p:sldId id="263" r:id="rId21"/>
    <p:sldId id="360" r:id="rId22"/>
    <p:sldId id="264" r:id="rId23"/>
    <p:sldId id="361" r:id="rId24"/>
    <p:sldId id="265" r:id="rId25"/>
    <p:sldId id="362" r:id="rId26"/>
    <p:sldId id="333" r:id="rId27"/>
    <p:sldId id="363" r:id="rId28"/>
    <p:sldId id="332" r:id="rId29"/>
    <p:sldId id="364" r:id="rId30"/>
    <p:sldId id="276" r:id="rId31"/>
    <p:sldId id="365" r:id="rId32"/>
    <p:sldId id="266" r:id="rId33"/>
    <p:sldId id="366" r:id="rId34"/>
    <p:sldId id="267" r:id="rId35"/>
    <p:sldId id="367" r:id="rId36"/>
    <p:sldId id="294" r:id="rId37"/>
    <p:sldId id="277" r:id="rId38"/>
    <p:sldId id="368" r:id="rId39"/>
    <p:sldId id="337" r:id="rId40"/>
    <p:sldId id="338" r:id="rId41"/>
    <p:sldId id="339" r:id="rId42"/>
    <p:sldId id="369" r:id="rId43"/>
    <p:sldId id="341" r:id="rId44"/>
    <p:sldId id="370" r:id="rId45"/>
    <p:sldId id="342" r:id="rId46"/>
    <p:sldId id="371" r:id="rId47"/>
    <p:sldId id="372" r:id="rId48"/>
    <p:sldId id="373" r:id="rId49"/>
    <p:sldId id="346" r:id="rId50"/>
    <p:sldId id="347" r:id="rId51"/>
    <p:sldId id="374" r:id="rId52"/>
    <p:sldId id="350" r:id="rId53"/>
    <p:sldId id="375" r:id="rId54"/>
    <p:sldId id="376" r:id="rId55"/>
    <p:sldId id="377" r:id="rId56"/>
    <p:sldId id="351" r:id="rId57"/>
    <p:sldId id="378" r:id="rId58"/>
    <p:sldId id="379" r:id="rId59"/>
    <p:sldId id="380" r:id="rId6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8"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0181" autoAdjust="0"/>
    <p:restoredTop sz="96285" autoAdjust="0"/>
  </p:normalViewPr>
  <p:slideViewPr>
    <p:cSldViewPr snapToGrid="0" snapToObjects="1">
      <p:cViewPr>
        <p:scale>
          <a:sx n="100" d="100"/>
          <a:sy n="100" d="100"/>
        </p:scale>
        <p:origin x="-584" y="-83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commentAuthors" Target="commentAuthors.xml"/><Relationship Id="rId64" Type="http://schemas.openxmlformats.org/officeDocument/2006/relationships/presProps" Target="presProps.xml"/><Relationship Id="rId65" Type="http://schemas.openxmlformats.org/officeDocument/2006/relationships/viewProps" Target="viewProps.xml"/><Relationship Id="rId66" Type="http://schemas.openxmlformats.org/officeDocument/2006/relationships/theme" Target="theme/theme1.xml"/><Relationship Id="rId67"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slide" Target="slides/slide58.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D1D14F8-A746-4DD4-9C8B-847B3AF7B409}" type="datetimeFigureOut">
              <a:rPr lang="en-US"/>
              <a:pPr>
                <a:defRPr/>
              </a:pPr>
              <a:t>6/14/12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961314A-9E88-470B-B2BC-B539DA3E3D4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latin typeface="Calibri" pitchFamily="1" charset="0"/>
                <a:ea typeface="Arial" pitchFamily="1" charset="0"/>
                <a:cs typeface="Arial" pitchFamily="1" charset="0"/>
              </a:rPr>
              <a:pPr/>
              <a:t>1</a:t>
            </a:fld>
            <a:endParaRPr lang="en-US">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472C55-99A2-EF42-A78B-C19D2F80D839}" type="slidenum">
              <a:rPr lang="en-US"/>
              <a:pPr/>
              <a:t>18</a:t>
            </a:fld>
            <a:endParaRPr lang="en-US"/>
          </a:p>
        </p:txBody>
      </p:sp>
      <p:sp>
        <p:nvSpPr>
          <p:cNvPr id="162818" name="Rectangle 2"/>
          <p:cNvSpPr>
            <a:spLocks noChangeArrowheads="1" noTextEdit="1"/>
          </p:cNvSpPr>
          <p:nvPr>
            <p:ph type="sldImg"/>
          </p:nvPr>
        </p:nvSpPr>
        <p:spPr>
          <a:ln/>
        </p:spPr>
      </p:sp>
      <p:sp>
        <p:nvSpPr>
          <p:cNvPr id="162819" name="Rectangle 3"/>
          <p:cNvSpPr>
            <a:spLocks noGrp="1" noChangeArrowheads="1"/>
          </p:cNvSpPr>
          <p:nvPr>
            <p:ph type="body" idx="1"/>
          </p:nvPr>
        </p:nvSpPr>
        <p:spPr/>
        <p:txBody>
          <a:bodyPr/>
          <a:lstStyle/>
          <a:p>
            <a:r>
              <a:rPr lang="en-US" b="1"/>
              <a:t>Figure 21.6 The Distribution of Biomes Is Affected by Climate, Latitude, and Disturbance</a:t>
            </a:r>
            <a:endParaRPr lang="en-US"/>
          </a:p>
          <a:p>
            <a:r>
              <a:rPr lang="en-US"/>
              <a:t>Biomes do not begin and end abruptly. Instead, they generally transition into one another. Disturbances such as storms, fires, and human activities can alter biomes.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24793-A029-5544-896D-C2BF78EE0ABB}" type="slidenum">
              <a:rPr lang="en-US"/>
              <a:pPr/>
              <a:t>20</a:t>
            </a:fld>
            <a:endParaRPr lang="en-US"/>
          </a:p>
        </p:txBody>
      </p:sp>
      <p:sp>
        <p:nvSpPr>
          <p:cNvPr id="163842" name="Rectangle 2"/>
          <p:cNvSpPr>
            <a:spLocks noChangeArrowheads="1" noTextEdit="1"/>
          </p:cNvSpPr>
          <p:nvPr>
            <p:ph type="sldImg"/>
          </p:nvPr>
        </p:nvSpPr>
        <p:spPr>
          <a:ln/>
        </p:spPr>
      </p:sp>
      <p:sp>
        <p:nvSpPr>
          <p:cNvPr id="163843" name="Rectangle 3"/>
          <p:cNvSpPr>
            <a:spLocks noGrp="1" noChangeArrowheads="1"/>
          </p:cNvSpPr>
          <p:nvPr>
            <p:ph type="body" idx="1"/>
          </p:nvPr>
        </p:nvSpPr>
        <p:spPr/>
        <p:txBody>
          <a:bodyPr/>
          <a:lstStyle/>
          <a:p>
            <a:r>
              <a:rPr lang="en-US" b="1"/>
              <a:t>Figure 21.7 The Location of Terrestrial Biomes Depends on Temperature, Precipitation, and Altitude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marL="228600" indent="-228600" eaLnBrk="1" hangingPunct="1">
              <a:spcBef>
                <a:spcPct val="0"/>
              </a:spcBef>
              <a:buFontTx/>
              <a:buAutoNum type="alphaUcPeriod"/>
            </a:pPr>
            <a:endParaRPr lang="en-US" smtClean="0"/>
          </a:p>
        </p:txBody>
      </p:sp>
      <p:sp>
        <p:nvSpPr>
          <p:cNvPr id="358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6286653-C1AF-4A33-B234-629471E28BE6}" type="slidenum">
              <a:rPr lang="en-US">
                <a:cs typeface="Arial" charset="0"/>
              </a:rPr>
              <a:pPr fontAlgn="base">
                <a:spcBef>
                  <a:spcPct val="0"/>
                </a:spcBef>
                <a:spcAft>
                  <a:spcPct val="0"/>
                </a:spcAft>
                <a:defRPr/>
              </a:pPr>
              <a:t>21</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EA8C73-84BD-6A4F-85BC-090DE8C847C0}" type="slidenum">
              <a:rPr lang="en-US"/>
              <a:pPr/>
              <a:t>22</a:t>
            </a:fld>
            <a:endParaRPr lang="en-US"/>
          </a:p>
        </p:txBody>
      </p:sp>
      <p:sp>
        <p:nvSpPr>
          <p:cNvPr id="164866" name="Rectangle 2"/>
          <p:cNvSpPr>
            <a:spLocks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b="1"/>
              <a:t>Figure 21.8 Tundra: Denali National Park, Alaska</a:t>
            </a:r>
            <a:endParaRPr lang="en-US"/>
          </a:p>
          <a:p>
            <a:r>
              <a:rPr lang="en-US"/>
              <a:t>Tundra is found at high latitudes and high elevations, and it is dominated by low-growing shrubs and nonwoody plants that can cope with a short growing season.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B18440-67B4-EB46-877B-95C3D20C279C}" type="slidenum">
              <a:rPr lang="en-US"/>
              <a:pPr/>
              <a:t>24</a:t>
            </a:fld>
            <a:endParaRPr 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1"/>
              <a:t>Figure 21.9 Boreal Forest: Banff National Park, Alberta</a:t>
            </a:r>
            <a:endParaRPr lang="en-US"/>
          </a:p>
          <a:p>
            <a:r>
              <a:rPr lang="en-US"/>
              <a:t>Boreal forests are dominated by coniferous (cone-bearing) trees that grow in northern or high-altitude regions with cold, dry winters and mild summers.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1229C4-6728-5746-A89E-4CDE95E9A831}" type="slidenum">
              <a:rPr lang="en-US"/>
              <a:pPr/>
              <a:t>26</a:t>
            </a:fld>
            <a:endParaRPr lang="en-US"/>
          </a:p>
        </p:txBody>
      </p:sp>
      <p:sp>
        <p:nvSpPr>
          <p:cNvPr id="166914" name="Rectangle 2"/>
          <p:cNvSpPr>
            <a:spLocks noChangeArrowheads="1" noTextEdit="1"/>
          </p:cNvSpPr>
          <p:nvPr>
            <p:ph type="sldImg"/>
          </p:nvPr>
        </p:nvSpPr>
        <p:spPr>
          <a:ln/>
        </p:spPr>
      </p:sp>
      <p:sp>
        <p:nvSpPr>
          <p:cNvPr id="166915" name="Rectangle 3"/>
          <p:cNvSpPr>
            <a:spLocks noGrp="1" noChangeArrowheads="1"/>
          </p:cNvSpPr>
          <p:nvPr>
            <p:ph type="body" idx="1"/>
          </p:nvPr>
        </p:nvSpPr>
        <p:spPr/>
        <p:txBody>
          <a:bodyPr/>
          <a:lstStyle/>
          <a:p>
            <a:r>
              <a:rPr lang="en-US" b="1"/>
              <a:t>Figure 21.10 Temperate Deciduous Forest: Pocono Mountains, Pennsylvania</a:t>
            </a:r>
            <a:endParaRPr lang="en-US"/>
          </a:p>
          <a:p>
            <a:r>
              <a:rPr lang="en-US"/>
              <a:t>Temperate deciduous forests are dominated by trees and shrubs adapted to relatively rich soil, snowy winters, and moist, warm summers.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8D491A-0F7B-D642-BA7E-A9DE7DBF0508}" type="slidenum">
              <a:rPr lang="en-US"/>
              <a:pPr/>
              <a:t>28</a:t>
            </a:fld>
            <a:endParaRPr lang="en-US"/>
          </a:p>
        </p:txBody>
      </p:sp>
      <p:sp>
        <p:nvSpPr>
          <p:cNvPr id="167938" name="Rectangle 2"/>
          <p:cNvSpPr>
            <a:spLocks noChangeArrowheads="1" noTextEdit="1"/>
          </p:cNvSpPr>
          <p:nvPr>
            <p:ph type="sldImg"/>
          </p:nvPr>
        </p:nvSpPr>
        <p:spPr>
          <a:ln/>
        </p:spPr>
      </p:sp>
      <p:sp>
        <p:nvSpPr>
          <p:cNvPr id="167939" name="Rectangle 3"/>
          <p:cNvSpPr>
            <a:spLocks noGrp="1" noChangeArrowheads="1"/>
          </p:cNvSpPr>
          <p:nvPr>
            <p:ph type="body" idx="1"/>
          </p:nvPr>
        </p:nvSpPr>
        <p:spPr/>
        <p:txBody>
          <a:bodyPr/>
          <a:lstStyle/>
          <a:p>
            <a:r>
              <a:rPr lang="en-US" b="1"/>
              <a:t>Figure 21.11 Grassland: Eastern Colorado</a:t>
            </a:r>
            <a:r>
              <a:rPr lang="en-US"/>
              <a:t> </a:t>
            </a:r>
          </a:p>
          <a:p>
            <a:r>
              <a:rPr lang="en-US"/>
              <a:t>Grasslands are common throughout the world and are dominated by grasses, although scattered trees are found in some, such as the tropical grasslands known as the savanna. Pictured here is buffalo grass (</a:t>
            </a:r>
            <a:r>
              <a:rPr lang="en-US" i="1"/>
              <a:t>Buchloe dactyloides</a:t>
            </a:r>
            <a:r>
              <a:rPr lang="en-US"/>
              <a:t>) in a short grassland.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FE90B-64E4-7045-9A32-E42E40048A72}" type="slidenum">
              <a:rPr lang="en-US"/>
              <a:pPr/>
              <a:t>30</a:t>
            </a:fld>
            <a:endParaRPr lang="en-US"/>
          </a:p>
        </p:txBody>
      </p:sp>
      <p:sp>
        <p:nvSpPr>
          <p:cNvPr id="168962" name="Rectangle 2"/>
          <p:cNvSpPr>
            <a:spLocks noChangeArrowheads="1" noTextEdit="1"/>
          </p:cNvSpPr>
          <p:nvPr>
            <p:ph type="sldImg"/>
          </p:nvPr>
        </p:nvSpPr>
        <p:spPr>
          <a:ln/>
        </p:spPr>
      </p:sp>
      <p:sp>
        <p:nvSpPr>
          <p:cNvPr id="168963" name="Rectangle 3"/>
          <p:cNvSpPr>
            <a:spLocks noGrp="1" noChangeArrowheads="1"/>
          </p:cNvSpPr>
          <p:nvPr>
            <p:ph type="body" idx="1"/>
          </p:nvPr>
        </p:nvSpPr>
        <p:spPr/>
        <p:txBody>
          <a:bodyPr/>
          <a:lstStyle/>
          <a:p>
            <a:r>
              <a:rPr lang="en-US" b="1"/>
              <a:t>Figure 21.12 Chaparral: North of San Francisco, California</a:t>
            </a:r>
            <a:endParaRPr lang="en-US"/>
          </a:p>
          <a:p>
            <a:r>
              <a:rPr lang="en-US"/>
              <a:t>Chaparral is characterized by shrubs and small, nonwoody plants that grow in regions with cool, rainy winters and hot, dry summers.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82A739-E445-0A4F-B95D-5EE236A641ED}" type="slidenum">
              <a:rPr lang="en-US"/>
              <a:pPr/>
              <a:t>32</a:t>
            </a:fld>
            <a:endParaRPr lang="en-US"/>
          </a:p>
        </p:txBody>
      </p:sp>
      <p:sp>
        <p:nvSpPr>
          <p:cNvPr id="169986" name="Rectangle 2"/>
          <p:cNvSpPr>
            <a:spLocks noChangeArrowheads="1" noTextEdit="1"/>
          </p:cNvSpPr>
          <p:nvPr>
            <p:ph type="sldImg"/>
          </p:nvPr>
        </p:nvSpPr>
        <p:spPr>
          <a:ln/>
        </p:spPr>
      </p:sp>
      <p:sp>
        <p:nvSpPr>
          <p:cNvPr id="169987" name="Rectangle 3"/>
          <p:cNvSpPr>
            <a:spLocks noGrp="1" noChangeArrowheads="1"/>
          </p:cNvSpPr>
          <p:nvPr>
            <p:ph type="body" idx="1"/>
          </p:nvPr>
        </p:nvSpPr>
        <p:spPr/>
        <p:txBody>
          <a:bodyPr/>
          <a:lstStyle/>
          <a:p>
            <a:r>
              <a:rPr lang="en-US" b="1"/>
              <a:t>Figure 21.13 Desert: Near Phoenix, Arizona</a:t>
            </a:r>
            <a:r>
              <a:rPr lang="en-US"/>
              <a:t> </a:t>
            </a:r>
          </a:p>
          <a:p>
            <a:r>
              <a:rPr lang="en-US"/>
              <a:t>Deserts form in regions with low precipitation, usually 25 centimeters (10 inches) per year or less. The photo shows saguaro cacti (tall green columns) and other plants in the Sonoran Desert.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7E4C79-7CBB-1844-B8A6-F08812669CFA}" type="slidenum">
              <a:rPr lang="en-US"/>
              <a:pPr/>
              <a:t>34</a:t>
            </a:fld>
            <a:endParaRPr lang="en-US"/>
          </a:p>
        </p:txBody>
      </p:sp>
      <p:sp>
        <p:nvSpPr>
          <p:cNvPr id="171010" name="Rectangle 2"/>
          <p:cNvSpPr>
            <a:spLocks noChangeArrowheads="1" noTextEdit="1"/>
          </p:cNvSpPr>
          <p:nvPr>
            <p:ph type="sldImg"/>
          </p:nvPr>
        </p:nvSpPr>
        <p:spPr>
          <a:ln/>
        </p:spPr>
      </p:sp>
      <p:sp>
        <p:nvSpPr>
          <p:cNvPr id="171011" name="Rectangle 3"/>
          <p:cNvSpPr>
            <a:spLocks noGrp="1" noChangeArrowheads="1"/>
          </p:cNvSpPr>
          <p:nvPr>
            <p:ph type="body" idx="1"/>
          </p:nvPr>
        </p:nvSpPr>
        <p:spPr/>
        <p:txBody>
          <a:bodyPr/>
          <a:lstStyle/>
          <a:p>
            <a:r>
              <a:rPr lang="en-US" b="1"/>
              <a:t>Figure 21.14 Tropical Forest: El Yunque National Forest, Puerto Rico</a:t>
            </a:r>
            <a:endParaRPr lang="en-US"/>
          </a:p>
          <a:p>
            <a:r>
              <a:rPr lang="en-US"/>
              <a:t>Tropical forests form in warm regions with either seasonally heavy rains or year-round rain. Tropical rainforests, which receive abundant moisture throughout the year, are some of the most productive ecosystems on Earth. They have a rich diversity of trees, vines, and shrubs.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0E2A4-4361-864E-B22A-6B15A2AFCEFB}" type="slidenum">
              <a:rPr lang="en-US"/>
              <a:pPr/>
              <a:t>2</a:t>
            </a:fld>
            <a:endParaRPr lang="en-US"/>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b="1"/>
              <a:t>A Cargo Ship Pumps Ballast Water.</a:t>
            </a:r>
            <a:endParaRPr lang="en-US"/>
          </a:p>
          <a:p>
            <a:r>
              <a:rPr lang="en-US"/>
              <a:t>This ship in Queensland, Australia, pumps ballast water while being loaded with coal bound for Japan. Dumping ballast water into local waters introduces aquatic species from other parts of the world. Zebra mussels are one of the most economically destructive invasive species in North America. Today, most ships replace ballast water while still at sea, where the saltiness of the ocean seawater kills most freshwater stowaways.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454AB-B4F0-8E4D-86D6-0AC7C1319038}" type="slidenum">
              <a:rPr lang="en-US"/>
              <a:pPr/>
              <a:t>37</a:t>
            </a:fld>
            <a:endParaRPr lang="en-US"/>
          </a:p>
        </p:txBody>
      </p:sp>
      <p:sp>
        <p:nvSpPr>
          <p:cNvPr id="172034" name="Rectangle 2"/>
          <p:cNvSpPr>
            <a:spLocks noChangeArrowheads="1" noTextEdit="1"/>
          </p:cNvSpPr>
          <p:nvPr>
            <p:ph type="sldImg"/>
          </p:nvPr>
        </p:nvSpPr>
        <p:spPr>
          <a:ln/>
        </p:spPr>
      </p:sp>
      <p:sp>
        <p:nvSpPr>
          <p:cNvPr id="172035" name="Rectangle 3"/>
          <p:cNvSpPr>
            <a:spLocks noGrp="1" noChangeArrowheads="1"/>
          </p:cNvSpPr>
          <p:nvPr>
            <p:ph type="body" idx="1"/>
          </p:nvPr>
        </p:nvSpPr>
        <p:spPr/>
        <p:txBody>
          <a:bodyPr/>
          <a:lstStyle/>
          <a:p>
            <a:r>
              <a:rPr lang="en-US" b="1"/>
              <a:t>Figure 21.15 Ocean Currents Change during El Niño Events</a:t>
            </a:r>
            <a:endParaRPr lang="en-US"/>
          </a:p>
          <a:p>
            <a:r>
              <a:rPr lang="en-US"/>
              <a:t>During an El Niño event, winds from the west push warm surface water from the western Pacific to the eastern Pacific. The resulting changes in sea surface temperatures cause changes in ocean currents (shown here in blue for cold, red for warm). El Niño events cause many additional changes (not shown here), altering wind patterns, sea levels, and patterns of precipitation throughout the world.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6275C0-7281-E84D-9EAC-67D2F6360E0D}" type="slidenum">
              <a:rPr lang="en-US"/>
              <a:pPr/>
              <a:t>41</a:t>
            </a:fld>
            <a:endParaRPr lang="en-US"/>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b="1"/>
              <a:t>Figure 21.16 Lakes, Rivers, and Wetlands</a:t>
            </a:r>
            <a:endParaRPr lang="en-US"/>
          </a:p>
          <a:p>
            <a:r>
              <a:rPr lang="en-US"/>
              <a:t>Lakes are land-locked bodies of standing water. They vary in size from one-fiftieth of a square kilometer (5 acres) to thousands of square kilometers. In contrast, rivers are bodies of fresh water that move continuously in a single direction, and wetlands are characterized by shallow waters that flow slowly over lands that border rivers, lakes, or ocean waters.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9F61DD-82B9-664C-9830-6F930584CB20}" type="slidenum">
              <a:rPr lang="en-US"/>
              <a:pPr/>
              <a:t>43</a:t>
            </a:fld>
            <a:endParaRPr lang="en-US"/>
          </a:p>
        </p:txBody>
      </p:sp>
      <p:sp>
        <p:nvSpPr>
          <p:cNvPr id="179202" name="Rectangle 2"/>
          <p:cNvSpPr>
            <a:spLocks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b="1"/>
              <a:t>Figure 21.17 Estuaries</a:t>
            </a:r>
            <a:endParaRPr lang="en-US"/>
          </a:p>
          <a:p>
            <a:r>
              <a:rPr lang="en-US"/>
              <a:t>Estuaries are tidal ecosystems where rivers flow into the ocean. They are usually classified as part of the marine biome. This photo shows a salt marsh at sunrise in Rachel Carson National Wildlife Refuge, Maine.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ED82E9-2E57-DE4E-8F57-99B5B1AA9FCC}" type="slidenum">
              <a:rPr lang="en-US"/>
              <a:pPr/>
              <a:t>45</a:t>
            </a:fld>
            <a:endParaRPr lang="en-US"/>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b="1"/>
              <a:t>Figure 21.18 Ecological Zones in the Marine Biome</a:t>
            </a:r>
            <a:endParaRPr lang="en-US"/>
          </a:p>
          <a:p>
            <a:r>
              <a:rPr lang="en-US"/>
              <a:t>This diagram depicts a cross-sectional view of the land and water, progressing from the shoreline toward the open ocean (oceanic region). The coastal region stretches out to sea as far as the continental shelf, which is the underwater extension of a continent’s rim. Productivity, and the abundance of life-forms, declines with increasing water depth because sunlight, which producers need for photosynthesis, diminishes with depth. The sunlit zone, or photic zone, extends to a depth of 200 meters (656 feet). The waters are dimly lit up to 1,000 meters but lie in complete darkness at greater depths. Productivity also decreases with distance away from the shore because nutrient levels typically decline farther out to sea. The well-lit waters of the open ocean are less productive than the well-lit regions of coastal areas, and the deepest layers of the ocean (the abyssal zone) are typically the least productive of all aquatic habitats.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27F6C5-9F15-CC4A-8395-8495C9C2011B}" type="slidenum">
              <a:rPr lang="en-US"/>
              <a:pPr/>
              <a:t>46</a:t>
            </a:fld>
            <a:endParaRPr lang="en-US"/>
          </a:p>
        </p:txBody>
      </p:sp>
      <p:sp>
        <p:nvSpPr>
          <p:cNvPr id="182274" name="Rectangle 2"/>
          <p:cNvSpPr>
            <a:spLocks noChangeArrowheads="1" noTextEdit="1"/>
          </p:cNvSpPr>
          <p:nvPr>
            <p:ph type="sldImg"/>
          </p:nvPr>
        </p:nvSpPr>
        <p:spPr>
          <a:ln/>
        </p:spPr>
      </p:sp>
      <p:sp>
        <p:nvSpPr>
          <p:cNvPr id="182275" name="Rectangle 3"/>
          <p:cNvSpPr>
            <a:spLocks noGrp="1" noChangeArrowheads="1"/>
          </p:cNvSpPr>
          <p:nvPr>
            <p:ph type="body" idx="1"/>
          </p:nvPr>
        </p:nvSpPr>
        <p:spPr/>
        <p:txBody>
          <a:bodyPr/>
          <a:lstStyle/>
          <a:p>
            <a:r>
              <a:rPr lang="en-US" b="1"/>
              <a:t>Figure 21.19a The Marine Biome</a:t>
            </a:r>
            <a:endParaRPr lang="en-US"/>
          </a:p>
          <a:p>
            <a:r>
              <a:rPr lang="en-US"/>
              <a:t>(a) Intertidal zones are found in coastal regions where the tides rise and fall on a daily basis, periodically submerging a portion of the shore.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1D8A89-D768-DD45-9D99-CCC671C2BA98}" type="slidenum">
              <a:rPr lang="en-US"/>
              <a:pPr/>
              <a:t>47</a:t>
            </a:fld>
            <a:endParaRPr lang="en-US"/>
          </a:p>
        </p:txBody>
      </p:sp>
      <p:sp>
        <p:nvSpPr>
          <p:cNvPr id="183298" name="Rectangle 2"/>
          <p:cNvSpPr>
            <a:spLocks noChangeArrowheads="1" noTextEdit="1"/>
          </p:cNvSpPr>
          <p:nvPr>
            <p:ph type="sldImg"/>
          </p:nvPr>
        </p:nvSpPr>
        <p:spPr>
          <a:ln/>
        </p:spPr>
      </p:sp>
      <p:sp>
        <p:nvSpPr>
          <p:cNvPr id="183299" name="Rectangle 3"/>
          <p:cNvSpPr>
            <a:spLocks noGrp="1" noChangeArrowheads="1"/>
          </p:cNvSpPr>
          <p:nvPr>
            <p:ph type="body" idx="1"/>
          </p:nvPr>
        </p:nvSpPr>
        <p:spPr/>
        <p:txBody>
          <a:bodyPr/>
          <a:lstStyle/>
          <a:p>
            <a:r>
              <a:rPr lang="en-US" b="1"/>
              <a:t>Figure 21.19b The Marine Biome</a:t>
            </a:r>
            <a:endParaRPr lang="en-US"/>
          </a:p>
          <a:p>
            <a:r>
              <a:rPr lang="en-US"/>
              <a:t>(b) Benthic zones, located on the bottom surfaces of lakes, rivers, wetlands, estuaries, coastal regions, and oceanic regions, are home to a variety of consumers, many of which feed on dead organisms drifting down from the upper, better-lit zones.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50E2A4-4361-864E-B22A-6B15A2AFCEFB}" type="slidenum">
              <a:rPr lang="en-US"/>
              <a:pPr/>
              <a:t>50</a:t>
            </a:fld>
            <a:endParaRPr lang="en-US"/>
          </a:p>
        </p:txBody>
      </p:sp>
      <p:sp>
        <p:nvSpPr>
          <p:cNvPr id="148482" name="Rectangle 2"/>
          <p:cNvSpPr>
            <a:spLocks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b="1"/>
              <a:t>A Cargo Ship Pumps Ballast Water.</a:t>
            </a:r>
            <a:endParaRPr lang="en-US"/>
          </a:p>
          <a:p>
            <a:r>
              <a:rPr lang="en-US"/>
              <a:t>This ship in Queensland, Australia, pumps ballast water while being loaded with coal bound for Japan. Dumping ballast water into local waters introduces aquatic species from other parts of the world. Zebra mussels are one of the most economically destructive invasive species in North America. Today, most ships replace ballast water while still at sea, where the saltiness of the ocean seawater kills most freshwater stowaways.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51</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412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correct answer is C. Dingoes keep the kangaroo population in check.  Lacking the predator, the kangaroos increased in numbers and thereby competed with the sheep for food and eventually killed essential foraging crops because of their ability to dig plants up by the roots.</a:t>
            </a:r>
          </a:p>
          <a:p>
            <a:pPr marL="412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A:  Eliminating the predator of a domestic livestock does not impact their population numbers since the ranchers control the number of animals they keep.</a:t>
            </a:r>
          </a:p>
          <a:p>
            <a:pPr marL="412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B:  Although many changes in the ecological balance will have significant economic impacts, the price of sheep was not a factor in the interactions following the killing of the dingoes.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412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A is correct .</a:t>
            </a:r>
          </a:p>
          <a:p>
            <a:pPr marL="412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B:  Oxygen levels are not a factor in differentiating where tundra biomes exist.  The temperature and precipitation similarities are what make the conditions favorable for tundra growth.</a:t>
            </a:r>
          </a:p>
          <a:p>
            <a:pPr marL="412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Answer C:  Ultraviolet rays are not the contributing factor to the similarities of high altitude and high latitude climates.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287ECA-B75B-AE40-B395-2103F142D903}" type="slidenum">
              <a:rPr lang="en-US"/>
              <a:pPr/>
              <a:t>3</a:t>
            </a:fld>
            <a:endParaRPr lang="en-US"/>
          </a:p>
        </p:txBody>
      </p:sp>
      <p:sp>
        <p:nvSpPr>
          <p:cNvPr id="149506" name="Rectangle 2"/>
          <p:cNvSpPr>
            <a:spLocks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1"/>
              <a:t>A Cargo Ship Pumps Ballast Water.</a:t>
            </a:r>
            <a:endParaRPr lang="en-US"/>
          </a:p>
          <a:p>
            <a:r>
              <a:rPr lang="en-US"/>
              <a:t>This ship in Queensland, Australia, pumps ballast water while being loaded with coal bound for Japan. Dumping ballast water into local waters introduces aquatic species from other parts of the world. Zebra mussels are one of the most economically destructive invasive species in North America. Today, most ships replace ballast water while still at sea, where the saltiness of the ocean seawater kills most freshwater stowaways.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41275" eaLnBrk="1" hangingPunct="1">
              <a:spcBef>
                <a:spcPts val="413"/>
              </a:spcBef>
              <a:buClr>
                <a:srgbClr val="000000"/>
              </a:buClr>
              <a:buFontTx/>
              <a:buChar char="•"/>
            </a:pPr>
            <a:r>
              <a:rPr lang="en-US">
                <a:solidFill>
                  <a:srgbClr val="000000"/>
                </a:solidFill>
                <a:latin typeface="Arial" pitchFamily="1" charset="0"/>
                <a:ea typeface="Arial" pitchFamily="1" charset="0"/>
                <a:cs typeface="Arial" pitchFamily="1" charset="0"/>
                <a:sym typeface="Arial" pitchFamily="1" charset="0"/>
              </a:rPr>
              <a:t>The answer is false because not all estuaries are found where the tide levels change enough to have daily submerging of portions of the shore.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C15482-9E3A-EA43-B767-D93115B88B5C}" type="slidenum">
              <a:rPr lang="en-US"/>
              <a:pPr/>
              <a:t>56</a:t>
            </a:fld>
            <a:endParaRPr lang="en-US"/>
          </a:p>
        </p:txBody>
      </p:sp>
      <p:sp>
        <p:nvSpPr>
          <p:cNvPr id="165890" name="Rectangle 2"/>
          <p:cNvSpPr>
            <a:spLocks noChangeArrowheads="1" noTextEdit="1"/>
          </p:cNvSpPr>
          <p:nvPr>
            <p:ph type="sldImg"/>
          </p:nvPr>
        </p:nvSpPr>
        <p:spPr>
          <a:ln/>
        </p:spPr>
      </p:sp>
      <p:sp>
        <p:nvSpPr>
          <p:cNvPr id="165891" name="Rectangle 3"/>
          <p:cNvSpPr>
            <a:spLocks noGrp="1" noChangeArrowheads="1"/>
          </p:cNvSpPr>
          <p:nvPr>
            <p:ph type="body" idx="1"/>
          </p:nvPr>
        </p:nvSpPr>
        <p:spPr/>
        <p:txBody>
          <a:bodyPr/>
          <a:lstStyle/>
          <a:p>
            <a:r>
              <a:rPr lang="en-US" b="1"/>
              <a:t>Figure 2 The Most Inconvenient Truth: Climate Change Is Caused by Overpopulation and Overconsumption</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0C22D-0C9C-D342-888B-18D26C4E57FA}" type="slidenum">
              <a:rPr lang="en-US"/>
              <a:pPr/>
              <a:t>57</a:t>
            </a:fld>
            <a:endParaRPr lang="en-US"/>
          </a:p>
        </p:txBody>
      </p:sp>
      <p:sp>
        <p:nvSpPr>
          <p:cNvPr id="141314" name="Rectangle 2"/>
          <p:cNvSpPr>
            <a:spLocks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b="1"/>
              <a:t>Figure 25.1 Land Transformation</a:t>
            </a:r>
            <a:endParaRPr lang="en-US"/>
          </a:p>
          <a:p>
            <a:r>
              <a:rPr lang="en-US"/>
              <a:t>Change in the boundaries (in red) of urban regions near Washington, DC, between 1850 (a) and 1992 (b).</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A31CEF-578D-C649-9F65-F3B952FB675B}" type="slidenum">
              <a:rPr lang="en-US"/>
              <a:pPr/>
              <a:t>58</a:t>
            </a:fld>
            <a:endParaRPr lang="en-US"/>
          </a:p>
        </p:txBody>
      </p:sp>
      <p:sp>
        <p:nvSpPr>
          <p:cNvPr id="142338" name="Rectangle 2"/>
          <p:cNvSpPr>
            <a:spLocks noChangeArrowheads="1" noTextEdit="1"/>
          </p:cNvSpPr>
          <p:nvPr>
            <p:ph type="sldImg"/>
          </p:nvPr>
        </p:nvSpPr>
        <p:spPr>
          <a:ln/>
        </p:spPr>
      </p:sp>
      <p:sp>
        <p:nvSpPr>
          <p:cNvPr id="142339" name="Rectangle 3"/>
          <p:cNvSpPr>
            <a:spLocks noGrp="1" noChangeArrowheads="1"/>
          </p:cNvSpPr>
          <p:nvPr>
            <p:ph type="body" idx="1"/>
          </p:nvPr>
        </p:nvSpPr>
        <p:spPr/>
        <p:txBody>
          <a:bodyPr/>
          <a:lstStyle/>
          <a:p>
            <a:r>
              <a:rPr lang="en-US" b="1"/>
              <a:t>Figure 25.2 Disappearing Forests</a:t>
            </a:r>
            <a:endParaRPr lang="en-US"/>
          </a:p>
          <a:p>
            <a:r>
              <a:rPr lang="en-US"/>
              <a:t>This graph, based on data from the United Nations Food and Agriculture Organization (FAO), shows that forest cover has shrunk in most regions of the world, except Europe. Asia’s relatively good standing is due largely to extensive reforestation efforts in China over the past few years. The inset shows cattle grazing on land previously covered by Amazonian rainforest, in Para, Brazil.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FAA2FB-8914-494A-BDE9-C6F24A5ADD7E}"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10BC4E-2A21-3A49-898E-E44F5C535556}" type="slidenum">
              <a:rPr lang="en-US"/>
              <a:pPr/>
              <a:t>7</a:t>
            </a:fld>
            <a:endParaRPr lang="en-US"/>
          </a:p>
        </p:txBody>
      </p:sp>
      <p:sp>
        <p:nvSpPr>
          <p:cNvPr id="150530" name="Rectangle 2"/>
          <p:cNvSpPr>
            <a:spLocks noChangeArrowheads="1" noTextEdit="1"/>
          </p:cNvSpPr>
          <p:nvPr>
            <p:ph type="sldImg"/>
          </p:nvPr>
        </p:nvSpPr>
        <p:spPr>
          <a:ln/>
        </p:spPr>
      </p:sp>
      <p:sp>
        <p:nvSpPr>
          <p:cNvPr id="150531" name="Rectangle 3"/>
          <p:cNvSpPr>
            <a:spLocks noGrp="1" noChangeArrowheads="1"/>
          </p:cNvSpPr>
          <p:nvPr>
            <p:ph type="body" idx="1"/>
          </p:nvPr>
        </p:nvSpPr>
        <p:spPr/>
        <p:txBody>
          <a:bodyPr/>
          <a:lstStyle/>
          <a:p>
            <a:r>
              <a:rPr lang="en-US" b="1"/>
              <a:t>Figure 21.1 An Explosion in Numbers</a:t>
            </a:r>
            <a:endParaRPr lang="en-US"/>
          </a:p>
          <a:p>
            <a:r>
              <a:rPr lang="en-US"/>
              <a:t>(a) Red kangaroo numbers increased by a factor of 166 when their dingo predators were removed from the Australian rangelands located south of (b) the world’s longest fence (red line).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493F91-DE29-8A4A-8112-052E8EC8AE5D}" type="slidenum">
              <a:rPr lang="en-US"/>
              <a:pPr/>
              <a:t>11</a:t>
            </a:fld>
            <a:endParaRPr 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Figure 21.2 Earth Has Four Giant Convection Cells</a:t>
            </a:r>
            <a:endParaRPr lang="en-US"/>
          </a:p>
          <a:p>
            <a:r>
              <a:rPr lang="en-US"/>
              <a:t>Two giant convection cells are located in the Northern Hemisphere and two in the Southern Hemisphere. In each convection cell, relatively warm, moist air rises, cools, and then releases moisture as rain or snow.</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90D6E7-7FBC-D54A-9CBF-19E791BBC1EC}" type="slidenum">
              <a:rPr lang="en-US"/>
              <a:pPr/>
              <a:t>12</a:t>
            </a:fld>
            <a:endParaRPr lang="en-US"/>
          </a:p>
        </p:txBody>
      </p:sp>
      <p:sp>
        <p:nvSpPr>
          <p:cNvPr id="156674" name="Rectangle 2"/>
          <p:cNvSpPr>
            <a:spLocks noChangeArrowheads="1" noTextEdit="1"/>
          </p:cNvSpPr>
          <p:nvPr>
            <p:ph type="sldImg"/>
          </p:nvPr>
        </p:nvSpPr>
        <p:spPr>
          <a:ln/>
        </p:spPr>
      </p:sp>
      <p:sp>
        <p:nvSpPr>
          <p:cNvPr id="156675" name="Rectangle 3"/>
          <p:cNvSpPr>
            <a:spLocks noGrp="1" noChangeArrowheads="1"/>
          </p:cNvSpPr>
          <p:nvPr>
            <p:ph type="body" idx="1"/>
          </p:nvPr>
        </p:nvSpPr>
        <p:spPr/>
        <p:txBody>
          <a:bodyPr/>
          <a:lstStyle/>
          <a:p>
            <a:r>
              <a:rPr lang="en-US" b="1"/>
              <a:t>Figure 21.3 Prevailing Winds Are Determined by Global Patterns of Air Circulation</a:t>
            </a:r>
            <a:endParaRPr lang="en-US"/>
          </a:p>
          <a:p>
            <a:r>
              <a:rPr lang="en-US"/>
              <a:t>Earth’s rotation causes winds to curve to the east or west. The direction in which they curve depends on their latitude, but for most regions on Earth, the seasonal winds blow from a consistent direction.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630F0-9208-3846-A50E-9A45880C0757}" type="slidenum">
              <a:rPr lang="en-US"/>
              <a:pPr/>
              <a:t>14</a:t>
            </a:fld>
            <a:endParaRPr 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r>
              <a:rPr lang="en-US" b="1"/>
              <a:t>Figure 21.4 Why Do Ocean Temperatures Vary?</a:t>
            </a:r>
            <a:endParaRPr lang="en-US"/>
          </a:p>
          <a:p>
            <a:r>
              <a:rPr lang="en-US"/>
              <a:t>Ocean currents can be cold (blue) or warm (red), depending on a combination of factors, including water depth and latitude.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A2E494-2537-F74D-9ABB-E7D77071E72B}" type="slidenum">
              <a:rPr lang="en-US"/>
              <a:pPr/>
              <a:t>16</a:t>
            </a:fld>
            <a:endParaRPr lang="en-US"/>
          </a:p>
        </p:txBody>
      </p:sp>
      <p:sp>
        <p:nvSpPr>
          <p:cNvPr id="160770" name="Rectangle 2"/>
          <p:cNvSpPr>
            <a:spLocks noChangeArrowheads="1" noTextEdit="1"/>
          </p:cNvSpPr>
          <p:nvPr>
            <p:ph type="sldImg"/>
          </p:nvPr>
        </p:nvSpPr>
        <p:spPr>
          <a:ln/>
        </p:spPr>
      </p:sp>
      <p:sp>
        <p:nvSpPr>
          <p:cNvPr id="160771" name="Rectangle 3"/>
          <p:cNvSpPr>
            <a:spLocks noGrp="1" noChangeArrowheads="1"/>
          </p:cNvSpPr>
          <p:nvPr>
            <p:ph type="body" idx="1"/>
          </p:nvPr>
        </p:nvSpPr>
        <p:spPr/>
        <p:txBody>
          <a:bodyPr/>
          <a:lstStyle/>
          <a:p>
            <a:r>
              <a:rPr lang="en-US" b="1"/>
              <a:t>Figure 21.5 The Leeward Side of a Mountain Is Usually Dry</a:t>
            </a:r>
            <a:endParaRPr lang="en-US"/>
          </a:p>
          <a:p>
            <a:r>
              <a:rPr lang="en-US"/>
              <a:t>The side of a high mountain that faces the prevailing winds (the windward side) receives more precipitation than the side of the mountain that faces away from the prevailing winds (the leeward side). The leeward side is therefore said to be in a rain shadow.</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90B27D-5403-49B7-9262-620D6DC4B3CB}"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92D99C4-3159-44AA-8694-8B88ED9DB55B}"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262A19-C91E-4546-A92E-9B5B674DF160}"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A0A2FA-249C-48DB-98D3-D5A554BB661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A1F29-B451-41EB-9873-E5D4E5131EA1}"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2BF8493-A4C4-406C-B9B2-0DCB31895B8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5" name="Rectangle 3"/>
          <p:cNvSpPr>
            <a:spLocks noGrp="1" noChangeArrowheads="1"/>
          </p:cNvSpPr>
          <p:nvPr>
            <p:ph type="sldNum" sz="quarter" idx="11"/>
          </p:nvPr>
        </p:nvSpPr>
        <p:spPr>
          <a:ln/>
        </p:spPr>
        <p:txBody>
          <a:bodyPr/>
          <a:lstStyle>
            <a:lvl1pPr>
              <a:defRPr/>
            </a:lvl1pPr>
          </a:lstStyle>
          <a:p>
            <a:pPr>
              <a:defRPr/>
            </a:pPr>
            <a:fld id="{623522D5-AB89-0244-994E-E7478AF85F31}"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89D44F1-5643-498E-BC82-3C7CF2BC5AED}"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D1D48F-67DC-45D2-B357-ED30E3ADC4A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FBD6BB-DFE9-4E91-BA2B-CCA88A77F4BA}" type="datetimeFigureOut">
              <a:rPr lang="en-US"/>
              <a:pPr>
                <a:defRPr/>
              </a:pPr>
              <a:t>6/14/12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E874A0-6AE6-4B22-9D22-E64BCC442300}"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F18369C-D561-43AC-95AF-7814A2DC2C67}" type="datetimeFigureOut">
              <a:rPr lang="en-US"/>
              <a:pPr>
                <a:defRPr/>
              </a:pPr>
              <a:t>6/14/12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C91AE3-FDDE-497D-AC00-EDBF85A5FAD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8ACFAF2-3F8B-4279-B854-8BE0A1D306B8}" type="datetimeFigureOut">
              <a:rPr lang="en-US"/>
              <a:pPr>
                <a:defRPr/>
              </a:pPr>
              <a:t>6/14/12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80F543-836B-44B1-8D88-51F0A982182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EF99F97-8614-4126-B27B-FE2089CAD4DB}" type="datetimeFigureOut">
              <a:rPr lang="en-US"/>
              <a:pPr>
                <a:defRPr/>
              </a:pPr>
              <a:t>6/14/12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B947962-DDB1-4F58-8A1C-E7BE65E752A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FCB5088-97E6-4C7C-BF2D-6EA8FBB25E22}" type="datetimeFigureOut">
              <a:rPr lang="en-US"/>
              <a:pPr>
                <a:defRPr/>
              </a:pPr>
              <a:t>6/14/12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8909431-364C-49D9-9C5D-BE6DEBCF19A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B98088-9788-46F8-9F3A-1BDDBD3C3990}" type="datetimeFigureOut">
              <a:rPr lang="en-US"/>
              <a:pPr>
                <a:defRPr/>
              </a:pPr>
              <a:t>6/14/12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80BB26-D832-467C-A576-80C6BD54122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9BD0FAB-6D29-4661-B690-E556D81F7784}" type="datetimeFigureOut">
              <a:rPr lang="en-US"/>
              <a:pPr>
                <a:defRPr/>
              </a:pPr>
              <a:t>6/14/12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4592DA1-663C-4C52-B245-69A2034AAC3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40A549B-1226-4210-A4F6-AC9F04B4C9F9}" type="datetimeFigureOut">
              <a:rPr lang="en-US"/>
              <a:pPr>
                <a:defRPr/>
              </a:pPr>
              <a:t>6/14/12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55F90BA-29CC-4A85-89C3-11804AE1DBA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2A2201D9-9898-9242-ABBD-BCC1EB05FF73}"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1.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3.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4.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2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a:solidFill>
                  <a:srgbClr val="E03C3C"/>
                </a:solidFill>
                <a:ea typeface="+mj-ea"/>
                <a:cs typeface="+mj-cs"/>
              </a:rPr>
              <a:t>Discover Biology</a:t>
            </a:r>
            <a:br>
              <a:rPr lang="en-US" sz="6000" b="1">
                <a:solidFill>
                  <a:srgbClr val="E03C3C"/>
                </a:solidFill>
                <a:ea typeface="+mj-ea"/>
                <a:cs typeface="+mj-cs"/>
              </a:rPr>
            </a:br>
            <a:r>
              <a:rPr lang="en-US" sz="2800" b="1">
                <a:solidFill>
                  <a:srgbClr val="E03C3C"/>
                </a:solidFill>
                <a:ea typeface="+mj-ea"/>
                <a:cs typeface="+mj-cs"/>
              </a:rPr>
              <a:t>FIFTH EDITION</a:t>
            </a:r>
            <a:endParaRPr lang="en-US" sz="4800" b="1">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ea typeface="+mn-ea"/>
                <a:cs typeface="+mn-cs"/>
              </a:rPr>
              <a:t>CHAPTER</a:t>
            </a:r>
            <a:r>
              <a:rPr lang="en-US" sz="2800" b="1" dirty="0" smtClean="0">
                <a:ea typeface="+mn-ea"/>
                <a:cs typeface="+mn-cs"/>
              </a:rPr>
              <a:t> </a:t>
            </a:r>
            <a:r>
              <a:rPr lang="en-US" sz="2800" b="1" dirty="0" smtClean="0"/>
              <a:t>21</a:t>
            </a:r>
            <a:endParaRPr lang="en-US" sz="2800" dirty="0" smtClean="0">
              <a:ea typeface="+mn-ea"/>
              <a:cs typeface="+mn-cs"/>
            </a:endParaRPr>
          </a:p>
          <a:p>
            <a:pPr eaLnBrk="1" fontAlgn="auto" hangingPunct="1">
              <a:lnSpc>
                <a:spcPct val="90000"/>
              </a:lnSpc>
              <a:spcAft>
                <a:spcPts val="0"/>
              </a:spcAft>
              <a:buFont typeface="Arial"/>
              <a:buNone/>
              <a:defRPr/>
            </a:pPr>
            <a:r>
              <a:rPr lang="en-US" sz="2800" dirty="0" smtClean="0">
                <a:ea typeface="+mn-ea"/>
                <a:cs typeface="+mn-cs"/>
              </a:rPr>
              <a:t>The Biosphere</a:t>
            </a:r>
            <a:endParaRPr lang="en-US" sz="2800" dirty="0">
              <a:ea typeface="+mn-ea"/>
              <a:cs typeface="+mn-cs"/>
            </a:endParaRPr>
          </a:p>
        </p:txBody>
      </p:sp>
      <p:sp>
        <p:nvSpPr>
          <p:cNvPr id="14340"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prstTxWarp prst="textNoShape">
              <a:avLst/>
            </a:prstTxWarp>
            <a:spAutoFit/>
          </a:bodyPr>
          <a:lstStyle/>
          <a:p>
            <a:pPr algn="r">
              <a:spcBef>
                <a:spcPct val="50000"/>
              </a:spcBef>
            </a:pPr>
            <a:r>
              <a:rPr lang="en-US" sz="1300">
                <a:ea typeface="ヒラギノ角ゴ ProN W3" pitchFamily="1" charset="-128"/>
                <a:cs typeface="ヒラギノ角ゴ ProN W3" pitchFamily="1" charset="-128"/>
              </a:rPr>
              <a:t>© </a:t>
            </a:r>
            <a:r>
              <a:rPr lang="en-US" sz="1300"/>
              <a:t>2012 W. W. Norton &amp; Company, Inc.</a:t>
            </a:r>
          </a:p>
        </p:txBody>
      </p:sp>
      <p:sp>
        <p:nvSpPr>
          <p:cNvPr id="14341"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prstTxWarp prst="textNoShape">
              <a:avLst/>
            </a:prstTxWarp>
            <a:spAutoFit/>
          </a:bodyPr>
          <a:lstStyle/>
          <a:p>
            <a:pPr algn="ctr">
              <a:spcBef>
                <a:spcPct val="50000"/>
              </a:spcBef>
            </a:pPr>
            <a:r>
              <a:rPr lang="en-US">
                <a:solidFill>
                  <a:schemeClr val="tx2"/>
                </a:solidFill>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Wind and Water Currents</a:t>
            </a:r>
            <a:br>
              <a:rPr lang="en-US" dirty="0" smtClean="0"/>
            </a:br>
            <a:r>
              <a:rPr lang="en-US" dirty="0" smtClean="0"/>
              <a:t>Affect Climate</a:t>
            </a:r>
            <a:endParaRPr lang="en-US" dirty="0"/>
          </a:p>
        </p:txBody>
      </p:sp>
      <p:sp>
        <p:nvSpPr>
          <p:cNvPr id="23554" name="Content Placeholder 2"/>
          <p:cNvSpPr>
            <a:spLocks noGrp="1"/>
          </p:cNvSpPr>
          <p:nvPr>
            <p:ph idx="1"/>
          </p:nvPr>
        </p:nvSpPr>
        <p:spPr/>
        <p:txBody>
          <a:bodyPr/>
          <a:lstStyle/>
          <a:p>
            <a:pPr eaLnBrk="1" hangingPunct="1"/>
            <a:r>
              <a:rPr lang="en-US" sz="3000" smtClean="0"/>
              <a:t>Earth has four giant </a:t>
            </a:r>
            <a:r>
              <a:rPr lang="en-US" sz="3000" b="1" smtClean="0"/>
              <a:t>convection cells </a:t>
            </a:r>
            <a:r>
              <a:rPr lang="en-US" sz="3000" smtClean="0"/>
              <a:t>in which warm, moist air rises and cool, dry air sinks, generating relatively consistent wind patterns</a:t>
            </a:r>
          </a:p>
          <a:p>
            <a:pPr eaLnBrk="1" hangingPunct="1"/>
            <a:r>
              <a:rPr lang="en-US" sz="3000" smtClean="0"/>
              <a:t>When cool, dry air from the polar regions collides with warm, moist air moving north, precipitation results in the temperate regions </a:t>
            </a:r>
          </a:p>
          <a:p>
            <a:pPr eaLnBrk="1" hangingPunct="1"/>
            <a:r>
              <a:rPr lang="en-US" sz="3000" smtClean="0"/>
              <a:t>Winds usually blow from a consistent direction in a given location and are called prevailing winds</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7762" name="Picture 2" descr="figure_21_02"/>
          <p:cNvPicPr>
            <a:picLocks noChangeAspect="1" noChangeArrowheads="1"/>
          </p:cNvPicPr>
          <p:nvPr/>
        </p:nvPicPr>
        <p:blipFill>
          <a:blip r:embed="rId3"/>
          <a:srcRect/>
          <a:stretch>
            <a:fillRect/>
          </a:stretch>
        </p:blipFill>
        <p:spPr bwMode="auto">
          <a:xfrm>
            <a:off x="2717800" y="215900"/>
            <a:ext cx="37179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10" name="Picture 2" descr="figure_21_03"/>
          <p:cNvPicPr>
            <a:picLocks noChangeAspect="1" noChangeArrowheads="1"/>
          </p:cNvPicPr>
          <p:nvPr/>
        </p:nvPicPr>
        <p:blipFill>
          <a:blip r:embed="rId3"/>
          <a:srcRect/>
          <a:stretch>
            <a:fillRect/>
          </a:stretch>
        </p:blipFill>
        <p:spPr bwMode="auto">
          <a:xfrm>
            <a:off x="1828800" y="215900"/>
            <a:ext cx="54911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Wind and Water Currents</a:t>
            </a:r>
            <a:br>
              <a:rPr lang="en-US" dirty="0" smtClean="0"/>
            </a:br>
            <a:r>
              <a:rPr lang="en-US" dirty="0" smtClean="0"/>
              <a:t>Affect Climate</a:t>
            </a:r>
            <a:endParaRPr lang="en-US" dirty="0"/>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smtClean="0"/>
              <a:t>The rotation of Earth, differences in water temperature between the poles and the tropics, and the directions of prevailing winds all contribute to the formation of ocean currents</a:t>
            </a:r>
          </a:p>
          <a:p>
            <a:pPr eaLnBrk="1" fontAlgn="auto" hangingPunct="1">
              <a:spcAft>
                <a:spcPts val="0"/>
              </a:spcAft>
              <a:buFont typeface="Arial"/>
              <a:buChar char="•"/>
              <a:defRPr/>
            </a:pPr>
            <a:r>
              <a:rPr lang="en-US" dirty="0" smtClean="0"/>
              <a:t>Without the warming effect of the water carried by currents such as the Gulf Stream, climates around the world would be much different than they are today</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1858" name="Picture 2" descr="figure_21_04"/>
          <p:cNvPicPr>
            <a:picLocks noChangeAspect="1" noChangeArrowheads="1"/>
          </p:cNvPicPr>
          <p:nvPr/>
        </p:nvPicPr>
        <p:blipFill>
          <a:blip r:embed="rId3"/>
          <a:srcRect/>
          <a:stretch>
            <a:fillRect/>
          </a:stretch>
        </p:blipFill>
        <p:spPr bwMode="auto">
          <a:xfrm>
            <a:off x="1016000" y="215900"/>
            <a:ext cx="7118350"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Major Features of Earth’s</a:t>
            </a:r>
            <a:br>
              <a:rPr lang="en-US" dirty="0" smtClean="0"/>
            </a:br>
            <a:r>
              <a:rPr lang="en-US" dirty="0" smtClean="0"/>
              <a:t>Surface Also Shape Climate</a:t>
            </a:r>
            <a:endParaRPr lang="en-US" dirty="0"/>
          </a:p>
        </p:txBody>
      </p:sp>
      <p:sp>
        <p:nvSpPr>
          <p:cNvPr id="28674" name="Content Placeholder 2"/>
          <p:cNvSpPr>
            <a:spLocks noGrp="1"/>
          </p:cNvSpPr>
          <p:nvPr>
            <p:ph idx="1"/>
          </p:nvPr>
        </p:nvSpPr>
        <p:spPr/>
        <p:txBody>
          <a:bodyPr/>
          <a:lstStyle/>
          <a:p>
            <a:pPr eaLnBrk="1" hangingPunct="1">
              <a:lnSpc>
                <a:spcPct val="90000"/>
              </a:lnSpc>
            </a:pPr>
            <a:r>
              <a:rPr lang="en-US" smtClean="0"/>
              <a:t>The climate of a place may also be affected by the presence of large lakes, the ocean, and mountain ranges</a:t>
            </a:r>
          </a:p>
          <a:p>
            <a:pPr eaLnBrk="1" hangingPunct="1">
              <a:lnSpc>
                <a:spcPct val="90000"/>
              </a:lnSpc>
            </a:pPr>
            <a:r>
              <a:rPr lang="en-US" smtClean="0"/>
              <a:t>Large bodies of water absorb and release heat more slowly, creating a milder climate </a:t>
            </a:r>
          </a:p>
          <a:p>
            <a:pPr eaLnBrk="1" hangingPunct="1">
              <a:lnSpc>
                <a:spcPct val="90000"/>
              </a:lnSpc>
            </a:pPr>
            <a:r>
              <a:rPr lang="en-US" smtClean="0"/>
              <a:t>Mountains often produce a </a:t>
            </a:r>
            <a:r>
              <a:rPr lang="en-US" b="1" smtClean="0"/>
              <a:t>rain shadow effect</a:t>
            </a:r>
            <a:r>
              <a:rPr lang="en-US" smtClean="0"/>
              <a:t>, in which little precipitation falls on the side of the mountain that faces away from the prevailing winds</a:t>
            </a:r>
          </a:p>
          <a:p>
            <a:pPr eaLnBrk="1" hangingPunct="1">
              <a:lnSpc>
                <a:spcPct val="90000"/>
              </a:lnSpc>
            </a:pPr>
            <a:endParaRPr lang="en-US" smtClean="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3906" name="Picture 2" descr="figure_21_05"/>
          <p:cNvPicPr>
            <a:picLocks noChangeAspect="1" noChangeArrowheads="1"/>
          </p:cNvPicPr>
          <p:nvPr/>
        </p:nvPicPr>
        <p:blipFill>
          <a:blip r:embed="rId3"/>
          <a:srcRect/>
          <a:stretch>
            <a:fillRect/>
          </a:stretch>
        </p:blipFill>
        <p:spPr bwMode="auto">
          <a:xfrm>
            <a:off x="304800" y="469900"/>
            <a:ext cx="8531225" cy="59356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Terrestrial Biomes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b="1" dirty="0" smtClean="0"/>
              <a:t>Biomes</a:t>
            </a:r>
            <a:r>
              <a:rPr lang="en-US" dirty="0" smtClean="0"/>
              <a:t> can be categorized</a:t>
            </a:r>
            <a:r>
              <a:rPr lang="en-US" b="1" dirty="0" smtClean="0"/>
              <a:t> </a:t>
            </a:r>
            <a:r>
              <a:rPr lang="en-US" dirty="0" smtClean="0"/>
              <a:t>based on the unique climatic and ecological features of each such region</a:t>
            </a:r>
          </a:p>
          <a:p>
            <a:pPr eaLnBrk="1" fontAlgn="auto" hangingPunct="1">
              <a:spcAft>
                <a:spcPts val="0"/>
              </a:spcAft>
              <a:buFont typeface="Arial"/>
              <a:buChar char="•"/>
              <a:defRPr/>
            </a:pPr>
            <a:r>
              <a:rPr lang="en-US" i="1" dirty="0" smtClean="0"/>
              <a:t>Terrestrial biomes </a:t>
            </a:r>
            <a:r>
              <a:rPr lang="en-US" dirty="0" smtClean="0"/>
              <a:t>are land biomes and are usually named after the dominant vegetation in the area</a:t>
            </a:r>
          </a:p>
          <a:p>
            <a:pPr eaLnBrk="1" fontAlgn="auto" hangingPunct="1">
              <a:spcAft>
                <a:spcPts val="0"/>
              </a:spcAft>
              <a:buFont typeface="Arial"/>
              <a:buChar char="•"/>
              <a:defRPr/>
            </a:pPr>
            <a:r>
              <a:rPr lang="en-US" i="1" dirty="0" smtClean="0"/>
              <a:t>Aquatic biomes </a:t>
            </a:r>
            <a:r>
              <a:rPr lang="en-US" dirty="0" smtClean="0"/>
              <a:t>are found in water and are classified on the basis of physical and chemical features, such as salt content</a:t>
            </a:r>
          </a:p>
          <a:p>
            <a:pPr eaLnBrk="1" fontAlgn="auto" hangingPunct="1">
              <a:spcAft>
                <a:spcPts val="0"/>
              </a:spcAft>
              <a:buFont typeface="Arial"/>
              <a:buChar char="•"/>
              <a:defRPr/>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954" name="Picture 2" descr="figure_21_06"/>
          <p:cNvPicPr>
            <a:picLocks noChangeAspect="1" noChangeArrowheads="1"/>
          </p:cNvPicPr>
          <p:nvPr/>
        </p:nvPicPr>
        <p:blipFill>
          <a:blip r:embed="rId3"/>
          <a:srcRect/>
          <a:stretch>
            <a:fillRect/>
          </a:stretch>
        </p:blipFill>
        <p:spPr bwMode="auto">
          <a:xfrm>
            <a:off x="304800" y="952500"/>
            <a:ext cx="8531225" cy="49609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z="4000" smtClean="0"/>
              <a:t>The Location of Terrestrial Biomes</a:t>
            </a:r>
            <a:br>
              <a:rPr lang="en-US" sz="4000" smtClean="0"/>
            </a:br>
            <a:r>
              <a:rPr lang="en-US" sz="4000" smtClean="0"/>
              <a:t>Is Determined by Climate</a:t>
            </a:r>
          </a:p>
        </p:txBody>
      </p:sp>
      <p:sp>
        <p:nvSpPr>
          <p:cNvPr id="32770" name="Content Placeholder 2"/>
          <p:cNvSpPr>
            <a:spLocks noGrp="1"/>
          </p:cNvSpPr>
          <p:nvPr>
            <p:ph idx="1"/>
          </p:nvPr>
        </p:nvSpPr>
        <p:spPr/>
        <p:txBody>
          <a:bodyPr/>
          <a:lstStyle/>
          <a:p>
            <a:pPr eaLnBrk="1" hangingPunct="1">
              <a:lnSpc>
                <a:spcPct val="90000"/>
              </a:lnSpc>
            </a:pPr>
            <a:r>
              <a:rPr lang="en-US" smtClean="0"/>
              <a:t>Climate, especially the temperature and precipitation, is the most important factor controlling the location of natural terrestrial biomes</a:t>
            </a:r>
          </a:p>
          <a:p>
            <a:pPr eaLnBrk="1" hangingPunct="1">
              <a:lnSpc>
                <a:spcPct val="90000"/>
              </a:lnSpc>
            </a:pPr>
            <a:r>
              <a:rPr lang="en-US" smtClean="0"/>
              <a:t>The effects of temperature and moisture on different species cause particular biomes to be found under a consistent set of conditions</a:t>
            </a:r>
          </a:p>
          <a:p>
            <a:pPr eaLnBrk="1" hangingPunct="1">
              <a:lnSpc>
                <a:spcPct val="90000"/>
              </a:lnSpc>
            </a:pPr>
            <a:r>
              <a:rPr lang="en-US" smtClean="0"/>
              <a:t>The extent and distribution of biomes that exist today are very strongly influenced by humans</a:t>
            </a:r>
          </a:p>
          <a:p>
            <a:pPr eaLnBrk="1" hangingPunct="1">
              <a:lnSpc>
                <a:spcPct val="90000"/>
              </a:lnSpc>
            </a:pPr>
            <a:endParaRPr lang="en-US"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21_00_01"/>
          <p:cNvPicPr>
            <a:picLocks noChangeAspect="1" noChangeArrowheads="1"/>
          </p:cNvPicPr>
          <p:nvPr/>
        </p:nvPicPr>
        <p:blipFill>
          <a:blip r:embed="rId3"/>
          <a:srcRect/>
          <a:stretch>
            <a:fillRect/>
          </a:stretch>
        </p:blipFill>
        <p:spPr bwMode="auto">
          <a:xfrm>
            <a:off x="304800" y="381000"/>
            <a:ext cx="8531225" cy="6094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6978" name="Picture 2" descr="figure_21_07"/>
          <p:cNvPicPr>
            <a:picLocks noChangeAspect="1" noChangeArrowheads="1"/>
          </p:cNvPicPr>
          <p:nvPr/>
        </p:nvPicPr>
        <p:blipFill>
          <a:blip r:embed="rId3"/>
          <a:srcRect/>
          <a:stretch>
            <a:fillRect/>
          </a:stretch>
        </p:blipFill>
        <p:spPr bwMode="auto">
          <a:xfrm>
            <a:off x="1409700" y="215900"/>
            <a:ext cx="63198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z="4000" smtClean="0"/>
              <a:t>The Tundra Is Marked by Cold</a:t>
            </a:r>
            <a:br>
              <a:rPr lang="en-US" sz="4000" smtClean="0"/>
            </a:br>
            <a:r>
              <a:rPr lang="en-US" sz="4000" smtClean="0"/>
              <a:t>Winters and a Short Growing Season</a:t>
            </a:r>
          </a:p>
        </p:txBody>
      </p:sp>
      <p:sp>
        <p:nvSpPr>
          <p:cNvPr id="34818" name="Content Placeholder 2"/>
          <p:cNvSpPr>
            <a:spLocks noGrp="1"/>
          </p:cNvSpPr>
          <p:nvPr>
            <p:ph idx="1"/>
          </p:nvPr>
        </p:nvSpPr>
        <p:spPr/>
        <p:txBody>
          <a:bodyPr/>
          <a:lstStyle/>
          <a:p>
            <a:pPr eaLnBrk="1" hangingPunct="1">
              <a:lnSpc>
                <a:spcPct val="90000"/>
              </a:lnSpc>
            </a:pPr>
            <a:r>
              <a:rPr lang="en-US" smtClean="0"/>
              <a:t>The Arctic </a:t>
            </a:r>
            <a:r>
              <a:rPr lang="en-US" b="1" smtClean="0"/>
              <a:t>tundra</a:t>
            </a:r>
            <a:r>
              <a:rPr lang="en-US" smtClean="0"/>
              <a:t> covers nearly one-fourth of Earth’s land surface; it is frozen ten months of the year and receives less precipitation than many of the world’s deserts</a:t>
            </a:r>
          </a:p>
          <a:p>
            <a:pPr eaLnBrk="1" hangingPunct="1">
              <a:lnSpc>
                <a:spcPct val="90000"/>
              </a:lnSpc>
            </a:pPr>
            <a:r>
              <a:rPr lang="en-US" b="1" smtClean="0"/>
              <a:t>Permafrost</a:t>
            </a:r>
            <a:r>
              <a:rPr lang="en-US" smtClean="0"/>
              <a:t> is permanently frozen soil found below the surface layers of the tundra </a:t>
            </a:r>
          </a:p>
          <a:p>
            <a:pPr eaLnBrk="1" hangingPunct="1">
              <a:lnSpc>
                <a:spcPct val="90000"/>
              </a:lnSpc>
            </a:pPr>
            <a:r>
              <a:rPr lang="en-US" smtClean="0"/>
              <a:t>Trees are scarce in the tundra, which is dominated by low-growing flowering plants, such as grasses, sedges, moss, and lichens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8002" name="Picture 2" descr="figure_21_08"/>
          <p:cNvPicPr>
            <a:picLocks noChangeAspect="1" noChangeArrowheads="1"/>
          </p:cNvPicPr>
          <p:nvPr/>
        </p:nvPicPr>
        <p:blipFill>
          <a:blip r:embed="rId3"/>
          <a:srcRect/>
          <a:stretch>
            <a:fillRect/>
          </a:stretch>
        </p:blipFill>
        <p:spPr bwMode="auto">
          <a:xfrm>
            <a:off x="304800" y="774700"/>
            <a:ext cx="8531225" cy="53260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69863" y="274638"/>
            <a:ext cx="8785225" cy="1143000"/>
          </a:xfrm>
        </p:spPr>
        <p:txBody>
          <a:bodyPr rtlCol="0">
            <a:normAutofit fontScale="90000"/>
          </a:bodyPr>
          <a:lstStyle/>
          <a:p>
            <a:pPr eaLnBrk="1" fontAlgn="auto" hangingPunct="1">
              <a:spcAft>
                <a:spcPts val="0"/>
              </a:spcAft>
              <a:defRPr/>
            </a:pPr>
            <a:r>
              <a:rPr lang="en-US" dirty="0" smtClean="0"/>
              <a:t>A Few Coniferous Species</a:t>
            </a:r>
            <a:br>
              <a:rPr lang="en-US" dirty="0" smtClean="0"/>
            </a:br>
            <a:r>
              <a:rPr lang="en-US" dirty="0" smtClean="0"/>
              <a:t>Dominate in the Boreal Forest</a:t>
            </a:r>
            <a:endParaRPr lang="en-US" dirty="0"/>
          </a:p>
        </p:txBody>
      </p:sp>
      <p:sp>
        <p:nvSpPr>
          <p:cNvPr id="37890" name="Content Placeholder 2"/>
          <p:cNvSpPr>
            <a:spLocks noGrp="1"/>
          </p:cNvSpPr>
          <p:nvPr>
            <p:ph idx="1"/>
          </p:nvPr>
        </p:nvSpPr>
        <p:spPr/>
        <p:txBody>
          <a:bodyPr/>
          <a:lstStyle/>
          <a:p>
            <a:pPr eaLnBrk="1" hangingPunct="1">
              <a:lnSpc>
                <a:spcPct val="90000"/>
              </a:lnSpc>
            </a:pPr>
            <a:r>
              <a:rPr lang="en-US" smtClean="0"/>
              <a:t>The </a:t>
            </a:r>
            <a:r>
              <a:rPr lang="en-US" b="1" smtClean="0"/>
              <a:t>boreal forest </a:t>
            </a:r>
            <a:r>
              <a:rPr lang="en-US" smtClean="0"/>
              <a:t>is the largest terrestrial biome and includes the sub-Arctic landmass immediately south of the tundra</a:t>
            </a:r>
          </a:p>
          <a:p>
            <a:pPr eaLnBrk="1" hangingPunct="1">
              <a:lnSpc>
                <a:spcPct val="90000"/>
              </a:lnSpc>
            </a:pPr>
            <a:r>
              <a:rPr lang="en-US" smtClean="0"/>
              <a:t>The soil in boreal forests is thin and nutrient-poor and rainfall is low</a:t>
            </a:r>
          </a:p>
          <a:p>
            <a:pPr eaLnBrk="1" hangingPunct="1">
              <a:lnSpc>
                <a:spcPct val="90000"/>
              </a:lnSpc>
            </a:pPr>
            <a:r>
              <a:rPr lang="en-US" smtClean="0"/>
              <a:t>Plant diversity is relatively low and conifers, which are cone-bearing trees with needlelike leaves, dominate the boreal forest vegetation</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9026" name="Picture 2" descr="figure_21_09"/>
          <p:cNvPicPr>
            <a:picLocks noChangeAspect="1" noChangeArrowheads="1"/>
          </p:cNvPicPr>
          <p:nvPr/>
        </p:nvPicPr>
        <p:blipFill>
          <a:blip r:embed="rId3"/>
          <a:srcRect/>
          <a:stretch>
            <a:fillRect/>
          </a:stretch>
        </p:blipFill>
        <p:spPr bwMode="auto">
          <a:xfrm>
            <a:off x="304800" y="469900"/>
            <a:ext cx="8531225" cy="5911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Temperate Deciduous Forests Have Fertile Soils and Relatively Mild Winters</a:t>
            </a:r>
            <a:endParaRPr lang="en-US" dirty="0"/>
          </a:p>
        </p:txBody>
      </p:sp>
      <p:sp>
        <p:nvSpPr>
          <p:cNvPr id="39938" name="Content Placeholder 2"/>
          <p:cNvSpPr>
            <a:spLocks noGrp="1"/>
          </p:cNvSpPr>
          <p:nvPr>
            <p:ph idx="1"/>
          </p:nvPr>
        </p:nvSpPr>
        <p:spPr/>
        <p:txBody>
          <a:bodyPr/>
          <a:lstStyle/>
          <a:p>
            <a:pPr eaLnBrk="1" hangingPunct="1"/>
            <a:r>
              <a:rPr lang="en-US" b="1" smtClean="0"/>
              <a:t>Temperate deciduous forests </a:t>
            </a:r>
            <a:r>
              <a:rPr lang="en-US" smtClean="0"/>
              <a:t>occur in regions with a distinct winter that lasts 4–5 months and precipitation that is distributed evenly through much of the year</a:t>
            </a:r>
          </a:p>
          <a:p>
            <a:pPr eaLnBrk="1" hangingPunct="1"/>
            <a:r>
              <a:rPr lang="en-US" smtClean="0"/>
              <a:t>There is greater species diversity in both plants and animals than in the tundra and boreal biomes, and many types of deciduous trees are the dominant vegetation </a:t>
            </a:r>
          </a:p>
          <a:p>
            <a:pPr eaLnBrk="1" hangingPunct="1"/>
            <a:endParaRPr lang="en-US" smtClean="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0050" name="Picture 2" descr="figure_21_10"/>
          <p:cNvPicPr>
            <a:picLocks noChangeAspect="1" noChangeArrowheads="1"/>
          </p:cNvPicPr>
          <p:nvPr/>
        </p:nvPicPr>
        <p:blipFill>
          <a:blip r:embed="rId3"/>
          <a:srcRect/>
          <a:stretch>
            <a:fillRect/>
          </a:stretch>
        </p:blipFill>
        <p:spPr bwMode="auto">
          <a:xfrm>
            <a:off x="2374900" y="215900"/>
            <a:ext cx="44116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Grasslands Appear in Regions with Good Soil but Relatively Little Moisture</a:t>
            </a:r>
            <a:endParaRPr lang="en-US" dirty="0"/>
          </a:p>
        </p:txBody>
      </p:sp>
      <p:sp>
        <p:nvSpPr>
          <p:cNvPr id="41986" name="Content Placeholder 2"/>
          <p:cNvSpPr>
            <a:spLocks noGrp="1"/>
          </p:cNvSpPr>
          <p:nvPr>
            <p:ph idx="1"/>
          </p:nvPr>
        </p:nvSpPr>
        <p:spPr>
          <a:xfrm>
            <a:off x="457200" y="1776413"/>
            <a:ext cx="8229600" cy="4525962"/>
          </a:xfrm>
        </p:spPr>
        <p:txBody>
          <a:bodyPr/>
          <a:lstStyle/>
          <a:p>
            <a:pPr eaLnBrk="1" hangingPunct="1"/>
            <a:r>
              <a:rPr lang="en-US" smtClean="0"/>
              <a:t>The </a:t>
            </a:r>
            <a:r>
              <a:rPr lang="en-US" b="1" smtClean="0"/>
              <a:t>grassland biome</a:t>
            </a:r>
            <a:r>
              <a:rPr lang="en-US" smtClean="0"/>
              <a:t> is found in both temperate and tropical latitudes</a:t>
            </a:r>
          </a:p>
          <a:p>
            <a:pPr eaLnBrk="1" hangingPunct="1"/>
            <a:r>
              <a:rPr lang="en-US" smtClean="0"/>
              <a:t>Grasslands receive 25–100 centimeters of  precipitation annually, which is insufficient for vigorous tree growth</a:t>
            </a:r>
          </a:p>
          <a:p>
            <a:pPr eaLnBrk="1" hangingPunct="1"/>
            <a:r>
              <a:rPr lang="en-US" smtClean="0"/>
              <a:t>The soils in some grasslands are exceptionally deep and fertile, and as a result, most of these areas have been converted to agriculture</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1074" name="Picture 2" descr="figure_21_11"/>
          <p:cNvPicPr>
            <a:picLocks noChangeAspect="1" noChangeArrowheads="1"/>
          </p:cNvPicPr>
          <p:nvPr/>
        </p:nvPicPr>
        <p:blipFill>
          <a:blip r:embed="rId3"/>
          <a:srcRect/>
          <a:stretch>
            <a:fillRect/>
          </a:stretch>
        </p:blipFill>
        <p:spPr bwMode="auto">
          <a:xfrm>
            <a:off x="1562100" y="215900"/>
            <a:ext cx="60277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a:xfrm>
            <a:off x="277813" y="274638"/>
            <a:ext cx="8682037" cy="1143000"/>
          </a:xfrm>
        </p:spPr>
        <p:txBody>
          <a:bodyPr/>
          <a:lstStyle/>
          <a:p>
            <a:pPr eaLnBrk="1" hangingPunct="1"/>
            <a:r>
              <a:rPr lang="en-US" sz="4000" smtClean="0"/>
              <a:t>Chaparral Is Characteristic of Regions with Wet Winters and Hot, Dry Summers</a:t>
            </a:r>
          </a:p>
        </p:txBody>
      </p:sp>
      <p:sp>
        <p:nvSpPr>
          <p:cNvPr id="44034" name="Content Placeholder 2"/>
          <p:cNvSpPr>
            <a:spLocks noGrp="1"/>
          </p:cNvSpPr>
          <p:nvPr>
            <p:ph idx="1"/>
          </p:nvPr>
        </p:nvSpPr>
        <p:spPr/>
        <p:txBody>
          <a:bodyPr/>
          <a:lstStyle/>
          <a:p>
            <a:pPr eaLnBrk="1" hangingPunct="1"/>
            <a:r>
              <a:rPr lang="en-US" smtClean="0"/>
              <a:t>The </a:t>
            </a:r>
            <a:r>
              <a:rPr lang="en-US" b="1" smtClean="0"/>
              <a:t>chaparral</a:t>
            </a:r>
            <a:r>
              <a:rPr lang="en-US" b="1" i="1" smtClean="0"/>
              <a:t> </a:t>
            </a:r>
            <a:r>
              <a:rPr lang="en-US" smtClean="0"/>
              <a:t>is a shrubland biome characterized by cool, rainy winters and hot, dry summers and dominated by dense growths of scrub oak and other drought-resistant plants</a:t>
            </a:r>
          </a:p>
          <a:p>
            <a:pPr eaLnBrk="1" hangingPunct="1"/>
            <a:r>
              <a:rPr lang="en-US" smtClean="0"/>
              <a:t>The soil is relatively poor in these habitats, and most species are adapted to hot, dry conditions</a:t>
            </a:r>
          </a:p>
          <a:p>
            <a:pPr eaLnBrk="1" hangingPunct="1"/>
            <a:endParaRPr lang="en-US"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21_00_02"/>
          <p:cNvPicPr>
            <a:picLocks noChangeAspect="1" noChangeArrowheads="1"/>
          </p:cNvPicPr>
          <p:nvPr/>
        </p:nvPicPr>
        <p:blipFill>
          <a:blip r:embed="rId3"/>
          <a:srcRect/>
          <a:stretch>
            <a:fillRect/>
          </a:stretch>
        </p:blipFill>
        <p:spPr bwMode="auto">
          <a:xfrm>
            <a:off x="368300" y="215900"/>
            <a:ext cx="84105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2098" name="Picture 2" descr="figure_21_12"/>
          <p:cNvPicPr>
            <a:picLocks noChangeAspect="1" noChangeArrowheads="1"/>
          </p:cNvPicPr>
          <p:nvPr/>
        </p:nvPicPr>
        <p:blipFill>
          <a:blip r:embed="rId3"/>
          <a:srcRect/>
          <a:stretch>
            <a:fillRect/>
          </a:stretch>
        </p:blipFill>
        <p:spPr bwMode="auto">
          <a:xfrm>
            <a:off x="304800" y="431800"/>
            <a:ext cx="8531225" cy="6008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Scarcity of Moisture</a:t>
            </a:r>
            <a:br>
              <a:rPr lang="en-US" dirty="0" smtClean="0"/>
            </a:br>
            <a:r>
              <a:rPr lang="en-US" dirty="0" smtClean="0"/>
              <a:t>Shapes Life in the Desert</a:t>
            </a:r>
            <a:endParaRPr lang="en-US" dirty="0"/>
          </a:p>
        </p:txBody>
      </p:sp>
      <p:sp>
        <p:nvSpPr>
          <p:cNvPr id="46082" name="Content Placeholder 2"/>
          <p:cNvSpPr>
            <a:spLocks noGrp="1"/>
          </p:cNvSpPr>
          <p:nvPr>
            <p:ph idx="1"/>
          </p:nvPr>
        </p:nvSpPr>
        <p:spPr/>
        <p:txBody>
          <a:bodyPr/>
          <a:lstStyle/>
          <a:p>
            <a:pPr eaLnBrk="1" hangingPunct="1">
              <a:lnSpc>
                <a:spcPct val="90000"/>
              </a:lnSpc>
            </a:pPr>
            <a:r>
              <a:rPr lang="en-US" smtClean="0"/>
              <a:t>The </a:t>
            </a:r>
            <a:r>
              <a:rPr lang="en-US" b="1" smtClean="0"/>
              <a:t>desert biome </a:t>
            </a:r>
            <a:r>
              <a:rPr lang="en-US" smtClean="0"/>
              <a:t>makes up one-third of Earth’s land surface and is defined by its lack of precipitation</a:t>
            </a:r>
          </a:p>
          <a:p>
            <a:pPr eaLnBrk="1" hangingPunct="1">
              <a:lnSpc>
                <a:spcPct val="90000"/>
              </a:lnSpc>
            </a:pPr>
            <a:r>
              <a:rPr lang="en-US" smtClean="0"/>
              <a:t>Desert air lacks moisture and, in turn, cannot moderate daily temperature fluctuations</a:t>
            </a:r>
          </a:p>
          <a:p>
            <a:pPr eaLnBrk="1" hangingPunct="1">
              <a:lnSpc>
                <a:spcPct val="90000"/>
              </a:lnSpc>
            </a:pPr>
            <a:r>
              <a:rPr lang="en-US" smtClean="0"/>
              <a:t>Desert plants have small leaves and some produce enormously long tap-roots </a:t>
            </a:r>
          </a:p>
          <a:p>
            <a:pPr eaLnBrk="1" hangingPunct="1">
              <a:lnSpc>
                <a:spcPct val="90000"/>
              </a:lnSpc>
            </a:pPr>
            <a:r>
              <a:rPr lang="en-US" smtClean="0"/>
              <a:t>A majority of the desert biome’s animal species are nocturnal</a:t>
            </a: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22" name="Picture 2" descr="figure_21_13"/>
          <p:cNvPicPr>
            <a:picLocks noChangeAspect="1" noChangeArrowheads="1"/>
          </p:cNvPicPr>
          <p:nvPr/>
        </p:nvPicPr>
        <p:blipFill>
          <a:blip r:embed="rId3"/>
          <a:srcRect/>
          <a:stretch>
            <a:fillRect/>
          </a:stretch>
        </p:blipFill>
        <p:spPr bwMode="auto">
          <a:xfrm>
            <a:off x="723900" y="215900"/>
            <a:ext cx="769143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Tropical Forests Have High</a:t>
            </a:r>
            <a:br>
              <a:rPr lang="en-US" dirty="0" smtClean="0"/>
            </a:br>
            <a:r>
              <a:rPr lang="en-US" dirty="0" smtClean="0"/>
              <a:t>Species Diversity</a:t>
            </a:r>
            <a:endParaRPr lang="en-US" dirty="0"/>
          </a:p>
        </p:txBody>
      </p:sp>
      <p:sp>
        <p:nvSpPr>
          <p:cNvPr id="48130" name="Content Placeholder 2"/>
          <p:cNvSpPr>
            <a:spLocks noGrp="1"/>
          </p:cNvSpPr>
          <p:nvPr>
            <p:ph idx="1"/>
          </p:nvPr>
        </p:nvSpPr>
        <p:spPr/>
        <p:txBody>
          <a:bodyPr/>
          <a:lstStyle/>
          <a:p>
            <a:pPr eaLnBrk="1" hangingPunct="1"/>
            <a:r>
              <a:rPr lang="en-US" sz="3000" smtClean="0"/>
              <a:t>The </a:t>
            </a:r>
            <a:r>
              <a:rPr lang="en-US" sz="3000" b="1" smtClean="0"/>
              <a:t>tropical forest biome </a:t>
            </a:r>
            <a:r>
              <a:rPr lang="en-US" sz="3000" smtClean="0"/>
              <a:t>is characterized by warm temperatures and about 12 hours of daylight year-round</a:t>
            </a:r>
          </a:p>
          <a:p>
            <a:pPr eaLnBrk="1" hangingPunct="1"/>
            <a:r>
              <a:rPr lang="en-US" sz="3000" smtClean="0"/>
              <a:t>The abundance of sunshine and moisture makes tropical rainforests the most biodiverse biome, and they are home to almost 50% of Earth’s plant and animal species	</a:t>
            </a:r>
          </a:p>
          <a:p>
            <a:pPr eaLnBrk="1" hangingPunct="1"/>
            <a:r>
              <a:rPr lang="en-US" sz="3000" smtClean="0"/>
              <a:t>Today, more than half the original tropical rainforest has been lost to logging and agriculture </a:t>
            </a:r>
          </a:p>
          <a:p>
            <a:pPr eaLnBrk="1" hangingPunct="1"/>
            <a:endParaRPr lang="en-US" sz="3000" b="1" smtClean="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4146" name="Picture 2" descr="figure_21_14"/>
          <p:cNvPicPr>
            <a:picLocks noChangeAspect="1" noChangeArrowheads="1"/>
          </p:cNvPicPr>
          <p:nvPr/>
        </p:nvPicPr>
        <p:blipFill>
          <a:blip r:embed="rId3"/>
          <a:srcRect/>
          <a:stretch>
            <a:fillRect/>
          </a:stretch>
        </p:blipFill>
        <p:spPr bwMode="auto">
          <a:xfrm>
            <a:off x="2273300" y="215900"/>
            <a:ext cx="46069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Title 1"/>
          <p:cNvSpPr>
            <a:spLocks noGrp="1"/>
          </p:cNvSpPr>
          <p:nvPr>
            <p:ph type="title"/>
          </p:nvPr>
        </p:nvSpPr>
        <p:spPr/>
        <p:txBody>
          <a:bodyPr/>
          <a:lstStyle/>
          <a:p>
            <a:pPr eaLnBrk="1" hangingPunct="1"/>
            <a:r>
              <a:rPr lang="en-US" smtClean="0"/>
              <a:t>Aquatic Biomes</a:t>
            </a:r>
          </a:p>
        </p:txBody>
      </p:sp>
      <p:sp>
        <p:nvSpPr>
          <p:cNvPr id="50178" name="Content Placeholder 2"/>
          <p:cNvSpPr>
            <a:spLocks noGrp="1"/>
          </p:cNvSpPr>
          <p:nvPr>
            <p:ph idx="1"/>
          </p:nvPr>
        </p:nvSpPr>
        <p:spPr/>
        <p:txBody>
          <a:bodyPr/>
          <a:lstStyle/>
          <a:p>
            <a:pPr eaLnBrk="1" hangingPunct="1">
              <a:lnSpc>
                <a:spcPct val="90000"/>
              </a:lnSpc>
            </a:pPr>
            <a:r>
              <a:rPr lang="en-US" smtClean="0"/>
              <a:t>Aquatic ecosystems cover about 75 percent of Earth’s surface</a:t>
            </a:r>
          </a:p>
          <a:p>
            <a:pPr eaLnBrk="1" hangingPunct="1">
              <a:lnSpc>
                <a:spcPct val="90000"/>
              </a:lnSpc>
            </a:pPr>
            <a:r>
              <a:rPr lang="en-US" smtClean="0"/>
              <a:t>The salt content, water temperature, water depth, and speed of water flow are all defining characteristics of aquatic biomes</a:t>
            </a:r>
          </a:p>
          <a:p>
            <a:pPr eaLnBrk="1" hangingPunct="1">
              <a:lnSpc>
                <a:spcPct val="90000"/>
              </a:lnSpc>
            </a:pPr>
            <a:r>
              <a:rPr lang="en-US" smtClean="0"/>
              <a:t>Two main types of aquatic biomes can be distinguished on the basis of salt content:</a:t>
            </a:r>
          </a:p>
          <a:p>
            <a:pPr lvl="1" eaLnBrk="1" hangingPunct="1">
              <a:lnSpc>
                <a:spcPct val="90000"/>
              </a:lnSpc>
            </a:pPr>
            <a:r>
              <a:rPr lang="en-US" smtClean="0"/>
              <a:t>Freshwater biome </a:t>
            </a:r>
          </a:p>
          <a:p>
            <a:pPr lvl="1" eaLnBrk="1" hangingPunct="1">
              <a:lnSpc>
                <a:spcPct val="90000"/>
              </a:lnSpc>
            </a:pPr>
            <a:r>
              <a:rPr lang="en-US" smtClean="0"/>
              <a:t>Marine biome</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eaLnBrk="1" hangingPunct="1"/>
            <a:r>
              <a:rPr lang="en-US" sz="4000" smtClean="0"/>
              <a:t>Aquatic Biomes Are Influenced by</a:t>
            </a:r>
            <a:br>
              <a:rPr lang="en-US" sz="4000" smtClean="0"/>
            </a:br>
            <a:r>
              <a:rPr lang="en-US" sz="4000" smtClean="0"/>
              <a:t>Terrestrial Biomes and Climate</a:t>
            </a:r>
          </a:p>
        </p:txBody>
      </p:sp>
      <p:sp>
        <p:nvSpPr>
          <p:cNvPr id="51202" name="Content Placeholder 2"/>
          <p:cNvSpPr>
            <a:spLocks noGrp="1"/>
          </p:cNvSpPr>
          <p:nvPr>
            <p:ph idx="1"/>
          </p:nvPr>
        </p:nvSpPr>
        <p:spPr/>
        <p:txBody>
          <a:bodyPr/>
          <a:lstStyle/>
          <a:p>
            <a:pPr eaLnBrk="1" hangingPunct="1"/>
            <a:r>
              <a:rPr lang="en-US" sz="2800" smtClean="0"/>
              <a:t>Aquatic biomes are heavily influenced by the terrestrial biomes they border or through which their water flows </a:t>
            </a:r>
          </a:p>
          <a:p>
            <a:pPr eaLnBrk="1" hangingPunct="1"/>
            <a:r>
              <a:rPr lang="en-US" sz="2800" smtClean="0"/>
              <a:t>Water drains from terrestrial biomes into aquatic biomes such as rivers and streams, which in turn carry nutrients from the terrestrial environments to the ocean</a:t>
            </a:r>
          </a:p>
          <a:p>
            <a:pPr eaLnBrk="1" hangingPunct="1"/>
            <a:r>
              <a:rPr lang="en-US" sz="2800" smtClean="0"/>
              <a:t>Aquatic biomes also are strongly influenced by climate, which helps determine factors like the temperature, depth, and salt content of the oceans</a:t>
            </a:r>
            <a:endParaRPr lang="en-US" sz="2800" b="1" smtClean="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5170" name="Picture 2" descr="figure_21_15"/>
          <p:cNvPicPr>
            <a:picLocks noChangeAspect="1" noChangeArrowheads="1"/>
          </p:cNvPicPr>
          <p:nvPr/>
        </p:nvPicPr>
        <p:blipFill>
          <a:blip r:embed="rId3"/>
          <a:srcRect/>
          <a:stretch>
            <a:fillRect/>
          </a:stretch>
        </p:blipFill>
        <p:spPr bwMode="auto">
          <a:xfrm>
            <a:off x="304800" y="1447800"/>
            <a:ext cx="8531225" cy="3973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pPr eaLnBrk="1" hangingPunct="1"/>
            <a:r>
              <a:rPr lang="en-US" sz="4000" smtClean="0"/>
              <a:t>Aquatic Biomes Are Also</a:t>
            </a:r>
            <a:br>
              <a:rPr lang="en-US" sz="4000" smtClean="0"/>
            </a:br>
            <a:r>
              <a:rPr lang="en-US" sz="4000" smtClean="0"/>
              <a:t>Influenced by Human Activity</a:t>
            </a:r>
          </a:p>
        </p:txBody>
      </p:sp>
      <p:sp>
        <p:nvSpPr>
          <p:cNvPr id="53250" name="Content Placeholder 2"/>
          <p:cNvSpPr>
            <a:spLocks noGrp="1"/>
          </p:cNvSpPr>
          <p:nvPr>
            <p:ph idx="1"/>
          </p:nvPr>
        </p:nvSpPr>
        <p:spPr/>
        <p:txBody>
          <a:bodyPr/>
          <a:lstStyle/>
          <a:p>
            <a:pPr eaLnBrk="1" hangingPunct="1"/>
            <a:r>
              <a:rPr lang="en-US" smtClean="0"/>
              <a:t>Wetlands and estuaries are often destroyed by humans to allow for development projects, while other aquatic biomes are negatively affected by pollution</a:t>
            </a:r>
          </a:p>
          <a:p>
            <a:pPr eaLnBrk="1" hangingPunct="1"/>
            <a:r>
              <a:rPr lang="en-US" smtClean="0"/>
              <a:t>Aquatic biomes also suffer when humans destroy or modify the terrestrial biomes they occupy</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p:txBody>
          <a:bodyPr/>
          <a:lstStyle/>
          <a:p>
            <a:pPr eaLnBrk="1" hangingPunct="1"/>
            <a:r>
              <a:rPr lang="en-US" sz="4000" smtClean="0"/>
              <a:t>Lakes, Rivers, and Wetlands Are</a:t>
            </a:r>
            <a:br>
              <a:rPr lang="en-US" sz="4000" smtClean="0"/>
            </a:br>
            <a:r>
              <a:rPr lang="en-US" sz="4000" smtClean="0"/>
              <a:t>Part of the Freshwater Biome</a:t>
            </a:r>
          </a:p>
        </p:txBody>
      </p:sp>
      <p:sp>
        <p:nvSpPr>
          <p:cNvPr id="54274" name="Content Placeholder 2"/>
          <p:cNvSpPr>
            <a:spLocks noGrp="1"/>
          </p:cNvSpPr>
          <p:nvPr>
            <p:ph idx="1"/>
          </p:nvPr>
        </p:nvSpPr>
        <p:spPr/>
        <p:txBody>
          <a:bodyPr/>
          <a:lstStyle/>
          <a:p>
            <a:pPr eaLnBrk="1" hangingPunct="1"/>
            <a:r>
              <a:rPr lang="en-US" b="1" smtClean="0"/>
              <a:t>Lakes </a:t>
            </a:r>
            <a:r>
              <a:rPr lang="en-US" smtClean="0"/>
              <a:t>are standing bodies of water that are surrounded by land and at least 2 hectares (5 acres) in size</a:t>
            </a:r>
          </a:p>
          <a:p>
            <a:pPr eaLnBrk="1" hangingPunct="1"/>
            <a:r>
              <a:rPr lang="en-US" smtClean="0"/>
              <a:t>The productivity of a lake, and the abundance and distribution of its life-forms, is strongly influenced by:</a:t>
            </a:r>
          </a:p>
          <a:p>
            <a:pPr lvl="1" eaLnBrk="1" hangingPunct="1"/>
            <a:r>
              <a:rPr lang="en-US" smtClean="0"/>
              <a:t>Nutrient concentrations</a:t>
            </a:r>
          </a:p>
          <a:p>
            <a:pPr lvl="1" eaLnBrk="1" hangingPunct="1"/>
            <a:r>
              <a:rPr lang="en-US" smtClean="0"/>
              <a:t>Water depth</a:t>
            </a:r>
          </a:p>
          <a:p>
            <a:pPr lvl="1" eaLnBrk="1" hangingPunct="1"/>
            <a:r>
              <a:rPr lang="en-US" smtClean="0"/>
              <a:t>The extent to which the lake water is mixed</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mtClean="0"/>
              <a:t>Invasion of the Zebra Mussels</a:t>
            </a:r>
          </a:p>
        </p:txBody>
      </p:sp>
      <p:sp>
        <p:nvSpPr>
          <p:cNvPr id="16386" name="Content Placeholder 2"/>
          <p:cNvSpPr>
            <a:spLocks noGrp="1"/>
          </p:cNvSpPr>
          <p:nvPr>
            <p:ph idx="1"/>
          </p:nvPr>
        </p:nvSpPr>
        <p:spPr/>
        <p:txBody>
          <a:bodyPr/>
          <a:lstStyle/>
          <a:p>
            <a:pPr eaLnBrk="1" hangingPunct="1"/>
            <a:r>
              <a:rPr lang="en-US" smtClean="0"/>
              <a:t>Every organism, including humans, is part of Earth’s biosphere</a:t>
            </a:r>
          </a:p>
          <a:p>
            <a:pPr eaLnBrk="1" hangingPunct="1"/>
            <a:r>
              <a:rPr lang="en-US" smtClean="0"/>
              <a:t>Humans can have an enormous impact on the biosphere</a:t>
            </a:r>
          </a:p>
          <a:p>
            <a:pPr eaLnBrk="1" hangingPunct="1"/>
            <a:r>
              <a:rPr lang="en-US" smtClean="0"/>
              <a:t>The invasion of the zebra mussels into the great lakes and North America is an example of the impact humans can have on the biosphere</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US" sz="4000" smtClean="0"/>
              <a:t>Lakes, Rivers, and Wetlands Are</a:t>
            </a:r>
            <a:br>
              <a:rPr lang="en-US" sz="4000" smtClean="0"/>
            </a:br>
            <a:r>
              <a:rPr lang="en-US" sz="4000" smtClean="0"/>
              <a:t>Part of the Freshwater Biome</a:t>
            </a:r>
          </a:p>
        </p:txBody>
      </p:sp>
      <p:sp>
        <p:nvSpPr>
          <p:cNvPr id="55298" name="Content Placeholder 2"/>
          <p:cNvSpPr>
            <a:spLocks noGrp="1"/>
          </p:cNvSpPr>
          <p:nvPr>
            <p:ph idx="1"/>
          </p:nvPr>
        </p:nvSpPr>
        <p:spPr/>
        <p:txBody>
          <a:bodyPr/>
          <a:lstStyle/>
          <a:p>
            <a:pPr eaLnBrk="1" hangingPunct="1"/>
            <a:r>
              <a:rPr lang="en-US" sz="3000" b="1" smtClean="0"/>
              <a:t>Rivers </a:t>
            </a:r>
            <a:r>
              <a:rPr lang="en-US" sz="3000" smtClean="0"/>
              <a:t>are bodies of fresh water whose physical characteristics tend to change along their length and that move continuously in a single direction</a:t>
            </a:r>
          </a:p>
          <a:p>
            <a:pPr eaLnBrk="1" hangingPunct="1"/>
            <a:r>
              <a:rPr lang="en-US" sz="3000" b="1" smtClean="0"/>
              <a:t>Wetlands </a:t>
            </a:r>
            <a:r>
              <a:rPr lang="en-US" sz="3000" smtClean="0"/>
              <a:t>are characterized by standing water shallow enough that rooted plants emerge above the water surface</a:t>
            </a:r>
          </a:p>
          <a:p>
            <a:pPr eaLnBrk="1" hangingPunct="1"/>
            <a:r>
              <a:rPr lang="en-US" sz="3000" smtClean="0"/>
              <a:t>Bogs are stagnant wetlands whose productivity and species diversity are low; marshes and swamps are highly productive wetlands</a:t>
            </a:r>
          </a:p>
          <a:p>
            <a:pPr eaLnBrk="1" hangingPunct="1"/>
            <a:endParaRPr lang="en-US" sz="3000" i="1" smtClean="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figure_21_16"/>
          <p:cNvPicPr>
            <a:picLocks noChangeAspect="1" noChangeArrowheads="1"/>
          </p:cNvPicPr>
          <p:nvPr/>
        </p:nvPicPr>
        <p:blipFill>
          <a:blip r:embed="rId3"/>
          <a:srcRect/>
          <a:stretch>
            <a:fillRect/>
          </a:stretch>
        </p:blipFill>
        <p:spPr bwMode="auto">
          <a:xfrm>
            <a:off x="304800" y="419100"/>
            <a:ext cx="8531225" cy="6027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Title 1"/>
          <p:cNvSpPr>
            <a:spLocks noGrp="1"/>
          </p:cNvSpPr>
          <p:nvPr>
            <p:ph type="title"/>
          </p:nvPr>
        </p:nvSpPr>
        <p:spPr>
          <a:xfrm>
            <a:off x="0" y="274638"/>
            <a:ext cx="9144000" cy="1143000"/>
          </a:xfrm>
        </p:spPr>
        <p:txBody>
          <a:bodyPr/>
          <a:lstStyle/>
          <a:p>
            <a:pPr eaLnBrk="1" hangingPunct="1"/>
            <a:r>
              <a:rPr lang="en-US" sz="4000" smtClean="0"/>
              <a:t>Estuaries and Coastal Regions Are Highly Productive Parts of the Marine Biome</a:t>
            </a:r>
          </a:p>
        </p:txBody>
      </p:sp>
      <p:sp>
        <p:nvSpPr>
          <p:cNvPr id="57346" name="Content Placeholder 2"/>
          <p:cNvSpPr>
            <a:spLocks noGrp="1"/>
          </p:cNvSpPr>
          <p:nvPr>
            <p:ph idx="1"/>
          </p:nvPr>
        </p:nvSpPr>
        <p:spPr/>
        <p:txBody>
          <a:bodyPr/>
          <a:lstStyle/>
          <a:p>
            <a:pPr eaLnBrk="1" hangingPunct="1">
              <a:lnSpc>
                <a:spcPct val="90000"/>
              </a:lnSpc>
            </a:pPr>
            <a:r>
              <a:rPr lang="en-US" smtClean="0"/>
              <a:t>An estuary is a region where a river empties into the sea and is the shallowest of the marine ecosystems </a:t>
            </a:r>
          </a:p>
          <a:p>
            <a:pPr eaLnBrk="1" hangingPunct="1">
              <a:lnSpc>
                <a:spcPct val="90000"/>
              </a:lnSpc>
            </a:pPr>
            <a:r>
              <a:rPr lang="en-US" smtClean="0"/>
              <a:t>The abundance and diversity of life make estuaries one of the most productive ecosystems on our planet</a:t>
            </a:r>
          </a:p>
          <a:p>
            <a:pPr eaLnBrk="1" hangingPunct="1">
              <a:lnSpc>
                <a:spcPct val="90000"/>
              </a:lnSpc>
            </a:pPr>
            <a:r>
              <a:rPr lang="en-US" smtClean="0"/>
              <a:t>The </a:t>
            </a:r>
            <a:r>
              <a:rPr lang="en-US" b="1" smtClean="0"/>
              <a:t>coastal region </a:t>
            </a:r>
            <a:r>
              <a:rPr lang="en-US" smtClean="0"/>
              <a:t>is the underwater area that stretches from the shoreline to the edge of the continental shelf and is among the most productive marine ecosystems</a:t>
            </a: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2338" name="Picture 2" descr="figure_21_17"/>
          <p:cNvPicPr>
            <a:picLocks noChangeAspect="1" noChangeArrowheads="1"/>
          </p:cNvPicPr>
          <p:nvPr/>
        </p:nvPicPr>
        <p:blipFill>
          <a:blip r:embed="rId3"/>
          <a:srcRect/>
          <a:stretch>
            <a:fillRect/>
          </a:stretch>
        </p:blipFill>
        <p:spPr bwMode="auto">
          <a:xfrm>
            <a:off x="304800" y="419100"/>
            <a:ext cx="8531225" cy="6027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1"/>
          <p:cNvSpPr>
            <a:spLocks noGrp="1"/>
          </p:cNvSpPr>
          <p:nvPr>
            <p:ph type="title"/>
          </p:nvPr>
        </p:nvSpPr>
        <p:spPr>
          <a:xfrm>
            <a:off x="0" y="274638"/>
            <a:ext cx="9144000" cy="1143000"/>
          </a:xfrm>
        </p:spPr>
        <p:txBody>
          <a:bodyPr/>
          <a:lstStyle/>
          <a:p>
            <a:pPr eaLnBrk="1" hangingPunct="1"/>
            <a:r>
              <a:rPr lang="en-US" sz="4000" smtClean="0"/>
              <a:t>Estuaries and Coastal Regions Are Highly Productive Parts of the Marine Biome</a:t>
            </a:r>
          </a:p>
        </p:txBody>
      </p:sp>
      <p:sp>
        <p:nvSpPr>
          <p:cNvPr id="59394" name="Content Placeholder 2"/>
          <p:cNvSpPr>
            <a:spLocks noGrp="1"/>
          </p:cNvSpPr>
          <p:nvPr>
            <p:ph idx="1"/>
          </p:nvPr>
        </p:nvSpPr>
        <p:spPr/>
        <p:txBody>
          <a:bodyPr/>
          <a:lstStyle/>
          <a:p>
            <a:pPr eaLnBrk="1" hangingPunct="1"/>
            <a:r>
              <a:rPr lang="en-US" smtClean="0"/>
              <a:t>The </a:t>
            </a:r>
            <a:r>
              <a:rPr lang="en-US" b="1" smtClean="0"/>
              <a:t>intertidal zone </a:t>
            </a:r>
            <a:r>
              <a:rPr lang="en-US" smtClean="0"/>
              <a:t>is the part of the coast that is closest to the shore and extends from the highest tide mark to the lowest tide mark</a:t>
            </a:r>
          </a:p>
          <a:p>
            <a:pPr eaLnBrk="1" hangingPunct="1"/>
            <a:r>
              <a:rPr lang="en-US" smtClean="0"/>
              <a:t>The coastal benthic zone may lie as deep as 200 meters (656 feet) below the water surface; it is a relatively stable habitat and is rich in sediments containing the dead and decaying remains of organisms (detritus)</a:t>
            </a:r>
          </a:p>
          <a:p>
            <a:pPr eaLnBrk="1" hangingPunct="1"/>
            <a:endParaRPr lang="en-US" smtClean="0"/>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62" name="Picture 2" descr="figure_21_18"/>
          <p:cNvPicPr>
            <a:picLocks noChangeAspect="1" noChangeArrowheads="1"/>
          </p:cNvPicPr>
          <p:nvPr/>
        </p:nvPicPr>
        <p:blipFill>
          <a:blip r:embed="rId3"/>
          <a:srcRect/>
          <a:stretch>
            <a:fillRect/>
          </a:stretch>
        </p:blipFill>
        <p:spPr bwMode="auto">
          <a:xfrm>
            <a:off x="990600" y="215900"/>
            <a:ext cx="716597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5410" name="Picture 2" descr="figure_21_19a"/>
          <p:cNvPicPr>
            <a:picLocks noChangeAspect="1" noChangeArrowheads="1"/>
          </p:cNvPicPr>
          <p:nvPr/>
        </p:nvPicPr>
        <p:blipFill>
          <a:blip r:embed="rId3"/>
          <a:srcRect/>
          <a:stretch>
            <a:fillRect/>
          </a:stretch>
        </p:blipFill>
        <p:spPr bwMode="auto">
          <a:xfrm>
            <a:off x="304800" y="368300"/>
            <a:ext cx="8531225" cy="6124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6434" name="Picture 2" descr="figure_21_19b"/>
          <p:cNvPicPr>
            <a:picLocks noChangeAspect="1" noChangeArrowheads="1"/>
          </p:cNvPicPr>
          <p:nvPr/>
        </p:nvPicPr>
        <p:blipFill>
          <a:blip r:embed="rId3"/>
          <a:srcRect/>
          <a:stretch>
            <a:fillRect/>
          </a:stretch>
        </p:blipFill>
        <p:spPr bwMode="auto">
          <a:xfrm>
            <a:off x="304800" y="457200"/>
            <a:ext cx="8531225" cy="5953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r>
              <a:rPr lang="en-US" sz="4000" smtClean="0"/>
              <a:t>Productivity in the Oceanic Region</a:t>
            </a:r>
            <a:br>
              <a:rPr lang="en-US" sz="4000" smtClean="0"/>
            </a:br>
            <a:r>
              <a:rPr lang="en-US" sz="4000" smtClean="0"/>
              <a:t>Is Limited by Nutrient Availability</a:t>
            </a:r>
          </a:p>
        </p:txBody>
      </p:sp>
      <p:sp>
        <p:nvSpPr>
          <p:cNvPr id="62466" name="Content Placeholder 2"/>
          <p:cNvSpPr>
            <a:spLocks noGrp="1"/>
          </p:cNvSpPr>
          <p:nvPr>
            <p:ph idx="1"/>
          </p:nvPr>
        </p:nvSpPr>
        <p:spPr/>
        <p:txBody>
          <a:bodyPr/>
          <a:lstStyle/>
          <a:p>
            <a:pPr eaLnBrk="1" hangingPunct="1"/>
            <a:r>
              <a:rPr lang="en-US" smtClean="0"/>
              <a:t>The</a:t>
            </a:r>
            <a:r>
              <a:rPr lang="en-US" b="1" smtClean="0"/>
              <a:t> oceanic region </a:t>
            </a:r>
            <a:r>
              <a:rPr lang="en-US" smtClean="0"/>
              <a:t>begins about 40 miles offshore and is relatively nutrient-poor</a:t>
            </a:r>
          </a:p>
          <a:p>
            <a:pPr eaLnBrk="1" hangingPunct="1"/>
            <a:r>
              <a:rPr lang="en-US" smtClean="0"/>
              <a:t>The </a:t>
            </a:r>
            <a:r>
              <a:rPr lang="en-US" b="1" smtClean="0"/>
              <a:t>abyssal zone </a:t>
            </a:r>
            <a:r>
              <a:rPr lang="en-US" smtClean="0"/>
              <a:t>begins where the continental shelf ends and the seafloor drops to a depth of approximately 6,000 meters (almost 20,000 feet)</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How Invasive Mussels Can Harm</a:t>
            </a:r>
            <a:br>
              <a:rPr lang="en-US" dirty="0" smtClean="0"/>
            </a:br>
            <a:r>
              <a:rPr lang="en-US" dirty="0" smtClean="0"/>
              <a:t>Whole Ecosystems</a:t>
            </a:r>
            <a:endParaRPr lang="en-US" dirty="0"/>
          </a:p>
        </p:txBody>
      </p:sp>
      <p:sp>
        <p:nvSpPr>
          <p:cNvPr id="63490" name="Content Placeholder 2"/>
          <p:cNvSpPr>
            <a:spLocks noGrp="1"/>
          </p:cNvSpPr>
          <p:nvPr>
            <p:ph idx="1"/>
          </p:nvPr>
        </p:nvSpPr>
        <p:spPr/>
        <p:txBody>
          <a:bodyPr/>
          <a:lstStyle/>
          <a:p>
            <a:pPr eaLnBrk="1" hangingPunct="1">
              <a:lnSpc>
                <a:spcPct val="90000"/>
              </a:lnSpc>
            </a:pPr>
            <a:r>
              <a:rPr lang="en-US" smtClean="0"/>
              <a:t>Any introduced species that becomes a major pest in a new environment is called an </a:t>
            </a:r>
            <a:r>
              <a:rPr lang="en-US" i="1" smtClean="0"/>
              <a:t>invasive species </a:t>
            </a:r>
            <a:endParaRPr lang="en-US" smtClean="0"/>
          </a:p>
          <a:p>
            <a:pPr eaLnBrk="1" hangingPunct="1">
              <a:lnSpc>
                <a:spcPct val="90000"/>
              </a:lnSpc>
            </a:pPr>
            <a:r>
              <a:rPr lang="en-US" smtClean="0"/>
              <a:t>The Eurasian zebra mussel is an invasive species that has driven native mussels out of the Great Lakes and left little for other aquatic species to eat</a:t>
            </a:r>
          </a:p>
          <a:p>
            <a:pPr eaLnBrk="1" hangingPunct="1">
              <a:lnSpc>
                <a:spcPct val="90000"/>
              </a:lnSpc>
            </a:pPr>
            <a:r>
              <a:rPr lang="en-US" smtClean="0"/>
              <a:t>The biosphere is an interconnected web of relations among different species and ecosystems</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Title 1"/>
          <p:cNvSpPr>
            <a:spLocks noGrp="1"/>
          </p:cNvSpPr>
          <p:nvPr>
            <p:ph type="title"/>
          </p:nvPr>
        </p:nvSpPr>
        <p:spPr>
          <a:xfrm>
            <a:off x="0" y="274638"/>
            <a:ext cx="9144000" cy="1143000"/>
          </a:xfrm>
        </p:spPr>
        <p:txBody>
          <a:bodyPr/>
          <a:lstStyle/>
          <a:p>
            <a:pPr eaLnBrk="1" hangingPunct="1"/>
            <a:r>
              <a:rPr lang="en-US" smtClean="0"/>
              <a:t>A View of Earth from Space</a:t>
            </a:r>
          </a:p>
        </p:txBody>
      </p:sp>
      <p:sp>
        <p:nvSpPr>
          <p:cNvPr id="17410" name="Content Placeholder 2"/>
          <p:cNvSpPr>
            <a:spLocks noGrp="1"/>
          </p:cNvSpPr>
          <p:nvPr>
            <p:ph idx="1"/>
          </p:nvPr>
        </p:nvSpPr>
        <p:spPr/>
        <p:txBody>
          <a:bodyPr/>
          <a:lstStyle/>
          <a:p>
            <a:pPr eaLnBrk="1" hangingPunct="1"/>
            <a:r>
              <a:rPr lang="en-US" smtClean="0"/>
              <a:t>The </a:t>
            </a:r>
            <a:r>
              <a:rPr lang="en-US" b="1" smtClean="0"/>
              <a:t>biosphere </a:t>
            </a:r>
            <a:r>
              <a:rPr lang="en-US" smtClean="0"/>
              <a:t>includes</a:t>
            </a:r>
            <a:r>
              <a:rPr lang="en-US" b="1" smtClean="0"/>
              <a:t> </a:t>
            </a:r>
            <a:r>
              <a:rPr lang="en-US" smtClean="0"/>
              <a:t>all the organisms on Earth, together with the physical environments in which they live</a:t>
            </a:r>
          </a:p>
          <a:p>
            <a:pPr eaLnBrk="1" hangingPunct="1"/>
            <a:r>
              <a:rPr lang="en-US" b="1" smtClean="0"/>
              <a:t>Ecology </a:t>
            </a:r>
            <a:r>
              <a:rPr lang="en-US" smtClean="0"/>
              <a:t>is the scientific study of interactions between organisms and their </a:t>
            </a:r>
            <a:r>
              <a:rPr lang="en-US" i="1" smtClean="0"/>
              <a:t>biotic </a:t>
            </a:r>
            <a:r>
              <a:rPr lang="en-US" smtClean="0"/>
              <a:t>(living) and </a:t>
            </a:r>
            <a:r>
              <a:rPr lang="en-US" i="1" smtClean="0"/>
              <a:t>abiotic</a:t>
            </a:r>
            <a:r>
              <a:rPr lang="en-US" smtClean="0"/>
              <a:t> (nonliving) environment</a:t>
            </a:r>
          </a:p>
          <a:p>
            <a:pPr eaLnBrk="1" hangingPunct="1"/>
            <a:endParaRPr lang="en-US" smtClean="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2642" name="Picture 2" descr="figure_21_00_01"/>
          <p:cNvPicPr>
            <a:picLocks noChangeAspect="1" noChangeArrowheads="1"/>
          </p:cNvPicPr>
          <p:nvPr/>
        </p:nvPicPr>
        <p:blipFill>
          <a:blip r:embed="rId3"/>
          <a:srcRect/>
          <a:stretch>
            <a:fillRect/>
          </a:stretch>
        </p:blipFill>
        <p:spPr bwMode="auto">
          <a:xfrm>
            <a:off x="304800" y="381000"/>
            <a:ext cx="8531225" cy="60944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a:t>
            </a:r>
            <a:r>
              <a:rPr lang="en-US" sz="2800" b="1" dirty="0" smtClean="0"/>
              <a:t> 21</a:t>
            </a:r>
            <a:endParaRPr lang="en-US" sz="2800" dirty="0" smtClean="0"/>
          </a:p>
          <a:p>
            <a:pPr eaLnBrk="1" fontAlgn="auto" hangingPunct="1">
              <a:lnSpc>
                <a:spcPct val="90000"/>
              </a:lnSpc>
              <a:spcAft>
                <a:spcPts val="0"/>
              </a:spcAft>
              <a:defRPr/>
            </a:pPr>
            <a:r>
              <a:rPr lang="en-US" sz="2800" dirty="0" smtClean="0"/>
              <a:t>The Biosphere</a:t>
            </a:r>
            <a:endParaRPr lang="en-US" sz="28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Grp="1" noChangeArrowheads="1"/>
          </p:cNvSpPr>
          <p:nvPr>
            <p:ph type="title"/>
          </p:nvPr>
        </p:nvSpPr>
        <p:spPr/>
        <p:txBody>
          <a:bodyPr rIns="132080"/>
          <a:lstStyle/>
          <a:p>
            <a:pPr eaLnBrk="1" hangingPunct="1"/>
            <a:r>
              <a:rPr lang="en-US"/>
              <a:t>Concept Quiz</a:t>
            </a:r>
          </a:p>
        </p:txBody>
      </p:sp>
      <p:sp>
        <p:nvSpPr>
          <p:cNvPr id="26627" name="Rectangle 14"/>
          <p:cNvSpPr>
            <a:spLocks noGrp="1" noChangeArrowheads="1"/>
          </p:cNvSpPr>
          <p:nvPr>
            <p:ph type="body" idx="1"/>
          </p:nvPr>
        </p:nvSpPr>
        <p:spPr>
          <a:xfrm>
            <a:off x="152400" y="1676400"/>
            <a:ext cx="8229600" cy="3886200"/>
          </a:xfrm>
        </p:spPr>
        <p:txBody>
          <a:bodyPr rIns="132080"/>
          <a:lstStyle/>
          <a:p>
            <a:pPr marL="649288" indent="-649288" eaLnBrk="1" hangingPunct="1">
              <a:buFont typeface="Wingdings" pitchFamily="1" charset="2"/>
              <a:buNone/>
            </a:pPr>
            <a:r>
              <a:rPr lang="en-US"/>
              <a:t>	Following dingo eradication in Australia, what was the effect of this eradication on the sheep?</a:t>
            </a:r>
          </a:p>
          <a:p>
            <a:pPr marL="1030288" lvl="1" indent="-533400" eaLnBrk="1" hangingPunct="1">
              <a:buSzPct val="99000"/>
              <a:buFont typeface="Wingdings" pitchFamily="1" charset="2"/>
              <a:buAutoNum type="alphaUcPeriod"/>
            </a:pPr>
            <a:r>
              <a:rPr lang="en-US"/>
              <a:t>The sheep overgrew their environment.</a:t>
            </a:r>
          </a:p>
          <a:p>
            <a:pPr marL="1030288" lvl="1" indent="-533400" eaLnBrk="1" hangingPunct="1">
              <a:buSzPct val="99000"/>
              <a:buFont typeface="Wingdings" pitchFamily="1" charset="2"/>
              <a:buAutoNum type="alphaUcPeriod"/>
            </a:pPr>
            <a:r>
              <a:rPr lang="en-US"/>
              <a:t>The price of sheep went down.</a:t>
            </a:r>
          </a:p>
          <a:p>
            <a:pPr marL="1030288" lvl="1" indent="-533400" eaLnBrk="1" hangingPunct="1">
              <a:buSzPct val="99000"/>
              <a:buFont typeface="Wingdings" pitchFamily="1" charset="2"/>
              <a:buAutoNum type="alphaUcPeriod"/>
            </a:pPr>
            <a:r>
              <a:rPr lang="en-US"/>
              <a:t>The kangaroos competed with sheep for food. </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Grp="1" noChangeArrowheads="1"/>
          </p:cNvSpPr>
          <p:nvPr>
            <p:ph type="title"/>
          </p:nvPr>
        </p:nvSpPr>
        <p:spPr/>
        <p:txBody>
          <a:bodyPr rIns="132080"/>
          <a:lstStyle/>
          <a:p>
            <a:pPr eaLnBrk="1" hangingPunct="1"/>
            <a:r>
              <a:rPr lang="en-US"/>
              <a:t>Concept Quiz</a:t>
            </a:r>
          </a:p>
        </p:txBody>
      </p:sp>
      <p:sp>
        <p:nvSpPr>
          <p:cNvPr id="28675" name="Rectangle 14"/>
          <p:cNvSpPr>
            <a:spLocks noGrp="1" noChangeArrowheads="1"/>
          </p:cNvSpPr>
          <p:nvPr>
            <p:ph type="body" idx="1"/>
          </p:nvPr>
        </p:nvSpPr>
        <p:spPr>
          <a:xfrm>
            <a:off x="304800" y="1752600"/>
            <a:ext cx="8229600" cy="3886200"/>
          </a:xfrm>
        </p:spPr>
        <p:txBody>
          <a:bodyPr rIns="132080"/>
          <a:lstStyle/>
          <a:p>
            <a:pPr marL="649288" indent="-649288" eaLnBrk="1" hangingPunct="1">
              <a:buFont typeface="Wingdings" pitchFamily="1" charset="2"/>
              <a:buNone/>
            </a:pPr>
            <a:r>
              <a:rPr lang="en-US" sz="2800"/>
              <a:t>	Why is it possible to see tundra in Alaska as well as a high mountain meadow in Colorado?</a:t>
            </a:r>
          </a:p>
          <a:p>
            <a:pPr marL="1030288" lvl="1" indent="-533400" eaLnBrk="1" hangingPunct="1">
              <a:buSzPct val="99000"/>
              <a:buFont typeface="Wingdings" pitchFamily="1" charset="2"/>
              <a:buAutoNum type="alphaUcPeriod"/>
            </a:pPr>
            <a:r>
              <a:rPr lang="en-US" sz="2400"/>
              <a:t>Both have climates which are similar.</a:t>
            </a:r>
          </a:p>
          <a:p>
            <a:pPr marL="1030288" lvl="1" indent="-533400" eaLnBrk="1" hangingPunct="1">
              <a:buSzPct val="99000"/>
              <a:buFont typeface="Wingdings" pitchFamily="1" charset="2"/>
              <a:buAutoNum type="alphaUcPeriod"/>
            </a:pPr>
            <a:r>
              <a:rPr lang="en-US" sz="2400"/>
              <a:t>The high elevation has less oxygen as does the northern latitudes.</a:t>
            </a:r>
          </a:p>
          <a:p>
            <a:pPr marL="1030288" lvl="1" indent="-533400" eaLnBrk="1" hangingPunct="1">
              <a:buSzPct val="99000"/>
              <a:buFont typeface="Wingdings" pitchFamily="1" charset="2"/>
              <a:buAutoNum type="alphaUcPeriod"/>
            </a:pPr>
            <a:r>
              <a:rPr lang="en-US" sz="2400"/>
              <a:t>The decreased filtering of ultraviolet rays in high altitudes leads to stunted growth of plants making it look like tundra.</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Grp="1" noChangeArrowheads="1"/>
          </p:cNvSpPr>
          <p:nvPr>
            <p:ph type="title"/>
          </p:nvPr>
        </p:nvSpPr>
        <p:spPr/>
        <p:txBody>
          <a:bodyPr rIns="132080"/>
          <a:lstStyle/>
          <a:p>
            <a:pPr eaLnBrk="1" hangingPunct="1"/>
            <a:r>
              <a:rPr lang="en-US"/>
              <a:t>Concept Quiz</a:t>
            </a:r>
          </a:p>
        </p:txBody>
      </p:sp>
      <p:sp>
        <p:nvSpPr>
          <p:cNvPr id="30723" name="Rectangle 14"/>
          <p:cNvSpPr>
            <a:spLocks noGrp="1" noChangeArrowheads="1"/>
          </p:cNvSpPr>
          <p:nvPr>
            <p:ph type="body" idx="1"/>
          </p:nvPr>
        </p:nvSpPr>
        <p:spPr>
          <a:xfrm>
            <a:off x="152400" y="1752600"/>
            <a:ext cx="8229600" cy="3886200"/>
          </a:xfrm>
        </p:spPr>
        <p:txBody>
          <a:bodyPr rIns="132080"/>
          <a:lstStyle/>
          <a:p>
            <a:pPr marL="649288" indent="-649288" eaLnBrk="1" hangingPunct="1">
              <a:buFont typeface="Wingdings" pitchFamily="1" charset="2"/>
              <a:buNone/>
            </a:pPr>
            <a:r>
              <a:rPr lang="en-US"/>
              <a:t>	Because estuaries are found where rivers empty into oceans, all estuaries also intertidal zones.</a:t>
            </a:r>
          </a:p>
          <a:p>
            <a:pPr marL="1030288" lvl="1" indent="-533400" eaLnBrk="1" hangingPunct="1">
              <a:buSzPct val="99000"/>
              <a:buFont typeface="Wingdings" pitchFamily="1" charset="2"/>
              <a:buAutoNum type="alphaUcPeriod"/>
            </a:pPr>
            <a:r>
              <a:rPr lang="en-US" sz="3200"/>
              <a:t>True</a:t>
            </a:r>
          </a:p>
          <a:p>
            <a:pPr marL="1030288" lvl="1" indent="-533400" eaLnBrk="1" hangingPunct="1">
              <a:buSzPct val="99000"/>
              <a:buFont typeface="Wingdings" pitchFamily="1" charset="2"/>
              <a:buAutoNum type="alphaUcPeriod"/>
            </a:pPr>
            <a:r>
              <a:rPr lang="en-US" sz="3200"/>
              <a:t>False</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8242" name="Picture 2" descr="unnumbered_25_p559b"/>
          <p:cNvPicPr>
            <a:picLocks noChangeAspect="1" noChangeArrowheads="1"/>
          </p:cNvPicPr>
          <p:nvPr/>
        </p:nvPicPr>
        <p:blipFill>
          <a:blip r:embed="rId3"/>
          <a:srcRect/>
          <a:stretch>
            <a:fillRect/>
          </a:stretch>
        </p:blipFill>
        <p:spPr bwMode="auto">
          <a:xfrm>
            <a:off x="304800" y="419100"/>
            <a:ext cx="8531225" cy="60277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6" name="Picture 2" descr="figure_25_01"/>
          <p:cNvPicPr>
            <a:picLocks noChangeAspect="1" noChangeArrowheads="1"/>
          </p:cNvPicPr>
          <p:nvPr/>
        </p:nvPicPr>
        <p:blipFill>
          <a:blip r:embed="rId3"/>
          <a:srcRect/>
          <a:stretch>
            <a:fillRect/>
          </a:stretch>
        </p:blipFill>
        <p:spPr bwMode="auto">
          <a:xfrm>
            <a:off x="304800" y="266700"/>
            <a:ext cx="8531225" cy="6319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25_02"/>
          <p:cNvPicPr>
            <a:picLocks noChangeAspect="1" noChangeArrowheads="1"/>
          </p:cNvPicPr>
          <p:nvPr/>
        </p:nvPicPr>
        <p:blipFill>
          <a:blip r:embed="rId3"/>
          <a:srcRect/>
          <a:stretch>
            <a:fillRect/>
          </a:stretch>
        </p:blipFill>
        <p:spPr bwMode="auto">
          <a:xfrm>
            <a:off x="698500" y="215900"/>
            <a:ext cx="77644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Ecology: Understanding the</a:t>
            </a:r>
            <a:br>
              <a:rPr lang="en-US" dirty="0" smtClean="0"/>
            </a:br>
            <a:r>
              <a:rPr lang="en-US" dirty="0" smtClean="0"/>
              <a:t>Interconnected Web</a:t>
            </a:r>
            <a:endParaRPr lang="en-US" dirty="0"/>
          </a:p>
        </p:txBody>
      </p:sp>
      <p:sp>
        <p:nvSpPr>
          <p:cNvPr id="18434" name="Content Placeholder 2"/>
          <p:cNvSpPr>
            <a:spLocks noGrp="1"/>
          </p:cNvSpPr>
          <p:nvPr>
            <p:ph idx="1"/>
          </p:nvPr>
        </p:nvSpPr>
        <p:spPr>
          <a:xfrm>
            <a:off x="457200" y="1600200"/>
            <a:ext cx="8229600" cy="4948238"/>
          </a:xfrm>
        </p:spPr>
        <p:txBody>
          <a:bodyPr/>
          <a:lstStyle/>
          <a:p>
            <a:pPr eaLnBrk="1" hangingPunct="1"/>
            <a:r>
              <a:rPr lang="en-US" smtClean="0"/>
              <a:t>The organisms and physical environments of the biosphere can be thought of as forming a web of interconnected relationships</a:t>
            </a:r>
          </a:p>
          <a:p>
            <a:pPr eaLnBrk="1" hangingPunct="1"/>
            <a:r>
              <a:rPr lang="en-US" smtClean="0"/>
              <a:t>Studying the interconnected relationships between organisms and their environments helps us understand our natural world and the impact we have on it</a:t>
            </a:r>
          </a:p>
          <a:p>
            <a:pPr eaLnBrk="1" hangingPunct="1"/>
            <a:endParaRPr lang="en-US" smtClean="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4690" name="Picture 2" descr="figure_21_01"/>
          <p:cNvPicPr>
            <a:picLocks noChangeAspect="1" noChangeArrowheads="1"/>
          </p:cNvPicPr>
          <p:nvPr/>
        </p:nvPicPr>
        <p:blipFill>
          <a:blip r:embed="rId3"/>
          <a:srcRect/>
          <a:stretch>
            <a:fillRect/>
          </a:stretch>
        </p:blipFill>
        <p:spPr bwMode="auto">
          <a:xfrm>
            <a:off x="2781300" y="215900"/>
            <a:ext cx="3582988"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Climate’s Large Effect</a:t>
            </a:r>
            <a:br>
              <a:rPr lang="en-US" dirty="0" smtClean="0"/>
            </a:br>
            <a:r>
              <a:rPr lang="en-US" dirty="0" smtClean="0"/>
              <a:t>on the Biosphere</a:t>
            </a:r>
            <a:endParaRPr lang="en-US" dirty="0"/>
          </a:p>
        </p:txBody>
      </p:sp>
      <p:sp>
        <p:nvSpPr>
          <p:cNvPr id="21506" name="Content Placeholder 2"/>
          <p:cNvSpPr>
            <a:spLocks noGrp="1"/>
          </p:cNvSpPr>
          <p:nvPr>
            <p:ph idx="1"/>
          </p:nvPr>
        </p:nvSpPr>
        <p:spPr/>
        <p:txBody>
          <a:bodyPr/>
          <a:lstStyle/>
          <a:p>
            <a:pPr eaLnBrk="1" hangingPunct="1"/>
            <a:r>
              <a:rPr lang="en-US" b="1" smtClean="0"/>
              <a:t>Climate</a:t>
            </a:r>
            <a:r>
              <a:rPr lang="en-US" smtClean="0"/>
              <a:t> is defined as the prevailing weather conditions experienced in a region over relatively long periods of time</a:t>
            </a:r>
          </a:p>
          <a:p>
            <a:pPr eaLnBrk="1" hangingPunct="1"/>
            <a:r>
              <a:rPr lang="en-US" smtClean="0"/>
              <a:t>Organisms are more strongly influenced by climate than by any other feature of their environment</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29" name="Title 1"/>
          <p:cNvSpPr>
            <a:spLocks noGrp="1"/>
          </p:cNvSpPr>
          <p:nvPr>
            <p:ph type="title"/>
          </p:nvPr>
        </p:nvSpPr>
        <p:spPr>
          <a:xfrm>
            <a:off x="0" y="274638"/>
            <a:ext cx="9144000" cy="1143000"/>
          </a:xfrm>
        </p:spPr>
        <p:txBody>
          <a:bodyPr/>
          <a:lstStyle/>
          <a:p>
            <a:pPr eaLnBrk="1" hangingPunct="1"/>
            <a:r>
              <a:rPr lang="en-US" sz="4000" smtClean="0"/>
              <a:t>Incoming Solar Radiation</a:t>
            </a:r>
            <a:br>
              <a:rPr lang="en-US" sz="4000" smtClean="0"/>
            </a:br>
            <a:r>
              <a:rPr lang="en-US" sz="4000" smtClean="0"/>
              <a:t>Shapes Climate</a:t>
            </a:r>
          </a:p>
        </p:txBody>
      </p:sp>
      <p:sp>
        <p:nvSpPr>
          <p:cNvPr id="22530" name="Content Placeholder 2"/>
          <p:cNvSpPr>
            <a:spLocks noGrp="1"/>
          </p:cNvSpPr>
          <p:nvPr>
            <p:ph idx="1"/>
          </p:nvPr>
        </p:nvSpPr>
        <p:spPr/>
        <p:txBody>
          <a:bodyPr/>
          <a:lstStyle/>
          <a:p>
            <a:pPr eaLnBrk="1" hangingPunct="1"/>
            <a:r>
              <a:rPr lang="en-US" sz="2800" smtClean="0"/>
              <a:t>The angle at which the sun strikes Earth influences Earth’s different climates</a:t>
            </a:r>
          </a:p>
          <a:p>
            <a:pPr eaLnBrk="1" hangingPunct="1"/>
            <a:r>
              <a:rPr lang="en-US" sz="2800" smtClean="0"/>
              <a:t>The increased solar energy at the equator and the surrounding tropical regions promotes photosynthesis, which increases the productivity of plants and other light-dependent producers, resulting in more biomass</a:t>
            </a:r>
          </a:p>
          <a:p>
            <a:pPr eaLnBrk="1" hangingPunct="1"/>
            <a:r>
              <a:rPr lang="en-US" sz="2800" smtClean="0"/>
              <a:t>Consumers depend on the productivity of producers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4956</TotalTime>
  <Words>3509</Words>
  <Application>Microsoft Macintosh PowerPoint</Application>
  <PresentationFormat>On-screen Show (4:3)</PresentationFormat>
  <Paragraphs>211</Paragraphs>
  <Slides>58</Slides>
  <Notes>33</Notes>
  <HiddenSlides>0</HiddenSlides>
  <MMClips>0</MMClips>
  <ScaleCrop>false</ScaleCrop>
  <HeadingPairs>
    <vt:vector size="4" baseType="variant">
      <vt:variant>
        <vt:lpstr>Design Template</vt:lpstr>
      </vt:variant>
      <vt:variant>
        <vt:i4>2</vt:i4>
      </vt:variant>
      <vt:variant>
        <vt:lpstr>Slide Titles</vt:lpstr>
      </vt:variant>
      <vt:variant>
        <vt:i4>58</vt:i4>
      </vt:variant>
    </vt:vector>
  </HeadingPairs>
  <TitlesOfParts>
    <vt:vector size="60" baseType="lpstr">
      <vt:lpstr>Office Theme</vt:lpstr>
      <vt:lpstr>3_Pixel</vt:lpstr>
      <vt:lpstr>Discover Biology FIFTH EDITION</vt:lpstr>
      <vt:lpstr>Slide 2</vt:lpstr>
      <vt:lpstr>Slide 3</vt:lpstr>
      <vt:lpstr>Invasion of the Zebra Mussels</vt:lpstr>
      <vt:lpstr>A View of Earth from Space</vt:lpstr>
      <vt:lpstr>Ecology: Understanding the Interconnected Web</vt:lpstr>
      <vt:lpstr>Slide 7</vt:lpstr>
      <vt:lpstr>Climate’s Large Effect on the Biosphere</vt:lpstr>
      <vt:lpstr>Incoming Solar Radiation Shapes Climate</vt:lpstr>
      <vt:lpstr>Wind and Water Currents Affect Climate</vt:lpstr>
      <vt:lpstr>Slide 11</vt:lpstr>
      <vt:lpstr>Slide 12</vt:lpstr>
      <vt:lpstr>Wind and Water Currents Affect Climate</vt:lpstr>
      <vt:lpstr>Slide 14</vt:lpstr>
      <vt:lpstr>The Major Features of Earth’s Surface Also Shape Climate</vt:lpstr>
      <vt:lpstr>Slide 16</vt:lpstr>
      <vt:lpstr>Terrestrial Biomes</vt:lpstr>
      <vt:lpstr>Slide 18</vt:lpstr>
      <vt:lpstr>The Location of Terrestrial Biomes Is Determined by Climate</vt:lpstr>
      <vt:lpstr>Slide 20</vt:lpstr>
      <vt:lpstr>The Tundra Is Marked by Cold Winters and a Short Growing Season</vt:lpstr>
      <vt:lpstr>Slide 22</vt:lpstr>
      <vt:lpstr>A Few Coniferous Species Dominate in the Boreal Forest</vt:lpstr>
      <vt:lpstr>Slide 24</vt:lpstr>
      <vt:lpstr>Temperate Deciduous Forests Have Fertile Soils and Relatively Mild Winters</vt:lpstr>
      <vt:lpstr>Slide 26</vt:lpstr>
      <vt:lpstr>Grasslands Appear in Regions with Good Soil but Relatively Little Moisture</vt:lpstr>
      <vt:lpstr>Slide 28</vt:lpstr>
      <vt:lpstr>Chaparral Is Characteristic of Regions with Wet Winters and Hot, Dry Summers</vt:lpstr>
      <vt:lpstr>Slide 30</vt:lpstr>
      <vt:lpstr>The Scarcity of Moisture Shapes Life in the Desert</vt:lpstr>
      <vt:lpstr>Slide 32</vt:lpstr>
      <vt:lpstr>Tropical Forests Have High Species Diversity</vt:lpstr>
      <vt:lpstr>Slide 34</vt:lpstr>
      <vt:lpstr>Aquatic Biomes</vt:lpstr>
      <vt:lpstr>Aquatic Biomes Are Influenced by Terrestrial Biomes and Climate</vt:lpstr>
      <vt:lpstr>Slide 37</vt:lpstr>
      <vt:lpstr>Aquatic Biomes Are Also Influenced by Human Activity</vt:lpstr>
      <vt:lpstr>Lakes, Rivers, and Wetlands Are Part of the Freshwater Biome</vt:lpstr>
      <vt:lpstr>Lakes, Rivers, and Wetlands Are Part of the Freshwater Biome</vt:lpstr>
      <vt:lpstr>Slide 41</vt:lpstr>
      <vt:lpstr>Estuaries and Coastal Regions Are Highly Productive Parts of the Marine Biome</vt:lpstr>
      <vt:lpstr>Slide 43</vt:lpstr>
      <vt:lpstr>Estuaries and Coastal Regions Are Highly Productive Parts of the Marine Biome</vt:lpstr>
      <vt:lpstr>Slide 45</vt:lpstr>
      <vt:lpstr>Slide 46</vt:lpstr>
      <vt:lpstr>Slide 47</vt:lpstr>
      <vt:lpstr>Productivity in the Oceanic Region Is Limited by Nutrient Availability</vt:lpstr>
      <vt:lpstr>How Invasive Mussels Can Harm Whole Ecosystems</vt:lpstr>
      <vt:lpstr>Slide 50</vt:lpstr>
      <vt:lpstr>Clicker Questions</vt:lpstr>
      <vt:lpstr>Concept Quiz</vt:lpstr>
      <vt:lpstr>Concept Quiz</vt:lpstr>
      <vt:lpstr>Concept Quiz</vt:lpstr>
      <vt:lpstr>Relevant Art from Other Chapters</vt:lpstr>
      <vt:lpstr>Slide 56</vt:lpstr>
      <vt:lpstr>Slide 57</vt:lpstr>
      <vt:lpstr>Slide 58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272</cp:revision>
  <dcterms:created xsi:type="dcterms:W3CDTF">2012-06-14T20:45:03Z</dcterms:created>
  <dcterms:modified xsi:type="dcterms:W3CDTF">2012-06-14T21:01:06Z</dcterms:modified>
</cp:coreProperties>
</file>