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64.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68"/>
  </p:notesMasterIdLst>
  <p:sldIdLst>
    <p:sldId id="344" r:id="rId3"/>
    <p:sldId id="347" r:id="rId4"/>
    <p:sldId id="257" r:id="rId5"/>
    <p:sldId id="258" r:id="rId6"/>
    <p:sldId id="259" r:id="rId7"/>
    <p:sldId id="348" r:id="rId8"/>
    <p:sldId id="349" r:id="rId9"/>
    <p:sldId id="350" r:id="rId10"/>
    <p:sldId id="351" r:id="rId11"/>
    <p:sldId id="352" r:id="rId12"/>
    <p:sldId id="353" r:id="rId13"/>
    <p:sldId id="260" r:id="rId14"/>
    <p:sldId id="273" r:id="rId15"/>
    <p:sldId id="261" r:id="rId16"/>
    <p:sldId id="354" r:id="rId17"/>
    <p:sldId id="284" r:id="rId18"/>
    <p:sldId id="355" r:id="rId19"/>
    <p:sldId id="356" r:id="rId20"/>
    <p:sldId id="262" r:id="rId21"/>
    <p:sldId id="357" r:id="rId22"/>
    <p:sldId id="275" r:id="rId23"/>
    <p:sldId id="358" r:id="rId24"/>
    <p:sldId id="263" r:id="rId25"/>
    <p:sldId id="264" r:id="rId26"/>
    <p:sldId id="359" r:id="rId27"/>
    <p:sldId id="265" r:id="rId28"/>
    <p:sldId id="360" r:id="rId29"/>
    <p:sldId id="332" r:id="rId30"/>
    <p:sldId id="361" r:id="rId31"/>
    <p:sldId id="362" r:id="rId32"/>
    <p:sldId id="363" r:id="rId33"/>
    <p:sldId id="333" r:id="rId34"/>
    <p:sldId id="364" r:id="rId35"/>
    <p:sldId id="276" r:id="rId36"/>
    <p:sldId id="365" r:id="rId37"/>
    <p:sldId id="266" r:id="rId38"/>
    <p:sldId id="366" r:id="rId39"/>
    <p:sldId id="267" r:id="rId40"/>
    <p:sldId id="294" r:id="rId41"/>
    <p:sldId id="367" r:id="rId42"/>
    <p:sldId id="277" r:id="rId43"/>
    <p:sldId id="368" r:id="rId44"/>
    <p:sldId id="369" r:id="rId45"/>
    <p:sldId id="337" r:id="rId46"/>
    <p:sldId id="370" r:id="rId47"/>
    <p:sldId id="339" r:id="rId48"/>
    <p:sldId id="340" r:id="rId49"/>
    <p:sldId id="371" r:id="rId50"/>
    <p:sldId id="372" r:id="rId51"/>
    <p:sldId id="343" r:id="rId52"/>
    <p:sldId id="345" r:id="rId53"/>
    <p:sldId id="373" r:id="rId54"/>
    <p:sldId id="374" r:id="rId55"/>
    <p:sldId id="375" r:id="rId56"/>
    <p:sldId id="346" r:id="rId57"/>
    <p:sldId id="376" r:id="rId58"/>
    <p:sldId id="377" r:id="rId59"/>
    <p:sldId id="378" r:id="rId60"/>
    <p:sldId id="379" r:id="rId61"/>
    <p:sldId id="380" r:id="rId62"/>
    <p:sldId id="381" r:id="rId63"/>
    <p:sldId id="382" r:id="rId64"/>
    <p:sldId id="383" r:id="rId65"/>
    <p:sldId id="384" r:id="rId66"/>
    <p:sldId id="385"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1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6027" autoAdjust="0"/>
    <p:restoredTop sz="91679" autoAdjust="0"/>
  </p:normalViewPr>
  <p:slideViewPr>
    <p:cSldViewPr snapToGrid="0" snapToObjects="1">
      <p:cViewPr>
        <p:scale>
          <a:sx n="100" d="100"/>
          <a:sy n="100" d="100"/>
        </p:scale>
        <p:origin x="-1184" y="-6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A0D230-4F15-4F7A-BDD6-B3CC6D330639}" type="datetimeFigureOut">
              <a:rPr lang="en-US"/>
              <a:pPr>
                <a:defRPr/>
              </a:pPr>
              <a:t>6/14/12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52733F-EE3C-4680-BB04-F218E83E70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C1A40-E52C-7142-A23F-64D591399509}" type="slidenum">
              <a:rPr lang="en-US"/>
              <a:pPr/>
              <a:t>15</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20.2 Shape-Shifters</a:t>
            </a:r>
            <a:r>
              <a:rPr lang="en-US"/>
              <a:t> </a:t>
            </a:r>
          </a:p>
          <a:p>
            <a:r>
              <a:rPr lang="en-US"/>
              <a:t>(a) It took roughly 15 million years for whale ancestors to make the transition from life on land to life in water. The oldest whale ancestor shown here, </a:t>
            </a:r>
            <a:r>
              <a:rPr lang="en-US" i="1"/>
              <a:t>Pakicetus</a:t>
            </a:r>
            <a:r>
              <a:rPr lang="en-US"/>
              <a:t>, lived on land 53 million years ago. </a:t>
            </a:r>
            <a:r>
              <a:rPr lang="en-US" i="1"/>
              <a:t>Ambulocetus</a:t>
            </a:r>
            <a:r>
              <a:rPr lang="en-US"/>
              <a:t> [am-byoo-loh-see-tus] had strong, well-developed legs and probably was semiaquatic, living at the water’s edge and hunting in much the same way that a crocodile does today. In </a:t>
            </a:r>
            <a:r>
              <a:rPr lang="en-US" i="1"/>
              <a:t>Rodhocetus</a:t>
            </a:r>
            <a:r>
              <a:rPr lang="en-US"/>
              <a:t>, the body was more streamlined and the front legs were shaped more like flippers. By 40 mya, </a:t>
            </a:r>
            <a:r>
              <a:rPr lang="en-US" i="1"/>
              <a:t>Dorudon</a:t>
            </a:r>
            <a:r>
              <a:rPr lang="en-US"/>
              <a:t> was fully aquatic. These drawings are based on reconstructed fossil skeletons, which are superimposed on two of the whale ancestors. Compare the whale ancestors in this sequence with </a:t>
            </a:r>
            <a:r>
              <a:rPr lang="en-US" i="1"/>
              <a:t>Orcinus</a:t>
            </a:r>
            <a:r>
              <a:rPr lang="en-US"/>
              <a:t>, a modern toothed whale. (b) The ankle-bones of two whale ancestors—</a:t>
            </a:r>
            <a:r>
              <a:rPr lang="en-US" i="1"/>
              <a:t>Pakicetus</a:t>
            </a:r>
            <a:r>
              <a:rPr lang="en-US"/>
              <a:t> (shown here) and </a:t>
            </a:r>
            <a:r>
              <a:rPr lang="en-US" i="1"/>
              <a:t>Rodhocetus</a:t>
            </a:r>
            <a:r>
              <a:rPr lang="en-US"/>
              <a:t> (not shown)—are similar in shape to those of artiodactyls (hoofed mammals), but very different from those found in most other mammals. Each scale bar represents 1 centimeter.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C4F5E-80B0-6846-9E48-4CCE620811A1}" type="slidenum">
              <a:rPr lang="en-US"/>
              <a:pPr/>
              <a:t>17</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20.3 (Part 1) The Geologic Timescale and the Major Events in the History of Life</a:t>
            </a:r>
            <a:r>
              <a:rPr lang="en-US"/>
              <a:t> </a:t>
            </a:r>
          </a:p>
          <a:p>
            <a:r>
              <a:rPr lang="en-US"/>
              <a:t>The history of life can be divided into 12 major geologic time periods, beginning with the Precambrian (4,600–540 mya) and extending to the Quaternary (1.8 mya to the present). This timescale is not drawn to scale; to do so while including the Precambrian would require extending the diagram off the book page to the left by more than 5 feet.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9EAD2-11E4-714B-8374-4341BF2E4507}" type="slidenum">
              <a:rPr lang="en-US"/>
              <a:pPr/>
              <a:t>18</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b="1"/>
              <a:t>Figure 20.3 (Part 2) The Geologic Timescale and the Major Events in the History of Life</a:t>
            </a:r>
            <a:r>
              <a:rPr lang="en-US"/>
              <a:t> </a:t>
            </a:r>
          </a:p>
          <a:p>
            <a:r>
              <a:rPr lang="en-US"/>
              <a:t>The history of life can be divided into 12 major geologic time periods, beginning with the Precambrian (4,600–540 mya) and extending to the Quaternary (1.8 mya to the present). This timescale is not drawn to scale; to do so while including the Precambrian would require extending the diagram off the book page to the left by more than 5 feet.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80AAF-894F-0C41-BB88-21DA5A463BBD}" type="slidenum">
              <a:rPr lang="en-US"/>
              <a:pPr/>
              <a:t>20</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20.4 Oxygen on the Rise</a:t>
            </a:r>
            <a:r>
              <a:rPr lang="en-US"/>
              <a:t> </a:t>
            </a:r>
          </a:p>
          <a:p>
            <a:r>
              <a:rPr lang="en-US"/>
              <a:t>The release of oxygen as a waste product by photosynthetic organisms caused its concentration in Earth’s atmosphere to increase greatly over the last 3–4 billion years, facilitating the evolution of eukaryotes and multicellular organisms. Shown here are the hypothesized levels of oxygen at key points in the history of life, but much is still unknown about the dynamics of the rise of oxygen over time.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88927-5E6F-9945-9D1D-2D30925733DB}" type="slidenum">
              <a:rPr lang="en-US"/>
              <a:pPr/>
              <a:t>22</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b="1"/>
              <a:t>Figure 20.5 The Cambrian Explosion Transformed the History of Life on Earth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BBB3AB-7FF1-4B5C-ADC7-56DE358ADBBF}"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427E4-FD78-8A4E-BA00-4A59EA5DC1A8}" type="slidenum">
              <a:rPr lang="en-US"/>
              <a:pPr/>
              <a:t>25</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20.6 The First Amphibians</a:t>
            </a:r>
            <a:endParaRPr lang="en-US"/>
          </a:p>
          <a:p>
            <a:r>
              <a:rPr lang="en-US"/>
              <a:t>(a) Amphibians probably evolved over long periods of evolutionary time from a lobe-finned fish ancestor like the one shown here. (b) This early amphibian was reconstructed from a 365-million-year-old (late Devonian) fossil.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1E706-16D0-1343-9A94-5AFD927DD5FE}" type="slidenum">
              <a:rPr lang="en-US"/>
              <a:pPr/>
              <a:t>27</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20.7 Movement of the Continents over Time</a:t>
            </a:r>
            <a:r>
              <a:rPr lang="en-US"/>
              <a:t> </a:t>
            </a:r>
          </a:p>
          <a:p>
            <a:r>
              <a:rPr lang="en-US"/>
              <a:t>The continents move over time, as shown by these “snapshots” illustrating the breakup of the supercontinent Pangaea. Earlier movements of the continents led to the gradual formation of Pangaea, a process that was complete by 250 mya.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0A560-4EDF-6448-AAE3-58095E48DF59}" type="slidenum">
              <a:rPr lang="en-US"/>
              <a:pPr/>
              <a:t>29</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Figure 20.8 The Five Mass Extinctions Drastically Reduced the Diversity of Animals</a:t>
            </a:r>
            <a:endParaRPr lang="en-US"/>
          </a:p>
          <a:p>
            <a:r>
              <a:rPr lang="en-US"/>
              <a:t>In addition to both marine and terrestrial animals, plant groups (not shown) were severely affected by the five mass extinctions that have occurred in Earth’s history. After each extinction, life again diversified.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15C7A-AE49-A74B-93E0-84FF103786CA}" type="slidenum">
              <a:rPr lang="en-US"/>
              <a:pPr/>
              <a:t>30</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a:t>Figure 20.9a Gone for Good</a:t>
            </a:r>
            <a:endParaRPr lang="en-US"/>
          </a:p>
          <a:p>
            <a:r>
              <a:rPr lang="en-US"/>
              <a:t>(a) A dog sits next to a reconstruction of the head of a </a:t>
            </a:r>
            <a:r>
              <a:rPr lang="en-US" i="1"/>
              <a:t>Mapusaurus</a:t>
            </a:r>
            <a:r>
              <a:rPr lang="en-US"/>
              <a:t> dinosaur—what may have been the largest carnivore ever to walk the Earth.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467CA-E7C9-1244-8DB6-7B5D27E04086}" type="slidenum">
              <a:rPr lang="en-US"/>
              <a:pPr/>
              <a:t>2</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b="1"/>
              <a:t>The Ross Ice Shelf, Antarctica.</a:t>
            </a:r>
            <a:r>
              <a:rPr lang="en-US"/>
              <a:t> </a:t>
            </a:r>
          </a:p>
          <a:p>
            <a:r>
              <a:rPr lang="en-US"/>
              <a:t>The Antarctic continent is so cold and dry that few organisms can survive here on land year-round. And yet, millions of years ago the continent supported an ecosystem with giant ferns, amphibians, dinosaurs, and flightless birds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E342C-3FAC-2740-91EC-2845DBDFD3A0}" type="slidenum">
              <a:rPr lang="en-US"/>
              <a:pPr/>
              <a:t>31</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20.9b Gone for Good</a:t>
            </a:r>
            <a:endParaRPr lang="en-US"/>
          </a:p>
          <a:p>
            <a:r>
              <a:rPr lang="en-US"/>
              <a:t>(b) This </a:t>
            </a:r>
            <a:r>
              <a:rPr lang="en-US" i="1"/>
              <a:t>Allosaurus</a:t>
            </a:r>
            <a:r>
              <a:rPr lang="en-US"/>
              <a:t> skeleton reveals how sharp, pointed, large, and numerous a dinosaur’s teeth could be.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B03A-10EB-DF4D-AE41-18CF01D37F16}" type="slidenum">
              <a:rPr lang="en-US"/>
              <a:pPr/>
              <a:t>33</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Figure 20.10 They Became Giants</a:t>
            </a:r>
            <a:endParaRPr lang="en-US"/>
          </a:p>
          <a:p>
            <a:r>
              <a:rPr lang="en-US"/>
              <a:t>Early mammals (such as </a:t>
            </a:r>
            <a:r>
              <a:rPr lang="en-US" i="1"/>
              <a:t>Morganucodon</a:t>
            </a:r>
            <a:r>
              <a:rPr lang="en-US"/>
              <a:t> [mohr-guh-nookuh- dahn]) were small and are thought to have been nocturnal. Following the extinction of the dinosaurs, the diversity and size of mammals increased to include large forms such as those shown here. Because of the huge range in size between the smallest (</a:t>
            </a:r>
            <a:r>
              <a:rPr lang="en-US" i="1"/>
              <a:t>Morganucodon</a:t>
            </a:r>
            <a:r>
              <a:rPr lang="en-US"/>
              <a:t>, about the size of a shrew) and the largest (the blue whale, which can reach 25–30 meters long), none of these animals are drawn to scale.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B5919-7918-584A-A3D0-45638259D632}" type="slidenum">
              <a:rPr lang="en-US"/>
              <a:pPr/>
              <a:t>35</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a:t>Figure 20.11 A Gradual Change in the Way Animals Move</a:t>
            </a:r>
            <a:endParaRPr lang="en-US"/>
          </a:p>
          <a:p>
            <a:r>
              <a:rPr lang="en-US"/>
              <a:t>The legs of most living reptiles stick out to the sides of their bodies, giving them a sprawling gait. Over time, the legs of mammal-like reptiles became positioned under the body, leading eventually to the vertical orientation of the legs and the upright gait of living mammals.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63525-A23F-CD47-AD9E-F38FF95812F0}" type="slidenum">
              <a:rPr lang="en-US"/>
              <a:pPr/>
              <a:t>37</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20.12 From Reptile to Mammal</a:t>
            </a:r>
            <a:r>
              <a:rPr lang="en-US"/>
              <a:t> </a:t>
            </a:r>
          </a:p>
          <a:p>
            <a:r>
              <a:rPr lang="en-US"/>
              <a:t>Over an 80-million-year period, the jaws and teeth of the reptilian ancestors of mammals gradually changed to resemble those of living mammals. In addition to those shown here, there are dozens of other fossil species of mammal-like reptiles— species with features that are intermediate to those of reptiles and mammals. When fossils from all of these species are lined up next to one another, the transition from reptile to mammal appears very smooth. Here, red shows the size and position of the dentary bone, which ultimately formed the entire lower jaw in mammals. The muscles that close the jaw pass through an opening called the temporal fenestra (tf); a larger temporal fenestra allows for larger and more powerful jaw muscles. In reptiles (a), the hinge of the jaw is formed by the articular/quadrate (art/q) bones; in mammals (g), the hinge is formed by two entirely different bones: the dentary/squamosal (d/sq) bones. Advanced cynodonts and early mammals had two hinges: the reptilian (art/q) hinge and the mammalian (d/sq) hinge.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6B7B3-0F14-9D4E-A559-E64838EADC62}" type="slidenum">
              <a:rPr lang="en-US"/>
              <a:pPr/>
              <a:t>40</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20.13 The Primates Include Lemurs, Monkeys, and Apes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6B7B3-0F14-9D4E-A559-E64838EADC62}" type="slidenum">
              <a:rPr lang="en-US"/>
              <a:pPr/>
              <a:t>42</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20.13 The Primates Include Lemurs, Monkeys, and Apes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53AAC-622E-3949-8E61-DFE03B4A5D3C}" type="slidenum">
              <a:rPr lang="en-US"/>
              <a:pPr/>
              <a:t>43</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Figure 20.15 A Gallery of Hominin Skulls</a:t>
            </a:r>
            <a:endParaRPr lang="en-US"/>
          </a:p>
          <a:p>
            <a:r>
              <a:rPr lang="en-US"/>
              <a:t>This tree shows the evolutionary relationships and the skulls of five of the many hominin species. A more complete evolutionary tree of hominins would be “bushier,” with multiple side branches emerging at different times.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82006-D47B-9746-B437-8E4051A09B92}" type="slidenum">
              <a:rPr lang="en-US"/>
              <a:pPr/>
              <a:t>45</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20.16 Tool Use and Social Organization in Hominins</a:t>
            </a:r>
            <a:endParaRPr lang="en-US"/>
          </a:p>
          <a:p>
            <a:r>
              <a:rPr lang="en-US"/>
              <a:t>Both </a:t>
            </a:r>
            <a:r>
              <a:rPr lang="en-US" i="1"/>
              <a:t>Homo habilis</a:t>
            </a:r>
            <a:r>
              <a:rPr lang="en-US"/>
              <a:t> and </a:t>
            </a:r>
            <a:r>
              <a:rPr lang="en-US" i="1"/>
              <a:t>Homo erectus</a:t>
            </a:r>
            <a:r>
              <a:rPr lang="en-US"/>
              <a:t> likely worked in groups using stone tools when dealing with large kills.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818B7-A9CF-A545-AB29-67600078F2E4}" type="slidenum">
              <a:rPr lang="en-US"/>
              <a:pPr/>
              <a:t>48</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Figure 20.17 Anatomically Modern Humans Evolved in Africa</a:t>
            </a:r>
            <a:endParaRPr lang="en-US"/>
          </a:p>
          <a:p>
            <a:r>
              <a:rPr lang="en-US"/>
              <a:t>The earliest known fossil and archaeological specimens of Homo sapiens sapiens, the first anatomically modern humans, come from Africa. The dates provided give the age of the earliest evidence that anatomically modern humans lived in different regions of the world. These dates are continually challenged by new evidence that scientists must then work to confirm.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49252-3581-A54F-A988-7CCD4B4B9768}" type="slidenum">
              <a:rPr lang="en-US"/>
              <a:pPr/>
              <a:t>49</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Figure 20.18 Two Competing Hypotheses about the Origins of Anatomically Modern Humans</a:t>
            </a:r>
            <a:r>
              <a:rPr lang="en-US"/>
              <a:t> </a:t>
            </a:r>
          </a:p>
          <a:p>
            <a:r>
              <a:rPr lang="en-US"/>
              <a:t>(a) The out-of-Africa hypothesis: </a:t>
            </a:r>
            <a:r>
              <a:rPr lang="en-US" i="1"/>
              <a:t>Homo sapiens sapiens</a:t>
            </a:r>
            <a:r>
              <a:rPr lang="en-US"/>
              <a:t>, or anatomically modern humans (red), originated in Africa within the past 200,000 years and then migrated to Europe and Asia, replacing </a:t>
            </a:r>
            <a:r>
              <a:rPr lang="en-US" i="1"/>
              <a:t>Homo erectus</a:t>
            </a:r>
            <a:r>
              <a:rPr lang="en-US"/>
              <a:t> (blue) and archaic </a:t>
            </a:r>
            <a:r>
              <a:rPr lang="en-US" i="1"/>
              <a:t>H. sapiens</a:t>
            </a:r>
            <a:r>
              <a:rPr lang="en-US"/>
              <a:t> populations. (b) The multiregional hypothesis: Populations of </a:t>
            </a:r>
            <a:r>
              <a:rPr lang="en-US" i="1"/>
              <a:t>H. erectus</a:t>
            </a:r>
            <a:r>
              <a:rPr lang="en-US"/>
              <a:t> in Africa, Asia, and Europe evolved simultaneously into anatomically modern humans (</a:t>
            </a:r>
            <a:r>
              <a:rPr lang="en-US" i="1"/>
              <a:t>H. sapiens sapiens</a:t>
            </a:r>
            <a:r>
              <a:rPr 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95A9EA-B57D-4E91-96DB-AF539466189F}"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During the Permian period, almost 95% of all species became extinct.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Cretaceous period was the most recent, eliminating dinosaurs.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Reptiles do have a stronger jaw and more well developed teeth compared to amphibians.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However, the evolution of the amniotic egg is the primary reason reptiles are more successful on land.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Three and a half mya, photosynthesis had not evolved.  Without photosynthesis, oxygen gas was not present.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US" b="1" smtClean="0"/>
              <a:t>Milestones in the History of Life on Earth</a:t>
            </a:r>
          </a:p>
        </p:txBody>
      </p:sp>
      <p:sp>
        <p:nvSpPr>
          <p:cNvPr id="17412" name="Slide Number Placeholder 3"/>
          <p:cNvSpPr>
            <a:spLocks noGrp="1"/>
          </p:cNvSpPr>
          <p:nvPr>
            <p:ph type="sldNum" sz="quarter" idx="5"/>
          </p:nvPr>
        </p:nvSpPr>
        <p:spPr>
          <a:noFill/>
        </p:spPr>
        <p:txBody>
          <a:bodyPr/>
          <a:lstStyle/>
          <a:p>
            <a:fld id="{9B44EA3C-A47B-604D-BCEE-FB9BCD52FBF3}" type="slidenum">
              <a:rPr lang="en-US" smtClean="0"/>
              <a:pPr/>
              <a:t>56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US" b="1" smtClean="0"/>
              <a:t>Milestones in the History of Life on Earth</a:t>
            </a:r>
          </a:p>
          <a:p>
            <a:pPr eaLnBrk="1" hangingPunct="1"/>
            <a:endParaRPr lang="en-US" smtClean="0"/>
          </a:p>
        </p:txBody>
      </p:sp>
      <p:sp>
        <p:nvSpPr>
          <p:cNvPr id="19460" name="Slide Number Placeholder 3"/>
          <p:cNvSpPr>
            <a:spLocks noGrp="1"/>
          </p:cNvSpPr>
          <p:nvPr>
            <p:ph type="sldNum" sz="quarter" idx="5"/>
          </p:nvPr>
        </p:nvSpPr>
        <p:spPr>
          <a:noFill/>
        </p:spPr>
        <p:txBody>
          <a:bodyPr/>
          <a:lstStyle/>
          <a:p>
            <a:fld id="{C0BB667E-4405-424C-8F89-6B554BF3B1CC}" type="slidenum">
              <a:rPr lang="en-US" smtClean="0"/>
              <a:pPr/>
              <a:t>57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b="1" smtClean="0"/>
              <a:t>Milestones in the History of Life on Earth</a:t>
            </a:r>
          </a:p>
          <a:p>
            <a:pPr eaLnBrk="1" hangingPunct="1"/>
            <a:endParaRPr lang="en-US" smtClean="0"/>
          </a:p>
        </p:txBody>
      </p:sp>
      <p:sp>
        <p:nvSpPr>
          <p:cNvPr id="21508" name="Slide Number Placeholder 3"/>
          <p:cNvSpPr>
            <a:spLocks noGrp="1"/>
          </p:cNvSpPr>
          <p:nvPr>
            <p:ph type="sldNum" sz="quarter" idx="5"/>
          </p:nvPr>
        </p:nvSpPr>
        <p:spPr>
          <a:noFill/>
        </p:spPr>
        <p:txBody>
          <a:bodyPr/>
          <a:lstStyle/>
          <a:p>
            <a:fld id="{5E226A55-FC91-F14C-AC83-BA1022B20748}" type="slidenum">
              <a:rPr lang="en-US" smtClean="0"/>
              <a:pPr/>
              <a:t>58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8C9F5-E41B-D54B-BAC0-FF78DB19544C}" type="slidenum">
              <a:rPr lang="en-US"/>
              <a:pPr/>
              <a:t>59</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2.4 The Three Domains and Six Kingdoms of Life </a:t>
            </a:r>
            <a:endParaRPr lang="en-US"/>
          </a:p>
          <a:p>
            <a:r>
              <a:rPr lang="en-US"/>
              <a:t>This evolutionary tree shows the hypothesized relationships among the six kingdoms, as well as the three domains. Each group branching off the tree can be thought of as a cluster of close relatives, or clade.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05C98AB-342C-3E4A-A9F6-F154A3CA14A5}" type="slidenum">
              <a:rPr lang="en-US"/>
              <a:pPr/>
              <a:t>60</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b="1"/>
              <a:t>Figure 4.2 Evolutionary Tree of the Animalia </a:t>
            </a:r>
            <a:endParaRPr lang="en-US"/>
          </a:p>
          <a:p>
            <a:pPr eaLnBrk="1" hangingPunct="1"/>
            <a:r>
              <a:rPr lang="en-US"/>
              <a:t>The unique evolutionary innovations of each lineage are shown with boxed labels.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F27E393-6D84-BC46-A560-0160909F0009}" type="slidenum">
              <a:rPr lang="en-US"/>
              <a:pPr/>
              <a:t>61</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b="1"/>
              <a:t>Figure 4.20 Evolutionary Tree of the Vertebrates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5429B-15A8-7D44-8C93-17239238B3E3}" type="slidenum">
              <a:rPr lang="en-US"/>
              <a:pPr/>
              <a:t>6</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20.1a Fossils through the Ages</a:t>
            </a:r>
            <a:r>
              <a:rPr lang="en-US"/>
              <a:t> </a:t>
            </a:r>
          </a:p>
          <a:p>
            <a:r>
              <a:rPr lang="en-US"/>
              <a:t>(a) Soft-bodied animals such as this one dominated life on Earth 600 million years ago (mya).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D93A842-6F58-BC4E-B1E1-B19187D9D90D}" type="slidenum">
              <a:rPr lang="en-US"/>
              <a:pPr/>
              <a:t>62</a:t>
            </a:fld>
            <a:endParaRPr lang="en-US"/>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b="1"/>
              <a:t>Figure 4.23 Jurassic Park </a:t>
            </a:r>
            <a:endParaRPr lang="en-US"/>
          </a:p>
          <a:p>
            <a:pPr eaLnBrk="1" hangingPunct="1"/>
            <a:r>
              <a:rPr lang="en-US"/>
              <a:t>Dinosaurs reached the height of their dominance during the Jurassic, the middle period of the Mesozoic era.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D903E-413F-E64A-A65F-7A93789943F9}" type="slidenum">
              <a:rPr lang="en-US"/>
              <a:pPr/>
              <a:t>63</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Ötzi, the Iceman.</a:t>
            </a:r>
            <a:r>
              <a:rPr lang="en-US"/>
              <a:t> </a:t>
            </a:r>
          </a:p>
          <a:p>
            <a:r>
              <a:rPr lang="en-US"/>
              <a:t>In 1991, hikers discovered the body of a man who lived thousands of years ago, lying at the base of a melting glacier. Long-frozen DNA sequences revealed how he was related to modern Europeans and how he may have died.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930D3-A848-634B-ADA1-76A83FBC5B5E}" type="slidenum">
              <a:rPr lang="en-US"/>
              <a:pPr/>
              <a:t>64</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Ötzi, the Iceman.</a:t>
            </a:r>
            <a:r>
              <a:rPr lang="en-US"/>
              <a:t> </a:t>
            </a:r>
          </a:p>
          <a:p>
            <a:r>
              <a:rPr lang="en-US"/>
              <a:t>In 1991, hikers discovered the body of a man who lived thousands of years ago, lying at the base of a melting glacier. Long-frozen DNA sequences revealed how he was related to modern Europeans and how he may have died.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54A9D-1BAA-5C49-B0F7-2262FF8C19E4}" type="slidenum">
              <a:rPr lang="en-US"/>
              <a:pPr/>
              <a:t>65</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19.12 Island Isolation May Have Driven the Evolution of </a:t>
            </a:r>
            <a:r>
              <a:rPr lang="en-US" b="1" i="1"/>
              <a:t>Homo floresiensis</a:t>
            </a:r>
            <a:r>
              <a:rPr lang="en-US"/>
              <a:t> </a:t>
            </a:r>
          </a:p>
          <a:p>
            <a:r>
              <a:rPr lang="en-US"/>
              <a:t>The foot structure and other anatomical features suggest that </a:t>
            </a:r>
            <a:r>
              <a:rPr lang="en-US" i="1"/>
              <a:t>H. floresiensis</a:t>
            </a:r>
            <a:r>
              <a:rPr lang="en-US"/>
              <a:t> was a distinctly different species, not a scaled-down version of H</a:t>
            </a:r>
            <a:r>
              <a:rPr lang="en-US" i="1"/>
              <a:t>. erectus</a:t>
            </a:r>
            <a:r>
              <a:rPr lang="en-US"/>
              <a:t> or </a:t>
            </a:r>
            <a:r>
              <a:rPr lang="en-US" i="1"/>
              <a:t>H. sapiens</a:t>
            </a:r>
            <a:r>
              <a:rPr lang="en-US"/>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4ACAF-FB71-0F4A-BC99-6865B8BAEE08}" type="slidenum">
              <a:rPr lang="en-US"/>
              <a:pPr/>
              <a:t>7</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20.1b Fossils through the Ages</a:t>
            </a:r>
            <a:r>
              <a:rPr lang="en-US"/>
              <a:t> </a:t>
            </a:r>
          </a:p>
          <a:p>
            <a:r>
              <a:rPr lang="en-US"/>
              <a:t>(b) A fossil of a trilobite [trye-loh-byte] that lived in the Devonian period (410–355 mya). Note the furrow-like rows of lenses on each of the two large eyes.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D5D30-B425-F64B-966D-E2BB301093C7}" type="slidenum">
              <a:rPr lang="en-US"/>
              <a:pPr/>
              <a:t>8</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20.1c Fossils through the Ages</a:t>
            </a:r>
            <a:r>
              <a:rPr lang="en-US"/>
              <a:t> </a:t>
            </a:r>
          </a:p>
          <a:p>
            <a:r>
              <a:rPr lang="en-US"/>
              <a:t>(c) Leaf of a 300-million-year-old seed fern found near Washington, DC. The fossil formed during the Carboniferous [kahr-buh-nif-er-us] period (355–290 mya). The great forests of this period led to formation of the fossil fuels (oil, coal, and natural gas) that we use today as sources of energy.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EFCE1-D78E-6F4C-B6AC-B425EB018390}" type="slidenum">
              <a:rPr lang="en-US"/>
              <a:pPr/>
              <a:t>9</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20.1d Fossils through the Ages</a:t>
            </a:r>
            <a:r>
              <a:rPr lang="en-US"/>
              <a:t> </a:t>
            </a:r>
          </a:p>
          <a:p>
            <a:r>
              <a:rPr lang="en-US"/>
              <a:t>(d) This 20-million-year-old termite is preserved in amber, the fossilized resin of a tree.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714CF-7D87-3E40-A254-78BA8437DE21}" type="slidenum">
              <a:rPr lang="en-US"/>
              <a:pPr/>
              <a:t>10</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20.1e Fossils through the Ages</a:t>
            </a:r>
            <a:r>
              <a:rPr lang="en-US"/>
              <a:t> </a:t>
            </a:r>
          </a:p>
          <a:p>
            <a:r>
              <a:rPr lang="en-US"/>
              <a:t>(e) A fossil of a Velociraptor entangled with a Protoceratops, which bit down on the predator’s claw, locking both in a death grip.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DFAAA-2E84-7842-91D8-B50CF6F23E5B}" type="slidenum">
              <a:rPr lang="en-US"/>
              <a:pPr/>
              <a:t>11</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20.1f Fossils through the Ages</a:t>
            </a:r>
            <a:r>
              <a:rPr lang="en-US"/>
              <a:t> </a:t>
            </a:r>
          </a:p>
          <a:p>
            <a:r>
              <a:rPr lang="en-US"/>
              <a:t>(f) Petrified wood. Here we see how what was once solid wood has fossilized into solid rock.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CE0E95-8280-4F89-90B8-70C9E742678A}"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6C49A-ED03-4F6D-B11C-E3839BAD33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0C04B1-CC72-4D58-AFD5-23BDE451EAC9}"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8647B-4FFF-44B9-9D44-440F569CDB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AE6E7-9546-45A7-8628-44ECB992C0A1}"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FC75E2-6B62-4C2A-AED7-E2FDD103AAA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657BB87-34EF-444C-87C2-5884F251D7C8}"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EDCC19-BEA5-4E35-AB7E-6854163EC232}"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0E98D4-20DB-4242-B275-21A8C9E6DE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EAF751-01C9-4DC8-882A-274E9D25A94C}"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B0F681-23AF-44E5-9E59-380E8E6838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26F34C-2051-43B7-B648-91CFD96521F9}"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3184BA-38AD-49E0-BEDC-F70FF01CD33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636096-9DC7-4058-A9AD-18304D6C8376}" type="datetimeFigureOut">
              <a:rPr lang="en-US"/>
              <a:pPr>
                <a:defRPr/>
              </a:pPr>
              <a:t>6/14/12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170340-5755-4EBB-AE23-414665E5AFD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69CBAC-030D-4482-A913-38719C411BD7}" type="datetimeFigureOut">
              <a:rPr lang="en-US"/>
              <a:pPr>
                <a:defRPr/>
              </a:pPr>
              <a:t>6/14/12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C7280-EB25-4A3D-8031-E39094B6248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F22980-B054-424F-B7DD-8AFA5F4C188D}" type="datetimeFigureOut">
              <a:rPr lang="en-US"/>
              <a:pPr>
                <a:defRPr/>
              </a:pPr>
              <a:t>6/14/12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A9590C-48CA-4A7C-B0B2-0D9B3F9D8B8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3DA485-DCFE-4CED-A703-8773AC98EEF5}"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70E0B8-6C52-45B4-8503-3155DC13950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038008-734A-4B74-950F-76744C74AE4A}"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A5063-509D-4AD1-B8A9-395FA6B3D31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132CCE-76C7-4655-B9C5-77C7FC60C95E}" type="datetimeFigureOut">
              <a:rPr lang="en-US"/>
              <a:pPr>
                <a:defRPr/>
              </a:pPr>
              <a:t>6/14/12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9A2239-4E9C-47FA-9A76-2AC9C667B9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92A75427-6907-154F-9669-ED44C8D12FE6}"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20</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The Evolutionary History of Life</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20_01e"/>
          <p:cNvPicPr>
            <a:picLocks noChangeAspect="1" noChangeArrowheads="1"/>
          </p:cNvPicPr>
          <p:nvPr/>
        </p:nvPicPr>
        <p:blipFill>
          <a:blip r:embed="rId3"/>
          <a:srcRect/>
          <a:stretch>
            <a:fillRect/>
          </a:stretch>
        </p:blipFill>
        <p:spPr bwMode="auto">
          <a:xfrm>
            <a:off x="1257300" y="215900"/>
            <a:ext cx="66246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20_01f"/>
          <p:cNvPicPr>
            <a:picLocks noChangeAspect="1" noChangeArrowheads="1"/>
          </p:cNvPicPr>
          <p:nvPr/>
        </p:nvPicPr>
        <p:blipFill>
          <a:blip r:embed="rId3"/>
          <a:srcRect/>
          <a:stretch>
            <a:fillRect/>
          </a:stretch>
        </p:blipFill>
        <p:spPr bwMode="auto">
          <a:xfrm>
            <a:off x="546100" y="215900"/>
            <a:ext cx="80502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Fossil Record:</a:t>
            </a:r>
            <a:br>
              <a:rPr lang="en-US" dirty="0" smtClean="0"/>
            </a:br>
            <a:r>
              <a:rPr lang="en-US" dirty="0" smtClean="0"/>
              <a:t>A Guide to the Past</a:t>
            </a:r>
            <a:endParaRPr lang="en-US" dirty="0"/>
          </a:p>
        </p:txBody>
      </p:sp>
      <p:sp>
        <p:nvSpPr>
          <p:cNvPr id="21506" name="Content Placeholder 2"/>
          <p:cNvSpPr>
            <a:spLocks noGrp="1"/>
          </p:cNvSpPr>
          <p:nvPr>
            <p:ph idx="1"/>
          </p:nvPr>
        </p:nvSpPr>
        <p:spPr/>
        <p:txBody>
          <a:bodyPr/>
          <a:lstStyle/>
          <a:p>
            <a:pPr eaLnBrk="1" hangingPunct="1">
              <a:lnSpc>
                <a:spcPct val="90000"/>
              </a:lnSpc>
            </a:pPr>
            <a:r>
              <a:rPr lang="en-US" smtClean="0"/>
              <a:t>More accurate fossil dating can be determined by measuring </a:t>
            </a:r>
            <a:r>
              <a:rPr lang="en-US" b="1" smtClean="0"/>
              <a:t>radioisotopes</a:t>
            </a:r>
            <a:r>
              <a:rPr lang="en-US" smtClean="0"/>
              <a:t> present in the fossil</a:t>
            </a:r>
          </a:p>
          <a:p>
            <a:pPr eaLnBrk="1" hangingPunct="1">
              <a:lnSpc>
                <a:spcPct val="90000"/>
              </a:lnSpc>
            </a:pPr>
            <a:r>
              <a:rPr lang="en-US" smtClean="0"/>
              <a:t>Radioisotopes, such as carbon-14 and uranium-235, are unstable, isotopic forms of elements that decay to more stable forms over time </a:t>
            </a:r>
          </a:p>
          <a:p>
            <a:pPr eaLnBrk="1" hangingPunct="1">
              <a:lnSpc>
                <a:spcPct val="90000"/>
              </a:lnSpc>
            </a:pPr>
            <a:r>
              <a:rPr lang="en-US" smtClean="0"/>
              <a:t>Radioisotopes can also be used to date rock above and below a fossil that does not contain radioisotopes of its own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smtClean="0"/>
              <a:t>The Fossil Record Is Not Complete</a:t>
            </a:r>
          </a:p>
        </p:txBody>
      </p:sp>
      <p:sp>
        <p:nvSpPr>
          <p:cNvPr id="22530" name="Content Placeholder 2"/>
          <p:cNvSpPr>
            <a:spLocks noGrp="1"/>
          </p:cNvSpPr>
          <p:nvPr>
            <p:ph idx="1"/>
          </p:nvPr>
        </p:nvSpPr>
        <p:spPr/>
        <p:txBody>
          <a:bodyPr/>
          <a:lstStyle/>
          <a:p>
            <a:pPr eaLnBrk="1" hangingPunct="1"/>
            <a:r>
              <a:rPr lang="en-US" smtClean="0"/>
              <a:t>Most organisms decompose rapidly after death and do not form fossils </a:t>
            </a:r>
          </a:p>
          <a:p>
            <a:pPr eaLnBrk="1" hangingPunct="1"/>
            <a:r>
              <a:rPr lang="en-US" smtClean="0"/>
              <a:t>Those fossils that are formed can be destroyed by common geologic processes such as erosion and extreme heat or pressure</a:t>
            </a:r>
          </a:p>
          <a:p>
            <a:pPr eaLnBrk="1" hangingPunct="1"/>
            <a:r>
              <a:rPr lang="en-US" smtClean="0"/>
              <a:t>The unique set of circumstance required to form, preserve, and then discover fossils creates large gaps in the fossil record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274638"/>
            <a:ext cx="9144000" cy="1143000"/>
          </a:xfrm>
        </p:spPr>
        <p:txBody>
          <a:bodyPr/>
          <a:lstStyle/>
          <a:p>
            <a:pPr eaLnBrk="1" hangingPunct="1"/>
            <a:r>
              <a:rPr lang="en-US" sz="4000" smtClean="0"/>
              <a:t>Fossils Reveal That Whales Are Closely Related to a Group of Hoofed Mammals</a:t>
            </a:r>
          </a:p>
        </p:txBody>
      </p:sp>
      <p:sp>
        <p:nvSpPr>
          <p:cNvPr id="23554" name="Content Placeholder 2"/>
          <p:cNvSpPr>
            <a:spLocks noGrp="1"/>
          </p:cNvSpPr>
          <p:nvPr>
            <p:ph idx="1"/>
          </p:nvPr>
        </p:nvSpPr>
        <p:spPr/>
        <p:txBody>
          <a:bodyPr/>
          <a:lstStyle/>
          <a:p>
            <a:pPr eaLnBrk="1" hangingPunct="1"/>
            <a:r>
              <a:rPr lang="en-US" smtClean="0"/>
              <a:t>Genetic analysis of recently discovered fossils confirms that whales are most closely related to artiodactyls, which are even-toed, hoofed land mammals</a:t>
            </a:r>
          </a:p>
          <a:p>
            <a:pPr eaLnBrk="1" hangingPunct="1"/>
            <a:r>
              <a:rPr lang="en-US" smtClean="0"/>
              <a:t>Morphological analysis of recently discovered fossils showing the ankle bones of early whales indicates the relationship to the artiodactyls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20_02"/>
          <p:cNvPicPr>
            <a:picLocks noChangeAspect="1" noChangeArrowheads="1"/>
          </p:cNvPicPr>
          <p:nvPr/>
        </p:nvPicPr>
        <p:blipFill>
          <a:blip r:embed="rId3"/>
          <a:srcRect/>
          <a:stretch>
            <a:fillRect/>
          </a:stretch>
        </p:blipFill>
        <p:spPr bwMode="auto">
          <a:xfrm>
            <a:off x="304800" y="1612900"/>
            <a:ext cx="8531225" cy="362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The History of Life on Earth</a:t>
            </a:r>
          </a:p>
        </p:txBody>
      </p:sp>
      <p:sp>
        <p:nvSpPr>
          <p:cNvPr id="25602" name="Content Placeholder 2"/>
          <p:cNvSpPr>
            <a:spLocks noGrp="1"/>
          </p:cNvSpPr>
          <p:nvPr>
            <p:ph idx="1"/>
          </p:nvPr>
        </p:nvSpPr>
        <p:spPr/>
        <p:txBody>
          <a:bodyPr/>
          <a:lstStyle/>
          <a:p>
            <a:pPr eaLnBrk="1" hangingPunct="1"/>
            <a:r>
              <a:rPr lang="en-US" smtClean="0"/>
              <a:t>The study of life on Earth focuses on three main events:</a:t>
            </a:r>
          </a:p>
          <a:p>
            <a:pPr lvl="1" eaLnBrk="1" hangingPunct="1"/>
            <a:r>
              <a:rPr lang="en-US" smtClean="0"/>
              <a:t>The origin of cellular organisms</a:t>
            </a:r>
          </a:p>
          <a:p>
            <a:pPr lvl="1" eaLnBrk="1" hangingPunct="1"/>
            <a:r>
              <a:rPr lang="en-US" smtClean="0"/>
              <a:t>The beginning of multicellular life</a:t>
            </a:r>
          </a:p>
          <a:p>
            <a:pPr lvl="1" eaLnBrk="1" hangingPunct="1"/>
            <a:r>
              <a:rPr lang="en-US" smtClean="0"/>
              <a:t>The colonization of land</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20_03_01"/>
          <p:cNvPicPr>
            <a:picLocks noChangeAspect="1" noChangeArrowheads="1"/>
          </p:cNvPicPr>
          <p:nvPr/>
        </p:nvPicPr>
        <p:blipFill>
          <a:blip r:embed="rId3"/>
          <a:srcRect/>
          <a:stretch>
            <a:fillRect/>
          </a:stretch>
        </p:blipFill>
        <p:spPr bwMode="auto">
          <a:xfrm>
            <a:off x="304800" y="1066800"/>
            <a:ext cx="8531225" cy="4722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20_03_02"/>
          <p:cNvPicPr>
            <a:picLocks noChangeAspect="1" noChangeArrowheads="1"/>
          </p:cNvPicPr>
          <p:nvPr/>
        </p:nvPicPr>
        <p:blipFill>
          <a:blip r:embed="rId3"/>
          <a:srcRect/>
          <a:stretch>
            <a:fillRect/>
          </a:stretch>
        </p:blipFill>
        <p:spPr bwMode="auto">
          <a:xfrm>
            <a:off x="304800" y="1079500"/>
            <a:ext cx="8531225" cy="470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The First Single-Celled Organisms</a:t>
            </a:r>
            <a:br>
              <a:rPr lang="en-US" sz="4000" smtClean="0"/>
            </a:br>
            <a:r>
              <a:rPr lang="en-US" sz="4000" smtClean="0"/>
              <a:t>Arose at Least 3.5 Billion Years Ago</a:t>
            </a:r>
          </a:p>
        </p:txBody>
      </p:sp>
      <p:sp>
        <p:nvSpPr>
          <p:cNvPr id="27650" name="Content Placeholder 2"/>
          <p:cNvSpPr>
            <a:spLocks noGrp="1"/>
          </p:cNvSpPr>
          <p:nvPr>
            <p:ph idx="1"/>
          </p:nvPr>
        </p:nvSpPr>
        <p:spPr/>
        <p:txBody>
          <a:bodyPr/>
          <a:lstStyle/>
          <a:p>
            <a:pPr eaLnBrk="1" hangingPunct="1"/>
            <a:r>
              <a:rPr lang="en-US" sz="3000" smtClean="0"/>
              <a:t>The earliest hints of life were cell-like structures that can be found in stromatolites, layered mounds formed 3.5 billion years ago </a:t>
            </a:r>
          </a:p>
          <a:p>
            <a:pPr eaLnBrk="1" hangingPunct="1"/>
            <a:r>
              <a:rPr lang="en-US" sz="3000" smtClean="0"/>
              <a:t>Eukaryotes first appeared 2.1 billion years ago, over a billion years after the first prokaryotes</a:t>
            </a:r>
          </a:p>
          <a:p>
            <a:pPr eaLnBrk="1" hangingPunct="1"/>
            <a:r>
              <a:rPr lang="en-US" sz="3000" smtClean="0"/>
              <a:t>The evolution of eukaryotes coincides with increased oxygen levels in the atmosphere, one of the most important events in the history of life on Earth</a:t>
            </a:r>
          </a:p>
          <a:p>
            <a:pPr eaLnBrk="1" hangingPunct="1"/>
            <a:endParaRPr lang="en-US" sz="300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0_00"/>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20_04"/>
          <p:cNvPicPr>
            <a:picLocks noChangeAspect="1" noChangeArrowheads="1"/>
          </p:cNvPicPr>
          <p:nvPr/>
        </p:nvPicPr>
        <p:blipFill>
          <a:blip r:embed="rId3"/>
          <a:srcRect/>
          <a:stretch>
            <a:fillRect/>
          </a:stretch>
        </p:blipFill>
        <p:spPr bwMode="auto">
          <a:xfrm>
            <a:off x="1727200" y="215900"/>
            <a:ext cx="57038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Multicellular Life Evolved</a:t>
            </a:r>
            <a:br>
              <a:rPr lang="en-US" sz="4000" smtClean="0"/>
            </a:br>
            <a:r>
              <a:rPr lang="en-US" sz="4000" smtClean="0"/>
              <a:t>about 650 Million Years Ago</a:t>
            </a:r>
          </a:p>
        </p:txBody>
      </p:sp>
      <p:sp>
        <p:nvSpPr>
          <p:cNvPr id="29698" name="Content Placeholder 2"/>
          <p:cNvSpPr>
            <a:spLocks noGrp="1"/>
          </p:cNvSpPr>
          <p:nvPr>
            <p:ph idx="1"/>
          </p:nvPr>
        </p:nvSpPr>
        <p:spPr/>
        <p:txBody>
          <a:bodyPr/>
          <a:lstStyle/>
          <a:p>
            <a:pPr eaLnBrk="1" hangingPunct="1"/>
            <a:r>
              <a:rPr lang="en-US" sz="3000" smtClean="0"/>
              <a:t>Early forms of life evolved in the shallow seas that covered the Earth during the Precambrian period, about 650 mya</a:t>
            </a:r>
          </a:p>
          <a:p>
            <a:pPr eaLnBrk="1" hangingPunct="1"/>
            <a:r>
              <a:rPr lang="en-US" sz="3000" smtClean="0"/>
              <a:t>During the early to middle Cambrian period, 530 mya, there was a dramatic increase in the diversity of life, known as the </a:t>
            </a:r>
            <a:r>
              <a:rPr lang="en-US" sz="3000" b="1" smtClean="0"/>
              <a:t>Cambrian explosion</a:t>
            </a:r>
            <a:r>
              <a:rPr lang="en-US" sz="3000" smtClean="0"/>
              <a:t>, which lasted only 5–10 million years</a:t>
            </a:r>
          </a:p>
          <a:p>
            <a:pPr eaLnBrk="1" hangingPunct="1"/>
            <a:r>
              <a:rPr lang="en-US" sz="3000" smtClean="0"/>
              <a:t>The presence of new predators is thought to have sped up the evolution of Cambrian herbivores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0_05"/>
          <p:cNvPicPr>
            <a:picLocks noChangeAspect="1" noChangeArrowheads="1"/>
          </p:cNvPicPr>
          <p:nvPr/>
        </p:nvPicPr>
        <p:blipFill>
          <a:blip r:embed="rId3"/>
          <a:srcRect/>
          <a:stretch>
            <a:fillRect/>
          </a:stretch>
        </p:blipFill>
        <p:spPr bwMode="auto">
          <a:xfrm>
            <a:off x="304800" y="723900"/>
            <a:ext cx="8531225" cy="5411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Colonization of Land Followed</a:t>
            </a:r>
            <a:br>
              <a:rPr lang="en-US" dirty="0" smtClean="0"/>
            </a:br>
            <a:r>
              <a:rPr lang="en-US" dirty="0" smtClean="0"/>
              <a:t>the Cambrian Explosion</a:t>
            </a:r>
            <a:endParaRPr lang="en-US" dirty="0"/>
          </a:p>
        </p:txBody>
      </p:sp>
      <p:sp>
        <p:nvSpPr>
          <p:cNvPr id="31746" name="Content Placeholder 2"/>
          <p:cNvSpPr>
            <a:spLocks noGrp="1"/>
          </p:cNvSpPr>
          <p:nvPr>
            <p:ph idx="1"/>
          </p:nvPr>
        </p:nvSpPr>
        <p:spPr/>
        <p:txBody>
          <a:bodyPr/>
          <a:lstStyle/>
          <a:p>
            <a:pPr eaLnBrk="1" hangingPunct="1">
              <a:lnSpc>
                <a:spcPct val="90000"/>
              </a:lnSpc>
            </a:pPr>
            <a:r>
              <a:rPr lang="en-US" sz="3000" smtClean="0"/>
              <a:t>Descendants of green algae were the first organisms to colonize land and diversify,  approximately 500 mya</a:t>
            </a:r>
          </a:p>
          <a:p>
            <a:pPr eaLnBrk="1" hangingPunct="1">
              <a:lnSpc>
                <a:spcPct val="90000"/>
              </a:lnSpc>
            </a:pPr>
            <a:r>
              <a:rPr lang="en-US" sz="3000" smtClean="0"/>
              <a:t>Plants covered Earth by the end of the Devonian period, 360 mya</a:t>
            </a:r>
          </a:p>
          <a:p>
            <a:pPr eaLnBrk="1" hangingPunct="1">
              <a:lnSpc>
                <a:spcPct val="90000"/>
              </a:lnSpc>
            </a:pPr>
            <a:r>
              <a:rPr lang="en-US" sz="3000" smtClean="0"/>
              <a:t>To meet the challenges of life on land, plants developed several key innovations, including:</a:t>
            </a:r>
          </a:p>
          <a:p>
            <a:pPr lvl="1" eaLnBrk="1" hangingPunct="1">
              <a:lnSpc>
                <a:spcPct val="90000"/>
              </a:lnSpc>
            </a:pPr>
            <a:r>
              <a:rPr lang="en-US" sz="2600" smtClean="0"/>
              <a:t>A waterproof cuticle</a:t>
            </a:r>
          </a:p>
          <a:p>
            <a:pPr lvl="1" eaLnBrk="1" hangingPunct="1">
              <a:lnSpc>
                <a:spcPct val="90000"/>
              </a:lnSpc>
            </a:pPr>
            <a:r>
              <a:rPr lang="en-US" sz="2600" smtClean="0"/>
              <a:t>Vascular systems</a:t>
            </a:r>
          </a:p>
          <a:p>
            <a:pPr lvl="1" eaLnBrk="1" hangingPunct="1">
              <a:lnSpc>
                <a:spcPct val="90000"/>
              </a:lnSpc>
            </a:pPr>
            <a:r>
              <a:rPr lang="en-US" sz="2600" smtClean="0"/>
              <a:t>Structural support tissues (wood)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Colonization of Land Followed</a:t>
            </a:r>
            <a:br>
              <a:rPr lang="en-US" dirty="0" smtClean="0"/>
            </a:br>
            <a:r>
              <a:rPr lang="en-US" dirty="0" smtClean="0"/>
              <a:t>the Cambrian Explosion</a:t>
            </a:r>
            <a:endParaRPr lang="en-US" dirty="0"/>
          </a:p>
        </p:txBody>
      </p:sp>
      <p:sp>
        <p:nvSpPr>
          <p:cNvPr id="32770" name="Content Placeholder 2"/>
          <p:cNvSpPr>
            <a:spLocks noGrp="1"/>
          </p:cNvSpPr>
          <p:nvPr>
            <p:ph idx="1"/>
          </p:nvPr>
        </p:nvSpPr>
        <p:spPr/>
        <p:txBody>
          <a:bodyPr/>
          <a:lstStyle/>
          <a:p>
            <a:pPr eaLnBrk="1" hangingPunct="1"/>
            <a:r>
              <a:rPr lang="en-US" sz="3000" smtClean="0"/>
              <a:t>The first definite fossils of terrestrial animals are of spiders and millipedes and date from about 410 mya</a:t>
            </a:r>
          </a:p>
          <a:p>
            <a:pPr eaLnBrk="1" hangingPunct="1"/>
            <a:r>
              <a:rPr lang="en-US" sz="3000" smtClean="0"/>
              <a:t>The first vertebrates to colonize land were amphibians, which are thought to have descended from lobe-finned fishes about 365 mya</a:t>
            </a:r>
          </a:p>
          <a:p>
            <a:pPr eaLnBrk="1" hangingPunct="1"/>
            <a:r>
              <a:rPr lang="en-US" sz="3000" smtClean="0"/>
              <a:t>Reptiles later evolved from amphibians and were the first to evolve the amniotic egg, a major event in the history of life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20_06"/>
          <p:cNvPicPr>
            <a:picLocks noChangeAspect="1" noChangeArrowheads="1"/>
          </p:cNvPicPr>
          <p:nvPr/>
        </p:nvPicPr>
        <p:blipFill>
          <a:blip r:embed="rId3"/>
          <a:srcRect/>
          <a:stretch>
            <a:fillRect/>
          </a:stretch>
        </p:blipFill>
        <p:spPr bwMode="auto">
          <a:xfrm>
            <a:off x="304800" y="495300"/>
            <a:ext cx="8531225" cy="5868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169863" y="274638"/>
            <a:ext cx="8785225" cy="1143000"/>
          </a:xfrm>
        </p:spPr>
        <p:txBody>
          <a:bodyPr/>
          <a:lstStyle/>
          <a:p>
            <a:pPr eaLnBrk="1" hangingPunct="1"/>
            <a:r>
              <a:rPr lang="en-US" smtClean="0"/>
              <a:t>The Effects of Plate Tectonics</a:t>
            </a:r>
          </a:p>
        </p:txBody>
      </p:sp>
      <p:sp>
        <p:nvSpPr>
          <p:cNvPr id="35842" name="Content Placeholder 2"/>
          <p:cNvSpPr>
            <a:spLocks noGrp="1"/>
          </p:cNvSpPr>
          <p:nvPr>
            <p:ph idx="1"/>
          </p:nvPr>
        </p:nvSpPr>
        <p:spPr/>
        <p:txBody>
          <a:bodyPr/>
          <a:lstStyle/>
          <a:p>
            <a:pPr eaLnBrk="1" hangingPunct="1"/>
            <a:r>
              <a:rPr lang="en-US" smtClean="0"/>
              <a:t>The slow movement of the continents over time relative to one another is called </a:t>
            </a:r>
            <a:r>
              <a:rPr lang="en-US" b="1" smtClean="0"/>
              <a:t>plate tectonics </a:t>
            </a:r>
            <a:r>
              <a:rPr lang="en-US" smtClean="0"/>
              <a:t>or continental drift</a:t>
            </a:r>
          </a:p>
          <a:p>
            <a:pPr eaLnBrk="1" hangingPunct="1"/>
            <a:r>
              <a:rPr lang="en-US" smtClean="0"/>
              <a:t>Continental drift can be caused by spreading of the sea floor or the collision and subsequent sinking of two plates</a:t>
            </a:r>
          </a:p>
          <a:p>
            <a:pPr eaLnBrk="1" hangingPunct="1"/>
            <a:r>
              <a:rPr lang="en-US" smtClean="0"/>
              <a:t>The movement of Earth’s plates has had a dramatic effect on speciation and climate</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2098" name="Picture 2" descr="figure_20_07"/>
          <p:cNvPicPr>
            <a:picLocks noChangeAspect="1" noChangeArrowheads="1"/>
          </p:cNvPicPr>
          <p:nvPr/>
        </p:nvPicPr>
        <p:blipFill>
          <a:blip r:embed="rId3"/>
          <a:srcRect/>
          <a:stretch>
            <a:fillRect/>
          </a:stretch>
        </p:blipFill>
        <p:spPr bwMode="auto">
          <a:xfrm>
            <a:off x="304800" y="1905000"/>
            <a:ext cx="8531225" cy="304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Mass Extinctions: Worldwide </a:t>
            </a:r>
            <a:br>
              <a:rPr lang="en-US" dirty="0" smtClean="0"/>
            </a:br>
            <a:r>
              <a:rPr lang="en-US" dirty="0" smtClean="0"/>
              <a:t>Losses of Species</a:t>
            </a:r>
            <a:endParaRPr lang="en-US" dirty="0"/>
          </a:p>
        </p:txBody>
      </p:sp>
      <p:sp>
        <p:nvSpPr>
          <p:cNvPr id="37890" name="Content Placeholder 2"/>
          <p:cNvSpPr>
            <a:spLocks noGrp="1"/>
          </p:cNvSpPr>
          <p:nvPr>
            <p:ph idx="1"/>
          </p:nvPr>
        </p:nvSpPr>
        <p:spPr/>
        <p:txBody>
          <a:bodyPr/>
          <a:lstStyle/>
          <a:p>
            <a:pPr eaLnBrk="1" hangingPunct="1">
              <a:lnSpc>
                <a:spcPct val="80000"/>
              </a:lnSpc>
            </a:pPr>
            <a:r>
              <a:rPr lang="en-US" sz="3000" smtClean="0"/>
              <a:t>The fossil record shows that there have been five </a:t>
            </a:r>
            <a:r>
              <a:rPr lang="en-US" sz="3000" b="1" smtClean="0"/>
              <a:t>mass extinctions</a:t>
            </a:r>
            <a:r>
              <a:rPr lang="en-US" sz="3000" smtClean="0"/>
              <a:t>, periods of time during which great numbers of species went extinct throughout most of Earth</a:t>
            </a:r>
          </a:p>
          <a:p>
            <a:pPr eaLnBrk="1" hangingPunct="1">
              <a:lnSpc>
                <a:spcPct val="80000"/>
              </a:lnSpc>
            </a:pPr>
            <a:r>
              <a:rPr lang="en-US" sz="3000" smtClean="0"/>
              <a:t>The mass extinctions are thought to have been caused by such things as climate change, massive volcanic eruptions, and asteroid impacts</a:t>
            </a:r>
          </a:p>
          <a:p>
            <a:pPr eaLnBrk="1" hangingPunct="1">
              <a:lnSpc>
                <a:spcPct val="80000"/>
              </a:lnSpc>
            </a:pPr>
            <a:r>
              <a:rPr lang="en-US" sz="3000" smtClean="0"/>
              <a:t>The extinction of one or more groups of organisms can provide new ecological and evolutionary opportunities for other groups of organisms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20_08"/>
          <p:cNvPicPr>
            <a:picLocks noChangeAspect="1" noChangeArrowheads="1"/>
          </p:cNvPicPr>
          <p:nvPr/>
        </p:nvPicPr>
        <p:blipFill>
          <a:blip r:embed="rId3"/>
          <a:srcRect/>
          <a:stretch>
            <a:fillRect/>
          </a:stretch>
        </p:blipFill>
        <p:spPr bwMode="auto">
          <a:xfrm>
            <a:off x="304800" y="330200"/>
            <a:ext cx="8531225" cy="619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Puzzling Fossils in a Frozen Wasteland</a:t>
            </a:r>
            <a:endParaRPr lang="en-US" dirty="0"/>
          </a:p>
        </p:txBody>
      </p:sp>
      <p:sp>
        <p:nvSpPr>
          <p:cNvPr id="16386" name="Content Placeholder 2"/>
          <p:cNvSpPr>
            <a:spLocks noGrp="1"/>
          </p:cNvSpPr>
          <p:nvPr>
            <p:ph idx="1"/>
          </p:nvPr>
        </p:nvSpPr>
        <p:spPr/>
        <p:txBody>
          <a:bodyPr/>
          <a:lstStyle/>
          <a:p>
            <a:pPr eaLnBrk="1" hangingPunct="1"/>
            <a:r>
              <a:rPr lang="en-US" smtClean="0"/>
              <a:t>Modern Antarctica is devoid of almost all life; however, that was not always the case</a:t>
            </a:r>
          </a:p>
          <a:p>
            <a:pPr eaLnBrk="1" hangingPunct="1"/>
            <a:r>
              <a:rPr lang="en-US" smtClean="0"/>
              <a:t>Paleontologists have uncovered signs indicating that life in Antarctica once included dinosaurs and other reptiles, mammals and flightless birds, ferns and enormous trees, amphibians, freshwater fishes, and aquatic beetles</a:t>
            </a:r>
          </a:p>
          <a:p>
            <a:pPr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20_09a"/>
          <p:cNvPicPr>
            <a:picLocks noChangeAspect="1" noChangeArrowheads="1"/>
          </p:cNvPicPr>
          <p:nvPr/>
        </p:nvPicPr>
        <p:blipFill>
          <a:blip r:embed="rId3"/>
          <a:srcRect/>
          <a:stretch>
            <a:fillRect/>
          </a:stretch>
        </p:blipFill>
        <p:spPr bwMode="auto">
          <a:xfrm>
            <a:off x="304800" y="736600"/>
            <a:ext cx="8531225" cy="5392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20_09b"/>
          <p:cNvPicPr>
            <a:picLocks noChangeAspect="1" noChangeArrowheads="1"/>
          </p:cNvPicPr>
          <p:nvPr/>
        </p:nvPicPr>
        <p:blipFill>
          <a:blip r:embed="rId3"/>
          <a:srcRect/>
          <a:stretch>
            <a:fillRect/>
          </a:stretch>
        </p:blipFill>
        <p:spPr bwMode="auto">
          <a:xfrm>
            <a:off x="304800" y="419100"/>
            <a:ext cx="8531225" cy="6021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Adaptive Radiations: Increases in </a:t>
            </a:r>
            <a:br>
              <a:rPr lang="en-US" dirty="0" smtClean="0"/>
            </a:br>
            <a:r>
              <a:rPr lang="en-US" dirty="0" smtClean="0"/>
              <a:t>the Diversity of Life</a:t>
            </a:r>
            <a:endParaRPr lang="en-US" dirty="0"/>
          </a:p>
        </p:txBody>
      </p:sp>
      <p:sp>
        <p:nvSpPr>
          <p:cNvPr id="40962" name="Content Placeholder 2"/>
          <p:cNvSpPr>
            <a:spLocks noGrp="1"/>
          </p:cNvSpPr>
          <p:nvPr>
            <p:ph idx="1"/>
          </p:nvPr>
        </p:nvSpPr>
        <p:spPr/>
        <p:txBody>
          <a:bodyPr/>
          <a:lstStyle/>
          <a:p>
            <a:pPr eaLnBrk="1" hangingPunct="1">
              <a:lnSpc>
                <a:spcPct val="90000"/>
              </a:lnSpc>
            </a:pPr>
            <a:r>
              <a:rPr lang="en-US" sz="2800" smtClean="0"/>
              <a:t>When a group of organisms expands to take on new ecological roles and to form new species and higher taxonomic groups, that group is said to have undergone an </a:t>
            </a:r>
            <a:r>
              <a:rPr lang="en-US" sz="2800" b="1" smtClean="0"/>
              <a:t>adaptive radiation</a:t>
            </a:r>
          </a:p>
          <a:p>
            <a:pPr eaLnBrk="1" hangingPunct="1">
              <a:lnSpc>
                <a:spcPct val="90000"/>
              </a:lnSpc>
            </a:pPr>
            <a:r>
              <a:rPr lang="en-US" sz="2800" smtClean="0"/>
              <a:t>Adaptive radiations may be caused by the reduction in competition after a dominant group of organisms goes extinct or after a group of organisms has acquired a new adaptation that enables it to use its environment in new ways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2" descr="figure_20_10"/>
          <p:cNvPicPr>
            <a:picLocks noChangeAspect="1" noChangeArrowheads="1"/>
          </p:cNvPicPr>
          <p:nvPr/>
        </p:nvPicPr>
        <p:blipFill>
          <a:blip r:embed="rId3"/>
          <a:srcRect/>
          <a:stretch>
            <a:fillRect/>
          </a:stretch>
        </p:blipFill>
        <p:spPr bwMode="auto">
          <a:xfrm>
            <a:off x="939800" y="215900"/>
            <a:ext cx="72818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The Origin and Adaptive </a:t>
            </a:r>
            <a:br>
              <a:rPr lang="en-US" dirty="0" smtClean="0"/>
            </a:br>
            <a:r>
              <a:rPr lang="en-US" dirty="0" smtClean="0"/>
              <a:t>Radiation of Mammals</a:t>
            </a:r>
            <a:endParaRPr lang="en-US" dirty="0"/>
          </a:p>
        </p:txBody>
      </p:sp>
      <p:sp>
        <p:nvSpPr>
          <p:cNvPr id="43010" name="Content Placeholder 2"/>
          <p:cNvSpPr>
            <a:spLocks noGrp="1"/>
          </p:cNvSpPr>
          <p:nvPr>
            <p:ph idx="1"/>
          </p:nvPr>
        </p:nvSpPr>
        <p:spPr/>
        <p:txBody>
          <a:bodyPr/>
          <a:lstStyle/>
          <a:p>
            <a:pPr eaLnBrk="1" hangingPunct="1"/>
            <a:r>
              <a:rPr lang="en-US" smtClean="0"/>
              <a:t>It is well documented that mammals evolved from reptiles; however, it is difficult to draw the line between mammals and reptiles in the fossil record</a:t>
            </a:r>
          </a:p>
          <a:p>
            <a:pPr eaLnBrk="1" hangingPunct="1"/>
            <a:r>
              <a:rPr lang="en-US" smtClean="0"/>
              <a:t>Fossils displaying features of both reptiles and mammals illustrate an evolutionary shift from one major group of organisms to another</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20_11"/>
          <p:cNvPicPr>
            <a:picLocks noChangeAspect="1" noChangeArrowheads="1"/>
          </p:cNvPicPr>
          <p:nvPr/>
        </p:nvPicPr>
        <p:blipFill>
          <a:blip r:embed="rId3"/>
          <a:srcRect/>
          <a:stretch>
            <a:fillRect/>
          </a:stretch>
        </p:blipFill>
        <p:spPr bwMode="auto">
          <a:xfrm>
            <a:off x="304800" y="457200"/>
            <a:ext cx="8531225" cy="5959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274638"/>
            <a:ext cx="9144000" cy="1143000"/>
          </a:xfrm>
        </p:spPr>
        <p:txBody>
          <a:bodyPr/>
          <a:lstStyle/>
          <a:p>
            <a:pPr eaLnBrk="1" hangingPunct="1"/>
            <a:r>
              <a:rPr lang="en-US" sz="4000" smtClean="0"/>
              <a:t>The Mammalian Jaw and Teeth Evolved from Reptilian Forms in Three Stages</a:t>
            </a:r>
          </a:p>
        </p:txBody>
      </p:sp>
      <p:sp>
        <p:nvSpPr>
          <p:cNvPr id="45058" name="Content Placeholder 2"/>
          <p:cNvSpPr>
            <a:spLocks noGrp="1"/>
          </p:cNvSpPr>
          <p:nvPr>
            <p:ph idx="1"/>
          </p:nvPr>
        </p:nvSpPr>
        <p:spPr>
          <a:xfrm>
            <a:off x="457200" y="1898650"/>
            <a:ext cx="8229600" cy="4525963"/>
          </a:xfrm>
        </p:spPr>
        <p:txBody>
          <a:bodyPr/>
          <a:lstStyle/>
          <a:p>
            <a:pPr eaLnBrk="1" hangingPunct="1"/>
            <a:r>
              <a:rPr lang="en-US" smtClean="0"/>
              <a:t>Compared with reptiles’ simple snap-shut jaws and uniform teeth, mammals have complex teeth and jaws that can be precisely controlled</a:t>
            </a:r>
          </a:p>
          <a:p>
            <a:pPr eaLnBrk="1" hangingPunct="1"/>
            <a:r>
              <a:rPr lang="en-US" smtClean="0"/>
              <a:t>The fossil record indicates a gradual change in jaw size and structure punctuated by three key steps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20_12"/>
          <p:cNvPicPr>
            <a:picLocks noChangeAspect="1" noChangeArrowheads="1"/>
          </p:cNvPicPr>
          <p:nvPr/>
        </p:nvPicPr>
        <p:blipFill>
          <a:blip r:embed="rId3"/>
          <a:srcRect/>
          <a:stretch>
            <a:fillRect/>
          </a:stretch>
        </p:blipFill>
        <p:spPr bwMode="auto">
          <a:xfrm>
            <a:off x="673100" y="215900"/>
            <a:ext cx="78057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smtClean="0"/>
              <a:t>Mammals Increased in Size after</a:t>
            </a:r>
            <a:br>
              <a:rPr lang="en-US" sz="4000" smtClean="0"/>
            </a:br>
            <a:r>
              <a:rPr lang="en-US" sz="4000" smtClean="0"/>
              <a:t>the Extinction of the Dinosaurs</a:t>
            </a:r>
          </a:p>
        </p:txBody>
      </p:sp>
      <p:sp>
        <p:nvSpPr>
          <p:cNvPr id="47106" name="Content Placeholder 2"/>
          <p:cNvSpPr>
            <a:spLocks noGrp="1"/>
          </p:cNvSpPr>
          <p:nvPr>
            <p:ph idx="1"/>
          </p:nvPr>
        </p:nvSpPr>
        <p:spPr/>
        <p:txBody>
          <a:bodyPr/>
          <a:lstStyle/>
          <a:p>
            <a:pPr eaLnBrk="1" hangingPunct="1"/>
            <a:r>
              <a:rPr lang="en-US" smtClean="0"/>
              <a:t>The earliest mammals were small, rodent-sized organisms that evolved about 220 mya and remained small until the extinction of the dinosaurs</a:t>
            </a:r>
          </a:p>
          <a:p>
            <a:pPr eaLnBrk="1" hangingPunct="1"/>
            <a:r>
              <a:rPr lang="en-US" smtClean="0"/>
              <a:t>After the dinosaurs became extinct, mammals radiated greatly to include many new forms</a:t>
            </a:r>
          </a:p>
          <a:p>
            <a:pPr eaLnBrk="1" hangingPunct="1"/>
            <a:endParaRPr lang="en-US" b="1" smtClean="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Human Evolution</a:t>
            </a:r>
          </a:p>
        </p:txBody>
      </p:sp>
      <p:sp>
        <p:nvSpPr>
          <p:cNvPr id="48130" name="Content Placeholder 2"/>
          <p:cNvSpPr>
            <a:spLocks noGrp="1"/>
          </p:cNvSpPr>
          <p:nvPr>
            <p:ph idx="1"/>
          </p:nvPr>
        </p:nvSpPr>
        <p:spPr/>
        <p:txBody>
          <a:bodyPr/>
          <a:lstStyle/>
          <a:p>
            <a:pPr eaLnBrk="1" hangingPunct="1">
              <a:lnSpc>
                <a:spcPct val="90000"/>
              </a:lnSpc>
            </a:pPr>
            <a:r>
              <a:rPr lang="en-US" smtClean="0"/>
              <a:t>Humans belong to the order </a:t>
            </a:r>
            <a:r>
              <a:rPr lang="en-US" b="1" smtClean="0"/>
              <a:t>primates</a:t>
            </a:r>
            <a:r>
              <a:rPr lang="en-US" smtClean="0"/>
              <a:t> because we have flexible shoulder and elbow joints, five functional fingers and toes, and thumbs that can be placed opposite other fingers, or are </a:t>
            </a:r>
            <a:r>
              <a:rPr lang="en-US" b="1" smtClean="0"/>
              <a:t>opposable</a:t>
            </a:r>
          </a:p>
          <a:p>
            <a:pPr eaLnBrk="1" hangingPunct="1">
              <a:lnSpc>
                <a:spcPct val="90000"/>
              </a:lnSpc>
            </a:pPr>
            <a:r>
              <a:rPr lang="en-US" smtClean="0"/>
              <a:t>Genetic analyses and fossil evidence have led scientists to believe that the human lineage diverged from our closest relatives, the chimpanzees, about 5–7 million years ago</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Earth Abounds with Life</a:t>
            </a:r>
          </a:p>
        </p:txBody>
      </p:sp>
      <p:sp>
        <p:nvSpPr>
          <p:cNvPr id="17410" name="Content Placeholder 2"/>
          <p:cNvSpPr>
            <a:spLocks noGrp="1"/>
          </p:cNvSpPr>
          <p:nvPr>
            <p:ph idx="1"/>
          </p:nvPr>
        </p:nvSpPr>
        <p:spPr/>
        <p:txBody>
          <a:bodyPr/>
          <a:lstStyle/>
          <a:p>
            <a:pPr eaLnBrk="1" hangingPunct="1"/>
            <a:r>
              <a:rPr lang="en-US" smtClean="0"/>
              <a:t>About 1.7 million species have been described and cataloged by biologists around the world, and millions more await discovery</a:t>
            </a:r>
          </a:p>
          <a:p>
            <a:pPr eaLnBrk="1" hangingPunct="1"/>
            <a:r>
              <a:rPr lang="en-US" smtClean="0"/>
              <a:t>The species alive today are thought to represent far less than 1 percent of all the species that have ever lived on Earth</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0_13"/>
          <p:cNvPicPr>
            <a:picLocks noChangeAspect="1" noChangeArrowheads="1"/>
          </p:cNvPicPr>
          <p:nvPr/>
        </p:nvPicPr>
        <p:blipFill>
          <a:blip r:embed="rId3"/>
          <a:srcRect/>
          <a:stretch>
            <a:fillRect/>
          </a:stretch>
        </p:blipFill>
        <p:spPr bwMode="auto">
          <a:xfrm>
            <a:off x="1231900" y="215900"/>
            <a:ext cx="6697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Walking Upright Was a Big</a:t>
            </a:r>
            <a:br>
              <a:rPr lang="en-US" dirty="0" smtClean="0"/>
            </a:br>
            <a:r>
              <a:rPr lang="en-US" dirty="0" smtClean="0"/>
              <a:t>Step in Hominin Evolution</a:t>
            </a:r>
            <a:endParaRPr lang="en-US" dirty="0"/>
          </a:p>
        </p:txBody>
      </p:sp>
      <p:sp>
        <p:nvSpPr>
          <p:cNvPr id="50178" name="Content Placeholder 2"/>
          <p:cNvSpPr>
            <a:spLocks noGrp="1"/>
          </p:cNvSpPr>
          <p:nvPr>
            <p:ph idx="1"/>
          </p:nvPr>
        </p:nvSpPr>
        <p:spPr/>
        <p:txBody>
          <a:bodyPr/>
          <a:lstStyle/>
          <a:p>
            <a:pPr eaLnBrk="1" hangingPunct="1"/>
            <a:r>
              <a:rPr lang="en-US" smtClean="0"/>
              <a:t>The first primate fossils are 56 million years old and resemble modern-day lemurs</a:t>
            </a:r>
          </a:p>
          <a:p>
            <a:pPr eaLnBrk="1" hangingPunct="1"/>
            <a:r>
              <a:rPr lang="en-US" smtClean="0"/>
              <a:t>The earliest fossil hominins display a mix of  chimpanzee and human-like anatomical features</a:t>
            </a:r>
          </a:p>
          <a:p>
            <a:pPr eaLnBrk="1" hangingPunct="1"/>
            <a:r>
              <a:rPr lang="en-US" smtClean="0"/>
              <a:t>Many skeletal changes accompanied the switch to walking upright, or being </a:t>
            </a:r>
            <a:r>
              <a:rPr lang="en-US" b="1" smtClean="0"/>
              <a:t>bipedal</a:t>
            </a:r>
            <a:r>
              <a:rPr lang="en-US" smtClean="0"/>
              <a:t>, which provided several advantages for living on the ground</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0_13"/>
          <p:cNvPicPr>
            <a:picLocks noChangeAspect="1" noChangeArrowheads="1"/>
          </p:cNvPicPr>
          <p:nvPr/>
        </p:nvPicPr>
        <p:blipFill>
          <a:blip r:embed="rId3"/>
          <a:srcRect/>
          <a:stretch>
            <a:fillRect/>
          </a:stretch>
        </p:blipFill>
        <p:spPr bwMode="auto">
          <a:xfrm>
            <a:off x="1231900" y="215900"/>
            <a:ext cx="6697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descr="figure_20_15"/>
          <p:cNvPicPr>
            <a:picLocks noChangeAspect="1" noChangeArrowheads="1"/>
          </p:cNvPicPr>
          <p:nvPr/>
        </p:nvPicPr>
        <p:blipFill>
          <a:blip r:embed="rId3"/>
          <a:srcRect/>
          <a:stretch>
            <a:fillRect/>
          </a:stretch>
        </p:blipFill>
        <p:spPr bwMode="auto">
          <a:xfrm>
            <a:off x="304800" y="457200"/>
            <a:ext cx="8531225" cy="595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smtClean="0"/>
              <a:t>A Larger Brain Is the Hallmark</a:t>
            </a:r>
            <a:br>
              <a:rPr lang="en-US" sz="4000" smtClean="0"/>
            </a:br>
            <a:r>
              <a:rPr lang="en-US" sz="4000" smtClean="0"/>
              <a:t>of the Human Genus, </a:t>
            </a:r>
            <a:r>
              <a:rPr lang="en-US" sz="4000" i="1" smtClean="0"/>
              <a:t>Homo</a:t>
            </a:r>
            <a:endParaRPr lang="en-US" sz="4000" smtClean="0"/>
          </a:p>
        </p:txBody>
      </p:sp>
      <p:sp>
        <p:nvSpPr>
          <p:cNvPr id="53250" name="Content Placeholder 2"/>
          <p:cNvSpPr>
            <a:spLocks noGrp="1"/>
          </p:cNvSpPr>
          <p:nvPr>
            <p:ph idx="1"/>
          </p:nvPr>
        </p:nvSpPr>
        <p:spPr/>
        <p:txBody>
          <a:bodyPr/>
          <a:lstStyle/>
          <a:p>
            <a:pPr eaLnBrk="1" hangingPunct="1">
              <a:lnSpc>
                <a:spcPct val="80000"/>
              </a:lnSpc>
            </a:pPr>
            <a:r>
              <a:rPr lang="en-US" sz="2700" smtClean="0"/>
              <a:t>Fossil records suggest that the earliest members of the genus </a:t>
            </a:r>
            <a:r>
              <a:rPr lang="en-US" sz="2700" i="1" smtClean="0"/>
              <a:t>Homo </a:t>
            </a:r>
            <a:r>
              <a:rPr lang="en-US" sz="2700" smtClean="0"/>
              <a:t>originated in Africa 2–3 mya</a:t>
            </a:r>
          </a:p>
          <a:p>
            <a:pPr eaLnBrk="1" hangingPunct="1">
              <a:lnSpc>
                <a:spcPct val="80000"/>
              </a:lnSpc>
            </a:pPr>
            <a:r>
              <a:rPr lang="en-US" sz="2700" smtClean="0"/>
              <a:t>Skull shape and size can used to identify intermediate species in the evolutionary shift from ancestral hominin characteristics to more recent ones</a:t>
            </a:r>
          </a:p>
          <a:p>
            <a:pPr eaLnBrk="1" hangingPunct="1">
              <a:lnSpc>
                <a:spcPct val="80000"/>
              </a:lnSpc>
            </a:pPr>
            <a:r>
              <a:rPr lang="en-US" sz="2700" i="1" smtClean="0"/>
              <a:t>H. erectus </a:t>
            </a:r>
            <a:r>
              <a:rPr lang="en-US" sz="2700" smtClean="0"/>
              <a:t>or</a:t>
            </a:r>
            <a:r>
              <a:rPr lang="en-US" sz="2700" i="1" smtClean="0"/>
              <a:t> </a:t>
            </a:r>
            <a:r>
              <a:rPr lang="en-US" sz="2700" smtClean="0"/>
              <a:t>an earlier form of </a:t>
            </a:r>
            <a:r>
              <a:rPr lang="en-US" sz="2700" i="1" smtClean="0"/>
              <a:t>Homo</a:t>
            </a:r>
            <a:r>
              <a:rPr lang="en-US" sz="2700" smtClean="0"/>
              <a:t> migrated from Africa about 2 mya and had a larger brain and a skull more like that of modern humans</a:t>
            </a:r>
          </a:p>
          <a:p>
            <a:pPr eaLnBrk="1" hangingPunct="1">
              <a:lnSpc>
                <a:spcPct val="80000"/>
              </a:lnSpc>
            </a:pPr>
            <a:r>
              <a:rPr lang="en-US" sz="2700" smtClean="0"/>
              <a:t>Research indicates that there may have been more </a:t>
            </a:r>
            <a:r>
              <a:rPr lang="en-US" sz="2700" i="1" smtClean="0"/>
              <a:t>s</a:t>
            </a:r>
            <a:r>
              <a:rPr lang="en-US" sz="2700" smtClean="0"/>
              <a:t>pecies of </a:t>
            </a:r>
            <a:r>
              <a:rPr lang="en-US" sz="2700" i="1" smtClean="0"/>
              <a:t>Homo </a:t>
            </a:r>
            <a:r>
              <a:rPr lang="en-US" sz="2700" smtClean="0"/>
              <a:t>than was once thought, and</a:t>
            </a:r>
            <a:r>
              <a:rPr lang="en-US" sz="2700" i="1" smtClean="0"/>
              <a:t> </a:t>
            </a:r>
            <a:r>
              <a:rPr lang="en-US" sz="2700" smtClean="0"/>
              <a:t>that several of these species existed in the same places and times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2" descr="figure_20_16"/>
          <p:cNvPicPr>
            <a:picLocks noChangeAspect="1" noChangeArrowheads="1"/>
          </p:cNvPicPr>
          <p:nvPr/>
        </p:nvPicPr>
        <p:blipFill>
          <a:blip r:embed="rId3"/>
          <a:srcRect/>
          <a:stretch>
            <a:fillRect/>
          </a:stretch>
        </p:blipFill>
        <p:spPr bwMode="auto">
          <a:xfrm>
            <a:off x="571500" y="215900"/>
            <a:ext cx="79946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Modern Humans Spread Out of Africa to Populate the Rest of the World</a:t>
            </a:r>
            <a:endParaRPr lang="en-US" dirty="0"/>
          </a:p>
        </p:txBody>
      </p:sp>
      <p:sp>
        <p:nvSpPr>
          <p:cNvPr id="55298" name="Content Placeholder 2"/>
          <p:cNvSpPr>
            <a:spLocks noGrp="1"/>
          </p:cNvSpPr>
          <p:nvPr>
            <p:ph idx="1"/>
          </p:nvPr>
        </p:nvSpPr>
        <p:spPr/>
        <p:txBody>
          <a:bodyPr/>
          <a:lstStyle/>
          <a:p>
            <a:pPr eaLnBrk="1" hangingPunct="1"/>
            <a:r>
              <a:rPr lang="en-US" smtClean="0"/>
              <a:t>We are all “anatomically modern humans,” also known as </a:t>
            </a:r>
            <a:r>
              <a:rPr lang="en-US" i="1" smtClean="0"/>
              <a:t>Homo sapiens sapiens</a:t>
            </a:r>
            <a:r>
              <a:rPr lang="en-US" smtClean="0"/>
              <a:t>, a group that arose some 130,000 years ago</a:t>
            </a:r>
          </a:p>
          <a:p>
            <a:pPr eaLnBrk="1" hangingPunct="1"/>
            <a:r>
              <a:rPr lang="en-US" smtClean="0"/>
              <a:t>There are two conflicting hypotheses as to how anatomically modern humans arose from archaic </a:t>
            </a:r>
            <a:r>
              <a:rPr lang="en-US" i="1" smtClean="0"/>
              <a:t>H. sapiens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Modern Humans Spread Out of Africa to Populate the Rest of the World</a:t>
            </a:r>
            <a:endParaRPr lang="en-US" dirty="0"/>
          </a:p>
        </p:txBody>
      </p:sp>
      <p:sp>
        <p:nvSpPr>
          <p:cNvPr id="56322" name="Content Placeholder 2"/>
          <p:cNvSpPr>
            <a:spLocks noGrp="1"/>
          </p:cNvSpPr>
          <p:nvPr>
            <p:ph idx="1"/>
          </p:nvPr>
        </p:nvSpPr>
        <p:spPr/>
        <p:txBody>
          <a:bodyPr/>
          <a:lstStyle/>
          <a:p>
            <a:pPr eaLnBrk="1" hangingPunct="1"/>
            <a:r>
              <a:rPr lang="en-US" sz="3000" smtClean="0"/>
              <a:t>The </a:t>
            </a:r>
            <a:r>
              <a:rPr lang="en-US" sz="3000" b="1" smtClean="0"/>
              <a:t>out-of-Africa hypothesis </a:t>
            </a:r>
            <a:r>
              <a:rPr lang="en-US" sz="3000" smtClean="0"/>
              <a:t>states that modern humans first evolved in Africa and then spread from Africa to the rest of the world, completely replacing all other </a:t>
            </a:r>
            <a:r>
              <a:rPr lang="en-US" sz="3000" i="1" smtClean="0"/>
              <a:t>Homo </a:t>
            </a:r>
            <a:r>
              <a:rPr lang="en-US" sz="3000" smtClean="0"/>
              <a:t>populations</a:t>
            </a:r>
          </a:p>
          <a:p>
            <a:pPr eaLnBrk="1" hangingPunct="1"/>
            <a:r>
              <a:rPr lang="en-US" sz="3000" smtClean="0"/>
              <a:t>The </a:t>
            </a:r>
            <a:r>
              <a:rPr lang="en-US" sz="3000" b="1" smtClean="0"/>
              <a:t>multiregional hypothesis</a:t>
            </a:r>
            <a:r>
              <a:rPr lang="en-US" sz="3000" smtClean="0"/>
              <a:t> states that modern humans evolved over time from </a:t>
            </a:r>
            <a:r>
              <a:rPr lang="en-US" sz="3000" i="1" smtClean="0"/>
              <a:t>H. erectus </a:t>
            </a:r>
            <a:r>
              <a:rPr lang="en-US" sz="3000" smtClean="0"/>
              <a:t>populations located throughout the world</a:t>
            </a:r>
          </a:p>
          <a:p>
            <a:pPr eaLnBrk="1" hangingPunct="1"/>
            <a:r>
              <a:rPr lang="en-US" sz="3000" smtClean="0"/>
              <a:t>Currently, both fossil evidence and DNA analysis support the out-of-Africa hypothesis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0530" name="Picture 2" descr="figure_20_17"/>
          <p:cNvPicPr>
            <a:picLocks noChangeAspect="1" noChangeArrowheads="1"/>
          </p:cNvPicPr>
          <p:nvPr/>
        </p:nvPicPr>
        <p:blipFill>
          <a:blip r:embed="rId3"/>
          <a:srcRect/>
          <a:stretch>
            <a:fillRect/>
          </a:stretch>
        </p:blipFill>
        <p:spPr bwMode="auto">
          <a:xfrm>
            <a:off x="304800" y="584200"/>
            <a:ext cx="8531225" cy="568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descr="figure_20_18"/>
          <p:cNvPicPr>
            <a:picLocks noChangeAspect="1" noChangeArrowheads="1"/>
          </p:cNvPicPr>
          <p:nvPr/>
        </p:nvPicPr>
        <p:blipFill>
          <a:blip r:embed="rId3"/>
          <a:srcRect/>
          <a:stretch>
            <a:fillRect/>
          </a:stretch>
        </p:blipFill>
        <p:spPr bwMode="auto">
          <a:xfrm>
            <a:off x="520700" y="215900"/>
            <a:ext cx="81105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Fossil Record:</a:t>
            </a:r>
            <a:br>
              <a:rPr lang="en-US" dirty="0" smtClean="0"/>
            </a:br>
            <a:r>
              <a:rPr lang="en-US" dirty="0" smtClean="0"/>
              <a:t>A Guide to the Past</a:t>
            </a:r>
            <a:endParaRPr lang="en-US" dirty="0"/>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Fossils are the preserved remains or impressions of individual organisms that lived in the past, and are often found in sedimentary rock</a:t>
            </a:r>
          </a:p>
          <a:p>
            <a:pPr eaLnBrk="1" hangingPunct="1"/>
            <a:r>
              <a:rPr lang="en-US" smtClean="0"/>
              <a:t>Fossils provide evidence that past organisms were unlike organisms alive today and that life has evolved through time</a:t>
            </a:r>
          </a:p>
          <a:p>
            <a:pPr eaLnBrk="1" hangingPunct="1"/>
            <a:r>
              <a:rPr lang="en-US" smtClean="0"/>
              <a:t>The ages of fossils correspond to their order in the fossil record</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When Antarctica Was Green</a:t>
            </a:r>
          </a:p>
        </p:txBody>
      </p:sp>
      <p:sp>
        <p:nvSpPr>
          <p:cNvPr id="59394" name="Content Placeholder 2"/>
          <p:cNvSpPr>
            <a:spLocks noGrp="1"/>
          </p:cNvSpPr>
          <p:nvPr>
            <p:ph idx="1"/>
          </p:nvPr>
        </p:nvSpPr>
        <p:spPr/>
        <p:txBody>
          <a:bodyPr/>
          <a:lstStyle/>
          <a:p>
            <a:pPr eaLnBrk="1" hangingPunct="1"/>
            <a:r>
              <a:rPr lang="en-US" smtClean="0"/>
              <a:t>Antarctic fossils of dinosaurs, forests, and tropical marine organisms are a vivid testimony to our dynamic world</a:t>
            </a:r>
          </a:p>
          <a:p>
            <a:pPr eaLnBrk="1" hangingPunct="1"/>
            <a:r>
              <a:rPr lang="en-US" smtClean="0"/>
              <a:t>The Antarctic fossil record also reveals the striking contrast between the diverse life-forms that once lived in Antarctica and the few that live there today</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20</a:t>
            </a:r>
            <a:endParaRPr lang="en-US" sz="2800" dirty="0" smtClean="0"/>
          </a:p>
          <a:p>
            <a:pPr eaLnBrk="1" fontAlgn="auto" hangingPunct="1">
              <a:lnSpc>
                <a:spcPct val="90000"/>
              </a:lnSpc>
              <a:spcAft>
                <a:spcPts val="0"/>
              </a:spcAft>
              <a:defRPr/>
            </a:pPr>
            <a:r>
              <a:rPr lang="en-US" sz="2800" dirty="0" smtClean="0"/>
              <a:t>The Evolutionary History of Life</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 </a:t>
            </a:r>
          </a:p>
        </p:txBody>
      </p:sp>
      <p:sp>
        <p:nvSpPr>
          <p:cNvPr id="26627" name="Rectangle 14"/>
          <p:cNvSpPr>
            <a:spLocks noGrp="1" noChangeArrowheads="1"/>
          </p:cNvSpPr>
          <p:nvPr>
            <p:ph type="body" idx="1"/>
          </p:nvPr>
        </p:nvSpPr>
        <p:spPr>
          <a:xfrm>
            <a:off x="457200" y="1676400"/>
            <a:ext cx="8229600" cy="3886200"/>
          </a:xfrm>
        </p:spPr>
        <p:txBody>
          <a:bodyPr rIns="132080"/>
          <a:lstStyle/>
          <a:p>
            <a:pPr marL="649288" indent="-649288" eaLnBrk="1" hangingPunct="1">
              <a:buFont typeface="Wingdings" pitchFamily="1" charset="2"/>
              <a:buNone/>
            </a:pPr>
            <a:r>
              <a:rPr lang="en-US"/>
              <a:t>The largest extinction on Earth was during</a:t>
            </a:r>
          </a:p>
          <a:p>
            <a:pPr marL="649288" indent="-649288" eaLnBrk="1" hangingPunct="1">
              <a:buFont typeface="Wingdings" pitchFamily="1" charset="2"/>
              <a:buNone/>
            </a:pPr>
            <a:r>
              <a:rPr lang="en-US"/>
              <a:t>which period?</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Permian</a:t>
            </a:r>
          </a:p>
          <a:p>
            <a:pPr marL="649288" indent="-649288" eaLnBrk="1" hangingPunct="1">
              <a:buSzPct val="99000"/>
              <a:buFont typeface="Wingdings" pitchFamily="1" charset="2"/>
              <a:buAutoNum type="alphaUcPeriod"/>
            </a:pPr>
            <a:r>
              <a:rPr lang="en-US"/>
              <a:t>Devonian</a:t>
            </a:r>
          </a:p>
          <a:p>
            <a:pPr marL="649288" indent="-649288" eaLnBrk="1" hangingPunct="1">
              <a:buSzPct val="99000"/>
              <a:buFont typeface="Wingdings" pitchFamily="1" charset="2"/>
              <a:buAutoNum type="alphaUcPeriod"/>
            </a:pPr>
            <a:r>
              <a:rPr lang="en-US"/>
              <a:t>Cretaceous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a:t>Which characteristic of reptiles is the major </a:t>
            </a:r>
          </a:p>
          <a:p>
            <a:pPr marL="649288" indent="-649288" eaLnBrk="1" hangingPunct="1">
              <a:lnSpc>
                <a:spcPct val="90000"/>
              </a:lnSpc>
              <a:buFont typeface="Wingdings" pitchFamily="1" charset="2"/>
              <a:buNone/>
            </a:pPr>
            <a:r>
              <a:rPr lang="en-US"/>
              <a:t>reason they are more successful on land</a:t>
            </a:r>
          </a:p>
          <a:p>
            <a:pPr marL="649288" indent="-649288" eaLnBrk="1" hangingPunct="1">
              <a:lnSpc>
                <a:spcPct val="90000"/>
              </a:lnSpc>
              <a:buFont typeface="Wingdings" pitchFamily="1" charset="2"/>
              <a:buNone/>
            </a:pPr>
            <a:r>
              <a:rPr lang="en-US"/>
              <a:t>than amphibians?</a:t>
            </a:r>
          </a:p>
          <a:p>
            <a:pPr marL="649288" indent="-649288" eaLnBrk="1" hangingPunct="1">
              <a:lnSpc>
                <a:spcPct val="90000"/>
              </a:lnSpc>
            </a:pPr>
            <a:endParaRPr lang="en-US"/>
          </a:p>
          <a:p>
            <a:pPr marL="649288" indent="-649288" eaLnBrk="1" hangingPunct="1">
              <a:lnSpc>
                <a:spcPct val="90000"/>
              </a:lnSpc>
              <a:buSzPct val="99000"/>
              <a:buFont typeface="Wingdings" pitchFamily="1" charset="2"/>
              <a:buAutoNum type="alphaUcPeriod"/>
            </a:pPr>
            <a:r>
              <a:rPr lang="en-US"/>
              <a:t>More efficient jaw</a:t>
            </a:r>
          </a:p>
          <a:p>
            <a:pPr marL="649288" indent="-649288" eaLnBrk="1" hangingPunct="1">
              <a:lnSpc>
                <a:spcPct val="90000"/>
              </a:lnSpc>
              <a:buSzPct val="99000"/>
              <a:buFont typeface="Wingdings" pitchFamily="1" charset="2"/>
              <a:buAutoNum type="alphaUcPeriod"/>
            </a:pPr>
            <a:r>
              <a:rPr lang="en-US"/>
              <a:t>Teeth</a:t>
            </a:r>
          </a:p>
          <a:p>
            <a:pPr marL="649288" indent="-649288" eaLnBrk="1" hangingPunct="1">
              <a:lnSpc>
                <a:spcPct val="90000"/>
              </a:lnSpc>
              <a:buSzPct val="99000"/>
              <a:buFont typeface="Wingdings" pitchFamily="1" charset="2"/>
              <a:buAutoNum type="alphaUcPeriod"/>
            </a:pPr>
            <a:r>
              <a:rPr lang="en-US"/>
              <a:t>Shelled egg</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3886200"/>
          </a:xfrm>
        </p:spPr>
        <p:txBody>
          <a:bodyPr rIns="132080"/>
          <a:lstStyle/>
          <a:p>
            <a:pPr marL="649288" indent="-649288" eaLnBrk="1" hangingPunct="1">
              <a:buFont typeface="Wingdings" pitchFamily="1" charset="2"/>
              <a:buNone/>
            </a:pPr>
            <a:r>
              <a:rPr lang="en-US"/>
              <a:t>Which of the following was present on Earth</a:t>
            </a:r>
          </a:p>
          <a:p>
            <a:pPr marL="649288" indent="-649288" eaLnBrk="1" hangingPunct="1">
              <a:buFont typeface="Wingdings" pitchFamily="1" charset="2"/>
              <a:buNone/>
            </a:pPr>
            <a:r>
              <a:rPr lang="en-US"/>
              <a:t>3.5 billion years ago?</a:t>
            </a:r>
          </a:p>
          <a:p>
            <a:pPr marL="649288" indent="-649288" eaLnBrk="1" hangingPunct="1"/>
            <a:endParaRPr lang="en-US"/>
          </a:p>
          <a:p>
            <a:pPr marL="649288" indent="-649288" eaLnBrk="1" hangingPunct="1">
              <a:buSzPct val="99000"/>
              <a:buFont typeface="Wingdings" pitchFamily="1" charset="2"/>
              <a:buAutoNum type="alphaUcPeriod"/>
            </a:pPr>
            <a:r>
              <a:rPr lang="en-US"/>
              <a:t>Anaerobic bacteria</a:t>
            </a:r>
          </a:p>
          <a:p>
            <a:pPr marL="649288" indent="-649288" eaLnBrk="1" hangingPunct="1">
              <a:buSzPct val="99000"/>
              <a:buFont typeface="Wingdings" pitchFamily="1" charset="2"/>
              <a:buAutoNum type="alphaUcPeriod"/>
            </a:pPr>
            <a:r>
              <a:rPr lang="en-US"/>
              <a:t>Oxygen gas</a:t>
            </a:r>
          </a:p>
          <a:p>
            <a:pPr marL="649288" indent="-649288" eaLnBrk="1" hangingPunct="1">
              <a:buSzPct val="99000"/>
              <a:buFont typeface="Wingdings" pitchFamily="1" charset="2"/>
              <a:buAutoNum type="alphaUcPeriod"/>
            </a:pPr>
            <a:r>
              <a:rPr lang="en-US"/>
              <a:t>Photosynthesizing prokaryotes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3" descr="milestones.jpg"/>
          <p:cNvPicPr>
            <a:picLocks noChangeAspect="1"/>
          </p:cNvPicPr>
          <p:nvPr/>
        </p:nvPicPr>
        <p:blipFill>
          <a:blip r:embed="rId3"/>
          <a:srcRect/>
          <a:stretch>
            <a:fillRect/>
          </a:stretch>
        </p:blipFill>
        <p:spPr bwMode="auto">
          <a:xfrm>
            <a:off x="1219200" y="0"/>
            <a:ext cx="660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3" descr="milestones part 1.jpg"/>
          <p:cNvPicPr>
            <a:picLocks noChangeAspect="1"/>
          </p:cNvPicPr>
          <p:nvPr/>
        </p:nvPicPr>
        <p:blipFill>
          <a:blip r:embed="rId3"/>
          <a:srcRect/>
          <a:stretch>
            <a:fillRect/>
          </a:stretch>
        </p:blipFill>
        <p:spPr bwMode="auto">
          <a:xfrm>
            <a:off x="0" y="304800"/>
            <a:ext cx="9144000" cy="630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descr="milestones part 2.jpg"/>
          <p:cNvPicPr>
            <a:picLocks noChangeAspect="1"/>
          </p:cNvPicPr>
          <p:nvPr/>
        </p:nvPicPr>
        <p:blipFill>
          <a:blip r:embed="rId3"/>
          <a:srcRect/>
          <a:stretch>
            <a:fillRect/>
          </a:stretch>
        </p:blipFill>
        <p:spPr bwMode="auto">
          <a:xfrm>
            <a:off x="0" y="1143000"/>
            <a:ext cx="9144000" cy="44799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2_04"/>
          <p:cNvPicPr>
            <a:picLocks noChangeAspect="1" noChangeArrowheads="1"/>
          </p:cNvPicPr>
          <p:nvPr/>
        </p:nvPicPr>
        <p:blipFill>
          <a:blip r:embed="rId3"/>
          <a:srcRect/>
          <a:stretch>
            <a:fillRect/>
          </a:stretch>
        </p:blipFill>
        <p:spPr bwMode="auto">
          <a:xfrm>
            <a:off x="304800" y="596900"/>
            <a:ext cx="8531225" cy="566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0_01a"/>
          <p:cNvPicPr>
            <a:picLocks noChangeAspect="1" noChangeArrowheads="1"/>
          </p:cNvPicPr>
          <p:nvPr/>
        </p:nvPicPr>
        <p:blipFill>
          <a:blip r:embed="rId3"/>
          <a:srcRect/>
          <a:stretch>
            <a:fillRect/>
          </a:stretch>
        </p:blipFill>
        <p:spPr bwMode="auto">
          <a:xfrm>
            <a:off x="571500" y="215900"/>
            <a:ext cx="80010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figure_04_02"/>
          <p:cNvPicPr>
            <a:picLocks noChangeAspect="1" noChangeArrowheads="1"/>
          </p:cNvPicPr>
          <p:nvPr/>
        </p:nvPicPr>
        <p:blipFill>
          <a:blip r:embed="rId3"/>
          <a:srcRect/>
          <a:stretch>
            <a:fillRect/>
          </a:stretch>
        </p:blipFill>
        <p:spPr bwMode="auto">
          <a:xfrm>
            <a:off x="304800" y="266700"/>
            <a:ext cx="8531225" cy="633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3" descr="figure_04_20"/>
          <p:cNvPicPr>
            <a:picLocks noChangeAspect="1" noChangeArrowheads="1"/>
          </p:cNvPicPr>
          <p:nvPr/>
        </p:nvPicPr>
        <p:blipFill>
          <a:blip r:embed="rId3"/>
          <a:srcRect/>
          <a:stretch>
            <a:fillRect/>
          </a:stretch>
        </p:blipFill>
        <p:spPr bwMode="auto">
          <a:xfrm>
            <a:off x="1289050" y="209550"/>
            <a:ext cx="6565900"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04_23"/>
          <p:cNvPicPr>
            <a:picLocks noChangeAspect="1" noChangeArrowheads="1"/>
          </p:cNvPicPr>
          <p:nvPr/>
        </p:nvPicPr>
        <p:blipFill>
          <a:blip r:embed="rId3"/>
          <a:srcRect/>
          <a:stretch>
            <a:fillRect/>
          </a:stretch>
        </p:blipFill>
        <p:spPr bwMode="auto">
          <a:xfrm>
            <a:off x="304800" y="342900"/>
            <a:ext cx="8531225" cy="617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5_00_01"/>
          <p:cNvPicPr>
            <a:picLocks noChangeAspect="1" noChangeArrowheads="1"/>
          </p:cNvPicPr>
          <p:nvPr/>
        </p:nvPicPr>
        <p:blipFill>
          <a:blip r:embed="rId3"/>
          <a:srcRect/>
          <a:stretch>
            <a:fillRect/>
          </a:stretch>
        </p:blipFill>
        <p:spPr bwMode="auto">
          <a:xfrm>
            <a:off x="304800" y="419100"/>
            <a:ext cx="8531225" cy="603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5_00_02"/>
          <p:cNvPicPr>
            <a:picLocks noChangeAspect="1" noChangeArrowheads="1"/>
          </p:cNvPicPr>
          <p:nvPr/>
        </p:nvPicPr>
        <p:blipFill>
          <a:blip r:embed="rId3"/>
          <a:srcRect/>
          <a:stretch>
            <a:fillRect/>
          </a:stretch>
        </p:blipFill>
        <p:spPr bwMode="auto">
          <a:xfrm>
            <a:off x="2565400" y="215900"/>
            <a:ext cx="40100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descr="figure_19_12"/>
          <p:cNvPicPr>
            <a:picLocks noChangeAspect="1" noChangeArrowheads="1"/>
          </p:cNvPicPr>
          <p:nvPr/>
        </p:nvPicPr>
        <p:blipFill>
          <a:blip r:embed="rId3"/>
          <a:srcRect/>
          <a:stretch>
            <a:fillRect/>
          </a:stretch>
        </p:blipFill>
        <p:spPr bwMode="auto">
          <a:xfrm>
            <a:off x="2921000" y="215900"/>
            <a:ext cx="32972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20_01b"/>
          <p:cNvPicPr>
            <a:picLocks noChangeAspect="1" noChangeArrowheads="1"/>
          </p:cNvPicPr>
          <p:nvPr/>
        </p:nvPicPr>
        <p:blipFill>
          <a:blip r:embed="rId3"/>
          <a:srcRect/>
          <a:stretch>
            <a:fillRect/>
          </a:stretch>
        </p:blipFill>
        <p:spPr bwMode="auto">
          <a:xfrm>
            <a:off x="546100" y="215900"/>
            <a:ext cx="80502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20_01c"/>
          <p:cNvPicPr>
            <a:picLocks noChangeAspect="1" noChangeArrowheads="1"/>
          </p:cNvPicPr>
          <p:nvPr/>
        </p:nvPicPr>
        <p:blipFill>
          <a:blip r:embed="rId3"/>
          <a:srcRect/>
          <a:stretch>
            <a:fillRect/>
          </a:stretch>
        </p:blipFill>
        <p:spPr bwMode="auto">
          <a:xfrm>
            <a:off x="584200" y="215900"/>
            <a:ext cx="79771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20_01d"/>
          <p:cNvPicPr>
            <a:picLocks noChangeAspect="1" noChangeArrowheads="1"/>
          </p:cNvPicPr>
          <p:nvPr/>
        </p:nvPicPr>
        <p:blipFill>
          <a:blip r:embed="rId3"/>
          <a:srcRect/>
          <a:stretch>
            <a:fillRect/>
          </a:stretch>
        </p:blipFill>
        <p:spPr bwMode="auto">
          <a:xfrm>
            <a:off x="1968500" y="215900"/>
            <a:ext cx="52038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5685</TotalTime>
  <Words>3663</Words>
  <Application>Microsoft Macintosh PowerPoint</Application>
  <PresentationFormat>On-screen Show (4:3)</PresentationFormat>
  <Paragraphs>231</Paragraphs>
  <Slides>65</Slides>
  <Notes>43</Notes>
  <HiddenSlides>0</HiddenSlides>
  <MMClips>0</MMClips>
  <ScaleCrop>false</ScaleCrop>
  <HeadingPairs>
    <vt:vector size="4" baseType="variant">
      <vt:variant>
        <vt:lpstr>Design Template</vt:lpstr>
      </vt:variant>
      <vt:variant>
        <vt:i4>2</vt:i4>
      </vt:variant>
      <vt:variant>
        <vt:lpstr>Slide Titles</vt:lpstr>
      </vt:variant>
      <vt:variant>
        <vt:i4>65</vt:i4>
      </vt:variant>
    </vt:vector>
  </HeadingPairs>
  <TitlesOfParts>
    <vt:vector size="67" baseType="lpstr">
      <vt:lpstr>Office Theme</vt:lpstr>
      <vt:lpstr>3_Pixel</vt:lpstr>
      <vt:lpstr>Discover Biology FIFTH EDITION</vt:lpstr>
      <vt:lpstr>Slide 2</vt:lpstr>
      <vt:lpstr>Puzzling Fossils in a Frozen Wasteland</vt:lpstr>
      <vt:lpstr>Earth Abounds with Life</vt:lpstr>
      <vt:lpstr>The Fossil Record: A Guide to the Past</vt:lpstr>
      <vt:lpstr>Slide 6</vt:lpstr>
      <vt:lpstr>Slide 7</vt:lpstr>
      <vt:lpstr>Slide 8</vt:lpstr>
      <vt:lpstr>Slide 9</vt:lpstr>
      <vt:lpstr>Slide 10</vt:lpstr>
      <vt:lpstr>Slide 11</vt:lpstr>
      <vt:lpstr>The Fossil Record: A Guide to the Past</vt:lpstr>
      <vt:lpstr>The Fossil Record Is Not Complete</vt:lpstr>
      <vt:lpstr>Fossils Reveal That Whales Are Closely Related to a Group of Hoofed Mammals</vt:lpstr>
      <vt:lpstr>Slide 15</vt:lpstr>
      <vt:lpstr>The History of Life on Earth</vt:lpstr>
      <vt:lpstr>Slide 17</vt:lpstr>
      <vt:lpstr>Slide 18</vt:lpstr>
      <vt:lpstr>The First Single-Celled Organisms Arose at Least 3.5 Billion Years Ago</vt:lpstr>
      <vt:lpstr>Slide 20</vt:lpstr>
      <vt:lpstr>Multicellular Life Evolved about 650 Million Years Ago</vt:lpstr>
      <vt:lpstr>Slide 22</vt:lpstr>
      <vt:lpstr>Colonization of Land Followed the Cambrian Explosion</vt:lpstr>
      <vt:lpstr>Colonization of Land Followed the Cambrian Explosion</vt:lpstr>
      <vt:lpstr>Slide 25</vt:lpstr>
      <vt:lpstr>The Effects of Plate Tectonics</vt:lpstr>
      <vt:lpstr>Slide 27</vt:lpstr>
      <vt:lpstr>Mass Extinctions: Worldwide  Losses of Species</vt:lpstr>
      <vt:lpstr>Slide 29</vt:lpstr>
      <vt:lpstr>Slide 30</vt:lpstr>
      <vt:lpstr>Slide 31</vt:lpstr>
      <vt:lpstr>Adaptive Radiations: Increases in  the Diversity of Life</vt:lpstr>
      <vt:lpstr>Slide 33</vt:lpstr>
      <vt:lpstr>The Origin and Adaptive  Radiation of Mammals</vt:lpstr>
      <vt:lpstr>Slide 35</vt:lpstr>
      <vt:lpstr>The Mammalian Jaw and Teeth Evolved from Reptilian Forms in Three Stages</vt:lpstr>
      <vt:lpstr>Slide 37</vt:lpstr>
      <vt:lpstr>Mammals Increased in Size after the Extinction of the Dinosaurs</vt:lpstr>
      <vt:lpstr>Human Evolution</vt:lpstr>
      <vt:lpstr>Slide 40</vt:lpstr>
      <vt:lpstr>Walking Upright Was a Big Step in Hominin Evolution</vt:lpstr>
      <vt:lpstr>Slide 42</vt:lpstr>
      <vt:lpstr>Slide 43</vt:lpstr>
      <vt:lpstr>A Larger Brain Is the Hallmark of the Human Genus, Homo</vt:lpstr>
      <vt:lpstr>Slide 45</vt:lpstr>
      <vt:lpstr>Modern Humans Spread Out of Africa to Populate the Rest of the World</vt:lpstr>
      <vt:lpstr>Modern Humans Spread Out of Africa to Populate the Rest of the World</vt:lpstr>
      <vt:lpstr>Slide 48</vt:lpstr>
      <vt:lpstr>Slide 49</vt:lpstr>
      <vt:lpstr>When Antarctica Was Green</vt:lpstr>
      <vt:lpstr>Clicker Questions</vt:lpstr>
      <vt:lpstr>Concept Quiz </vt:lpstr>
      <vt:lpstr>Concept Quiz</vt:lpstr>
      <vt:lpstr>Concept Quiz</vt:lpstr>
      <vt:lpstr>Relevant Art from Other Chapters</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263</cp:revision>
  <dcterms:created xsi:type="dcterms:W3CDTF">2012-06-14T17:53:43Z</dcterms:created>
  <dcterms:modified xsi:type="dcterms:W3CDTF">2012-06-14T20:43:47Z</dcterms:modified>
</cp:coreProperties>
</file>