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slideMasters/slideMaster2.xml" ContentType="application/vnd.openxmlformats-officedocument.presentationml.slideMaster+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theme/theme4.xml" ContentType="application/vnd.openxmlformats-officedocument.them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commentAuthors.xml" ContentType="application/vnd.openxmlformats-officedocument.presentationml.commentAuthors+xml"/>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Masters/slideMaster3.xml" ContentType="application/vnd.openxmlformats-officedocument.presentationml.slideMaster+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 id="2147483662" r:id="rId3"/>
  </p:sldMasterIdLst>
  <p:notesMasterIdLst>
    <p:notesMasterId r:id="rId48"/>
  </p:notesMasterIdLst>
  <p:sldIdLst>
    <p:sldId id="338" r:id="rId4"/>
    <p:sldId id="341" r:id="rId5"/>
    <p:sldId id="257" r:id="rId6"/>
    <p:sldId id="258" r:id="rId7"/>
    <p:sldId id="259" r:id="rId8"/>
    <p:sldId id="260" r:id="rId9"/>
    <p:sldId id="342" r:id="rId10"/>
    <p:sldId id="343" r:id="rId11"/>
    <p:sldId id="344" r:id="rId12"/>
    <p:sldId id="273" r:id="rId13"/>
    <p:sldId id="345" r:id="rId14"/>
    <p:sldId id="261" r:id="rId15"/>
    <p:sldId id="346" r:id="rId16"/>
    <p:sldId id="284" r:id="rId17"/>
    <p:sldId id="262" r:id="rId18"/>
    <p:sldId id="275" r:id="rId19"/>
    <p:sldId id="347" r:id="rId20"/>
    <p:sldId id="263" r:id="rId21"/>
    <p:sldId id="264" r:id="rId22"/>
    <p:sldId id="265" r:id="rId23"/>
    <p:sldId id="348" r:id="rId24"/>
    <p:sldId id="332" r:id="rId25"/>
    <p:sldId id="349" r:id="rId26"/>
    <p:sldId id="333" r:id="rId27"/>
    <p:sldId id="350" r:id="rId28"/>
    <p:sldId id="276" r:id="rId29"/>
    <p:sldId id="266" r:id="rId30"/>
    <p:sldId id="351" r:id="rId31"/>
    <p:sldId id="267" r:id="rId32"/>
    <p:sldId id="352" r:id="rId33"/>
    <p:sldId id="353" r:id="rId34"/>
    <p:sldId id="294" r:id="rId35"/>
    <p:sldId id="354" r:id="rId36"/>
    <p:sldId id="277" r:id="rId37"/>
    <p:sldId id="335" r:id="rId38"/>
    <p:sldId id="355" r:id="rId39"/>
    <p:sldId id="336" r:id="rId40"/>
    <p:sldId id="356" r:id="rId41"/>
    <p:sldId id="339" r:id="rId42"/>
    <p:sldId id="357" r:id="rId43"/>
    <p:sldId id="358" r:id="rId44"/>
    <p:sldId id="359" r:id="rId45"/>
    <p:sldId id="340" r:id="rId46"/>
    <p:sldId id="360" r:id="rId4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copy editor" initials="CE" lastIdx="4"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3037" autoAdjust="0"/>
    <p:restoredTop sz="92980" autoAdjust="0"/>
  </p:normalViewPr>
  <p:slideViewPr>
    <p:cSldViewPr snapToGrid="0" snapToObjects="1">
      <p:cViewPr>
        <p:scale>
          <a:sx n="100" d="100"/>
          <a:sy n="100" d="100"/>
        </p:scale>
        <p:origin x="-624" y="-75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commentAuthors" Target="commentAuthors.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94FD3DB-F398-40F6-A654-D359A155926B}" type="datetimeFigureOut">
              <a:rPr lang="en-US"/>
              <a:pPr>
                <a:defRPr/>
              </a:pPr>
              <a:t>6/14/12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C9AA2C7-4293-4A53-9847-CB8EBCE5F13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latin typeface="Calibri" pitchFamily="1" charset="0"/>
                <a:ea typeface="Arial" pitchFamily="1" charset="0"/>
                <a:cs typeface="Arial" pitchFamily="1" charset="0"/>
              </a:rPr>
              <a:pPr/>
              <a:t>1</a:t>
            </a:fld>
            <a:endParaRPr lang="en-US">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F666E8-C7C1-4000-945A-941509021482}" type="slidenum">
              <a:rPr lang="en-US">
                <a:cs typeface="Arial" charset="0"/>
              </a:rPr>
              <a:pPr fontAlgn="base">
                <a:spcBef>
                  <a:spcPct val="0"/>
                </a:spcBef>
                <a:spcAft>
                  <a:spcPct val="0"/>
                </a:spcAft>
                <a:defRPr/>
              </a:pPr>
              <a:t>19</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20C75F-2C2C-0F4D-A295-7224DAFECD90}" type="slidenum">
              <a:rPr lang="en-US"/>
              <a:pPr/>
              <a:t>21</a:t>
            </a:fld>
            <a:endParaRPr lang="en-US"/>
          </a:p>
        </p:txBody>
      </p:sp>
      <p:sp>
        <p:nvSpPr>
          <p:cNvPr id="155650" name="Rectangle 2"/>
          <p:cNvSpPr>
            <a:spLocks noChangeArrowheads="1" noTextEdit="1"/>
          </p:cNvSpPr>
          <p:nvPr>
            <p:ph type="sldImg"/>
          </p:nvPr>
        </p:nvSpPr>
        <p:spPr>
          <a:ln/>
        </p:spPr>
      </p:sp>
      <p:sp>
        <p:nvSpPr>
          <p:cNvPr id="155651" name="Rectangle 3"/>
          <p:cNvSpPr>
            <a:spLocks noGrp="1" noChangeArrowheads="1"/>
          </p:cNvSpPr>
          <p:nvPr>
            <p:ph type="body" idx="1"/>
          </p:nvPr>
        </p:nvSpPr>
        <p:spPr/>
        <p:txBody>
          <a:bodyPr/>
          <a:lstStyle/>
          <a:p>
            <a:r>
              <a:rPr lang="en-US" b="1"/>
              <a:t>Figure 17.3 Genetic Variation in Happy-Face Spiders</a:t>
            </a:r>
            <a:endParaRPr lang="en-US"/>
          </a:p>
          <a:p>
            <a:r>
              <a:rPr lang="en-US"/>
              <a:t>Markings on the backs of happy-face spiders, which inhabit four of the Hawaiian Islands.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44715F-D479-D14E-B355-76AF801888CB}" type="slidenum">
              <a:rPr lang="en-US"/>
              <a:pPr/>
              <a:t>23</a:t>
            </a:fld>
            <a:endParaRPr lang="en-US"/>
          </a:p>
        </p:txBody>
      </p:sp>
      <p:sp>
        <p:nvSpPr>
          <p:cNvPr id="184322" name="Rectangle 2"/>
          <p:cNvSpPr>
            <a:spLocks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4729AE-C241-724A-9380-96BAB3A672DD}" type="slidenum">
              <a:rPr lang="en-US"/>
              <a:pPr/>
              <a:t>25</a:t>
            </a:fld>
            <a:endParaRPr lang="en-US"/>
          </a:p>
        </p:txBody>
      </p:sp>
      <p:sp>
        <p:nvSpPr>
          <p:cNvPr id="185346" name="Rectangle 2"/>
          <p:cNvSpPr>
            <a:spLocks noChangeArrowheads="1" noTextEdit="1"/>
          </p:cNvSpPr>
          <p:nvPr>
            <p:ph type="sldImg"/>
          </p:nvPr>
        </p:nvSpPr>
        <p:spPr>
          <a:ln/>
        </p:spPr>
      </p:sp>
      <p:sp>
        <p:nvSpPr>
          <p:cNvPr id="185347" name="Rectangle 3"/>
          <p:cNvSpPr>
            <a:spLocks noGrp="1" noChangeArrowheads="1"/>
          </p:cNvSpPr>
          <p:nvPr>
            <p:ph type="body" idx="1"/>
          </p:nvPr>
        </p:nvSpPr>
        <p:spPr/>
        <p:txBody>
          <a:bodyPr/>
          <a:lstStyle/>
          <a:p>
            <a:r>
              <a:rPr lang="en-US" b="1"/>
              <a:t>Figure 19.8 Some Species Interbreed yet Remain Distinct</a:t>
            </a:r>
            <a:r>
              <a:rPr lang="en-US"/>
              <a:t> </a:t>
            </a:r>
          </a:p>
          <a:p>
            <a:r>
              <a:rPr lang="en-US"/>
              <a:t>The gray oak and the Gambel oak can mate to produce fertile hybrids in regions where they co-occur. However, the gene flow in nature is limited enough that overall the two species remain phenotypically distinct.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F30F1C-E0D6-934D-9A9F-BB13D15F9492}" type="slidenum">
              <a:rPr lang="en-US"/>
              <a:pPr/>
              <a:t>28</a:t>
            </a:fld>
            <a:endParaRPr lang="en-US"/>
          </a:p>
        </p:txBody>
      </p:sp>
      <p:sp>
        <p:nvSpPr>
          <p:cNvPr id="186370" name="Rectangle 2"/>
          <p:cNvSpPr>
            <a:spLocks noChangeArrowheads="1" noTextEdit="1"/>
          </p:cNvSpPr>
          <p:nvPr>
            <p:ph type="sldImg"/>
          </p:nvPr>
        </p:nvSpPr>
        <p:spPr>
          <a:ln/>
        </p:spPr>
      </p:sp>
      <p:sp>
        <p:nvSpPr>
          <p:cNvPr id="186371" name="Rectangle 3"/>
          <p:cNvSpPr>
            <a:spLocks noGrp="1" noChangeArrowheads="1"/>
          </p:cNvSpPr>
          <p:nvPr>
            <p:ph type="body" idx="1"/>
          </p:nvPr>
        </p:nvSpPr>
        <p:spPr/>
        <p:txBody>
          <a:bodyPr/>
          <a:lstStyle/>
          <a:p>
            <a:r>
              <a:rPr lang="en-US" b="1"/>
              <a:t>Figure 19.9 When What You Eat Affects Who You Love</a:t>
            </a:r>
            <a:r>
              <a:rPr lang="en-US"/>
              <a:t> </a:t>
            </a:r>
          </a:p>
          <a:p>
            <a:r>
              <a:rPr lang="en-US"/>
              <a:t>Fruit flies in an initial sample were separated into four populations and raised on two different kinds of food (starch or maltose) for several generations. In the experimental group, flies from the populations that had become adapted to feed on starch were then given the opportunity to mate with other flies that had adapted to feed on starch or with flies adapted to feed on maltose. As the mating frequencies show, scientists found that flies adapted to feed on starch preferred mating with other flies adapted to starch. Flies adapted to maltose likewise preferred other flies adapted to maltose. These preferences are the early stages of reproductive isolation that can eventually lead to speciation.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7121B2-0829-124B-9AE3-D7F2EA24AA8D}" type="slidenum">
              <a:rPr lang="en-US"/>
              <a:pPr/>
              <a:t>30</a:t>
            </a:fld>
            <a:endParaRPr lang="en-US"/>
          </a:p>
        </p:txBody>
      </p:sp>
      <p:sp>
        <p:nvSpPr>
          <p:cNvPr id="191490" name="Rectangle 2"/>
          <p:cNvSpPr>
            <a:spLocks noChangeArrowheads="1" noTextEdit="1"/>
          </p:cNvSpPr>
          <p:nvPr>
            <p:ph type="sldImg"/>
          </p:nvPr>
        </p:nvSpPr>
        <p:spPr>
          <a:ln/>
        </p:spPr>
      </p:sp>
      <p:sp>
        <p:nvSpPr>
          <p:cNvPr id="191491" name="Rectangle 3"/>
          <p:cNvSpPr>
            <a:spLocks noGrp="1" noChangeArrowheads="1"/>
          </p:cNvSpPr>
          <p:nvPr>
            <p:ph type="body" idx="1"/>
          </p:nvPr>
        </p:nvSpPr>
        <p:spPr/>
        <p:txBody>
          <a:bodyPr/>
          <a:lstStyle/>
          <a:p>
            <a:r>
              <a:rPr lang="en-US" b="1"/>
              <a:t>Figure 19.10 The Grand Canyon Is a Geographic Barrier for Squirrels</a:t>
            </a:r>
            <a:r>
              <a:rPr lang="en-US"/>
              <a:t> </a:t>
            </a:r>
          </a:p>
          <a:p>
            <a:r>
              <a:rPr lang="en-US"/>
              <a:t>The Kaibab squirrel is confined to the ponderosa pine forests on the north rim of the Grand Canyon. Abert’s squirrel lives on the south rim and also farther south on the Colorado Plateau and in the southern Rocky Mountains to Mexico. The Kaibab population became isolated from the Abert’s squirrels when the Colorado River cut a canyon—as deep as 6,000 feet in some places. With gene flow between them blocked, probably beginning about 5 million years ago, the Kaibab population diverged from the ancestral Abert’s squirrel. The two squirrels used to be considered separate species, but now most experts classify them as subspecies of the Abert’s squirrel, </a:t>
            </a:r>
            <a:r>
              <a:rPr lang="en-US" i="1"/>
              <a:t>Sciurus aberti</a:t>
            </a:r>
            <a:r>
              <a:rPr lang="en-US"/>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F71575-C508-0A4B-9A6D-7E1F4CC94DEB}" type="slidenum">
              <a:rPr lang="en-US"/>
              <a:pPr/>
              <a:t>31</a:t>
            </a:fld>
            <a:endParaRPr lang="en-US"/>
          </a:p>
        </p:txBody>
      </p:sp>
      <p:sp>
        <p:nvSpPr>
          <p:cNvPr id="192514" name="Rectangle 2"/>
          <p:cNvSpPr>
            <a:spLocks noChangeArrowheads="1" noTextEdit="1"/>
          </p:cNvSpPr>
          <p:nvPr>
            <p:ph type="sldImg"/>
          </p:nvPr>
        </p:nvSpPr>
        <p:spPr>
          <a:ln/>
        </p:spPr>
      </p:sp>
      <p:sp>
        <p:nvSpPr>
          <p:cNvPr id="192515" name="Rectangle 3"/>
          <p:cNvSpPr>
            <a:spLocks noGrp="1" noChangeArrowheads="1"/>
          </p:cNvSpPr>
          <p:nvPr>
            <p:ph type="body" idx="1"/>
          </p:nvPr>
        </p:nvSpPr>
        <p:spPr/>
        <p:txBody>
          <a:bodyPr/>
          <a:lstStyle/>
          <a:p>
            <a:r>
              <a:rPr lang="en-US" b="1"/>
              <a:t>Figure 19.11 Physical Barriers Can Produce Speciation by Blocking Gene Flow</a:t>
            </a:r>
            <a:endParaRPr lang="en-US"/>
          </a:p>
          <a:p>
            <a:r>
              <a:rPr lang="en-US"/>
              <a:t>New species can form when populations are separated by a geographic barrier, such as a rising sea.</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94C78B-9EEC-7047-A64A-FB2FCA1596C0}" type="slidenum">
              <a:rPr lang="en-US"/>
              <a:pPr/>
              <a:t>33</a:t>
            </a:fld>
            <a:endParaRPr lang="en-US"/>
          </a:p>
        </p:txBody>
      </p:sp>
      <p:sp>
        <p:nvSpPr>
          <p:cNvPr id="200706" name="Rectangle 2"/>
          <p:cNvSpPr>
            <a:spLocks noChangeArrowheads="1" noTextEdit="1"/>
          </p:cNvSpPr>
          <p:nvPr>
            <p:ph type="sldImg"/>
          </p:nvPr>
        </p:nvSpPr>
        <p:spPr>
          <a:ln/>
        </p:spPr>
      </p:sp>
      <p:sp>
        <p:nvSpPr>
          <p:cNvPr id="200707" name="Rectangle 3"/>
          <p:cNvSpPr>
            <a:spLocks noGrp="1" noChangeArrowheads="1"/>
          </p:cNvSpPr>
          <p:nvPr>
            <p:ph type="body" idx="1"/>
          </p:nvPr>
        </p:nvSpPr>
        <p:spPr/>
        <p:txBody>
          <a:bodyPr/>
          <a:lstStyle/>
          <a:p>
            <a:r>
              <a:rPr lang="en-US" b="1"/>
              <a:t>Figure 19.12 Island Isolation May Have Driven the Evolution of </a:t>
            </a:r>
            <a:r>
              <a:rPr lang="en-US" b="1" i="1"/>
              <a:t>Homo floresiensis</a:t>
            </a:r>
            <a:r>
              <a:rPr lang="en-US"/>
              <a:t> </a:t>
            </a:r>
          </a:p>
          <a:p>
            <a:r>
              <a:rPr lang="en-US"/>
              <a:t>The foot structure and other anatomical features suggest that </a:t>
            </a:r>
            <a:r>
              <a:rPr lang="en-US" i="1"/>
              <a:t>H. floresiensis</a:t>
            </a:r>
            <a:r>
              <a:rPr lang="en-US"/>
              <a:t> was a distinctly different species, not a scaled-down version of H</a:t>
            </a:r>
            <a:r>
              <a:rPr lang="en-US" i="1"/>
              <a:t>. erectus</a:t>
            </a:r>
            <a:r>
              <a:rPr lang="en-US"/>
              <a:t> or </a:t>
            </a:r>
            <a:r>
              <a:rPr lang="en-US" i="1"/>
              <a:t>H. sapiens</a:t>
            </a:r>
            <a:r>
              <a:rPr lang="en-US"/>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1269EC-3E22-644D-9467-21F42D460A54}" type="slidenum">
              <a:rPr lang="en-US"/>
              <a:pPr/>
              <a:t>36</a:t>
            </a:fld>
            <a:endParaRPr lang="en-US"/>
          </a:p>
        </p:txBody>
      </p:sp>
      <p:sp>
        <p:nvSpPr>
          <p:cNvPr id="201730" name="Rectangle 2"/>
          <p:cNvSpPr>
            <a:spLocks noChangeArrowheads="1" noTextEdit="1"/>
          </p:cNvSpPr>
          <p:nvPr>
            <p:ph type="sldImg"/>
          </p:nvPr>
        </p:nvSpPr>
        <p:spPr>
          <a:ln/>
        </p:spPr>
      </p:sp>
      <p:sp>
        <p:nvSpPr>
          <p:cNvPr id="201731" name="Rectangle 3"/>
          <p:cNvSpPr>
            <a:spLocks noGrp="1" noChangeArrowheads="1"/>
          </p:cNvSpPr>
          <p:nvPr>
            <p:ph type="body" idx="1"/>
          </p:nvPr>
        </p:nvSpPr>
        <p:spPr/>
        <p:txBody>
          <a:bodyPr/>
          <a:lstStyle/>
          <a:p>
            <a:r>
              <a:rPr lang="en-US" b="1"/>
              <a:t>Figure 19.13 Food Preferences and Female Mate Preferences May Have Driven Speciation Among Lake Victoria Cichlids</a:t>
            </a:r>
            <a:r>
              <a:rPr lang="en-US"/>
              <a:t> </a:t>
            </a:r>
          </a:p>
          <a:p>
            <a:r>
              <a:rPr lang="en-US"/>
              <a:t>The four species shown here illustrate some of the differences in feeding behavior and morphology among Lake Victoria cichlids.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2CC3A8-8761-F349-AD25-DDE2A49C148F}" type="slidenum">
              <a:rPr lang="en-US"/>
              <a:pPr/>
              <a:t>38</a:t>
            </a:fld>
            <a:endParaRPr lang="en-US"/>
          </a:p>
        </p:txBody>
      </p:sp>
      <p:sp>
        <p:nvSpPr>
          <p:cNvPr id="157698" name="Rectangle 2"/>
          <p:cNvSpPr>
            <a:spLocks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n-US" b="1"/>
              <a:t>Electric-Yellow Cichlids</a:t>
            </a:r>
            <a:r>
              <a:rPr lang="en-US"/>
              <a:t>. </a:t>
            </a:r>
          </a:p>
          <a:p>
            <a:r>
              <a:rPr lang="en-US"/>
              <a:t>This particular cichlid species is native to Lake Malawi in East Africa. Africa alone is believed to have at least 1,600 species of cichlids. Hundreds more have evolved in other parts of the world, from Madagascar, India, and Syria to Central America, Mexico, and the southern United States.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2CC3A8-8761-F349-AD25-DDE2A49C148F}" type="slidenum">
              <a:rPr lang="en-US">
                <a:solidFill>
                  <a:prstClr val="black"/>
                </a:solidFill>
              </a:rPr>
              <a:pPr/>
              <a:t>2</a:t>
            </a:fld>
            <a:endParaRPr lang="en-US">
              <a:solidFill>
                <a:prstClr val="black"/>
              </a:solidFill>
            </a:endParaRPr>
          </a:p>
        </p:txBody>
      </p:sp>
      <p:sp>
        <p:nvSpPr>
          <p:cNvPr id="157698" name="Rectangle 2"/>
          <p:cNvSpPr>
            <a:spLocks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n-US" b="1"/>
              <a:t>Electric-Yellow Cichlids</a:t>
            </a:r>
            <a:r>
              <a:rPr lang="en-US"/>
              <a:t>. </a:t>
            </a:r>
          </a:p>
          <a:p>
            <a:r>
              <a:rPr lang="en-US"/>
              <a:t>This particular cichlid species is native to Lake Malawi in East Africa. Africa alone is believed to have at least 1,600 species of cichlids. Hundreds more have evolved in other parts of the world, from Madagascar, India, and Syria to Central America, Mexico, and the southern United States.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39</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1"/>
          <p:cNvSpPr>
            <a:spLocks noChangeArrowheads="1" noTextEdit="1"/>
          </p:cNvSpPr>
          <p:nvPr>
            <p:ph type="sldImg"/>
          </p:nvPr>
        </p:nvSpPr>
        <p:spPr>
          <a:solidFill>
            <a:srgbClr val="FFFFFF"/>
          </a:solidFill>
          <a:ln/>
        </p:spPr>
      </p:sp>
      <p:sp>
        <p:nvSpPr>
          <p:cNvPr id="39939" name="Rectangle 2"/>
          <p:cNvSpPr>
            <a:spLocks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Answer A is not true. Organisms cannot willingly change their bodies to the current or future environment.</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Adaptations are the result of natural selection; they are not random.</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1"/>
          <p:cNvSpPr>
            <a:spLocks noChangeArrowheads="1" noTextEdit="1"/>
          </p:cNvSpPr>
          <p:nvPr>
            <p:ph type="sldImg"/>
          </p:nvPr>
        </p:nvSpPr>
        <p:spPr>
          <a:solidFill>
            <a:srgbClr val="FFFFFF"/>
          </a:solidFill>
          <a:ln/>
        </p:spPr>
      </p:sp>
      <p:sp>
        <p:nvSpPr>
          <p:cNvPr id="41987" name="Rectangle 2"/>
          <p:cNvSpPr>
            <a:spLocks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Answer C is correct.</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frogs live in the same pond but demonstrate different behaviors by their mating calls. Because they live in the same pond, ecological isolation is incorrect.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1"/>
          <p:cNvSpPr>
            <a:spLocks noChangeArrowheads="1" noTextEdit="1"/>
          </p:cNvSpPr>
          <p:nvPr>
            <p:ph type="sldImg"/>
          </p:nvPr>
        </p:nvSpPr>
        <p:spPr>
          <a:solidFill>
            <a:srgbClr val="FFFFFF"/>
          </a:solidFill>
          <a:ln/>
        </p:spPr>
      </p:sp>
      <p:sp>
        <p:nvSpPr>
          <p:cNvPr id="44035" name="Rectangle 2"/>
          <p:cNvSpPr>
            <a:spLocks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A.</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Hybrids being fertile does not keep species separated; it allows them to mix.</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D749D29A-5A8B-504B-B6C3-28929C483C9B}" type="slidenum">
              <a:rPr lang="en-US"/>
              <a:pPr/>
              <a:t>44</a:t>
            </a:fld>
            <a:endParaRPr lang="en-US"/>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a:t>Table 1.1 Adaptive Traits in Pronghorn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1FB8F0-DF74-433E-B80E-A626C54D025E}" type="slidenum">
              <a:rPr lang="en-US">
                <a:cs typeface="Arial" charset="0"/>
              </a:rPr>
              <a:pPr fontAlgn="base">
                <a:spcBef>
                  <a:spcPct val="0"/>
                </a:spcBef>
                <a:spcAft>
                  <a:spcPct val="0"/>
                </a:spcAft>
                <a:defRPr/>
              </a:pPr>
              <a:t>5</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BE3350-19C9-634B-BA4D-FF32A2A150BE}" type="slidenum">
              <a:rPr lang="en-US"/>
              <a:pPr/>
              <a:t>7</a:t>
            </a:fld>
            <a:endParaRPr lang="en-US"/>
          </a:p>
        </p:txBody>
      </p:sp>
      <p:sp>
        <p:nvSpPr>
          <p:cNvPr id="158722" name="Rectangle 2"/>
          <p:cNvSpPr>
            <a:spLocks noChangeArrowheads="1" noTextEdit="1"/>
          </p:cNvSpPr>
          <p:nvPr>
            <p:ph type="sldImg"/>
          </p:nvPr>
        </p:nvSpPr>
        <p:spPr>
          <a:ln/>
        </p:spPr>
      </p:sp>
      <p:sp>
        <p:nvSpPr>
          <p:cNvPr id="158723" name="Rectangle 3"/>
          <p:cNvSpPr>
            <a:spLocks noGrp="1" noChangeArrowheads="1"/>
          </p:cNvSpPr>
          <p:nvPr>
            <p:ph type="body" idx="1"/>
          </p:nvPr>
        </p:nvSpPr>
        <p:spPr/>
        <p:txBody>
          <a:bodyPr/>
          <a:lstStyle/>
          <a:p>
            <a:r>
              <a:rPr lang="en-US" b="1"/>
              <a:t>Figure 19.1 Behavioral Adaptations in Weaver Ants Benefit All Members of the Colony</a:t>
            </a:r>
            <a:r>
              <a:rPr lang="en-US"/>
              <a:t> </a:t>
            </a:r>
          </a:p>
          <a:p>
            <a:r>
              <a:rPr lang="en-US"/>
              <a:t>Weaver ants collaborate to pull nest leaves together.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2A4D79-7BBE-9B49-8AA8-DF050BA76DD8}" type="slidenum">
              <a:rPr lang="en-US"/>
              <a:pPr/>
              <a:t>8</a:t>
            </a:fld>
            <a:endParaRPr lang="en-US"/>
          </a:p>
        </p:txBody>
      </p:sp>
      <p:sp>
        <p:nvSpPr>
          <p:cNvPr id="159746" name="Rectangle 2"/>
          <p:cNvSpPr>
            <a:spLocks noChangeArrowheads="1" noTextEdit="1"/>
          </p:cNvSpPr>
          <p:nvPr>
            <p:ph type="sldImg"/>
          </p:nvPr>
        </p:nvSpPr>
        <p:spPr>
          <a:ln/>
        </p:spPr>
      </p:sp>
      <p:sp>
        <p:nvSpPr>
          <p:cNvPr id="159747" name="Rectangle 3"/>
          <p:cNvSpPr>
            <a:spLocks noGrp="1" noChangeArrowheads="1"/>
          </p:cNvSpPr>
          <p:nvPr>
            <p:ph type="body" idx="1"/>
          </p:nvPr>
        </p:nvSpPr>
        <p:spPr/>
        <p:txBody>
          <a:bodyPr/>
          <a:lstStyle/>
          <a:p>
            <a:r>
              <a:rPr lang="en-US" b="1"/>
              <a:t>Figure 19.2 An Adaptation That Offers Protection from Predators</a:t>
            </a:r>
            <a:r>
              <a:rPr lang="en-US"/>
              <a:t> </a:t>
            </a:r>
          </a:p>
          <a:p>
            <a:r>
              <a:rPr lang="en-US"/>
              <a:t>Although they do not look alike, the two caterpillars shown here are the same species of moth: </a:t>
            </a:r>
            <a:r>
              <a:rPr lang="en-US" i="1"/>
              <a:t>Nemoria arizonaria</a:t>
            </a:r>
            <a:r>
              <a:rPr lang="en-US"/>
              <a:t> [nee-mohr-ee-uh air-ih-zoh-nair-ee-uh]. </a:t>
            </a:r>
            <a:r>
              <a:rPr lang="en-US" i="1"/>
              <a:t>N. arizonaria</a:t>
            </a:r>
            <a:r>
              <a:rPr lang="en-US"/>
              <a:t> caterpillars differ in appearance depending on what they feed on—the flowers or leaves of oak trees. Experiments have demonstrated that chemicals in the leaves control the switch that determines whether the caterpillars will mimic flowers (a) or twigs (b).</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A5DEFE-7D66-834E-BE8C-42130370645D}" type="slidenum">
              <a:rPr lang="en-US"/>
              <a:pPr/>
              <a:t>9</a:t>
            </a:fld>
            <a:endParaRPr lang="en-US"/>
          </a:p>
        </p:txBody>
      </p:sp>
      <p:sp>
        <p:nvSpPr>
          <p:cNvPr id="165890" name="Rectangle 2"/>
          <p:cNvSpPr>
            <a:spLocks noChangeArrowheads="1" noTextEdit="1"/>
          </p:cNvSpPr>
          <p:nvPr>
            <p:ph type="sldImg"/>
          </p:nvPr>
        </p:nvSpPr>
        <p:spPr>
          <a:ln/>
        </p:spPr>
      </p:sp>
      <p:sp>
        <p:nvSpPr>
          <p:cNvPr id="165891" name="Rectangle 3"/>
          <p:cNvSpPr>
            <a:spLocks noGrp="1" noChangeArrowheads="1"/>
          </p:cNvSpPr>
          <p:nvPr>
            <p:ph type="body" idx="1"/>
          </p:nvPr>
        </p:nvSpPr>
        <p:spPr/>
        <p:txBody>
          <a:bodyPr/>
          <a:lstStyle/>
          <a:p>
            <a:r>
              <a:rPr lang="en-US" b="1"/>
              <a:t>Figure 19.3 An Adaptation That Facilitates Reproduction</a:t>
            </a:r>
            <a:endParaRPr lang="en-US"/>
          </a:p>
          <a:p>
            <a:r>
              <a:rPr lang="en-US"/>
              <a:t>The flowers of this orchid have evolved to look strikingly like the females of a wasp species that can be found flying in the area. The match is so good that the orchids are able to achieve pollination by being “mated” by a fooled male wasp.</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0DB905-9B08-9741-8874-BE125849C8B1}" type="slidenum">
              <a:rPr lang="en-US"/>
              <a:pPr/>
              <a:t>11</a:t>
            </a:fld>
            <a:endParaRPr lang="en-US"/>
          </a:p>
        </p:txBody>
      </p:sp>
      <p:sp>
        <p:nvSpPr>
          <p:cNvPr id="166914" name="Rectangle 2"/>
          <p:cNvSpPr>
            <a:spLocks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b="1"/>
              <a:t>Figure 19.4 A Fish with Four Eyes?</a:t>
            </a:r>
            <a:r>
              <a:rPr lang="en-US"/>
              <a:t> </a:t>
            </a:r>
          </a:p>
          <a:p>
            <a:r>
              <a:rPr lang="en-US"/>
              <a:t>The four-eyed fish (</a:t>
            </a:r>
            <a:r>
              <a:rPr lang="en-US" i="1"/>
              <a:t>Anableps anableps</a:t>
            </a:r>
            <a:r>
              <a:rPr lang="en-US"/>
              <a:t>) really has only two eyes, but each eye has a special design that lets it see clearly both in air and in water.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1F99B9-1F59-6842-929F-53A812814D19}" type="slidenum">
              <a:rPr lang="en-US"/>
              <a:pPr/>
              <a:t>13</a:t>
            </a:fld>
            <a:endParaRPr lang="en-US"/>
          </a:p>
        </p:txBody>
      </p:sp>
      <p:sp>
        <p:nvSpPr>
          <p:cNvPr id="167938" name="Rectangle 2"/>
          <p:cNvSpPr>
            <a:spLocks noChangeArrowheads="1" noTextEdit="1"/>
          </p:cNvSpPr>
          <p:nvPr>
            <p:ph type="sldImg"/>
          </p:nvPr>
        </p:nvSpPr>
        <p:spPr>
          <a:ln/>
        </p:spPr>
      </p:sp>
      <p:sp>
        <p:nvSpPr>
          <p:cNvPr id="167939" name="Rectangle 3"/>
          <p:cNvSpPr>
            <a:spLocks noGrp="1" noChangeArrowheads="1"/>
          </p:cNvSpPr>
          <p:nvPr>
            <p:ph type="body" idx="1"/>
          </p:nvPr>
        </p:nvSpPr>
        <p:spPr/>
        <p:txBody>
          <a:bodyPr/>
          <a:lstStyle/>
          <a:p>
            <a:r>
              <a:rPr lang="en-US" b="1"/>
              <a:t>Figure 19.5 Soapberry Bugs Have Rapidly Adapted to Changes in the Fruits They Eat</a:t>
            </a:r>
            <a:endParaRPr lang="en-US"/>
          </a:p>
          <a:p>
            <a:r>
              <a:rPr lang="en-US"/>
              <a:t>(a) In Florida, soapberry bugs traditionally fed on seeds of a native plant species, the balloon vine. The bugs had to pierce to the center of the balloon vine’s fruit to reach the seeds at the center. (b) Over the past 30–50 years, some populations of soapberry bugs have evolved short beaks, enabling them to feed on seeds within the narrower fruit of an introduced species, the golden rain tree.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FE2916-17AF-8C47-87EA-F6C4021755CC}" type="slidenum">
              <a:rPr lang="en-US"/>
              <a:pPr/>
              <a:t>17</a:t>
            </a:fld>
            <a:endParaRPr lang="en-US"/>
          </a:p>
        </p:txBody>
      </p:sp>
      <p:sp>
        <p:nvSpPr>
          <p:cNvPr id="175106" name="Rectangle 2"/>
          <p:cNvSpPr>
            <a:spLocks noChangeArrowheads="1" noTextEdit="1"/>
          </p:cNvSpPr>
          <p:nvPr>
            <p:ph type="sldImg"/>
          </p:nvPr>
        </p:nvSpPr>
        <p:spPr>
          <a:ln/>
        </p:spPr>
      </p:sp>
      <p:sp>
        <p:nvSpPr>
          <p:cNvPr id="175107" name="Rectangle 3"/>
          <p:cNvSpPr>
            <a:spLocks noGrp="1" noChangeArrowheads="1"/>
          </p:cNvSpPr>
          <p:nvPr>
            <p:ph type="body" idx="1"/>
          </p:nvPr>
        </p:nvSpPr>
        <p:spPr/>
        <p:txBody>
          <a:bodyPr/>
          <a:lstStyle/>
          <a:p>
            <a:r>
              <a:rPr lang="en-US" b="1"/>
              <a:t>Figure 19.6 A Developmental Limitation</a:t>
            </a:r>
            <a:r>
              <a:rPr lang="en-US"/>
              <a:t> </a:t>
            </a:r>
          </a:p>
          <a:p>
            <a:r>
              <a:rPr lang="en-US"/>
              <a:t>The larval form (a) of this moth does not have wings or functional eyes, two important adaptations that are found in the adult form (b).</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737B777-E3E0-40C2-9CF8-B89FBABF9F62}" type="datetimeFigureOut">
              <a:rPr lang="en-US"/>
              <a:pPr>
                <a:defRPr/>
              </a:pPr>
              <a:t>6/14/12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170904-DAEF-4B56-B66B-CE5D4841D51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BC7AEA-AB45-4AFC-A994-DBB65A13B3DD}" type="datetimeFigureOut">
              <a:rPr lang="en-US"/>
              <a:pPr>
                <a:defRPr/>
              </a:pPr>
              <a:t>6/14/12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5B5A12-B139-4049-94BC-5B9DE8C668E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4E6B49C-A96D-45DD-B102-059B9C91FE48}" type="datetimeFigureOut">
              <a:rPr lang="en-US"/>
              <a:pPr>
                <a:defRPr/>
              </a:pPr>
              <a:t>6/14/12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09384B-5B06-4BCC-BB69-AFFC13CEAEF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smtClean="0"/>
            </a:lvl1pPr>
          </a:lstStyle>
          <a:p>
            <a:fld id="{7206C7F5-894B-9344-BB41-05F7FDDBD69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 2009 W.W. Norton &amp; Company, Inc. DISCOVER BIOLOGY 4/e</a:t>
            </a:r>
          </a:p>
        </p:txBody>
      </p:sp>
      <p:sp>
        <p:nvSpPr>
          <p:cNvPr id="5" name="Rectangle 3"/>
          <p:cNvSpPr>
            <a:spLocks noGrp="1" noChangeArrowheads="1"/>
          </p:cNvSpPr>
          <p:nvPr>
            <p:ph type="sldNum" sz="quarter" idx="11"/>
          </p:nvPr>
        </p:nvSpPr>
        <p:spPr>
          <a:ln/>
        </p:spPr>
        <p:txBody>
          <a:bodyPr/>
          <a:lstStyle>
            <a:lvl1pPr>
              <a:defRPr/>
            </a:lvl1pPr>
          </a:lstStyle>
          <a:p>
            <a:pPr>
              <a:defRPr/>
            </a:pPr>
            <a:fld id="{14465AC6-7F04-0D42-86D7-6DE975E841B6}"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1E4783-DBBA-495D-80DB-4689C4BA4CED}" type="datetimeFigureOut">
              <a:rPr lang="en-US"/>
              <a:pPr>
                <a:defRPr/>
              </a:pPr>
              <a:t>6/14/12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42BE65-3DAC-491A-992E-46A95CE07D5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A683017-32DA-4F6D-858C-63823F84498C}" type="datetimeFigureOut">
              <a:rPr lang="en-US"/>
              <a:pPr>
                <a:defRPr/>
              </a:pPr>
              <a:t>6/14/12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3D1265-8713-4AA1-9CFE-4A8B5A829C2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2FCE1A6-15BF-469B-AE42-3504E08EC84F}" type="datetimeFigureOut">
              <a:rPr lang="en-US"/>
              <a:pPr>
                <a:defRPr/>
              </a:pPr>
              <a:t>6/14/12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D3BBBE6-BF36-4650-97AE-2C9C14AD726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B6BA557-E0D2-4A2A-8D24-16D5D8A28B91}" type="datetimeFigureOut">
              <a:rPr lang="en-US"/>
              <a:pPr>
                <a:defRPr/>
              </a:pPr>
              <a:t>6/14/12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45EDF0-5EDB-4F51-A84E-3E5637DA5C4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6915956-490E-4EAD-B88F-70EA1DE0B734}" type="datetimeFigureOut">
              <a:rPr lang="en-US"/>
              <a:pPr>
                <a:defRPr/>
              </a:pPr>
              <a:t>6/14/12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8233F00-EA99-4091-80BA-5718AB7D7DF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0A50C3-92EE-4969-BE85-478A623669A9}" type="datetimeFigureOut">
              <a:rPr lang="en-US"/>
              <a:pPr>
                <a:defRPr/>
              </a:pPr>
              <a:t>6/14/12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00C67B9-9C4D-4C0F-A133-94D8BF63A40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97F7D96-39E9-453F-B8B1-7FBF799E5A9A}" type="datetimeFigureOut">
              <a:rPr lang="en-US"/>
              <a:pPr>
                <a:defRPr/>
              </a:pPr>
              <a:t>6/14/12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355427-8639-4657-95D2-7ECB4BB5C87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7222D9-D523-416A-9D33-290851B74F7D}" type="datetimeFigureOut">
              <a:rPr lang="en-US"/>
              <a:pPr>
                <a:defRPr/>
              </a:pPr>
              <a:t>6/14/12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BAE5C-78A0-437F-8F17-FAA20159704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34529D4-80EB-42F5-BFF4-C60A37EE54A2}" type="datetimeFigureOut">
              <a:rPr lang="en-US"/>
              <a:pPr>
                <a:defRPr/>
              </a:pPr>
              <a:t>6/14/12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FF0FDC4-370E-4D40-A4C2-66DE68F0F54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eaLnBrk="0" hangingPunct="0"/>
            <a:endParaRPr lang="en-US">
              <a:solidFill>
                <a:srgbClr val="000000"/>
              </a:solidFill>
              <a:latin typeface="Verdana" pitchFamily="1" charset="0"/>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eaLnBrk="0" hangingPunct="0"/>
            <a:endParaRPr lang="en-US">
              <a:solidFill>
                <a:srgbClr val="000000"/>
              </a:solidFill>
              <a:latin typeface="Verdana" pitchFamily="1" charset="0"/>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eaLnBrk="0" hangingPunct="0"/>
            <a:fld id="{08642CD8-3906-7C48-A684-A03C6F636129}" type="slidenum">
              <a:rPr lang="en-US">
                <a:solidFill>
                  <a:srgbClr val="000000"/>
                </a:solidFill>
                <a:latin typeface="Verdana" pitchFamily="1" charset="0"/>
                <a:cs typeface="+mn-cs"/>
              </a:rPr>
              <a:pPr defTabSz="914400" eaLnBrk="0" hangingPunct="0"/>
              <a:t>‹#›</a:t>
            </a:fld>
            <a:endParaRPr lang="en-US">
              <a:solidFill>
                <a:srgbClr val="000000"/>
              </a:solidFill>
              <a:latin typeface="Verdana" pitchFamily="1" charset="0"/>
              <a:cs typeface="+mn-cs"/>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1" charset="0"/>
        </a:defRPr>
      </a:lvl2pPr>
      <a:lvl3pPr algn="ctr" rtl="0" fontAlgn="base">
        <a:spcBef>
          <a:spcPct val="0"/>
        </a:spcBef>
        <a:spcAft>
          <a:spcPct val="0"/>
        </a:spcAft>
        <a:defRPr sz="4400">
          <a:solidFill>
            <a:schemeClr val="tx2"/>
          </a:solidFill>
          <a:latin typeface="Arial" pitchFamily="1" charset="0"/>
        </a:defRPr>
      </a:lvl3pPr>
      <a:lvl4pPr algn="ctr" rtl="0" fontAlgn="base">
        <a:spcBef>
          <a:spcPct val="0"/>
        </a:spcBef>
        <a:spcAft>
          <a:spcPct val="0"/>
        </a:spcAft>
        <a:defRPr sz="4400">
          <a:solidFill>
            <a:schemeClr val="tx2"/>
          </a:solidFill>
          <a:latin typeface="Arial" pitchFamily="1" charset="0"/>
        </a:defRPr>
      </a:lvl4pPr>
      <a:lvl5pPr algn="ctr" rtl="0" fontAlgn="base">
        <a:spcBef>
          <a:spcPct val="0"/>
        </a:spcBef>
        <a:spcAft>
          <a:spcPct val="0"/>
        </a:spcAft>
        <a:defRPr sz="4400">
          <a:solidFill>
            <a:schemeClr val="tx2"/>
          </a:solidFill>
          <a:latin typeface="Arial" pitchFamily="1" charset="0"/>
        </a:defRPr>
      </a:lvl5pPr>
      <a:lvl6pPr marL="457200" algn="ctr" rtl="0" fontAlgn="base">
        <a:spcBef>
          <a:spcPct val="0"/>
        </a:spcBef>
        <a:spcAft>
          <a:spcPct val="0"/>
        </a:spcAft>
        <a:defRPr sz="4400">
          <a:solidFill>
            <a:schemeClr val="tx2"/>
          </a:solidFill>
          <a:latin typeface="Arial" pitchFamily="1" charset="0"/>
        </a:defRPr>
      </a:lvl6pPr>
      <a:lvl7pPr marL="914400" algn="ctr" rtl="0" fontAlgn="base">
        <a:spcBef>
          <a:spcPct val="0"/>
        </a:spcBef>
        <a:spcAft>
          <a:spcPct val="0"/>
        </a:spcAft>
        <a:defRPr sz="4400">
          <a:solidFill>
            <a:schemeClr val="tx2"/>
          </a:solidFill>
          <a:latin typeface="Arial" pitchFamily="1" charset="0"/>
        </a:defRPr>
      </a:lvl7pPr>
      <a:lvl8pPr marL="1371600" algn="ctr" rtl="0" fontAlgn="base">
        <a:spcBef>
          <a:spcPct val="0"/>
        </a:spcBef>
        <a:spcAft>
          <a:spcPct val="0"/>
        </a:spcAft>
        <a:defRPr sz="4400">
          <a:solidFill>
            <a:schemeClr val="tx2"/>
          </a:solidFill>
          <a:latin typeface="Arial" pitchFamily="1" charset="0"/>
        </a:defRPr>
      </a:lvl8pPr>
      <a:lvl9pPr marL="1828800" algn="ctr" rtl="0" fontAlgn="base">
        <a:spcBef>
          <a:spcPct val="0"/>
        </a:spcBef>
        <a:spcAft>
          <a:spcPct val="0"/>
        </a:spcAft>
        <a:defRPr sz="4400">
          <a:solidFill>
            <a:schemeClr val="tx2"/>
          </a:solidFill>
          <a:latin typeface="Arial" pitchFamily="1" charset="0"/>
        </a:defRPr>
      </a:lvl9pPr>
    </p:titleStyle>
    <p:bodyStyle>
      <a:lvl1pPr marL="342900" indent="-342900" algn="l" rtl="0" fontAlgn="base">
        <a:spcBef>
          <a:spcPct val="20000"/>
        </a:spcBef>
        <a:spcAft>
          <a:spcPct val="0"/>
        </a:spcAft>
        <a:buChar char="•"/>
        <a:defRPr>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defRPr>
            </a:lvl1pPr>
          </a:lstStyle>
          <a:p>
            <a:pPr defTabSz="914400">
              <a:defRPr/>
            </a:pPr>
            <a:r>
              <a:rPr lang="en-US">
                <a:solidFill>
                  <a:srgbClr val="000000"/>
                </a:solidFill>
                <a:latin typeface="Arial" pitchFamily="1" charset="0"/>
                <a:cs typeface="+mn-cs"/>
                <a:sym typeface="Arial" pitchFamily="1" charset="0"/>
              </a:rPr>
              <a:t>© 2009 W.W. Norton &amp; Company, Inc. DISCOVER BIOLOGY 4/e</a:t>
            </a:r>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 charset="0"/>
              </a:defRPr>
            </a:lvl1pPr>
          </a:lstStyle>
          <a:p>
            <a:pPr defTabSz="914400">
              <a:defRPr/>
            </a:pPr>
            <a:fld id="{8DEC537D-1829-FF43-AE7E-36456FA87578}" type="slidenum">
              <a:rPr lang="en-US">
                <a:solidFill>
                  <a:srgbClr val="000000"/>
                </a:solidFill>
                <a:cs typeface="+mn-cs"/>
                <a:sym typeface="Arial" pitchFamily="1" charset="0"/>
              </a:rPr>
              <a:pPr defTabSz="914400">
                <a:defRPr/>
              </a:pPr>
              <a:t>‹#›</a:t>
            </a:fld>
            <a:endParaRPr lang="en-US">
              <a:solidFill>
                <a:srgbClr val="000000"/>
              </a:solidFill>
              <a:cs typeface="+mn-cs"/>
              <a:sym typeface="Arial" pitchFamily="1" charset="0"/>
            </a:endParaRPr>
          </a:p>
        </p:txBody>
      </p:sp>
      <p:grpSp>
        <p:nvGrpSpPr>
          <p:cNvPr id="2"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defTabSz="914400">
                <a:defRPr/>
              </a:pPr>
              <a:endParaRPr lang="en-US" sz="2400" dirty="0">
                <a:solidFill>
                  <a:srgbClr val="000000"/>
                </a:solidFill>
                <a:latin typeface="Times New Roman" pitchFamily="124" charset="0"/>
                <a:cs typeface="+mn-cs"/>
                <a:sym typeface="Arial"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grpSp>
      <p:sp>
        <p:nvSpPr>
          <p:cNvPr id="25605"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6"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sym typeface="Arial" charset="0"/>
              </a:defRPr>
            </a:lvl1pPr>
          </a:lstStyle>
          <a:p>
            <a:pPr defTabSz="914400">
              <a:defRPr/>
            </a:pPr>
            <a:endParaRPr lang="en-US">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3663" r:id="rId1"/>
  </p:sldLayoutIdLst>
  <p:hf hdr="0" dt="0"/>
  <p:txStyles>
    <p:titleStyle>
      <a:lvl1pPr algn="l" rtl="0" eaLnBrk="0" fontAlgn="base" hangingPunct="0">
        <a:spcBef>
          <a:spcPct val="0"/>
        </a:spcBef>
        <a:spcAft>
          <a:spcPct val="0"/>
        </a:spcAft>
        <a:defRPr sz="4400">
          <a:solidFill>
            <a:schemeClr val="tx1"/>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2pPr>
      <a:lvl3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3pPr>
      <a:lvl4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4pPr>
      <a:lvl5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1" charset="2"/>
        <a:buChar char="n"/>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lr>
          <a:schemeClr val="accent2"/>
        </a:buClr>
        <a:buSzPct val="80000"/>
        <a:buFont typeface="Wingdings" pitchFamily="1" charset="2"/>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lr>
          <a:schemeClr val="bg2"/>
        </a:buClr>
        <a:buSzPct val="65000"/>
        <a:buFont typeface="Wingdings" pitchFamily="1" charset="2"/>
        <a:buChar char="n"/>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lr>
          <a:schemeClr val="accent2"/>
        </a:buClr>
        <a:buSzPct val="70000"/>
        <a:buFont typeface="Wingdings" pitchFamily="1" charset="2"/>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lr>
          <a:schemeClr val="bg2"/>
        </a:buClr>
        <a:buFont typeface="Wingdings" pitchFamily="1" charset="2"/>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a:solidFill>
                  <a:srgbClr val="E03C3C"/>
                </a:solidFill>
                <a:ea typeface="+mj-ea"/>
                <a:cs typeface="+mj-cs"/>
              </a:rPr>
              <a:t>Discover Biology</a:t>
            </a:r>
            <a:br>
              <a:rPr lang="en-US" sz="6000" b="1">
                <a:solidFill>
                  <a:srgbClr val="E03C3C"/>
                </a:solidFill>
                <a:ea typeface="+mj-ea"/>
                <a:cs typeface="+mj-cs"/>
              </a:rPr>
            </a:br>
            <a:r>
              <a:rPr lang="en-US" sz="2800" b="1">
                <a:solidFill>
                  <a:srgbClr val="E03C3C"/>
                </a:solidFill>
                <a:ea typeface="+mj-ea"/>
                <a:cs typeface="+mj-cs"/>
              </a:rPr>
              <a:t>FIFTH EDITION</a:t>
            </a:r>
            <a:endParaRPr lang="en-US" sz="4800" b="1">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buFont typeface="Arial"/>
              <a:buNone/>
              <a:defRPr/>
            </a:pPr>
            <a:r>
              <a:rPr lang="en-US" sz="2800" b="1" dirty="0">
                <a:ea typeface="+mn-ea"/>
                <a:cs typeface="+mn-cs"/>
              </a:rPr>
              <a:t>CHAPTER</a:t>
            </a:r>
            <a:r>
              <a:rPr lang="en-US" sz="2800" b="1" dirty="0" smtClean="0">
                <a:ea typeface="+mn-ea"/>
                <a:cs typeface="+mn-cs"/>
              </a:rPr>
              <a:t> </a:t>
            </a:r>
            <a:r>
              <a:rPr lang="en-US" sz="2800" b="1" dirty="0" smtClean="0"/>
              <a:t>19</a:t>
            </a:r>
            <a:endParaRPr lang="en-US" sz="2800" dirty="0" smtClean="0">
              <a:ea typeface="+mn-ea"/>
              <a:cs typeface="+mn-cs"/>
            </a:endParaRPr>
          </a:p>
          <a:p>
            <a:pPr eaLnBrk="1" fontAlgn="auto" hangingPunct="1">
              <a:lnSpc>
                <a:spcPct val="90000"/>
              </a:lnSpc>
              <a:spcAft>
                <a:spcPts val="0"/>
              </a:spcAft>
              <a:buFont typeface="Arial"/>
              <a:buNone/>
              <a:defRPr/>
            </a:pPr>
            <a:r>
              <a:rPr lang="en-US" sz="2800" dirty="0" smtClean="0">
                <a:ea typeface="+mn-ea"/>
                <a:cs typeface="+mn-cs"/>
              </a:rPr>
              <a:t>Speciation and the Origins</a:t>
            </a:r>
          </a:p>
          <a:p>
            <a:pPr eaLnBrk="1" fontAlgn="auto" hangingPunct="1">
              <a:lnSpc>
                <a:spcPct val="90000"/>
              </a:lnSpc>
              <a:spcAft>
                <a:spcPts val="0"/>
              </a:spcAft>
              <a:buFont typeface="Arial"/>
              <a:buNone/>
              <a:defRPr/>
            </a:pPr>
            <a:r>
              <a:rPr lang="en-US" sz="2800" dirty="0" smtClean="0"/>
              <a:t>Of Biological Diversity</a:t>
            </a:r>
            <a:endParaRPr lang="en-US" sz="2800" dirty="0">
              <a:ea typeface="+mn-ea"/>
              <a:cs typeface="+mn-cs"/>
            </a:endParaRPr>
          </a:p>
        </p:txBody>
      </p:sp>
      <p:sp>
        <p:nvSpPr>
          <p:cNvPr id="14340" name="Text Box 4"/>
          <p:cNvSpPr txBox="1">
            <a:spLocks noChangeArrowheads="1"/>
          </p:cNvSpPr>
          <p:nvPr/>
        </p:nvSpPr>
        <p:spPr bwMode="auto">
          <a:xfrm>
            <a:off x="4876800" y="6430963"/>
            <a:ext cx="4038600" cy="290512"/>
          </a:xfrm>
          <a:prstGeom prst="rect">
            <a:avLst/>
          </a:prstGeom>
          <a:noFill/>
          <a:ln w="9525">
            <a:noFill/>
            <a:miter lim="800000"/>
            <a:headEnd/>
            <a:tailEnd/>
          </a:ln>
        </p:spPr>
        <p:txBody>
          <a:bodyPr>
            <a:prstTxWarp prst="textNoShape">
              <a:avLst/>
            </a:prstTxWarp>
            <a:spAutoFit/>
          </a:bodyPr>
          <a:lstStyle/>
          <a:p>
            <a:pPr algn="r">
              <a:spcBef>
                <a:spcPct val="50000"/>
              </a:spcBef>
            </a:pPr>
            <a:r>
              <a:rPr lang="en-US" sz="1300">
                <a:ea typeface="ヒラギノ角ゴ ProN W3" pitchFamily="1" charset="-128"/>
                <a:cs typeface="ヒラギノ角ゴ ProN W3" pitchFamily="1" charset="-128"/>
              </a:rPr>
              <a:t>© </a:t>
            </a:r>
            <a:r>
              <a:rPr lang="en-US" sz="1300"/>
              <a:t>2012 W. W. Norton &amp; Company, Inc.</a:t>
            </a:r>
          </a:p>
        </p:txBody>
      </p:sp>
      <p:sp>
        <p:nvSpPr>
          <p:cNvPr id="14341" name="Text Box 5"/>
          <p:cNvSpPr txBox="1">
            <a:spLocks noChangeArrowheads="1"/>
          </p:cNvSpPr>
          <p:nvPr/>
        </p:nvSpPr>
        <p:spPr bwMode="auto">
          <a:xfrm>
            <a:off x="420688" y="1447800"/>
            <a:ext cx="8305800" cy="366713"/>
          </a:xfrm>
          <a:prstGeom prst="rect">
            <a:avLst/>
          </a:prstGeom>
          <a:noFill/>
          <a:ln w="9525">
            <a:noFill/>
            <a:miter lim="800000"/>
            <a:headEnd/>
            <a:tailEnd/>
          </a:ln>
        </p:spPr>
        <p:txBody>
          <a:bodyPr>
            <a:prstTxWarp prst="textNoShape">
              <a:avLst/>
            </a:prstTxWarp>
            <a:spAutoFit/>
          </a:bodyPr>
          <a:lstStyle/>
          <a:p>
            <a:pPr algn="ctr">
              <a:spcBef>
                <a:spcPct val="50000"/>
              </a:spcBef>
            </a:pPr>
            <a:r>
              <a:rPr lang="en-US">
                <a:solidFill>
                  <a:schemeClr val="tx2"/>
                </a:solidFill>
              </a:rPr>
              <a:t>Anu Singh-Cundy • Michael L. Cain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fontScale="90000"/>
          </a:bodyPr>
          <a:lstStyle/>
          <a:p>
            <a:pPr eaLnBrk="1" fontAlgn="auto" hangingPunct="1">
              <a:spcAft>
                <a:spcPts val="0"/>
              </a:spcAft>
              <a:defRPr/>
            </a:pPr>
            <a:r>
              <a:rPr lang="en-US" dirty="0" smtClean="0"/>
              <a:t>All Adaptations Share Certain</a:t>
            </a:r>
            <a:br>
              <a:rPr lang="en-US" dirty="0" smtClean="0"/>
            </a:br>
            <a:r>
              <a:rPr lang="en-US" dirty="0" smtClean="0"/>
              <a:t>Key Characteristics</a:t>
            </a:r>
            <a:endParaRPr lang="en-US" dirty="0"/>
          </a:p>
        </p:txBody>
      </p:sp>
      <p:sp>
        <p:nvSpPr>
          <p:cNvPr id="23554" name="Content Placeholder 2"/>
          <p:cNvSpPr>
            <a:spLocks noGrp="1"/>
          </p:cNvSpPr>
          <p:nvPr>
            <p:ph idx="1"/>
          </p:nvPr>
        </p:nvSpPr>
        <p:spPr/>
        <p:txBody>
          <a:bodyPr/>
          <a:lstStyle/>
          <a:p>
            <a:pPr eaLnBrk="1" hangingPunct="1"/>
            <a:r>
              <a:rPr lang="en-US" smtClean="0"/>
              <a:t>All adaptations share common characteristics:</a:t>
            </a:r>
          </a:p>
          <a:p>
            <a:pPr lvl="1" eaLnBrk="1" hangingPunct="1"/>
            <a:r>
              <a:rPr lang="en-US" smtClean="0"/>
              <a:t>Adaptations show a close match between organism and environment</a:t>
            </a:r>
          </a:p>
          <a:p>
            <a:pPr lvl="1" eaLnBrk="1" hangingPunct="1"/>
            <a:r>
              <a:rPr lang="en-US" smtClean="0"/>
              <a:t>Adaptations are often complex</a:t>
            </a:r>
          </a:p>
          <a:p>
            <a:pPr lvl="1" eaLnBrk="1" hangingPunct="1"/>
            <a:r>
              <a:rPr lang="en-US" smtClean="0"/>
              <a:t>Adaptations help the organism accomplish important functions</a:t>
            </a:r>
          </a:p>
          <a:p>
            <a:pPr lvl="1" eaLnBrk="1" hangingPunct="1"/>
            <a:endParaRPr lang="en-US" smtClean="0"/>
          </a:p>
          <a:p>
            <a:pPr lvl="1" eaLnBrk="1" hangingPunct="1"/>
            <a:endParaRPr 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1858" name="Picture 2" descr="figure_19_04"/>
          <p:cNvPicPr>
            <a:picLocks noChangeAspect="1" noChangeArrowheads="1"/>
          </p:cNvPicPr>
          <p:nvPr/>
        </p:nvPicPr>
        <p:blipFill>
          <a:blip r:embed="rId3"/>
          <a:srcRect/>
          <a:stretch>
            <a:fillRect/>
          </a:stretch>
        </p:blipFill>
        <p:spPr bwMode="auto">
          <a:xfrm>
            <a:off x="304800" y="279400"/>
            <a:ext cx="8531225" cy="63134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fontScale="90000"/>
          </a:bodyPr>
          <a:lstStyle/>
          <a:p>
            <a:pPr eaLnBrk="1" fontAlgn="auto" hangingPunct="1">
              <a:spcAft>
                <a:spcPts val="0"/>
              </a:spcAft>
              <a:defRPr/>
            </a:pPr>
            <a:r>
              <a:rPr lang="en-US" dirty="0" smtClean="0"/>
              <a:t>Populations Can Adjust Rapidly</a:t>
            </a:r>
            <a:br>
              <a:rPr lang="en-US" dirty="0" smtClean="0"/>
            </a:br>
            <a:r>
              <a:rPr lang="en-US" dirty="0" smtClean="0"/>
              <a:t>to Environmental Change</a:t>
            </a:r>
            <a:endParaRPr lang="en-US" dirty="0"/>
          </a:p>
        </p:txBody>
      </p:sp>
      <p:sp>
        <p:nvSpPr>
          <p:cNvPr id="25602" name="Content Placeholder 2"/>
          <p:cNvSpPr>
            <a:spLocks noGrp="1"/>
          </p:cNvSpPr>
          <p:nvPr>
            <p:ph idx="1"/>
          </p:nvPr>
        </p:nvSpPr>
        <p:spPr/>
        <p:txBody>
          <a:bodyPr/>
          <a:lstStyle/>
          <a:p>
            <a:pPr eaLnBrk="1" hangingPunct="1"/>
            <a:r>
              <a:rPr lang="en-US" smtClean="0"/>
              <a:t>Organisms have the ability to evolve rapidly in response to changing environmental conditions</a:t>
            </a:r>
          </a:p>
          <a:p>
            <a:pPr eaLnBrk="1" hangingPunct="1"/>
            <a:r>
              <a:rPr lang="en-US" smtClean="0"/>
              <a:t>Changes such as an increase in predators or a drought can influence adaptive evolution or natural selection</a:t>
            </a:r>
          </a:p>
          <a:p>
            <a:pPr eaLnBrk="1" hangingPunct="1"/>
            <a:endParaRPr lang="en-US" smtClean="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882" name="Picture 2" descr="figure_19_05"/>
          <p:cNvPicPr>
            <a:picLocks noChangeAspect="1" noChangeArrowheads="1"/>
          </p:cNvPicPr>
          <p:nvPr/>
        </p:nvPicPr>
        <p:blipFill>
          <a:blip r:embed="rId3"/>
          <a:srcRect/>
          <a:stretch>
            <a:fillRect/>
          </a:stretch>
        </p:blipFill>
        <p:spPr bwMode="auto">
          <a:xfrm>
            <a:off x="304800" y="723900"/>
            <a:ext cx="8531225" cy="54181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Adaptation Does Not </a:t>
            </a:r>
            <a:br>
              <a:rPr lang="en-US" dirty="0" smtClean="0"/>
            </a:br>
            <a:r>
              <a:rPr lang="en-US" dirty="0" smtClean="0"/>
              <a:t>Craft Perfect Organisms</a:t>
            </a:r>
            <a:endParaRPr lang="en-US" dirty="0"/>
          </a:p>
        </p:txBody>
      </p:sp>
      <p:sp>
        <p:nvSpPr>
          <p:cNvPr id="27650" name="Content Placeholder 2"/>
          <p:cNvSpPr>
            <a:spLocks noGrp="1"/>
          </p:cNvSpPr>
          <p:nvPr>
            <p:ph idx="1"/>
          </p:nvPr>
        </p:nvSpPr>
        <p:spPr/>
        <p:txBody>
          <a:bodyPr/>
          <a:lstStyle/>
          <a:p>
            <a:pPr eaLnBrk="1" hangingPunct="1"/>
            <a:r>
              <a:rPr lang="en-US" smtClean="0"/>
              <a:t>Genetic constraints, developmental constraints, or ecological trade-offs can  prevent organisms from adequately adapting to their changing environment</a:t>
            </a:r>
          </a:p>
          <a:p>
            <a:pPr eaLnBrk="1" hangingPunct="1"/>
            <a:r>
              <a:rPr lang="en-US" smtClean="0"/>
              <a:t>Extinction is the result of a species’s inability to adapt to adverse changes in the environment</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Lack of Genetic Variation</a:t>
            </a:r>
            <a:br>
              <a:rPr lang="en-US" dirty="0" smtClean="0"/>
            </a:br>
            <a:r>
              <a:rPr lang="en-US" dirty="0" smtClean="0"/>
              <a:t>Can Limit Adaptation</a:t>
            </a:r>
            <a:endParaRPr lang="en-US" dirty="0"/>
          </a:p>
        </p:txBody>
      </p:sp>
      <p:sp>
        <p:nvSpPr>
          <p:cNvPr id="28674" name="Content Placeholder 2"/>
          <p:cNvSpPr>
            <a:spLocks noGrp="1"/>
          </p:cNvSpPr>
          <p:nvPr>
            <p:ph idx="1"/>
          </p:nvPr>
        </p:nvSpPr>
        <p:spPr/>
        <p:txBody>
          <a:bodyPr/>
          <a:lstStyle/>
          <a:p>
            <a:pPr eaLnBrk="1" hangingPunct="1"/>
            <a:r>
              <a:rPr lang="en-US" smtClean="0"/>
              <a:t>There must be genetic variation for traits that can enhance the match between the organism and its environment</a:t>
            </a:r>
          </a:p>
          <a:p>
            <a:pPr eaLnBrk="1" hangingPunct="1"/>
            <a:r>
              <a:rPr lang="en-US" smtClean="0"/>
              <a:t>Without genetic variation, there is a limit on the ability of natural selection to generate adaptation in descendant populations</a:t>
            </a:r>
          </a:p>
          <a:p>
            <a:pPr eaLnBrk="1" hangingPunct="1"/>
            <a:endParaRPr 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Varied Effects of Developmental Genes Can Limit Adaptation</a:t>
            </a:r>
            <a:endParaRPr lang="en-US" dirty="0"/>
          </a:p>
        </p:txBody>
      </p:sp>
      <p:sp>
        <p:nvSpPr>
          <p:cNvPr id="29698" name="Content Placeholder 2"/>
          <p:cNvSpPr>
            <a:spLocks noGrp="1"/>
          </p:cNvSpPr>
          <p:nvPr>
            <p:ph idx="1"/>
          </p:nvPr>
        </p:nvSpPr>
        <p:spPr/>
        <p:txBody>
          <a:bodyPr/>
          <a:lstStyle/>
          <a:p>
            <a:pPr eaLnBrk="1" hangingPunct="1"/>
            <a:r>
              <a:rPr lang="en-US" smtClean="0"/>
              <a:t>The multiple effects of developmental genes can limit the ability of the organism to evolve in certain directions</a:t>
            </a:r>
          </a:p>
          <a:p>
            <a:pPr eaLnBrk="1" hangingPunct="1"/>
            <a:r>
              <a:rPr lang="en-US" smtClean="0"/>
              <a:t>The expression of a gene that has a negative effect at a certain stage of the organism’s life is likely to be repressed</a:t>
            </a:r>
          </a:p>
          <a:p>
            <a:pPr eaLnBrk="1" hangingPunct="1"/>
            <a:endParaRPr lang="en-US" smtClean="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9026" name="Picture 2" descr="figure_19_06"/>
          <p:cNvPicPr>
            <a:picLocks noChangeAspect="1" noChangeArrowheads="1"/>
          </p:cNvPicPr>
          <p:nvPr/>
        </p:nvPicPr>
        <p:blipFill>
          <a:blip r:embed="rId3"/>
          <a:srcRect/>
          <a:stretch>
            <a:fillRect/>
          </a:stretch>
        </p:blipFill>
        <p:spPr bwMode="auto">
          <a:xfrm>
            <a:off x="304800" y="1587500"/>
            <a:ext cx="8531225" cy="36814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Ecological Trade-offs Can</a:t>
            </a:r>
            <a:br>
              <a:rPr lang="en-US" dirty="0" smtClean="0"/>
            </a:br>
            <a:r>
              <a:rPr lang="en-US" dirty="0" smtClean="0"/>
              <a:t>Limit Adaptation</a:t>
            </a:r>
            <a:endParaRPr lang="en-US" dirty="0"/>
          </a:p>
        </p:txBody>
      </p:sp>
      <p:sp>
        <p:nvSpPr>
          <p:cNvPr id="31746" name="Content Placeholder 2"/>
          <p:cNvSpPr>
            <a:spLocks noGrp="1"/>
          </p:cNvSpPr>
          <p:nvPr>
            <p:ph idx="1"/>
          </p:nvPr>
        </p:nvSpPr>
        <p:spPr/>
        <p:txBody>
          <a:bodyPr/>
          <a:lstStyle/>
          <a:p>
            <a:pPr eaLnBrk="1" hangingPunct="1"/>
            <a:r>
              <a:rPr lang="en-US" smtClean="0"/>
              <a:t>To survive and reproduce, organisms must survive the challenges posed by the physical environment</a:t>
            </a:r>
          </a:p>
          <a:p>
            <a:pPr eaLnBrk="1" hangingPunct="1"/>
            <a:r>
              <a:rPr lang="en-US" smtClean="0"/>
              <a:t>Conflicting environmental demands that organisms face may compromise their ability to perform important functions</a:t>
            </a:r>
          </a:p>
          <a:p>
            <a:pPr eaLnBrk="1" hangingPunct="1"/>
            <a:r>
              <a:rPr lang="en-US" smtClean="0"/>
              <a:t>Trade-offs exist between reproduction and other important functions</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mtClean="0"/>
              <a:t>What Are Species?</a:t>
            </a:r>
          </a:p>
        </p:txBody>
      </p:sp>
      <p:sp>
        <p:nvSpPr>
          <p:cNvPr id="32770" name="Content Placeholder 2"/>
          <p:cNvSpPr>
            <a:spLocks noGrp="1"/>
          </p:cNvSpPr>
          <p:nvPr>
            <p:ph idx="1"/>
          </p:nvPr>
        </p:nvSpPr>
        <p:spPr/>
        <p:txBody>
          <a:bodyPr/>
          <a:lstStyle/>
          <a:p>
            <a:pPr eaLnBrk="1" hangingPunct="1"/>
            <a:r>
              <a:rPr lang="en-US" smtClean="0"/>
              <a:t>There are several ways to define a species</a:t>
            </a:r>
          </a:p>
          <a:p>
            <a:pPr eaLnBrk="1" hangingPunct="1"/>
            <a:r>
              <a:rPr lang="en-US" smtClean="0"/>
              <a:t>Biologists have proposed various species concepts to help us understand what defines a species</a:t>
            </a:r>
          </a:p>
          <a:p>
            <a:pPr eaLnBrk="1" hangingPunct="1"/>
            <a:endParaRPr 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42" name="Picture 2" descr="figure_19_00"/>
          <p:cNvPicPr>
            <a:picLocks noChangeAspect="1" noChangeArrowheads="1"/>
          </p:cNvPicPr>
          <p:nvPr/>
        </p:nvPicPr>
        <p:blipFill>
          <a:blip r:embed="rId3"/>
          <a:srcRect/>
          <a:stretch>
            <a:fillRect/>
          </a:stretch>
        </p:blipFill>
        <p:spPr bwMode="auto">
          <a:xfrm>
            <a:off x="304800" y="419100"/>
            <a:ext cx="8531225" cy="60277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Title 1"/>
          <p:cNvSpPr>
            <a:spLocks noGrp="1"/>
          </p:cNvSpPr>
          <p:nvPr>
            <p:ph type="title"/>
          </p:nvPr>
        </p:nvSpPr>
        <p:spPr>
          <a:xfrm>
            <a:off x="169863" y="274638"/>
            <a:ext cx="8785225" cy="1143000"/>
          </a:xfrm>
        </p:spPr>
        <p:txBody>
          <a:bodyPr/>
          <a:lstStyle/>
          <a:p>
            <a:pPr eaLnBrk="1" hangingPunct="1"/>
            <a:r>
              <a:rPr lang="en-US" sz="4000" smtClean="0"/>
              <a:t>Species Are Often</a:t>
            </a:r>
            <a:br>
              <a:rPr lang="en-US" sz="4000" smtClean="0"/>
            </a:br>
            <a:r>
              <a:rPr lang="en-US" sz="4000" smtClean="0"/>
              <a:t>Morphologically Distinct</a:t>
            </a:r>
          </a:p>
        </p:txBody>
      </p:sp>
      <p:sp>
        <p:nvSpPr>
          <p:cNvPr id="34818" name="Content Placeholder 2"/>
          <p:cNvSpPr>
            <a:spLocks noGrp="1"/>
          </p:cNvSpPr>
          <p:nvPr>
            <p:ph idx="1"/>
          </p:nvPr>
        </p:nvSpPr>
        <p:spPr/>
        <p:txBody>
          <a:bodyPr/>
          <a:lstStyle/>
          <a:p>
            <a:pPr eaLnBrk="1" hangingPunct="1"/>
            <a:r>
              <a:rPr lang="en-US" smtClean="0"/>
              <a:t>The </a:t>
            </a:r>
            <a:r>
              <a:rPr lang="en-US" b="1" smtClean="0"/>
              <a:t>morphological species concept </a:t>
            </a:r>
            <a:r>
              <a:rPr lang="en-US" smtClean="0"/>
              <a:t>is based on the notion that most species can be identified as a separate and distinct group of organisms by the unique set of morphological characteristics</a:t>
            </a:r>
          </a:p>
          <a:p>
            <a:pPr eaLnBrk="1" hangingPunct="1"/>
            <a:r>
              <a:rPr lang="en-US" smtClean="0"/>
              <a:t>The morphological species concept is limited because distinct and separate species can have the same morphological characteristics</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9810" name="Picture 2" descr="figure_17_03"/>
          <p:cNvPicPr>
            <a:picLocks noChangeAspect="1" noChangeArrowheads="1"/>
          </p:cNvPicPr>
          <p:nvPr/>
        </p:nvPicPr>
        <p:blipFill>
          <a:blip r:embed="rId3"/>
          <a:srcRect/>
          <a:stretch>
            <a:fillRect/>
          </a:stretch>
        </p:blipFill>
        <p:spPr bwMode="auto">
          <a:xfrm>
            <a:off x="304800" y="774700"/>
            <a:ext cx="8531225" cy="530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sz="4000" smtClean="0"/>
              <a:t>Species Are Reproductively</a:t>
            </a:r>
            <a:br>
              <a:rPr lang="en-US" sz="4000" smtClean="0"/>
            </a:br>
            <a:r>
              <a:rPr lang="en-US" sz="4000" smtClean="0"/>
              <a:t>Isolated from One Another</a:t>
            </a:r>
          </a:p>
        </p:txBody>
      </p:sp>
      <p:sp>
        <p:nvSpPr>
          <p:cNvPr id="3" name="Content Placeholder 2"/>
          <p:cNvSpPr>
            <a:spLocks noGrp="1"/>
          </p:cNvSpPr>
          <p:nvPr>
            <p:ph idx="1"/>
          </p:nvPr>
        </p:nvSpPr>
        <p:spPr/>
        <p:txBody>
          <a:bodyPr rtlCol="0">
            <a:normAutofit fontScale="92500"/>
          </a:bodyPr>
          <a:lstStyle/>
          <a:p>
            <a:pPr eaLnBrk="1" fontAlgn="auto" hangingPunct="1">
              <a:spcAft>
                <a:spcPts val="0"/>
              </a:spcAft>
              <a:buFont typeface="Arial"/>
              <a:buChar char="•"/>
              <a:defRPr/>
            </a:pPr>
            <a:r>
              <a:rPr lang="en-US" dirty="0" smtClean="0"/>
              <a:t>Members of different species cannot reproduce with each other under natural conditions and are said to be </a:t>
            </a:r>
            <a:r>
              <a:rPr lang="en-US" b="1" dirty="0" smtClean="0"/>
              <a:t>reproductively isolated</a:t>
            </a:r>
          </a:p>
          <a:p>
            <a:pPr eaLnBrk="1" fontAlgn="auto" hangingPunct="1">
              <a:spcAft>
                <a:spcPts val="0"/>
              </a:spcAft>
              <a:buFont typeface="Arial"/>
              <a:buChar char="•"/>
              <a:defRPr/>
            </a:pPr>
            <a:r>
              <a:rPr lang="en-US" dirty="0" smtClean="0"/>
              <a:t>Barriers to reproduction are often divided into two categories:</a:t>
            </a:r>
          </a:p>
          <a:p>
            <a:pPr lvl="1" eaLnBrk="1" fontAlgn="auto" hangingPunct="1">
              <a:spcAft>
                <a:spcPts val="0"/>
              </a:spcAft>
              <a:buFont typeface="Arial"/>
              <a:buChar char="–"/>
              <a:defRPr/>
            </a:pPr>
            <a:r>
              <a:rPr lang="en-US" b="1" dirty="0" smtClean="0"/>
              <a:t>Prezygotic barriers </a:t>
            </a:r>
            <a:r>
              <a:rPr lang="en-US" dirty="0" smtClean="0"/>
              <a:t>prevent a male gamete and female gamete from fusing to form a zygote</a:t>
            </a:r>
          </a:p>
          <a:p>
            <a:pPr lvl="1" eaLnBrk="1" fontAlgn="auto" hangingPunct="1">
              <a:spcAft>
                <a:spcPts val="0"/>
              </a:spcAft>
              <a:buFont typeface="Arial"/>
              <a:buChar char="–"/>
              <a:defRPr/>
            </a:pPr>
            <a:r>
              <a:rPr lang="en-US" b="1" dirty="0" smtClean="0"/>
              <a:t>Postzygotic barriers </a:t>
            </a:r>
            <a:r>
              <a:rPr lang="en-US" dirty="0" smtClean="0"/>
              <a:t>prevent zygotes from developing into healthy and fertile offspring</a:t>
            </a:r>
            <a:endParaRPr lang="en-US" b="1"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02" name="Picture 2" descr="table_19_01"/>
          <p:cNvPicPr>
            <a:picLocks noChangeAspect="1" noChangeArrowheads="1"/>
          </p:cNvPicPr>
          <p:nvPr/>
        </p:nvPicPr>
        <p:blipFill>
          <a:blip r:embed="rId3"/>
          <a:srcRect/>
          <a:stretch>
            <a:fillRect/>
          </a:stretch>
        </p:blipFill>
        <p:spPr bwMode="auto">
          <a:xfrm>
            <a:off x="304800" y="1295400"/>
            <a:ext cx="8531225" cy="42783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sz="4000" smtClean="0"/>
              <a:t>Species Are Reproductively</a:t>
            </a:r>
            <a:br>
              <a:rPr lang="en-US" sz="4000" smtClean="0"/>
            </a:br>
            <a:r>
              <a:rPr lang="en-US" sz="4000" smtClean="0"/>
              <a:t>Isolated from One Another</a:t>
            </a:r>
          </a:p>
        </p:txBody>
      </p:sp>
      <p:sp>
        <p:nvSpPr>
          <p:cNvPr id="38914" name="Content Placeholder 2"/>
          <p:cNvSpPr>
            <a:spLocks noGrp="1"/>
          </p:cNvSpPr>
          <p:nvPr>
            <p:ph idx="1"/>
          </p:nvPr>
        </p:nvSpPr>
        <p:spPr/>
        <p:txBody>
          <a:bodyPr/>
          <a:lstStyle/>
          <a:p>
            <a:pPr eaLnBrk="1" hangingPunct="1">
              <a:lnSpc>
                <a:spcPct val="90000"/>
              </a:lnSpc>
            </a:pPr>
            <a:r>
              <a:rPr lang="en-US" sz="3000" smtClean="0"/>
              <a:t>A wide variety of cellular, anatomical, physiological, or behavioral mechanisms generate barriers to reproduction</a:t>
            </a:r>
          </a:p>
          <a:p>
            <a:pPr eaLnBrk="1" hangingPunct="1">
              <a:lnSpc>
                <a:spcPct val="90000"/>
              </a:lnSpc>
            </a:pPr>
            <a:r>
              <a:rPr lang="en-US" sz="3000" smtClean="0"/>
              <a:t>The </a:t>
            </a:r>
            <a:r>
              <a:rPr lang="en-US" sz="3000" b="1" smtClean="0"/>
              <a:t>biological species concept</a:t>
            </a:r>
            <a:r>
              <a:rPr lang="en-US" sz="3000" smtClean="0"/>
              <a:t> defines a </a:t>
            </a:r>
            <a:r>
              <a:rPr lang="en-US" sz="3000" b="1" smtClean="0"/>
              <a:t>species </a:t>
            </a:r>
            <a:r>
              <a:rPr lang="en-US" sz="3000" smtClean="0"/>
              <a:t>as a group of natural populations that can interbreed to produce fertile offspring but that are reproductively isolated from other such groups</a:t>
            </a:r>
          </a:p>
          <a:p>
            <a:pPr eaLnBrk="1" hangingPunct="1">
              <a:lnSpc>
                <a:spcPct val="90000"/>
              </a:lnSpc>
            </a:pPr>
            <a:r>
              <a:rPr lang="en-US" sz="3000" smtClean="0"/>
              <a:t>Distinct species that are able to interbreed in nature are said to </a:t>
            </a:r>
            <a:r>
              <a:rPr lang="en-US" sz="3000" b="1" smtClean="0"/>
              <a:t>hybridize</a:t>
            </a:r>
            <a:r>
              <a:rPr lang="en-US" sz="3000" smtClean="0"/>
              <a:t>, and their offspring are</a:t>
            </a:r>
            <a:r>
              <a:rPr lang="en-US" sz="3000" b="1" smtClean="0"/>
              <a:t> </a:t>
            </a:r>
            <a:r>
              <a:rPr lang="en-US" sz="3000" smtClean="0"/>
              <a:t>called </a:t>
            </a:r>
            <a:r>
              <a:rPr lang="en-US" sz="3000" b="1" smtClean="0"/>
              <a:t>hybrids</a:t>
            </a:r>
            <a:endParaRPr lang="en-US" sz="3000" smtClean="0"/>
          </a:p>
          <a:p>
            <a:pPr eaLnBrk="1" hangingPunct="1">
              <a:lnSpc>
                <a:spcPct val="90000"/>
              </a:lnSpc>
            </a:pPr>
            <a:endParaRPr lang="en-US" sz="3000" smtClean="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6194" name="Picture 2" descr="figure_19_08"/>
          <p:cNvPicPr>
            <a:picLocks noChangeAspect="1" noChangeArrowheads="1"/>
          </p:cNvPicPr>
          <p:nvPr/>
        </p:nvPicPr>
        <p:blipFill>
          <a:blip r:embed="rId3"/>
          <a:srcRect/>
          <a:stretch>
            <a:fillRect/>
          </a:stretch>
        </p:blipFill>
        <p:spPr bwMode="auto">
          <a:xfrm>
            <a:off x="304800" y="1485900"/>
            <a:ext cx="8531225" cy="38941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7813" y="274638"/>
            <a:ext cx="8682037" cy="1143000"/>
          </a:xfrm>
        </p:spPr>
        <p:txBody>
          <a:bodyPr rtlCol="0">
            <a:normAutofit fontScale="90000"/>
          </a:bodyPr>
          <a:lstStyle/>
          <a:p>
            <a:pPr eaLnBrk="1" fontAlgn="auto" hangingPunct="1">
              <a:spcAft>
                <a:spcPts val="0"/>
              </a:spcAft>
              <a:defRPr/>
            </a:pPr>
            <a:r>
              <a:rPr lang="en-US" dirty="0" smtClean="0"/>
              <a:t>Speciation: Generating</a:t>
            </a:r>
            <a:br>
              <a:rPr lang="en-US" dirty="0" smtClean="0"/>
            </a:br>
            <a:r>
              <a:rPr lang="en-US" dirty="0" smtClean="0"/>
              <a:t>Biodiversity</a:t>
            </a:r>
            <a:endParaRPr lang="en-US" dirty="0"/>
          </a:p>
        </p:txBody>
      </p:sp>
      <p:sp>
        <p:nvSpPr>
          <p:cNvPr id="40962" name="Content Placeholder 2"/>
          <p:cNvSpPr>
            <a:spLocks noGrp="1"/>
          </p:cNvSpPr>
          <p:nvPr>
            <p:ph idx="1"/>
          </p:nvPr>
        </p:nvSpPr>
        <p:spPr/>
        <p:txBody>
          <a:bodyPr/>
          <a:lstStyle/>
          <a:p>
            <a:pPr eaLnBrk="1" hangingPunct="1"/>
            <a:r>
              <a:rPr lang="en-US" b="1" smtClean="0"/>
              <a:t>Speciation</a:t>
            </a:r>
            <a:r>
              <a:rPr lang="en-US" smtClean="0"/>
              <a:t> is the process in which one species splits to</a:t>
            </a:r>
            <a:r>
              <a:rPr lang="en-US" b="1" smtClean="0"/>
              <a:t> </a:t>
            </a:r>
            <a:r>
              <a:rPr lang="en-US" smtClean="0"/>
              <a:t>form two or more species that are reproductively isolated from one another</a:t>
            </a:r>
          </a:p>
          <a:p>
            <a:pPr eaLnBrk="1" hangingPunct="1"/>
            <a:r>
              <a:rPr lang="en-US" smtClean="0"/>
              <a:t>Speciation has led to the tremendous diversity of life on Earth</a:t>
            </a:r>
          </a:p>
          <a:p>
            <a:pPr eaLnBrk="1" hangingPunct="1"/>
            <a:r>
              <a:rPr lang="en-US" smtClean="0"/>
              <a:t>The crucial event in the formation of new species is the evolution of reproductive isolation</a:t>
            </a:r>
            <a:endParaRPr lang="en-US" b="1" smtClean="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Title 1"/>
          <p:cNvSpPr>
            <a:spLocks noGrp="1"/>
          </p:cNvSpPr>
          <p:nvPr>
            <p:ph type="title"/>
          </p:nvPr>
        </p:nvSpPr>
        <p:spPr>
          <a:xfrm>
            <a:off x="-222250" y="274638"/>
            <a:ext cx="9685338" cy="1516062"/>
          </a:xfrm>
        </p:spPr>
        <p:txBody>
          <a:bodyPr/>
          <a:lstStyle/>
          <a:p>
            <a:pPr eaLnBrk="1" hangingPunct="1"/>
            <a:r>
              <a:rPr lang="en-US" sz="4000" smtClean="0"/>
              <a:t>Speciation Can Be Explained by the Same Mechanisms That Cause </a:t>
            </a:r>
            <a:br>
              <a:rPr lang="en-US" sz="4000" smtClean="0"/>
            </a:br>
            <a:r>
              <a:rPr lang="en-US" sz="4000" smtClean="0"/>
              <a:t>the Evolution of Populations</a:t>
            </a:r>
          </a:p>
        </p:txBody>
      </p:sp>
      <p:sp>
        <p:nvSpPr>
          <p:cNvPr id="41986" name="Content Placeholder 2"/>
          <p:cNvSpPr>
            <a:spLocks noGrp="1"/>
          </p:cNvSpPr>
          <p:nvPr>
            <p:ph idx="1"/>
          </p:nvPr>
        </p:nvSpPr>
        <p:spPr>
          <a:xfrm>
            <a:off x="457200" y="2041525"/>
            <a:ext cx="8229600" cy="4525963"/>
          </a:xfrm>
        </p:spPr>
        <p:txBody>
          <a:bodyPr/>
          <a:lstStyle/>
          <a:p>
            <a:pPr eaLnBrk="1" hangingPunct="1">
              <a:lnSpc>
                <a:spcPct val="90000"/>
              </a:lnSpc>
            </a:pPr>
            <a:r>
              <a:rPr lang="en-US" sz="3000" smtClean="0"/>
              <a:t>Populations evolve genetic differences from one another because of mutation, genetic drift, or natural selection, and these genetic differences sometimes result in reproductive isolation</a:t>
            </a:r>
          </a:p>
          <a:p>
            <a:pPr eaLnBrk="1" hangingPunct="1">
              <a:lnSpc>
                <a:spcPct val="90000"/>
              </a:lnSpc>
            </a:pPr>
            <a:r>
              <a:rPr lang="en-US" sz="3000" smtClean="0"/>
              <a:t>Reproductive isolation can evolve as a by-product of other evolutionary changes</a:t>
            </a:r>
          </a:p>
          <a:p>
            <a:pPr eaLnBrk="1" hangingPunct="1">
              <a:lnSpc>
                <a:spcPct val="90000"/>
              </a:lnSpc>
            </a:pPr>
            <a:r>
              <a:rPr lang="en-US" sz="3000" smtClean="0"/>
              <a:t>Gene flow limits the genetic divergence of populations; therefore, the factors that promote speciation must have a greater effect than the amount of ongoing gene flow</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7218" name="Picture 2" descr="figure_19_09"/>
          <p:cNvPicPr>
            <a:picLocks noChangeAspect="1" noChangeArrowheads="1"/>
          </p:cNvPicPr>
          <p:nvPr/>
        </p:nvPicPr>
        <p:blipFill>
          <a:blip r:embed="rId3"/>
          <a:srcRect/>
          <a:stretch>
            <a:fillRect/>
          </a:stretch>
        </p:blipFill>
        <p:spPr bwMode="auto">
          <a:xfrm>
            <a:off x="2540000" y="215900"/>
            <a:ext cx="407035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r>
              <a:rPr lang="en-US" sz="4000" smtClean="0"/>
              <a:t>Speciation Can Result from</a:t>
            </a:r>
            <a:br>
              <a:rPr lang="en-US" sz="4000" smtClean="0"/>
            </a:br>
            <a:r>
              <a:rPr lang="en-US" sz="4000" smtClean="0"/>
              <a:t>Geographic Isolation</a:t>
            </a:r>
          </a:p>
        </p:txBody>
      </p:sp>
      <p:sp>
        <p:nvSpPr>
          <p:cNvPr id="44034" name="Content Placeholder 2"/>
          <p:cNvSpPr>
            <a:spLocks noGrp="1"/>
          </p:cNvSpPr>
          <p:nvPr>
            <p:ph idx="1"/>
          </p:nvPr>
        </p:nvSpPr>
        <p:spPr/>
        <p:txBody>
          <a:bodyPr/>
          <a:lstStyle/>
          <a:p>
            <a:pPr eaLnBrk="1" hangingPunct="1">
              <a:lnSpc>
                <a:spcPct val="90000"/>
              </a:lnSpc>
            </a:pPr>
            <a:r>
              <a:rPr lang="en-US" sz="3000" b="1" smtClean="0"/>
              <a:t>Geographic isolation </a:t>
            </a:r>
            <a:r>
              <a:rPr lang="en-US" sz="3000" smtClean="0"/>
              <a:t>can occur when populations of a single species become separated, or geographically isolated, from one another </a:t>
            </a:r>
          </a:p>
          <a:p>
            <a:pPr eaLnBrk="1" hangingPunct="1">
              <a:lnSpc>
                <a:spcPct val="90000"/>
              </a:lnSpc>
            </a:pPr>
            <a:r>
              <a:rPr lang="en-US" sz="3000" smtClean="0"/>
              <a:t>The distance required for geographic isolation to occur varies from species to species depending on how easily the species can travel across any  given barrier</a:t>
            </a:r>
          </a:p>
          <a:p>
            <a:pPr eaLnBrk="1" hangingPunct="1">
              <a:lnSpc>
                <a:spcPct val="90000"/>
              </a:lnSpc>
            </a:pPr>
            <a:r>
              <a:rPr lang="en-US" sz="3000" smtClean="0"/>
              <a:t>The formation of new species from geographically isolated populations is called </a:t>
            </a:r>
            <a:r>
              <a:rPr lang="en-US" sz="3000" b="1" smtClean="0"/>
              <a:t>allopatric speciation</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mtClean="0"/>
              <a:t>Cichlid Mysteries</a:t>
            </a:r>
          </a:p>
        </p:txBody>
      </p:sp>
      <p:sp>
        <p:nvSpPr>
          <p:cNvPr id="16386" name="Content Placeholder 2"/>
          <p:cNvSpPr>
            <a:spLocks noGrp="1"/>
          </p:cNvSpPr>
          <p:nvPr>
            <p:ph idx="1"/>
          </p:nvPr>
        </p:nvSpPr>
        <p:spPr/>
        <p:txBody>
          <a:bodyPr/>
          <a:lstStyle/>
          <a:p>
            <a:pPr eaLnBrk="1" hangingPunct="1">
              <a:lnSpc>
                <a:spcPct val="90000"/>
              </a:lnSpc>
            </a:pPr>
            <a:r>
              <a:rPr lang="en-US" smtClean="0"/>
              <a:t>Earth’s changes separate populations of organisms, alter the environments in which they live, and set the stage for evolution</a:t>
            </a:r>
          </a:p>
          <a:p>
            <a:pPr eaLnBrk="1" hangingPunct="1">
              <a:lnSpc>
                <a:spcPct val="90000"/>
              </a:lnSpc>
            </a:pPr>
            <a:r>
              <a:rPr lang="en-US" smtClean="0"/>
              <a:t>Until the 1970s, Lake Victoria was home to more than 500 species of cichlids, which descended from just 2 different ancestor species</a:t>
            </a:r>
          </a:p>
          <a:p>
            <a:pPr eaLnBrk="1" hangingPunct="1">
              <a:lnSpc>
                <a:spcPct val="90000"/>
              </a:lnSpc>
            </a:pPr>
            <a:r>
              <a:rPr lang="en-US" smtClean="0"/>
              <a:t>Environmental influences have decreased the number of cichlid species; this process may lead to accelerated evolutionary change</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2338" name="Picture 2" descr="figure_19_10"/>
          <p:cNvPicPr>
            <a:picLocks noChangeAspect="1" noChangeArrowheads="1"/>
          </p:cNvPicPr>
          <p:nvPr/>
        </p:nvPicPr>
        <p:blipFill>
          <a:blip r:embed="rId3"/>
          <a:srcRect/>
          <a:stretch>
            <a:fillRect/>
          </a:stretch>
        </p:blipFill>
        <p:spPr bwMode="auto">
          <a:xfrm>
            <a:off x="330200" y="215900"/>
            <a:ext cx="850106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62" name="Picture 2" descr="figure_19_11"/>
          <p:cNvPicPr>
            <a:picLocks noChangeAspect="1" noChangeArrowheads="1"/>
          </p:cNvPicPr>
          <p:nvPr/>
        </p:nvPicPr>
        <p:blipFill>
          <a:blip r:embed="rId3"/>
          <a:srcRect/>
          <a:stretch>
            <a:fillRect/>
          </a:stretch>
        </p:blipFill>
        <p:spPr bwMode="auto">
          <a:xfrm>
            <a:off x="2451100" y="215900"/>
            <a:ext cx="425926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sz="4000" smtClean="0"/>
              <a:t>Speciation Can Result from</a:t>
            </a:r>
            <a:br>
              <a:rPr lang="en-US" sz="4000" smtClean="0"/>
            </a:br>
            <a:r>
              <a:rPr lang="en-US" sz="4000" smtClean="0"/>
              <a:t>Geographic Isolation</a:t>
            </a:r>
          </a:p>
        </p:txBody>
      </p:sp>
      <p:sp>
        <p:nvSpPr>
          <p:cNvPr id="47106" name="Content Placeholder 2"/>
          <p:cNvSpPr>
            <a:spLocks noGrp="1"/>
          </p:cNvSpPr>
          <p:nvPr>
            <p:ph idx="1"/>
          </p:nvPr>
        </p:nvSpPr>
        <p:spPr/>
        <p:txBody>
          <a:bodyPr/>
          <a:lstStyle/>
          <a:p>
            <a:pPr eaLnBrk="1" hangingPunct="1"/>
            <a:r>
              <a:rPr lang="en-US" b="1" smtClean="0"/>
              <a:t>Ring species </a:t>
            </a:r>
            <a:r>
              <a:rPr lang="en-US" smtClean="0"/>
              <a:t>can develop when populations loop around a geographic barrier in which populations at the two ends of the loop are in contact with one another, yet individuals from these populations cannot interbreed</a:t>
            </a:r>
          </a:p>
          <a:p>
            <a:pPr eaLnBrk="1" hangingPunct="1"/>
            <a:r>
              <a:rPr lang="en-US" smtClean="0"/>
              <a:t>Ring species are a result of geographic isolation</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1554" name="Picture 2" descr="figure_19_12"/>
          <p:cNvPicPr>
            <a:picLocks noChangeAspect="1" noChangeArrowheads="1"/>
          </p:cNvPicPr>
          <p:nvPr/>
        </p:nvPicPr>
        <p:blipFill>
          <a:blip r:embed="rId3"/>
          <a:srcRect/>
          <a:stretch>
            <a:fillRect/>
          </a:stretch>
        </p:blipFill>
        <p:spPr bwMode="auto">
          <a:xfrm>
            <a:off x="2921000" y="215900"/>
            <a:ext cx="329723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sz="4000" smtClean="0"/>
              <a:t>Speciation Can Occur without</a:t>
            </a:r>
            <a:br>
              <a:rPr lang="en-US" sz="4000" smtClean="0"/>
            </a:br>
            <a:r>
              <a:rPr lang="en-US" sz="4000" smtClean="0"/>
              <a:t>Geographic Isolation</a:t>
            </a:r>
          </a:p>
        </p:txBody>
      </p:sp>
      <p:sp>
        <p:nvSpPr>
          <p:cNvPr id="49154" name="Content Placeholder 2"/>
          <p:cNvSpPr>
            <a:spLocks noGrp="1"/>
          </p:cNvSpPr>
          <p:nvPr>
            <p:ph idx="1"/>
          </p:nvPr>
        </p:nvSpPr>
        <p:spPr/>
        <p:txBody>
          <a:bodyPr/>
          <a:lstStyle/>
          <a:p>
            <a:pPr eaLnBrk="1" hangingPunct="1">
              <a:lnSpc>
                <a:spcPct val="90000"/>
              </a:lnSpc>
            </a:pPr>
            <a:r>
              <a:rPr lang="en-US" smtClean="0"/>
              <a:t>The formation of new species in the absence of geographic isolation is called </a:t>
            </a:r>
            <a:r>
              <a:rPr lang="en-US" b="1" smtClean="0"/>
              <a:t>sympatric speciation</a:t>
            </a:r>
          </a:p>
          <a:p>
            <a:pPr eaLnBrk="1" hangingPunct="1">
              <a:lnSpc>
                <a:spcPct val="90000"/>
              </a:lnSpc>
            </a:pPr>
            <a:r>
              <a:rPr lang="en-US" smtClean="0"/>
              <a:t>New plant species can form in a single generation as a result of </a:t>
            </a:r>
            <a:r>
              <a:rPr lang="en-US" b="1" smtClean="0"/>
              <a:t>polyploidy,</a:t>
            </a:r>
            <a:r>
              <a:rPr lang="en-US" smtClean="0"/>
              <a:t> a condition in which an individual has more than two sets of chromosomes</a:t>
            </a:r>
          </a:p>
          <a:p>
            <a:pPr eaLnBrk="1" hangingPunct="1">
              <a:lnSpc>
                <a:spcPct val="90000"/>
              </a:lnSpc>
            </a:pPr>
            <a:r>
              <a:rPr lang="en-US" smtClean="0"/>
              <a:t>Sympatric speciation has also been observed in a few animal species</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smtClean="0"/>
              <a:t>Rates of Speciation</a:t>
            </a:r>
          </a:p>
        </p:txBody>
      </p:sp>
      <p:sp>
        <p:nvSpPr>
          <p:cNvPr id="50178" name="Content Placeholder 2"/>
          <p:cNvSpPr>
            <a:spLocks noGrp="1"/>
          </p:cNvSpPr>
          <p:nvPr>
            <p:ph idx="1"/>
          </p:nvPr>
        </p:nvSpPr>
        <p:spPr/>
        <p:txBody>
          <a:bodyPr/>
          <a:lstStyle/>
          <a:p>
            <a:pPr eaLnBrk="1" hangingPunct="1"/>
            <a:r>
              <a:rPr lang="en-US" smtClean="0"/>
              <a:t>Rapid chromosomal changes, such as in polyploidy, can form a new species in a single generation; however, DNA evidence suggests that in most plants and animals, speciation occurs more slowly</a:t>
            </a:r>
          </a:p>
          <a:p>
            <a:pPr eaLnBrk="1" hangingPunct="1"/>
            <a:r>
              <a:rPr lang="en-US" smtClean="0"/>
              <a:t>Some populations can be geographically isolated for a long time without evolving reproductive isolation</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2578" name="Picture 2" descr="figure_19_13"/>
          <p:cNvPicPr>
            <a:picLocks noChangeAspect="1" noChangeArrowheads="1"/>
          </p:cNvPicPr>
          <p:nvPr/>
        </p:nvPicPr>
        <p:blipFill>
          <a:blip r:embed="rId3"/>
          <a:srcRect/>
          <a:stretch>
            <a:fillRect/>
          </a:stretch>
        </p:blipFill>
        <p:spPr bwMode="auto">
          <a:xfrm>
            <a:off x="2971800" y="215900"/>
            <a:ext cx="319881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smtClean="0"/>
              <a:t>Lake Victoria: Center of Speciation</a:t>
            </a:r>
          </a:p>
        </p:txBody>
      </p:sp>
      <p:sp>
        <p:nvSpPr>
          <p:cNvPr id="52226" name="Content Placeholder 2"/>
          <p:cNvSpPr>
            <a:spLocks noGrp="1"/>
          </p:cNvSpPr>
          <p:nvPr>
            <p:ph idx="1"/>
          </p:nvPr>
        </p:nvSpPr>
        <p:spPr/>
        <p:txBody>
          <a:bodyPr/>
          <a:lstStyle/>
          <a:p>
            <a:pPr eaLnBrk="1" hangingPunct="1">
              <a:lnSpc>
                <a:spcPct val="90000"/>
              </a:lnSpc>
            </a:pPr>
            <a:r>
              <a:rPr lang="en-US" sz="3000" smtClean="0"/>
              <a:t>Cichlids in Lake Victoria have diversified into hundreds of new species over the past 400,000 years, in a classic example of adaptive radiation </a:t>
            </a:r>
          </a:p>
          <a:p>
            <a:pPr eaLnBrk="1" hangingPunct="1">
              <a:lnSpc>
                <a:spcPct val="90000"/>
              </a:lnSpc>
            </a:pPr>
            <a:r>
              <a:rPr lang="en-US" sz="3000" smtClean="0"/>
              <a:t>Researcher speculated that a combination of the cichlid’s specialized color vision and the range of light color in the water helps to reproductively isolate each cichlid species</a:t>
            </a:r>
          </a:p>
          <a:p>
            <a:pPr eaLnBrk="1" hangingPunct="1">
              <a:lnSpc>
                <a:spcPct val="90000"/>
              </a:lnSpc>
            </a:pPr>
            <a:r>
              <a:rPr lang="en-US" sz="3000" smtClean="0"/>
              <a:t>Recently, the pollution in Lake Victoria has led to an increase in cross-breeding and hybridization, possibly the first step in adaptive radiation </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42" name="Picture 2" descr="figure_19_00"/>
          <p:cNvPicPr>
            <a:picLocks noChangeAspect="1" noChangeArrowheads="1"/>
          </p:cNvPicPr>
          <p:nvPr/>
        </p:nvPicPr>
        <p:blipFill>
          <a:blip r:embed="rId3"/>
          <a:srcRect/>
          <a:stretch>
            <a:fillRect/>
          </a:stretch>
        </p:blipFill>
        <p:spPr bwMode="auto">
          <a:xfrm>
            <a:off x="304800" y="419100"/>
            <a:ext cx="8531225" cy="60277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dirty="0" smtClean="0">
                <a:solidFill>
                  <a:srgbClr val="E03C3C"/>
                </a:solidFill>
                <a:ea typeface="+mj-ea"/>
                <a:cs typeface="+mj-cs"/>
              </a:rPr>
              <a:t>Clicker Questions</a:t>
            </a:r>
            <a:endParaRPr lang="en-US" sz="4800" b="1" dirty="0">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defRPr/>
            </a:pPr>
            <a:r>
              <a:rPr lang="en-US" sz="2800" b="1" dirty="0" smtClean="0"/>
              <a:t>CHAPTER</a:t>
            </a:r>
            <a:r>
              <a:rPr lang="en-US" sz="2800" b="1" dirty="0" smtClean="0"/>
              <a:t> 19</a:t>
            </a:r>
            <a:endParaRPr lang="en-US" sz="2800" dirty="0" smtClean="0"/>
          </a:p>
          <a:p>
            <a:pPr eaLnBrk="1" fontAlgn="auto" hangingPunct="1">
              <a:lnSpc>
                <a:spcPct val="90000"/>
              </a:lnSpc>
              <a:spcAft>
                <a:spcPts val="0"/>
              </a:spcAft>
              <a:defRPr/>
            </a:pPr>
            <a:r>
              <a:rPr lang="en-US" sz="2800" dirty="0" smtClean="0"/>
              <a:t>Speciation and the Origins</a:t>
            </a:r>
          </a:p>
          <a:p>
            <a:pPr eaLnBrk="1" fontAlgn="auto" hangingPunct="1">
              <a:lnSpc>
                <a:spcPct val="90000"/>
              </a:lnSpc>
              <a:spcAft>
                <a:spcPts val="0"/>
              </a:spcAft>
              <a:defRPr/>
            </a:pPr>
            <a:r>
              <a:rPr lang="en-US" sz="2800" dirty="0" smtClean="0"/>
              <a:t>Of Biological Diversity</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itle 1"/>
          <p:cNvSpPr>
            <a:spLocks noGrp="1"/>
          </p:cNvSpPr>
          <p:nvPr>
            <p:ph type="title"/>
          </p:nvPr>
        </p:nvSpPr>
        <p:spPr>
          <a:xfrm>
            <a:off x="0" y="274638"/>
            <a:ext cx="9144000" cy="1504950"/>
          </a:xfrm>
        </p:spPr>
        <p:txBody>
          <a:bodyPr/>
          <a:lstStyle/>
          <a:p>
            <a:pPr eaLnBrk="1" hangingPunct="1"/>
            <a:r>
              <a:rPr lang="en-US" sz="4000" dirty="0" smtClean="0"/>
              <a:t>Knowing That Populations and Species Can</a:t>
            </a:r>
            <a:br>
              <a:rPr lang="en-US" sz="4000" dirty="0" smtClean="0"/>
            </a:br>
            <a:r>
              <a:rPr lang="en-US" sz="4000" dirty="0" smtClean="0"/>
              <a:t>Evolve Explains </a:t>
            </a:r>
            <a:r>
              <a:rPr lang="en-US" sz="4000" dirty="0" smtClean="0"/>
              <a:t>Adaptation</a:t>
            </a:r>
            <a:endParaRPr lang="en-US" sz="4000" dirty="0" smtClean="0"/>
          </a:p>
        </p:txBody>
      </p:sp>
      <p:sp>
        <p:nvSpPr>
          <p:cNvPr id="17410" name="Content Placeholder 2"/>
          <p:cNvSpPr>
            <a:spLocks noGrp="1"/>
          </p:cNvSpPr>
          <p:nvPr>
            <p:ph idx="1"/>
          </p:nvPr>
        </p:nvSpPr>
        <p:spPr>
          <a:xfrm>
            <a:off x="457200" y="1997075"/>
            <a:ext cx="8229600" cy="4525963"/>
          </a:xfrm>
        </p:spPr>
        <p:txBody>
          <a:bodyPr/>
          <a:lstStyle/>
          <a:p>
            <a:pPr eaLnBrk="1" hangingPunct="1"/>
            <a:r>
              <a:rPr lang="en-US" dirty="0" smtClean="0"/>
              <a:t>Knowing that populations and species can evolve explains adaptation, the diversity of life, and the shared characteristics of life</a:t>
            </a:r>
          </a:p>
          <a:p>
            <a:pPr eaLnBrk="1" hangingPunct="1"/>
            <a:r>
              <a:rPr lang="en-US" dirty="0" smtClean="0"/>
              <a:t>Natural selection causes adaptive traits to accumulate in a population, leading to speciation</a:t>
            </a:r>
          </a:p>
          <a:p>
            <a:pPr eaLnBrk="1" hangingPunct="1"/>
            <a:endParaRPr lang="en-US"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13"/>
          <p:cNvSpPr>
            <a:spLocks noGrp="1" noChangeArrowheads="1"/>
          </p:cNvSpPr>
          <p:nvPr>
            <p:ph type="title"/>
          </p:nvPr>
        </p:nvSpPr>
        <p:spPr/>
        <p:txBody>
          <a:bodyPr rIns="132080"/>
          <a:lstStyle/>
          <a:p>
            <a:pPr eaLnBrk="1" hangingPunct="1"/>
            <a:r>
              <a:rPr lang="en-US"/>
              <a:t>Concept Quiz</a:t>
            </a:r>
          </a:p>
        </p:txBody>
      </p:sp>
      <p:sp>
        <p:nvSpPr>
          <p:cNvPr id="38915" name="Rectangle 14"/>
          <p:cNvSpPr>
            <a:spLocks noGrp="1" noChangeArrowheads="1"/>
          </p:cNvSpPr>
          <p:nvPr>
            <p:ph type="body" idx="1"/>
          </p:nvPr>
        </p:nvSpPr>
        <p:spPr>
          <a:xfrm>
            <a:off x="457200" y="1752600"/>
            <a:ext cx="8229600" cy="3886200"/>
          </a:xfrm>
        </p:spPr>
        <p:txBody>
          <a:bodyPr rIns="132080"/>
          <a:lstStyle/>
          <a:p>
            <a:pPr marL="649288" indent="-649288" eaLnBrk="1" hangingPunct="1">
              <a:buFont typeface="Wingdings" pitchFamily="1" charset="2"/>
              <a:buNone/>
            </a:pPr>
            <a:r>
              <a:rPr lang="en-US"/>
              <a:t>Which of the following is </a:t>
            </a:r>
            <a:r>
              <a:rPr lang="en-US" i="1"/>
              <a:t>not</a:t>
            </a:r>
            <a:r>
              <a:rPr lang="en-US"/>
              <a:t> a true</a:t>
            </a:r>
          </a:p>
          <a:p>
            <a:pPr marL="649288" indent="-649288" eaLnBrk="1" hangingPunct="1">
              <a:buFont typeface="Wingdings" pitchFamily="1" charset="2"/>
              <a:buNone/>
            </a:pPr>
            <a:r>
              <a:rPr lang="en-US"/>
              <a:t>example of an adaptation?</a:t>
            </a:r>
          </a:p>
          <a:p>
            <a:pPr marL="649288" indent="-649288" eaLnBrk="1" hangingPunct="1">
              <a:buFont typeface="Wingdings" pitchFamily="1" charset="2"/>
              <a:buNone/>
            </a:pPr>
            <a:endParaRPr lang="en-US"/>
          </a:p>
          <a:p>
            <a:pPr marL="649288" indent="-649288" eaLnBrk="1" hangingPunct="1">
              <a:buSzPct val="99000"/>
              <a:buFont typeface="Wingdings" pitchFamily="1" charset="2"/>
              <a:buAutoNum type="alphaUcPeriod"/>
            </a:pPr>
            <a:r>
              <a:rPr lang="en-US"/>
              <a:t>Bats wanting to fly and developing wings</a:t>
            </a:r>
          </a:p>
          <a:p>
            <a:pPr marL="649288" indent="-649288" eaLnBrk="1" hangingPunct="1">
              <a:buSzPct val="99000"/>
              <a:buFont typeface="Wingdings" pitchFamily="1" charset="2"/>
              <a:buAutoNum type="alphaUcPeriod"/>
            </a:pPr>
            <a:r>
              <a:rPr lang="en-US"/>
              <a:t>Spots on a leopard for camouflage</a:t>
            </a:r>
          </a:p>
          <a:p>
            <a:pPr marL="649288" indent="-649288" eaLnBrk="1" hangingPunct="1">
              <a:buSzPct val="99000"/>
              <a:buFont typeface="Wingdings" pitchFamily="1" charset="2"/>
              <a:buAutoNum type="alphaUcPeriod"/>
            </a:pPr>
            <a:r>
              <a:rPr lang="en-US"/>
              <a:t>Long tongues in frogs for catching flies</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13"/>
          <p:cNvSpPr>
            <a:spLocks noGrp="1" noChangeArrowheads="1"/>
          </p:cNvSpPr>
          <p:nvPr>
            <p:ph type="title"/>
          </p:nvPr>
        </p:nvSpPr>
        <p:spPr/>
        <p:txBody>
          <a:bodyPr rIns="132080"/>
          <a:lstStyle/>
          <a:p>
            <a:pPr eaLnBrk="1" hangingPunct="1"/>
            <a:r>
              <a:rPr lang="en-US"/>
              <a:t>Concept Quiz</a:t>
            </a:r>
          </a:p>
        </p:txBody>
      </p:sp>
      <p:sp>
        <p:nvSpPr>
          <p:cNvPr id="40963" name="Rectangle 14"/>
          <p:cNvSpPr>
            <a:spLocks noGrp="1" noChangeArrowheads="1"/>
          </p:cNvSpPr>
          <p:nvPr>
            <p:ph type="body" idx="1"/>
          </p:nvPr>
        </p:nvSpPr>
        <p:spPr>
          <a:xfrm>
            <a:off x="457200" y="1752600"/>
            <a:ext cx="8229600" cy="3886200"/>
          </a:xfrm>
        </p:spPr>
        <p:txBody>
          <a:bodyPr rIns="132080"/>
          <a:lstStyle/>
          <a:p>
            <a:pPr marL="649288" indent="-649288" eaLnBrk="1" hangingPunct="1">
              <a:buFont typeface="Wingdings" pitchFamily="1" charset="2"/>
              <a:buNone/>
            </a:pPr>
            <a:r>
              <a:rPr lang="en-US" sz="2800"/>
              <a:t>One species of frog in a pond splits into two</a:t>
            </a:r>
          </a:p>
          <a:p>
            <a:pPr marL="649288" indent="-649288" eaLnBrk="1" hangingPunct="1">
              <a:buFont typeface="Wingdings" pitchFamily="1" charset="2"/>
              <a:buNone/>
            </a:pPr>
            <a:r>
              <a:rPr lang="en-US" sz="2800"/>
              <a:t>species because males develop two different</a:t>
            </a:r>
          </a:p>
          <a:p>
            <a:pPr marL="649288" indent="-649288" eaLnBrk="1" hangingPunct="1">
              <a:buFont typeface="Wingdings" pitchFamily="1" charset="2"/>
              <a:buNone/>
            </a:pPr>
            <a:r>
              <a:rPr lang="en-US" sz="2800"/>
              <a:t>mating calls.  This is an example of:</a:t>
            </a:r>
          </a:p>
          <a:p>
            <a:pPr marL="649288" indent="-649288" eaLnBrk="1" hangingPunct="1"/>
            <a:endParaRPr lang="en-US" sz="2800"/>
          </a:p>
          <a:p>
            <a:pPr marL="649288" indent="-649288" eaLnBrk="1" hangingPunct="1">
              <a:buSzPct val="99000"/>
              <a:buFont typeface="Wingdings" pitchFamily="1" charset="2"/>
              <a:buAutoNum type="alphaUcPeriod"/>
            </a:pPr>
            <a:r>
              <a:rPr lang="en-US" sz="2800"/>
              <a:t>Ecological isolation</a:t>
            </a:r>
          </a:p>
          <a:p>
            <a:pPr marL="649288" indent="-649288" eaLnBrk="1" hangingPunct="1">
              <a:buSzPct val="99000"/>
              <a:buFont typeface="Wingdings" pitchFamily="1" charset="2"/>
              <a:buAutoNum type="alphaUcPeriod"/>
            </a:pPr>
            <a:r>
              <a:rPr lang="en-US" sz="2800"/>
              <a:t>Polyploidy</a:t>
            </a:r>
          </a:p>
          <a:p>
            <a:pPr marL="649288" indent="-649288" eaLnBrk="1" hangingPunct="1">
              <a:buSzPct val="99000"/>
              <a:buFont typeface="Wingdings" pitchFamily="1" charset="2"/>
              <a:buAutoNum type="alphaUcPeriod"/>
            </a:pPr>
            <a:r>
              <a:rPr lang="en-US" sz="2800"/>
              <a:t>Behavioral isolation</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13"/>
          <p:cNvSpPr>
            <a:spLocks noGrp="1" noChangeArrowheads="1"/>
          </p:cNvSpPr>
          <p:nvPr>
            <p:ph type="title"/>
          </p:nvPr>
        </p:nvSpPr>
        <p:spPr/>
        <p:txBody>
          <a:bodyPr rIns="132080"/>
          <a:lstStyle/>
          <a:p>
            <a:pPr eaLnBrk="1" hangingPunct="1"/>
            <a:r>
              <a:rPr lang="en-US"/>
              <a:t>Concept Quiz</a:t>
            </a:r>
          </a:p>
        </p:txBody>
      </p:sp>
      <p:sp>
        <p:nvSpPr>
          <p:cNvPr id="43011" name="Rectangle 14"/>
          <p:cNvSpPr>
            <a:spLocks noGrp="1" noChangeArrowheads="1"/>
          </p:cNvSpPr>
          <p:nvPr>
            <p:ph type="body" idx="1"/>
          </p:nvPr>
        </p:nvSpPr>
        <p:spPr>
          <a:xfrm>
            <a:off x="457200" y="1828800"/>
            <a:ext cx="8229600" cy="3886200"/>
          </a:xfrm>
        </p:spPr>
        <p:txBody>
          <a:bodyPr rIns="132080"/>
          <a:lstStyle/>
          <a:p>
            <a:pPr marL="649288" indent="-649288" eaLnBrk="1" hangingPunct="1">
              <a:buFont typeface="Wingdings" pitchFamily="1" charset="2"/>
              <a:buNone/>
            </a:pPr>
            <a:r>
              <a:rPr lang="en-US"/>
              <a:t>Which of the following is </a:t>
            </a:r>
            <a:r>
              <a:rPr lang="en-US" i="1"/>
              <a:t>not</a:t>
            </a:r>
            <a:r>
              <a:rPr lang="en-US"/>
              <a:t> a reproductive</a:t>
            </a:r>
          </a:p>
          <a:p>
            <a:pPr marL="649288" indent="-649288" eaLnBrk="1" hangingPunct="1">
              <a:buFont typeface="Wingdings" pitchFamily="1" charset="2"/>
              <a:buNone/>
            </a:pPr>
            <a:r>
              <a:rPr lang="en-US"/>
              <a:t>isolation mechanism?</a:t>
            </a:r>
          </a:p>
          <a:p>
            <a:pPr marL="649288" indent="-649288" eaLnBrk="1" hangingPunct="1">
              <a:buFont typeface="Wingdings" pitchFamily="1" charset="2"/>
              <a:buNone/>
            </a:pPr>
            <a:endParaRPr lang="en-US"/>
          </a:p>
          <a:p>
            <a:pPr marL="649288" indent="-649288" eaLnBrk="1" hangingPunct="1">
              <a:buSzPct val="99000"/>
              <a:buFont typeface="Wingdings" pitchFamily="1" charset="2"/>
              <a:buAutoNum type="alphaUcPeriod"/>
            </a:pPr>
            <a:r>
              <a:rPr lang="en-US"/>
              <a:t>Hybrid fertility</a:t>
            </a:r>
          </a:p>
          <a:p>
            <a:pPr marL="649288" indent="-649288" eaLnBrk="1" hangingPunct="1">
              <a:buSzPct val="99000"/>
              <a:buFont typeface="Wingdings" pitchFamily="1" charset="2"/>
              <a:buAutoNum type="alphaUcPeriod"/>
            </a:pPr>
            <a:r>
              <a:rPr lang="en-US"/>
              <a:t>Zygote death</a:t>
            </a:r>
          </a:p>
          <a:p>
            <a:pPr marL="649288" indent="-649288" eaLnBrk="1" hangingPunct="1">
              <a:buSzPct val="99000"/>
              <a:buFont typeface="Wingdings" pitchFamily="1" charset="2"/>
              <a:buAutoNum type="alphaUcPeriod"/>
            </a:pPr>
            <a:r>
              <a:rPr lang="en-US"/>
              <a:t>Gametic isolation</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8" name="Rectangle 4"/>
          <p:cNvSpPr>
            <a:spLocks noGrp="1" noChangeArrowheads="1"/>
          </p:cNvSpPr>
          <p:nvPr>
            <p:ph type="ctrTitle"/>
          </p:nvPr>
        </p:nvSpPr>
        <p:spPr/>
        <p:txBody>
          <a:bodyPr/>
          <a:lstStyle/>
          <a:p>
            <a:r>
              <a:rPr lang="en-US" b="1" dirty="0" smtClean="0">
                <a:solidFill>
                  <a:srgbClr val="E03C3C"/>
                </a:solidFill>
                <a:ea typeface="+mj-ea"/>
                <a:cs typeface="+mj-cs"/>
              </a:rPr>
              <a:t>Relevant Art from Other Chapters</a:t>
            </a:r>
            <a:endParaRPr lang="en-US" b="1" dirty="0">
              <a:solidFill>
                <a:srgbClr val="FF0000"/>
              </a:solidFill>
              <a:latin typeface="Calibri"/>
              <a:cs typeface="Calibri"/>
            </a:endParaRPr>
          </a:p>
        </p:txBody>
      </p:sp>
      <p:sp>
        <p:nvSpPr>
          <p:cNvPr id="144389" name="Rectangle 5"/>
          <p:cNvSpPr>
            <a:spLocks noGrp="1" noChangeArrowheads="1"/>
          </p:cNvSpPr>
          <p:nvPr>
            <p:ph type="subTitle" idx="1"/>
          </p:nvPr>
        </p:nvSpPr>
        <p:spPr/>
        <p:txBody>
          <a:bodyPr/>
          <a:lstStyle/>
          <a:p>
            <a:r>
              <a:rPr lang="en-US" sz="2800" dirty="0">
                <a:latin typeface="Calibri"/>
                <a:cs typeface="Calibri"/>
              </a:rPr>
              <a:t>All art files from the book are available in JPEG and PPT formats </a:t>
            </a:r>
            <a:r>
              <a:rPr lang="en-US" sz="2800" dirty="0" smtClean="0">
                <a:latin typeface="Calibri"/>
                <a:cs typeface="Calibri"/>
              </a:rPr>
              <a:t>online and on </a:t>
            </a:r>
            <a:r>
              <a:rPr lang="en-US" sz="2800" dirty="0">
                <a:latin typeface="Calibri"/>
                <a:cs typeface="Calibri"/>
              </a:rPr>
              <a:t>the Instructor Resource Disc</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7346" name="Picture 2" descr="table_01_01"/>
          <p:cNvPicPr>
            <a:picLocks noChangeAspect="1" noChangeArrowheads="1"/>
          </p:cNvPicPr>
          <p:nvPr/>
        </p:nvPicPr>
        <p:blipFill>
          <a:blip r:embed="rId3"/>
          <a:srcRect/>
          <a:stretch>
            <a:fillRect/>
          </a:stretch>
        </p:blipFill>
        <p:spPr bwMode="auto">
          <a:xfrm>
            <a:off x="1066800" y="215900"/>
            <a:ext cx="7019925"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Adaptation: Adjusting to Environmental Challenges</a:t>
            </a:r>
            <a:endParaRPr lang="en-US" dirty="0"/>
          </a:p>
        </p:txBody>
      </p:sp>
      <p:sp>
        <p:nvSpPr>
          <p:cNvPr id="18434" name="Content Placeholder 2"/>
          <p:cNvSpPr>
            <a:spLocks noGrp="1"/>
          </p:cNvSpPr>
          <p:nvPr>
            <p:ph idx="1"/>
          </p:nvPr>
        </p:nvSpPr>
        <p:spPr>
          <a:xfrm>
            <a:off x="457200" y="1600200"/>
            <a:ext cx="8229600" cy="4948238"/>
          </a:xfrm>
        </p:spPr>
        <p:txBody>
          <a:bodyPr/>
          <a:lstStyle/>
          <a:p>
            <a:pPr eaLnBrk="1" hangingPunct="1">
              <a:lnSpc>
                <a:spcPct val="90000"/>
              </a:lnSpc>
            </a:pPr>
            <a:r>
              <a:rPr lang="en-US" b="1" smtClean="0"/>
              <a:t>Adaptive traits </a:t>
            </a:r>
            <a:r>
              <a:rPr lang="en-US" smtClean="0"/>
              <a:t>are inherited characteristics that enable an individual to function well in its particular environment</a:t>
            </a:r>
          </a:p>
          <a:p>
            <a:pPr eaLnBrk="1" hangingPunct="1">
              <a:lnSpc>
                <a:spcPct val="90000"/>
              </a:lnSpc>
            </a:pPr>
            <a:r>
              <a:rPr lang="en-US" smtClean="0"/>
              <a:t>Individuals with adaptive traits have greater </a:t>
            </a:r>
            <a:r>
              <a:rPr lang="en-US" i="1" smtClean="0"/>
              <a:t>reproductive fitness </a:t>
            </a:r>
            <a:r>
              <a:rPr lang="en-US" smtClean="0"/>
              <a:t>and pass those traits on to their offspring</a:t>
            </a:r>
          </a:p>
          <a:p>
            <a:pPr eaLnBrk="1" hangingPunct="1">
              <a:lnSpc>
                <a:spcPct val="90000"/>
              </a:lnSpc>
            </a:pPr>
            <a:r>
              <a:rPr lang="en-US" smtClean="0"/>
              <a:t>An </a:t>
            </a:r>
            <a:r>
              <a:rPr lang="en-US" b="1" smtClean="0"/>
              <a:t>adaptation </a:t>
            </a:r>
            <a:r>
              <a:rPr lang="en-US" smtClean="0"/>
              <a:t>is an adaptive trait that is advantageous to an individual or a species</a:t>
            </a:r>
          </a:p>
          <a:p>
            <a:pPr eaLnBrk="1" hangingPunct="1">
              <a:lnSpc>
                <a:spcPct val="90000"/>
              </a:lnSpc>
            </a:pPr>
            <a:r>
              <a:rPr lang="en-US" i="1" smtClean="0"/>
              <a:t>Adaptation</a:t>
            </a:r>
            <a:r>
              <a:rPr lang="en-US" smtClean="0"/>
              <a:t> can also refer to the process of evolution through </a:t>
            </a:r>
            <a:r>
              <a:rPr lang="en-US" b="1" smtClean="0"/>
              <a:t>natural selection</a:t>
            </a:r>
            <a:r>
              <a:rPr lang="en-US" smtClean="0"/>
              <a:t> </a:t>
            </a:r>
          </a:p>
          <a:p>
            <a:pPr eaLnBrk="1" hangingPunct="1">
              <a:lnSpc>
                <a:spcPct val="90000"/>
              </a:lnSpc>
            </a:pPr>
            <a:endParaRPr lang="en-US" smtClean="0"/>
          </a:p>
          <a:p>
            <a:pPr eaLnBrk="1" hangingPunct="1">
              <a:lnSpc>
                <a:spcPct val="90000"/>
              </a:lnSpc>
            </a:pPr>
            <a:endParaRPr lang="en-US" smtClean="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Adaptations Can Take</a:t>
            </a:r>
            <a:br>
              <a:rPr lang="en-US" dirty="0" smtClean="0"/>
            </a:br>
            <a:r>
              <a:rPr lang="en-US" dirty="0" smtClean="0"/>
              <a:t>Many Different Forms</a:t>
            </a:r>
            <a:endParaRPr lang="en-US" dirty="0"/>
          </a:p>
        </p:txBody>
      </p:sp>
      <p:sp>
        <p:nvSpPr>
          <p:cNvPr id="20482" name="Content Placeholder 2"/>
          <p:cNvSpPr>
            <a:spLocks noGrp="1"/>
          </p:cNvSpPr>
          <p:nvPr>
            <p:ph idx="1"/>
          </p:nvPr>
        </p:nvSpPr>
        <p:spPr/>
        <p:txBody>
          <a:bodyPr/>
          <a:lstStyle/>
          <a:p>
            <a:pPr eaLnBrk="1" hangingPunct="1"/>
            <a:r>
              <a:rPr lang="en-US" smtClean="0"/>
              <a:t>Natural selection can produce complex </a:t>
            </a:r>
            <a:r>
              <a:rPr lang="en-US" i="1" smtClean="0"/>
              <a:t>behavioral </a:t>
            </a:r>
            <a:r>
              <a:rPr lang="en-US" smtClean="0"/>
              <a:t>or </a:t>
            </a:r>
            <a:r>
              <a:rPr lang="en-US" i="1" smtClean="0"/>
              <a:t>reproductive </a:t>
            </a:r>
            <a:r>
              <a:rPr lang="en-US" smtClean="0"/>
              <a:t>adaptations</a:t>
            </a:r>
          </a:p>
          <a:p>
            <a:pPr eaLnBrk="1" hangingPunct="1"/>
            <a:r>
              <a:rPr lang="en-US" b="1" smtClean="0"/>
              <a:t>Coevolution</a:t>
            </a:r>
            <a:r>
              <a:rPr lang="en-US" smtClean="0"/>
              <a:t> occurs when the evolution of an adaptation in one species causes a reciprocal adaptation in another species</a:t>
            </a:r>
          </a:p>
          <a:p>
            <a:pPr eaLnBrk="1" hangingPunct="1"/>
            <a:endParaRPr lang="en-US" smtClean="0"/>
          </a:p>
          <a:p>
            <a:pPr eaLnBrk="1" hangingPunct="1"/>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3666" name="Picture 2" descr="figure_19_01"/>
          <p:cNvPicPr>
            <a:picLocks noChangeAspect="1" noChangeArrowheads="1"/>
          </p:cNvPicPr>
          <p:nvPr/>
        </p:nvPicPr>
        <p:blipFill>
          <a:blip r:embed="rId3"/>
          <a:srcRect/>
          <a:stretch>
            <a:fillRect/>
          </a:stretch>
        </p:blipFill>
        <p:spPr bwMode="auto">
          <a:xfrm>
            <a:off x="2527300" y="215900"/>
            <a:ext cx="408940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4690" name="Picture 2" descr="figure_19_02"/>
          <p:cNvPicPr>
            <a:picLocks noChangeAspect="1" noChangeArrowheads="1"/>
          </p:cNvPicPr>
          <p:nvPr/>
        </p:nvPicPr>
        <p:blipFill>
          <a:blip r:embed="rId3"/>
          <a:srcRect/>
          <a:stretch>
            <a:fillRect/>
          </a:stretch>
        </p:blipFill>
        <p:spPr bwMode="auto">
          <a:xfrm>
            <a:off x="304800" y="1714500"/>
            <a:ext cx="8531225" cy="34369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0834" name="Picture 2" descr="figure_19_03"/>
          <p:cNvPicPr>
            <a:picLocks noChangeAspect="1" noChangeArrowheads="1"/>
          </p:cNvPicPr>
          <p:nvPr/>
        </p:nvPicPr>
        <p:blipFill>
          <a:blip r:embed="rId3"/>
          <a:srcRect/>
          <a:stretch>
            <a:fillRect/>
          </a:stretch>
        </p:blipFill>
        <p:spPr bwMode="auto">
          <a:xfrm>
            <a:off x="304800" y="431800"/>
            <a:ext cx="8531225" cy="59959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Pixel">
  <a:themeElements>
    <a:clrScheme name="">
      <a:dk1>
        <a:srgbClr val="000000"/>
      </a:dk1>
      <a:lt1>
        <a:srgbClr val="FFFFFF"/>
      </a:lt1>
      <a:dk2>
        <a:srgbClr val="000000"/>
      </a:dk2>
      <a:lt2>
        <a:srgbClr val="1F431F"/>
      </a:lt2>
      <a:accent1>
        <a:srgbClr val="84B43A"/>
      </a:accent1>
      <a:accent2>
        <a:srgbClr val="1F431F"/>
      </a:accent2>
      <a:accent3>
        <a:srgbClr val="FFFFFF"/>
      </a:accent3>
      <a:accent4>
        <a:srgbClr val="000000"/>
      </a:accent4>
      <a:accent5>
        <a:srgbClr val="C2D6AE"/>
      </a:accent5>
      <a:accent6>
        <a:srgbClr val="1B3C1B"/>
      </a:accent6>
      <a:hlink>
        <a:srgbClr val="84B43A"/>
      </a:hlink>
      <a:folHlink>
        <a:srgbClr val="326C32"/>
      </a:folHlink>
    </a:clrScheme>
    <a:fontScheme name="3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spDef>
    <a:ln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lnDef>
  </a:objectDefaults>
  <a:extraClrSchemeLst>
    <a:extraClrScheme>
      <a:clrScheme name="3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3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3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3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3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3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3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3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3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3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3_Pixel 13">
        <a:dk1>
          <a:srgbClr val="000000"/>
        </a:dk1>
        <a:lt1>
          <a:srgbClr val="FFFFFF"/>
        </a:lt1>
        <a:dk2>
          <a:srgbClr val="000000"/>
        </a:dk2>
        <a:lt2>
          <a:srgbClr val="F78222"/>
        </a:lt2>
        <a:accent1>
          <a:srgbClr val="FFCC99"/>
        </a:accent1>
        <a:accent2>
          <a:srgbClr val="F78222"/>
        </a:accent2>
        <a:accent3>
          <a:srgbClr val="FFFFFF"/>
        </a:accent3>
        <a:accent4>
          <a:srgbClr val="000000"/>
        </a:accent4>
        <a:accent5>
          <a:srgbClr val="FFE2CA"/>
        </a:accent5>
        <a:accent6>
          <a:srgbClr val="E0751E"/>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4">
        <a:dk1>
          <a:srgbClr val="F78222"/>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5">
        <a:dk1>
          <a:srgbClr val="F78222"/>
        </a:dk1>
        <a:lt1>
          <a:srgbClr val="FFFFFF"/>
        </a:lt1>
        <a:dk2>
          <a:srgbClr val="330000"/>
        </a:dk2>
        <a:lt2>
          <a:srgbClr val="FFFFFF"/>
        </a:lt2>
        <a:accent1>
          <a:srgbClr val="F78222"/>
        </a:accent1>
        <a:accent2>
          <a:srgbClr val="9E2A06"/>
        </a:accent2>
        <a:accent3>
          <a:srgbClr val="ADAAAA"/>
        </a:accent3>
        <a:accent4>
          <a:srgbClr val="DADADA"/>
        </a:accent4>
        <a:accent5>
          <a:srgbClr val="FAC1AB"/>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6">
        <a:dk1>
          <a:srgbClr val="F78222"/>
        </a:dk1>
        <a:lt1>
          <a:srgbClr val="FFFFFF"/>
        </a:lt1>
        <a:dk2>
          <a:srgbClr val="0C0E0B"/>
        </a:dk2>
        <a:lt2>
          <a:srgbClr val="FFFFFF"/>
        </a:lt2>
        <a:accent1>
          <a:srgbClr val="F78222"/>
        </a:accent1>
        <a:accent2>
          <a:srgbClr val="1F431F"/>
        </a:accent2>
        <a:accent3>
          <a:srgbClr val="AAAAAA"/>
        </a:accent3>
        <a:accent4>
          <a:srgbClr val="DADADA"/>
        </a:accent4>
        <a:accent5>
          <a:srgbClr val="FAC1AB"/>
        </a:accent5>
        <a:accent6>
          <a:srgbClr val="1B3C1B"/>
        </a:accent6>
        <a:hlink>
          <a:srgbClr val="84B43A"/>
        </a:hlink>
        <a:folHlink>
          <a:srgbClr val="326C32"/>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5111</TotalTime>
  <Words>2329</Words>
  <Application>Microsoft Macintosh PowerPoint</Application>
  <PresentationFormat>On-screen Show (4:3)</PresentationFormat>
  <Paragraphs>169</Paragraphs>
  <Slides>44</Slides>
  <Notes>24</Notes>
  <HiddenSlides>0</HiddenSlides>
  <MMClips>0</MMClips>
  <ScaleCrop>false</ScaleCrop>
  <HeadingPairs>
    <vt:vector size="4" baseType="variant">
      <vt:variant>
        <vt:lpstr>Design Template</vt:lpstr>
      </vt:variant>
      <vt:variant>
        <vt:i4>3</vt:i4>
      </vt:variant>
      <vt:variant>
        <vt:lpstr>Slide Titles</vt:lpstr>
      </vt:variant>
      <vt:variant>
        <vt:i4>44</vt:i4>
      </vt:variant>
    </vt:vector>
  </HeadingPairs>
  <TitlesOfParts>
    <vt:vector size="47" baseType="lpstr">
      <vt:lpstr>Office Theme</vt:lpstr>
      <vt:lpstr>Blank Presentation</vt:lpstr>
      <vt:lpstr>3_Pixel</vt:lpstr>
      <vt:lpstr>Discover Biology FIFTH EDITION</vt:lpstr>
      <vt:lpstr>Slide 2</vt:lpstr>
      <vt:lpstr>Cichlid Mysteries</vt:lpstr>
      <vt:lpstr>Knowing That Populations and Species Can Evolve Explains Adaptation</vt:lpstr>
      <vt:lpstr>Adaptation: Adjusting to Environmental Challenges</vt:lpstr>
      <vt:lpstr>Adaptations Can Take Many Different Forms</vt:lpstr>
      <vt:lpstr>Slide 7</vt:lpstr>
      <vt:lpstr>Slide 8</vt:lpstr>
      <vt:lpstr>Slide 9</vt:lpstr>
      <vt:lpstr>All Adaptations Share Certain Key Characteristics</vt:lpstr>
      <vt:lpstr>Slide 11</vt:lpstr>
      <vt:lpstr>Populations Can Adjust Rapidly to Environmental Change</vt:lpstr>
      <vt:lpstr>Slide 13</vt:lpstr>
      <vt:lpstr>Adaptation Does Not  Craft Perfect Organisms</vt:lpstr>
      <vt:lpstr>Lack of Genetic Variation Can Limit Adaptation</vt:lpstr>
      <vt:lpstr>The Varied Effects of Developmental Genes Can Limit Adaptation</vt:lpstr>
      <vt:lpstr>Slide 17</vt:lpstr>
      <vt:lpstr>Ecological Trade-offs Can Limit Adaptation</vt:lpstr>
      <vt:lpstr>What Are Species?</vt:lpstr>
      <vt:lpstr>Species Are Often Morphologically Distinct</vt:lpstr>
      <vt:lpstr>Slide 21</vt:lpstr>
      <vt:lpstr>Species Are Reproductively Isolated from One Another</vt:lpstr>
      <vt:lpstr>Slide 23</vt:lpstr>
      <vt:lpstr>Species Are Reproductively Isolated from One Another</vt:lpstr>
      <vt:lpstr>Slide 25</vt:lpstr>
      <vt:lpstr>Speciation: Generating Biodiversity</vt:lpstr>
      <vt:lpstr>Speciation Can Be Explained by the Same Mechanisms That Cause  the Evolution of Populations</vt:lpstr>
      <vt:lpstr>Slide 28</vt:lpstr>
      <vt:lpstr>Speciation Can Result from Geographic Isolation</vt:lpstr>
      <vt:lpstr>Slide 30</vt:lpstr>
      <vt:lpstr>Slide 31</vt:lpstr>
      <vt:lpstr>Speciation Can Result from Geographic Isolation</vt:lpstr>
      <vt:lpstr>Slide 33</vt:lpstr>
      <vt:lpstr>Speciation Can Occur without Geographic Isolation</vt:lpstr>
      <vt:lpstr>Rates of Speciation</vt:lpstr>
      <vt:lpstr>Slide 36</vt:lpstr>
      <vt:lpstr>Lake Victoria: Center of Speciation</vt:lpstr>
      <vt:lpstr>Slide 38</vt:lpstr>
      <vt:lpstr>Clicker Questions</vt:lpstr>
      <vt:lpstr>Concept Quiz</vt:lpstr>
      <vt:lpstr>Concept Quiz</vt:lpstr>
      <vt:lpstr>Concept Quiz</vt:lpstr>
      <vt:lpstr>Relevant Art from Other Chapters</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Cells, Cancer, and Human Health</dc:title>
  <dc:creator>Patrick Shriner</dc:creator>
  <cp:lastModifiedBy>Carson Russell</cp:lastModifiedBy>
  <cp:revision>262</cp:revision>
  <dcterms:created xsi:type="dcterms:W3CDTF">2012-06-14T17:30:05Z</dcterms:created>
  <dcterms:modified xsi:type="dcterms:W3CDTF">2012-06-14T17:53:19Z</dcterms:modified>
</cp:coreProperties>
</file>