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commentAuthors.xml" ContentType="application/vnd.openxmlformats-officedocument.presentationml.commentAuthors+xml"/>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2" r:id="rId2"/>
  </p:sldMasterIdLst>
  <p:notesMasterIdLst>
    <p:notesMasterId r:id="rId42"/>
  </p:notesMasterIdLst>
  <p:sldIdLst>
    <p:sldId id="336" r:id="rId3"/>
    <p:sldId id="339" r:id="rId4"/>
    <p:sldId id="257" r:id="rId5"/>
    <p:sldId id="258" r:id="rId6"/>
    <p:sldId id="259" r:id="rId7"/>
    <p:sldId id="340" r:id="rId8"/>
    <p:sldId id="260" r:id="rId9"/>
    <p:sldId id="273" r:id="rId10"/>
    <p:sldId id="341" r:id="rId11"/>
    <p:sldId id="261" r:id="rId12"/>
    <p:sldId id="342" r:id="rId13"/>
    <p:sldId id="284" r:id="rId14"/>
    <p:sldId id="262" r:id="rId15"/>
    <p:sldId id="275" r:id="rId16"/>
    <p:sldId id="343" r:id="rId17"/>
    <p:sldId id="263" r:id="rId18"/>
    <p:sldId id="344" r:id="rId19"/>
    <p:sldId id="345" r:id="rId20"/>
    <p:sldId id="346" r:id="rId21"/>
    <p:sldId id="264" r:id="rId22"/>
    <p:sldId id="265" r:id="rId23"/>
    <p:sldId id="332" r:id="rId24"/>
    <p:sldId id="347" r:id="rId25"/>
    <p:sldId id="333" r:id="rId26"/>
    <p:sldId id="348" r:id="rId27"/>
    <p:sldId id="349" r:id="rId28"/>
    <p:sldId id="276" r:id="rId29"/>
    <p:sldId id="350" r:id="rId30"/>
    <p:sldId id="266" r:id="rId31"/>
    <p:sldId id="351" r:id="rId32"/>
    <p:sldId id="352" r:id="rId33"/>
    <p:sldId id="353" r:id="rId34"/>
    <p:sldId id="267" r:id="rId35"/>
    <p:sldId id="334" r:id="rId36"/>
    <p:sldId id="354" r:id="rId37"/>
    <p:sldId id="337" r:id="rId38"/>
    <p:sldId id="355" r:id="rId39"/>
    <p:sldId id="356" r:id="rId40"/>
    <p:sldId id="357" r:id="rId41"/>
  </p:sldIdLst>
  <p:sldSz cx="9144000" cy="6858000" type="screen4x3"/>
  <p:notesSz cx="7077075" cy="9077325"/>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copy editor" initials="CE" lastIdx="2"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8084" autoAdjust="0"/>
    <p:restoredTop sz="94624" autoAdjust="0"/>
  </p:normalViewPr>
  <p:slideViewPr>
    <p:cSldViewPr snapToGrid="0" snapToObjects="1">
      <p:cViewPr varScale="1">
        <p:scale>
          <a:sx n="132" d="100"/>
          <a:sy n="132" d="100"/>
        </p:scale>
        <p:origin x="-22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commentAuthors" Target="commentAuthors.xml"/><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40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08438" y="0"/>
            <a:ext cx="3067050" cy="4540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8B4E331-075E-4E78-AECF-BA8217AF56C9}" type="datetimeFigureOut">
              <a:rPr lang="en-US"/>
              <a:pPr>
                <a:defRPr/>
              </a:pPr>
              <a:t>5/18/12</a:t>
            </a:fld>
            <a:endParaRPr lang="en-US" dirty="0"/>
          </a:p>
        </p:txBody>
      </p:sp>
      <p:sp>
        <p:nvSpPr>
          <p:cNvPr id="4" name="Slide Image Placeholder 3"/>
          <p:cNvSpPr>
            <a:spLocks noGrp="1" noRot="1" noChangeAspect="1"/>
          </p:cNvSpPr>
          <p:nvPr>
            <p:ph type="sldImg" idx="2"/>
          </p:nvPr>
        </p:nvSpPr>
        <p:spPr>
          <a:xfrm>
            <a:off x="1270000" y="681038"/>
            <a:ext cx="4538663" cy="34036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8025" y="4311650"/>
            <a:ext cx="5661025" cy="40846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21713"/>
            <a:ext cx="3067050" cy="4540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08438" y="8621713"/>
            <a:ext cx="3067050" cy="4540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9E1DB7C-F820-4637-90AA-BD62513F042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latin typeface="Calibri" pitchFamily="1" charset="0"/>
                <a:ea typeface="Arial" pitchFamily="1" charset="0"/>
                <a:cs typeface="Arial" pitchFamily="1" charset="0"/>
              </a:rPr>
              <a:pPr/>
              <a:t>1</a:t>
            </a:fld>
            <a:endParaRPr lang="en-US">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FB71D6-86BF-E648-AA9D-077B283D3629}" type="slidenum">
              <a:rPr lang="en-US"/>
              <a:pPr/>
              <a:t>19</a:t>
            </a:fld>
            <a:endParaRPr lang="en-US"/>
          </a:p>
        </p:txBody>
      </p:sp>
      <p:sp>
        <p:nvSpPr>
          <p:cNvPr id="163842" name="Rectangle 2"/>
          <p:cNvSpPr>
            <a:spLocks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US" b="1"/>
              <a:t>Figure 18.6 A Genetic Bottleneck Can Cause a Population to Crash</a:t>
            </a:r>
            <a:endParaRPr lang="en-US"/>
          </a:p>
          <a:p>
            <a:r>
              <a:rPr lang="en-US"/>
              <a:t>The Illinois population of greater prairie chickens dropped from 25,000 birds in 1933 to only 50 birds in 1993. This drop in population size caused a loss of genetic variation and a drop in the percentage of eggs that hatched. Here, the modern, post-bottleneck Illinois population is compared with the 1933 pre-bottleneck Illinois population, as well as with populations in Kansas, Minnesota, and Nebraska that never experienced a bottleneck.</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5E8BD4-9C3D-4064-89C8-BEAB3C921320}" type="slidenum">
              <a:rPr lang="en-US">
                <a:cs typeface="Arial" charset="0"/>
              </a:rPr>
              <a:pPr fontAlgn="base">
                <a:spcBef>
                  <a:spcPct val="0"/>
                </a:spcBef>
                <a:spcAft>
                  <a:spcPct val="0"/>
                </a:spcAft>
                <a:defRPr/>
              </a:pPr>
              <a:t>20</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F67B3E-8210-2647-88DC-7C8494DF0B12}" type="slidenum">
              <a:rPr lang="en-US"/>
              <a:pPr/>
              <a:t>23</a:t>
            </a:fld>
            <a:endParaRPr lang="en-US"/>
          </a:p>
        </p:txBody>
      </p:sp>
      <p:sp>
        <p:nvSpPr>
          <p:cNvPr id="167938" name="Rectangle 2"/>
          <p:cNvSpPr>
            <a:spLocks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en-US" b="1"/>
              <a:t>Figure 18.7 Directional, Stabilizing, and Disruptive Selection Affect Phenotypic Traits Differently</a:t>
            </a:r>
            <a:r>
              <a:rPr lang="en-US"/>
              <a:t> </a:t>
            </a:r>
          </a:p>
          <a:p>
            <a:r>
              <a:rPr lang="en-US"/>
              <a:t>The graphs in the top row show the relative numbers of individuals with different body sizes in a population before selection. The phenotypes favored by selection are shown in yellow. The graphs in the bottom row show how each type of natural selection affects the distribution of body size in the population.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3CAB5B-8AE3-6F41-AF58-CE36683F6F04}" type="slidenum">
              <a:rPr lang="en-US"/>
              <a:pPr/>
              <a:t>25</a:t>
            </a:fld>
            <a:endParaRPr lang="en-US"/>
          </a:p>
        </p:txBody>
      </p:sp>
      <p:sp>
        <p:nvSpPr>
          <p:cNvPr id="169986" name="Rectangle 2"/>
          <p:cNvSpPr>
            <a:spLocks noChangeArrowheads="1" noTextEdit="1"/>
          </p:cNvSpPr>
          <p:nvPr>
            <p:ph type="sldImg"/>
          </p:nvPr>
        </p:nvSpPr>
        <p:spPr>
          <a:ln/>
        </p:spPr>
      </p:sp>
      <p:sp>
        <p:nvSpPr>
          <p:cNvPr id="169987" name="Rectangle 3"/>
          <p:cNvSpPr>
            <a:spLocks noGrp="1" noChangeArrowheads="1"/>
          </p:cNvSpPr>
          <p:nvPr>
            <p:ph type="body" idx="1"/>
          </p:nvPr>
        </p:nvSpPr>
        <p:spPr/>
        <p:txBody>
          <a:bodyPr/>
          <a:lstStyle/>
          <a:p>
            <a:r>
              <a:rPr lang="en-US" b="1"/>
              <a:t>Figure 18.8 Directional Selection in the Peppered Moth</a:t>
            </a:r>
            <a:r>
              <a:rPr lang="en-US"/>
              <a:t> </a:t>
            </a:r>
          </a:p>
          <a:p>
            <a:r>
              <a:rPr lang="en-US"/>
              <a:t>The frequency of dark-colored peppered moths declined dramatically from 1959 to 1995 in regions near Liverpool, England, and Detroit, Michigan. Before 1959, dark-colored moths had risen in frequency in both England and the United States after industrial pollution had blackened the bark of trees, causing dark-colored moths to be harder for bird predators to find than light-colored moths. A reduction in air pollution following clean-air legislation enacted in 1956 in England and in 1963 in the United States apparently removed this advantage, leading the dark-colored moths to decline in a similar way in the two regions. (No data were collected in Detroit for the 30-year period 1963–1993.)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A92F55-EC9E-8046-8316-31D0C9B314B5}" type="slidenum">
              <a:rPr lang="en-US"/>
              <a:pPr/>
              <a:t>26</a:t>
            </a:fld>
            <a:endParaRPr lang="en-US"/>
          </a:p>
        </p:txBody>
      </p:sp>
      <p:sp>
        <p:nvSpPr>
          <p:cNvPr id="171010" name="Rectangle 2"/>
          <p:cNvSpPr>
            <a:spLocks noChangeArrowheads="1" noTextEdit="1"/>
          </p:cNvSpPr>
          <p:nvPr>
            <p:ph type="sldImg"/>
          </p:nvPr>
        </p:nvSpPr>
        <p:spPr>
          <a:ln/>
        </p:spPr>
      </p:sp>
      <p:sp>
        <p:nvSpPr>
          <p:cNvPr id="171011" name="Rectangle 3"/>
          <p:cNvSpPr>
            <a:spLocks noGrp="1" noChangeArrowheads="1"/>
          </p:cNvSpPr>
          <p:nvPr>
            <p:ph type="body" idx="1"/>
          </p:nvPr>
        </p:nvSpPr>
        <p:spPr/>
        <p:txBody>
          <a:bodyPr/>
          <a:lstStyle/>
          <a:p>
            <a:r>
              <a:rPr lang="en-US" b="1"/>
              <a:t>Figure 18.9 Stabilizing Selection for Human Birth Weight</a:t>
            </a:r>
            <a:r>
              <a:rPr lang="en-US"/>
              <a:t> </a:t>
            </a:r>
          </a:p>
          <a:p>
            <a:r>
              <a:rPr lang="en-US"/>
              <a:t>This graph is based on data for 13,700 babies born from 1935 to 1946 in a hospital in London. In countries that can afford intensive medical care for newborns, the strength of stabilizing selection has been reduced in recent years: because of recent improvements in the care of premature babies and increases in the number of cesarean deliveries of large babies, a graph of such data collected today would be flatter (less rounded) at its peak than the graph shown here.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C13C8A-637F-064D-8023-742004E088DC}" type="slidenum">
              <a:rPr lang="en-US"/>
              <a:pPr/>
              <a:t>28</a:t>
            </a:fld>
            <a:endParaRPr lang="en-US"/>
          </a:p>
        </p:txBody>
      </p:sp>
      <p:sp>
        <p:nvSpPr>
          <p:cNvPr id="175106" name="Rectangle 2"/>
          <p:cNvSpPr>
            <a:spLocks noChangeArrowheads="1" noTextEdit="1"/>
          </p:cNvSpPr>
          <p:nvPr>
            <p:ph type="sldImg"/>
          </p:nvPr>
        </p:nvSpPr>
        <p:spPr>
          <a:ln/>
        </p:spPr>
      </p:sp>
      <p:sp>
        <p:nvSpPr>
          <p:cNvPr id="175107" name="Rectangle 3"/>
          <p:cNvSpPr>
            <a:spLocks noGrp="1" noChangeArrowheads="1"/>
          </p:cNvSpPr>
          <p:nvPr>
            <p:ph type="body" idx="1"/>
          </p:nvPr>
        </p:nvSpPr>
        <p:spPr/>
        <p:txBody>
          <a:bodyPr/>
          <a:lstStyle/>
          <a:p>
            <a:r>
              <a:rPr lang="en-US" b="1"/>
              <a:t>Figure 18.10 Disruptive Selection for Beak Size</a:t>
            </a:r>
            <a:r>
              <a:rPr lang="en-US"/>
              <a:t> </a:t>
            </a:r>
          </a:p>
          <a:p>
            <a:r>
              <a:rPr lang="en-US"/>
              <a:t>In African seed crackers, differences in feeding efficiencies may cause differences in survival. Among a group of young birds hatched in one year, only those with a small or large beak size survived the dry season, when seeds were scarce; all the birds with intermediate beak sizes died. Therefore, natural selection favored both large-beaked and small-beaked birds over birds with intermediate beak sizes. Red bars indicate the beak sizes of young birds that survived the dry season; blue bars indicate the beak sizes of young birds that died.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7926CE-C771-BB4D-A49B-634D2F9128B3}" type="slidenum">
              <a:rPr lang="en-US"/>
              <a:pPr/>
              <a:t>30</a:t>
            </a:fld>
            <a:endParaRPr lang="en-US"/>
          </a:p>
        </p:txBody>
      </p:sp>
      <p:sp>
        <p:nvSpPr>
          <p:cNvPr id="181250" name="Rectangle 2"/>
          <p:cNvSpPr>
            <a:spLocks noChangeArrowheads="1" noTextEdit="1"/>
          </p:cNvSpPr>
          <p:nvPr>
            <p:ph type="sldImg"/>
          </p:nvPr>
        </p:nvSpPr>
        <p:spPr>
          <a:ln/>
        </p:spPr>
      </p:sp>
      <p:sp>
        <p:nvSpPr>
          <p:cNvPr id="181251" name="Rectangle 3"/>
          <p:cNvSpPr>
            <a:spLocks noGrp="1" noChangeArrowheads="1"/>
          </p:cNvSpPr>
          <p:nvPr>
            <p:ph type="body" idx="1"/>
          </p:nvPr>
        </p:nvSpPr>
        <p:spPr/>
        <p:txBody>
          <a:bodyPr/>
          <a:lstStyle/>
          <a:p>
            <a:r>
              <a:rPr lang="en-US" b="1"/>
              <a:t>Figure 18.11 Elaborate Male Courtship Displays Influence Mate Choice</a:t>
            </a:r>
            <a:r>
              <a:rPr lang="en-US"/>
              <a:t> </a:t>
            </a:r>
          </a:p>
          <a:p>
            <a:r>
              <a:rPr lang="en-US"/>
              <a:t>Male peacocks with larger eyespots on their tails are thought to produce offspring with better survival rates.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776B66-B687-D548-B6E8-76A29A882B60}" type="slidenum">
              <a:rPr lang="en-US"/>
              <a:pPr/>
              <a:t>31</a:t>
            </a:fld>
            <a:endParaRPr lang="en-US"/>
          </a:p>
        </p:txBody>
      </p:sp>
      <p:sp>
        <p:nvSpPr>
          <p:cNvPr id="182274" name="Rectangle 2"/>
          <p:cNvSpPr>
            <a:spLocks noChangeArrowheads="1" noTextEdit="1"/>
          </p:cNvSpPr>
          <p:nvPr>
            <p:ph type="sldImg"/>
          </p:nvPr>
        </p:nvSpPr>
        <p:spPr>
          <a:ln/>
        </p:spPr>
      </p:sp>
      <p:sp>
        <p:nvSpPr>
          <p:cNvPr id="182275" name="Rectangle 3"/>
          <p:cNvSpPr>
            <a:spLocks noGrp="1" noChangeArrowheads="1"/>
          </p:cNvSpPr>
          <p:nvPr>
            <p:ph type="body" idx="1"/>
          </p:nvPr>
        </p:nvSpPr>
        <p:spPr/>
        <p:txBody>
          <a:bodyPr/>
          <a:lstStyle/>
          <a:p>
            <a:r>
              <a:rPr lang="en-US" b="1"/>
              <a:t>Figure 18.12a Competing for a Mate Can Be Hazardous</a:t>
            </a:r>
            <a:endParaRPr lang="en-US"/>
          </a:p>
          <a:p>
            <a:r>
              <a:rPr lang="en-US"/>
              <a:t>(a) The call that this male gray tree frog issues to attack a mate can be emulated by predators to attract their prey.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DA5B6A-C963-F045-9F27-4AACF63B90B5}" type="slidenum">
              <a:rPr lang="en-US"/>
              <a:pPr/>
              <a:t>32</a:t>
            </a:fld>
            <a:endParaRPr lang="en-US"/>
          </a:p>
        </p:txBody>
      </p:sp>
      <p:sp>
        <p:nvSpPr>
          <p:cNvPr id="183298" name="Rectangle 2"/>
          <p:cNvSpPr>
            <a:spLocks noChangeArrowheads="1" noTextEdit="1"/>
          </p:cNvSpPr>
          <p:nvPr>
            <p:ph type="sldImg"/>
          </p:nvPr>
        </p:nvSpPr>
        <p:spPr>
          <a:ln/>
        </p:spPr>
      </p:sp>
      <p:sp>
        <p:nvSpPr>
          <p:cNvPr id="183299" name="Rectangle 3"/>
          <p:cNvSpPr>
            <a:spLocks noGrp="1" noChangeArrowheads="1"/>
          </p:cNvSpPr>
          <p:nvPr>
            <p:ph type="body" idx="1"/>
          </p:nvPr>
        </p:nvSpPr>
        <p:spPr/>
        <p:txBody>
          <a:bodyPr/>
          <a:lstStyle/>
          <a:p>
            <a:r>
              <a:rPr lang="en-US" b="1"/>
              <a:t>Figure 18.12b Competing for a Mate Can Be Hazardous</a:t>
            </a:r>
            <a:endParaRPr lang="en-US"/>
          </a:p>
          <a:p>
            <a:r>
              <a:rPr lang="en-US"/>
              <a:t>(b) Only the male staghorn beetle sports the large horn, which it uses to joust with other males. In most cases, the beetle with the longer horn wins more jousts, fertilizes more females, and therefore leaves more descendants. However, jousting carries the risk of serious injury or death.</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F2E6EC-2981-204A-A907-9DBA329BADB4}" type="slidenum">
              <a:rPr lang="en-US"/>
              <a:pPr/>
              <a:t>35</a:t>
            </a:fld>
            <a:endParaRPr lang="en-US"/>
          </a:p>
        </p:txBody>
      </p:sp>
      <p:sp>
        <p:nvSpPr>
          <p:cNvPr id="184322" name="Rectangle 2"/>
          <p:cNvSpPr>
            <a:spLocks noChangeArrowheads="1" noTextEdit="1"/>
          </p:cNvSpPr>
          <p:nvPr>
            <p:ph type="sldImg"/>
          </p:nvPr>
        </p:nvSpPr>
        <p:spPr>
          <a:ln/>
        </p:spPr>
      </p:sp>
      <p:sp>
        <p:nvSpPr>
          <p:cNvPr id="184323" name="Rectangle 3"/>
          <p:cNvSpPr>
            <a:spLocks noGrp="1" noChangeArrowheads="1"/>
          </p:cNvSpPr>
          <p:nvPr>
            <p:ph type="body" idx="1"/>
          </p:nvPr>
        </p:nvSpPr>
        <p:spPr/>
        <p:txBody>
          <a:bodyPr/>
          <a:lstStyle/>
          <a:p>
            <a:r>
              <a:rPr lang="en-US" b="1"/>
              <a:t>Figure 18.13 Natural Selection Results in Resistance to Antibiotics</a:t>
            </a:r>
            <a:endParaRPr lang="en-US"/>
          </a:p>
          <a:p>
            <a:r>
              <a:rPr lang="en-US"/>
              <a:t>Before antibiotic use was common, most bacteria could be killed by antibiotics. Early use of antibiotics selected those few individuals that were resistant. Over time, new mutations and repeated episodes of selection—by the use of either antibiotics (represented here by sieves) or disinfectants—caused the frequency of resistant individuals to increase. In addition, transfer of genes within and among bacterial species allowed some bacteria to develop resistance to multiple antibiotics.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0A453A-F842-7446-A893-29334CD27DE0}" type="slidenum">
              <a:rPr lang="en-US"/>
              <a:pPr/>
              <a:t>2</a:t>
            </a:fld>
            <a:endParaRPr lang="en-US"/>
          </a:p>
        </p:txBody>
      </p:sp>
      <p:sp>
        <p:nvSpPr>
          <p:cNvPr id="149506" name="Rectangle 2"/>
          <p:cNvSpPr>
            <a:spLocks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b="1"/>
              <a:t>A Woman with Tuberculosis.</a:t>
            </a:r>
            <a:r>
              <a:rPr lang="en-US"/>
              <a:t> </a:t>
            </a:r>
          </a:p>
          <a:p>
            <a:r>
              <a:rPr lang="en-US"/>
              <a:t>One-third of the world’s population may be infected with tuberculosis (TB), a “mycobacterium.” As the rate of TB infection has increased, so has the number of cases of antibiotic-resistant TB, a result of natural selection.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36</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1"/>
          <p:cNvSpPr>
            <a:spLocks noChangeArrowheads="1" noTextEdit="1"/>
          </p:cNvSpPr>
          <p:nvPr>
            <p:ph type="sldImg"/>
          </p:nvPr>
        </p:nvSpPr>
        <p:spPr>
          <a:solidFill>
            <a:srgbClr val="FFFFFF"/>
          </a:solidFill>
          <a:ln/>
        </p:spPr>
      </p:sp>
      <p:sp>
        <p:nvSpPr>
          <p:cNvPr id="27651" name="Rectangle 2"/>
          <p:cNvSpPr>
            <a:spLocks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Answer B is correct.</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If a squirrel has more than 3 pups in a littler, she has too many mouths to feed and their survival is in jeopardy.</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Having less than three pups in a litter may be an advantage to the single pup, but the mother will not be passing on as many of her genes compared to other mothers in the population.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1"/>
          <p:cNvSpPr>
            <a:spLocks noChangeArrowheads="1" noTextEdit="1"/>
          </p:cNvSpPr>
          <p:nvPr>
            <p:ph type="sldImg"/>
          </p:nvPr>
        </p:nvSpPr>
        <p:spPr>
          <a:solidFill>
            <a:srgbClr val="FFFFFF"/>
          </a:solidFill>
          <a:ln/>
        </p:spPr>
      </p:sp>
      <p:sp>
        <p:nvSpPr>
          <p:cNvPr id="29699" name="Rectangle 2"/>
          <p:cNvSpPr>
            <a:spLocks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Answer C is correct.</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There are 1,000 total individuals in the population.</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Each individual has 2 alleles; there are 2,000 alleles in the population.</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2 x 230 (AA) + 570 (Aa) + 0 (aa)  = 1,030/2,000  =  .52</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1"/>
          <p:cNvSpPr>
            <a:spLocks noChangeArrowheads="1" noTextEdit="1"/>
          </p:cNvSpPr>
          <p:nvPr>
            <p:ph type="sldImg"/>
          </p:nvPr>
        </p:nvSpPr>
        <p:spPr>
          <a:solidFill>
            <a:srgbClr val="FFFFFF"/>
          </a:solidFill>
          <a:ln/>
        </p:spPr>
      </p:sp>
      <p:sp>
        <p:nvSpPr>
          <p:cNvPr id="31747" name="Rectangle 2"/>
          <p:cNvSpPr>
            <a:spLocks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Answer A is correct.</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When a few individuals start their own population, this is known as the founder effect.</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founder effect is a type of genetic drift.</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birds that made it to the island are not necessarily better flyers; this is a random event.  Therefore, natural selection is incorrect.</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Gene flow occurs when there is exchange of genes between two populations.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A32A73-D0E9-4A71-8396-2EBA5C4649F4}"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90DAD2-3321-A44E-8BAB-6DF4CEDC6963}" type="slidenum">
              <a:rPr lang="en-US"/>
              <a:pPr/>
              <a:t>6</a:t>
            </a:fld>
            <a:endParaRPr lang="en-US"/>
          </a:p>
        </p:txBody>
      </p:sp>
      <p:sp>
        <p:nvSpPr>
          <p:cNvPr id="150530" name="Rectangle 2"/>
          <p:cNvSpPr>
            <a:spLocks noChangeArrowheads="1" noTextEdit="1"/>
          </p:cNvSpPr>
          <p:nvPr>
            <p:ph type="sldImg"/>
          </p:nvPr>
        </p:nvSpPr>
        <p:spPr>
          <a:ln/>
        </p:spPr>
      </p:sp>
      <p:sp>
        <p:nvSpPr>
          <p:cNvPr id="150531" name="Rectangle 3"/>
          <p:cNvSpPr>
            <a:spLocks noGrp="1" noChangeArrowheads="1"/>
          </p:cNvSpPr>
          <p:nvPr>
            <p:ph type="body" idx="1"/>
          </p:nvPr>
        </p:nvSpPr>
        <p:spPr/>
        <p:txBody>
          <a:bodyPr/>
          <a:lstStyle/>
          <a:p>
            <a:r>
              <a:rPr lang="en-US" b="1"/>
              <a:t>Figure 18.1 Morphological Variation in Tiger Cowries, </a:t>
            </a:r>
            <a:r>
              <a:rPr lang="en-US" b="1" i="1"/>
              <a:t>Cypraea tigris</a:t>
            </a:r>
            <a:r>
              <a:rPr lang="en-US"/>
              <a:t> </a:t>
            </a:r>
          </a:p>
          <a:p>
            <a:r>
              <a:rPr lang="en-US"/>
              <a:t>The individuals within a population often vary greatly in many morphological traits, just as these tiger cowries do in their size and color patterns. These snails are widespread throughout the Pacific and Indian oceans, from Hawaii to the eastern shores of Africa.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029D74-719A-8746-9ADC-76A72A9DC0FD}" type="slidenum">
              <a:rPr lang="en-US"/>
              <a:pPr/>
              <a:t>9</a:t>
            </a:fld>
            <a:endParaRPr lang="en-US"/>
          </a:p>
        </p:txBody>
      </p:sp>
      <p:sp>
        <p:nvSpPr>
          <p:cNvPr id="152578" name="Rectangle 2"/>
          <p:cNvSpPr>
            <a:spLocks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b="1"/>
              <a:t>Figure 18.2 DDT Was Initially Described as a “Benefactor of All Humanity”</a:t>
            </a:r>
            <a:endParaRPr lang="en-US"/>
          </a:p>
          <a:p>
            <a:r>
              <a:rPr lang="en-US"/>
              <a:t>Developed as the first of the modern insecticides early in World War II, DDT was initially used with great effect to combat malaria, typhus, and the other insect-borne human diseases. Often termed the “miracle” pesticide, DDT came into wide agricultural and commercial use. The photo shows DDT fogging machines spraying DDT at Jones Beach in New York in the 1940s. By 1972, however, the Environmental Protection Agency had banned DDT because of the devastating side effects of extensive DDT use, including insect resistance and adverse environmental impacts.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1DD253-3ADA-FD45-B53E-4985D6E2CD09}" type="slidenum">
              <a:rPr lang="en-US"/>
              <a:pPr/>
              <a:t>11</a:t>
            </a:fld>
            <a:endParaRPr lang="en-US"/>
          </a:p>
        </p:txBody>
      </p:sp>
      <p:sp>
        <p:nvSpPr>
          <p:cNvPr id="153602" name="Rectangle 2"/>
          <p:cNvSpPr>
            <a:spLocks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US" b="1"/>
              <a:t>Figure 18.3 Migrants Can Move Alleles from One Population to Another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5A954B-972C-0A48-8FA5-4A3212656773}" type="slidenum">
              <a:rPr lang="en-US"/>
              <a:pPr/>
              <a:t>15</a:t>
            </a:fld>
            <a:endParaRPr lang="en-US"/>
          </a:p>
        </p:txBody>
      </p:sp>
      <p:sp>
        <p:nvSpPr>
          <p:cNvPr id="155650" name="Rectangle 2"/>
          <p:cNvSpPr>
            <a:spLocks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en-US" b="1"/>
              <a:t>Figure 18.4 Genetic Drift Occurs by Chance</a:t>
            </a:r>
            <a:r>
              <a:rPr lang="en-US"/>
              <a:t> </a:t>
            </a:r>
          </a:p>
          <a:p>
            <a:r>
              <a:rPr lang="en-US"/>
              <a:t>In this small population of wildflowers, chance events determine which plants leave offspring, without regard to which individuals are better equipped for survival or reproduction. Here, chance events cause the frequency of the </a:t>
            </a:r>
            <a:r>
              <a:rPr lang="en-US" i="1"/>
              <a:t>R</a:t>
            </a:r>
            <a:r>
              <a:rPr lang="en-US"/>
              <a:t> allele to increase from 60 percent to 100 percent in two generations. Note that this particular outcome is just one of many ways that genetic drift could have caused allele frequencies to change at random over time.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6EB620-EC84-A14B-B320-09B5F6478702}" type="slidenum">
              <a:rPr lang="en-US"/>
              <a:pPr/>
              <a:t>17</a:t>
            </a:fld>
            <a:endParaRPr lang="en-US"/>
          </a:p>
        </p:txBody>
      </p:sp>
      <p:sp>
        <p:nvSpPr>
          <p:cNvPr id="161794" name="Rectangle 2"/>
          <p:cNvSpPr>
            <a:spLocks noChangeArrowheads="1" noTextEdit="1"/>
          </p:cNvSpPr>
          <p:nvPr>
            <p:ph type="sldImg"/>
          </p:nvPr>
        </p:nvSpPr>
        <p:spPr>
          <a:ln/>
        </p:spPr>
      </p:sp>
      <p:sp>
        <p:nvSpPr>
          <p:cNvPr id="161795" name="Rectangle 3"/>
          <p:cNvSpPr>
            <a:spLocks noGrp="1" noChangeArrowheads="1"/>
          </p:cNvSpPr>
          <p:nvPr>
            <p:ph type="body" idx="1"/>
          </p:nvPr>
        </p:nvSpPr>
        <p:spPr/>
        <p:txBody>
          <a:bodyPr/>
          <a:lstStyle/>
          <a:p>
            <a:r>
              <a:rPr lang="en-US" b="1"/>
              <a:t>Figure 18.5 (Part 1) Abnormally Shaped Sperm in the Rare Florida Panther</a:t>
            </a:r>
            <a:r>
              <a:rPr lang="en-US"/>
              <a:t> </a:t>
            </a:r>
          </a:p>
          <a:p>
            <a:r>
              <a:rPr lang="en-US"/>
              <a:t>Florida panthers have more abnormal sperm than do cats from other cougar populations—a possible effect of the fixation of harmful alleles.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C58DC2-3158-4A43-93EF-67B29B1F90C4}" type="slidenum">
              <a:rPr lang="en-US"/>
              <a:pPr/>
              <a:t>18</a:t>
            </a:fld>
            <a:endParaRPr lang="en-US"/>
          </a:p>
        </p:txBody>
      </p:sp>
      <p:sp>
        <p:nvSpPr>
          <p:cNvPr id="162818" name="Rectangle 2"/>
          <p:cNvSpPr>
            <a:spLocks noChangeArrowheads="1" noTextEdit="1"/>
          </p:cNvSpPr>
          <p:nvPr>
            <p:ph type="sldImg"/>
          </p:nvPr>
        </p:nvSpPr>
        <p:spPr>
          <a:ln/>
        </p:spPr>
      </p:sp>
      <p:sp>
        <p:nvSpPr>
          <p:cNvPr id="162819" name="Rectangle 3"/>
          <p:cNvSpPr>
            <a:spLocks noGrp="1" noChangeArrowheads="1"/>
          </p:cNvSpPr>
          <p:nvPr>
            <p:ph type="body" idx="1"/>
          </p:nvPr>
        </p:nvSpPr>
        <p:spPr/>
        <p:txBody>
          <a:bodyPr/>
          <a:lstStyle/>
          <a:p>
            <a:r>
              <a:rPr lang="en-US" b="1" dirty="0"/>
              <a:t>Figure 18.5 (Part</a:t>
            </a:r>
            <a:r>
              <a:rPr lang="en-US" b="1" dirty="0" smtClean="0"/>
              <a:t> 2) </a:t>
            </a:r>
            <a:r>
              <a:rPr lang="en-US" b="1" dirty="0"/>
              <a:t>Abnormally Shaped Sperm in the Rare Florida Panther</a:t>
            </a:r>
            <a:r>
              <a:rPr lang="en-US" dirty="0"/>
              <a:t> </a:t>
            </a:r>
          </a:p>
          <a:p>
            <a:r>
              <a:rPr lang="en-US" dirty="0"/>
              <a:t>Abnormal sperm and normal sperm, for comparison.</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60EAAA4-24DF-494E-812E-AF629DD9334E}"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6B5580-5E7D-4CE8-B3E4-7DBFB223B8D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81CFDF-D71E-430A-B608-02E60AB6FB30}"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EDE93C-50A2-4134-B3C4-2CB1FF60BFE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BBC277-2876-4403-9EF8-36D655488F66}"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A8AA31-2B07-4203-8885-74CF7DCA566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 2009 W.W. Norton &amp; Company, Inc. DISCOVER BIOLOGY 4/e</a:t>
            </a:r>
          </a:p>
        </p:txBody>
      </p:sp>
      <p:sp>
        <p:nvSpPr>
          <p:cNvPr id="5" name="Rectangle 3"/>
          <p:cNvSpPr>
            <a:spLocks noGrp="1" noChangeArrowheads="1"/>
          </p:cNvSpPr>
          <p:nvPr>
            <p:ph type="sldNum" sz="quarter" idx="11"/>
          </p:nvPr>
        </p:nvSpPr>
        <p:spPr>
          <a:ln/>
        </p:spPr>
        <p:txBody>
          <a:bodyPr/>
          <a:lstStyle>
            <a:lvl1pPr>
              <a:defRPr/>
            </a:lvl1pPr>
          </a:lstStyle>
          <a:p>
            <a:pPr>
              <a:defRPr/>
            </a:pPr>
            <a:fld id="{2B68F756-6497-484D-8855-1D953D4D42A3}"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F7DB4A-84F5-43D7-99DA-CA5DE8BE3658}"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455430-FCF7-491B-920F-1602EE21FB2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7E06018-F8B8-4304-B5AB-9D1D9D9FE6B7}"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7FD881-98E6-420C-8A0E-C3D7CF7EC40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840A281-3ED1-48B3-835C-B32D2DB062C9}" type="datetimeFigureOut">
              <a:rPr lang="en-US"/>
              <a:pPr>
                <a:defRPr/>
              </a:pPr>
              <a:t>5/18/12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B6AEFF-D32B-41BD-8182-150071B1110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606CED-D63A-48EA-AD9D-CB8E6A590FA5}" type="datetimeFigureOut">
              <a:rPr lang="en-US"/>
              <a:pPr>
                <a:defRPr/>
              </a:pPr>
              <a:t>5/18/12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EF13FCE-371F-4DCB-B97F-C9ECA53BA90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01B50B0-D1CE-4DBF-8DA2-68794D93D147}" type="datetimeFigureOut">
              <a:rPr lang="en-US"/>
              <a:pPr>
                <a:defRPr/>
              </a:pPr>
              <a:t>5/18/12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C85A0A-2DBE-44CF-84BC-47BFF974FE2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7612BB-540F-4E64-B36C-899A48E3FF30}" type="datetimeFigureOut">
              <a:rPr lang="en-US"/>
              <a:pPr>
                <a:defRPr/>
              </a:pPr>
              <a:t>5/18/12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5062CE4-4EAB-418D-8D94-3E71DFC44B0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DE2B33-2B0B-42B9-97E4-A980E32C3ECC}" type="datetimeFigureOut">
              <a:rPr lang="en-US"/>
              <a:pPr>
                <a:defRPr/>
              </a:pPr>
              <a:t>5/18/12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22D5CF-D6FA-4976-984E-B2E73AC6315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C72C4F-2F03-4627-A78C-7CE842180E13}" type="datetimeFigureOut">
              <a:rPr lang="en-US"/>
              <a:pPr>
                <a:defRPr/>
              </a:pPr>
              <a:t>5/18/12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194033-7631-4B73-AF14-AC5D4104E1E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690F207-BEDE-4769-B05C-E4AEAEA82517}" type="datetimeFigureOut">
              <a:rPr lang="en-US"/>
              <a:pPr>
                <a:defRPr/>
              </a:pPr>
              <a:t>5/18/12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5275861-9D72-4ACE-9D24-3199CBB0542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defRPr>
            </a:lvl1pPr>
          </a:lstStyle>
          <a:p>
            <a:pPr defTabSz="914400">
              <a:defRPr/>
            </a:pPr>
            <a:r>
              <a:rPr lang="en-US">
                <a:solidFill>
                  <a:srgbClr val="000000"/>
                </a:solidFill>
                <a:latin typeface="Arial" pitchFamily="1" charset="0"/>
                <a:cs typeface="+mn-cs"/>
                <a:sym typeface="Arial" pitchFamily="1" charset="0"/>
              </a:rPr>
              <a:t>© 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 charset="0"/>
              </a:defRPr>
            </a:lvl1pPr>
          </a:lstStyle>
          <a:p>
            <a:pPr defTabSz="914400">
              <a:defRPr/>
            </a:pPr>
            <a:fld id="{26A0ECE6-D220-3C40-9B08-69668927E538}" type="slidenum">
              <a:rPr lang="en-US">
                <a:solidFill>
                  <a:srgbClr val="000000"/>
                </a:solidFill>
                <a:cs typeface="+mn-cs"/>
                <a:sym typeface="Arial" pitchFamily="1" charset="0"/>
              </a:rPr>
              <a:pPr defTabSz="914400">
                <a:defRPr/>
              </a:pPr>
              <a:t>‹#›</a:t>
            </a:fld>
            <a:endParaRPr lang="en-US">
              <a:solidFill>
                <a:srgbClr val="000000"/>
              </a:solidFill>
              <a:cs typeface="+mn-cs"/>
              <a:sym typeface="Arial" pitchFamily="1" charset="0"/>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cs typeface="+mn-cs"/>
                <a:sym typeface="Arial"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sym typeface="Arial" charset="0"/>
              </a:defRPr>
            </a:lvl1pPr>
          </a:lstStyle>
          <a:p>
            <a:pPr defTabSz="914400">
              <a:defRPr/>
            </a:pPr>
            <a:endParaRPr lang="en-US">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663" r:id="rId1"/>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1" charset="2"/>
        <a:buChar char="n"/>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a:solidFill>
                  <a:srgbClr val="E03C3C"/>
                </a:solidFill>
                <a:ea typeface="+mj-ea"/>
                <a:cs typeface="+mj-cs"/>
              </a:rPr>
              <a:t>Discover Biology</a:t>
            </a:r>
            <a:br>
              <a:rPr lang="en-US" sz="6000" b="1">
                <a:solidFill>
                  <a:srgbClr val="E03C3C"/>
                </a:solidFill>
                <a:ea typeface="+mj-ea"/>
                <a:cs typeface="+mj-cs"/>
              </a:rPr>
            </a:br>
            <a:r>
              <a:rPr lang="en-US" sz="2800" b="1">
                <a:solidFill>
                  <a:srgbClr val="E03C3C"/>
                </a:solidFill>
                <a:ea typeface="+mj-ea"/>
                <a:cs typeface="+mj-cs"/>
              </a:rPr>
              <a:t>FIFTH EDITION</a:t>
            </a:r>
            <a:endParaRPr lang="en-US" sz="4800" b="1">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buFont typeface="Arial"/>
              <a:buNone/>
              <a:defRPr/>
            </a:pPr>
            <a:r>
              <a:rPr lang="en-US" sz="2800" b="1" dirty="0">
                <a:ea typeface="+mn-ea"/>
                <a:cs typeface="+mn-cs"/>
              </a:rPr>
              <a:t>CHAPTER </a:t>
            </a:r>
            <a:r>
              <a:rPr lang="en-US" sz="2800" b="1" dirty="0" smtClean="0">
                <a:ea typeface="+mn-ea"/>
                <a:cs typeface="+mn-cs"/>
              </a:rPr>
              <a:t>18</a:t>
            </a:r>
            <a:endParaRPr lang="en-US" sz="2800" dirty="0" smtClean="0">
              <a:ea typeface="+mn-ea"/>
              <a:cs typeface="+mn-cs"/>
            </a:endParaRPr>
          </a:p>
          <a:p>
            <a:pPr eaLnBrk="1" fontAlgn="auto" hangingPunct="1">
              <a:lnSpc>
                <a:spcPct val="90000"/>
              </a:lnSpc>
              <a:spcAft>
                <a:spcPts val="0"/>
              </a:spcAft>
              <a:buFont typeface="Arial"/>
              <a:buNone/>
              <a:defRPr/>
            </a:pPr>
            <a:r>
              <a:rPr lang="en-US" sz="2800" dirty="0" smtClean="0">
                <a:ea typeface="+mn-ea"/>
                <a:cs typeface="+mn-cs"/>
              </a:rPr>
              <a:t>Evolution of Populations</a:t>
            </a:r>
            <a:endParaRPr lang="en-US" sz="2800" dirty="0">
              <a:ea typeface="+mn-ea"/>
              <a:cs typeface="+mn-cs"/>
            </a:endParaRPr>
          </a:p>
        </p:txBody>
      </p:sp>
      <p:sp>
        <p:nvSpPr>
          <p:cNvPr id="14340" name="Text Box 4"/>
          <p:cNvSpPr txBox="1">
            <a:spLocks noChangeArrowheads="1"/>
          </p:cNvSpPr>
          <p:nvPr/>
        </p:nvSpPr>
        <p:spPr bwMode="auto">
          <a:xfrm>
            <a:off x="4876800" y="6430963"/>
            <a:ext cx="4038600" cy="290512"/>
          </a:xfrm>
          <a:prstGeom prst="rect">
            <a:avLst/>
          </a:prstGeom>
          <a:noFill/>
          <a:ln w="9525">
            <a:noFill/>
            <a:miter lim="800000"/>
            <a:headEnd/>
            <a:tailEnd/>
          </a:ln>
        </p:spPr>
        <p:txBody>
          <a:bodyPr>
            <a:prstTxWarp prst="textNoShape">
              <a:avLst/>
            </a:prstTxWarp>
            <a:spAutoFit/>
          </a:bodyPr>
          <a:lstStyle/>
          <a:p>
            <a:pPr algn="r">
              <a:spcBef>
                <a:spcPct val="50000"/>
              </a:spcBef>
            </a:pPr>
            <a:r>
              <a:rPr lang="en-US" sz="1300">
                <a:ea typeface="ヒラギノ角ゴ ProN W3" pitchFamily="1" charset="-128"/>
                <a:cs typeface="ヒラギノ角ゴ ProN W3" pitchFamily="1" charset="-128"/>
              </a:rPr>
              <a:t>© </a:t>
            </a:r>
            <a:r>
              <a:rPr lang="en-US" sz="1300"/>
              <a:t>2012 W. W. Norton &amp; Company, Inc.</a:t>
            </a:r>
          </a:p>
        </p:txBody>
      </p:sp>
      <p:sp>
        <p:nvSpPr>
          <p:cNvPr id="14341" name="Text Box 5"/>
          <p:cNvSpPr txBox="1">
            <a:spLocks noChangeArrowheads="1"/>
          </p:cNvSpPr>
          <p:nvPr/>
        </p:nvSpPr>
        <p:spPr bwMode="auto">
          <a:xfrm>
            <a:off x="420688" y="1447800"/>
            <a:ext cx="8305800" cy="366713"/>
          </a:xfrm>
          <a:prstGeom prst="rect">
            <a:avLst/>
          </a:prstGeom>
          <a:noFill/>
          <a:ln w="9525">
            <a:noFill/>
            <a:miter lim="800000"/>
            <a:headEnd/>
            <a:tailEnd/>
          </a:ln>
        </p:spPr>
        <p:txBody>
          <a:bodyPr>
            <a:prstTxWarp prst="textNoShape">
              <a:avLst/>
            </a:prstTxWarp>
            <a:spAutoFit/>
          </a:bodyPr>
          <a:lstStyle/>
          <a:p>
            <a:pPr algn="ctr">
              <a:spcBef>
                <a:spcPct val="50000"/>
              </a:spcBef>
            </a:pPr>
            <a:r>
              <a:rPr lang="en-US">
                <a:solidFill>
                  <a:schemeClr val="tx2"/>
                </a:solidFill>
              </a:rPr>
              <a:t>Anu Singh-Cundy • Michael L. Cain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Title 1"/>
          <p:cNvSpPr>
            <a:spLocks noGrp="1"/>
          </p:cNvSpPr>
          <p:nvPr>
            <p:ph type="title"/>
          </p:nvPr>
        </p:nvSpPr>
        <p:spPr>
          <a:xfrm>
            <a:off x="0" y="274638"/>
            <a:ext cx="9144000" cy="1143000"/>
          </a:xfrm>
        </p:spPr>
        <p:txBody>
          <a:bodyPr/>
          <a:lstStyle/>
          <a:p>
            <a:pPr eaLnBrk="1" hangingPunct="1"/>
            <a:r>
              <a:rPr lang="en-US" sz="4000" smtClean="0"/>
              <a:t>Gene Flow: Exchanging Alleles </a:t>
            </a:r>
            <a:br>
              <a:rPr lang="en-US" sz="4000" smtClean="0"/>
            </a:br>
            <a:r>
              <a:rPr lang="en-US" sz="4000" smtClean="0"/>
              <a:t>between Populations</a:t>
            </a:r>
          </a:p>
        </p:txBody>
      </p:sp>
      <p:sp>
        <p:nvSpPr>
          <p:cNvPr id="24578" name="Content Placeholder 2"/>
          <p:cNvSpPr>
            <a:spLocks noGrp="1"/>
          </p:cNvSpPr>
          <p:nvPr>
            <p:ph idx="1"/>
          </p:nvPr>
        </p:nvSpPr>
        <p:spPr/>
        <p:txBody>
          <a:bodyPr/>
          <a:lstStyle/>
          <a:p>
            <a:pPr eaLnBrk="1" hangingPunct="1"/>
            <a:r>
              <a:rPr lang="en-US" sz="3000" b="1" smtClean="0"/>
              <a:t>Gene flow </a:t>
            </a:r>
            <a:r>
              <a:rPr lang="en-US" sz="3000" smtClean="0"/>
              <a:t>occurs when individuals move from one population to another and exchange alleles </a:t>
            </a:r>
          </a:p>
          <a:p>
            <a:pPr eaLnBrk="1" hangingPunct="1"/>
            <a:r>
              <a:rPr lang="en-US" sz="3000" smtClean="0"/>
              <a:t>Gametes can move from one population to another, causing gene flow</a:t>
            </a:r>
          </a:p>
          <a:p>
            <a:pPr eaLnBrk="1" hangingPunct="1"/>
            <a:r>
              <a:rPr lang="en-US" sz="3000" smtClean="0"/>
              <a:t>Two-way gene flow tends to make the genetic composition of different populations more similar</a:t>
            </a:r>
          </a:p>
          <a:p>
            <a:pPr eaLnBrk="1" hangingPunct="1"/>
            <a:r>
              <a:rPr lang="en-US" sz="3000" smtClean="0"/>
              <a:t>Gene flow can counteract the effects of other evolutionary mechanisms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5714" name="Picture 2" descr="figure_18_03"/>
          <p:cNvPicPr>
            <a:picLocks noChangeAspect="1" noChangeArrowheads="1"/>
          </p:cNvPicPr>
          <p:nvPr/>
        </p:nvPicPr>
        <p:blipFill>
          <a:blip r:embed="rId3"/>
          <a:srcRect/>
          <a:stretch>
            <a:fillRect/>
          </a:stretch>
        </p:blipFill>
        <p:spPr bwMode="auto">
          <a:xfrm>
            <a:off x="304800" y="1701800"/>
            <a:ext cx="8531225" cy="3467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mtClean="0"/>
              <a:t>Genetic Drift: The Effects of Chance</a:t>
            </a:r>
          </a:p>
        </p:txBody>
      </p:sp>
      <p:sp>
        <p:nvSpPr>
          <p:cNvPr id="26626" name="Content Placeholder 2"/>
          <p:cNvSpPr>
            <a:spLocks noGrp="1"/>
          </p:cNvSpPr>
          <p:nvPr>
            <p:ph idx="1"/>
          </p:nvPr>
        </p:nvSpPr>
        <p:spPr/>
        <p:txBody>
          <a:bodyPr/>
          <a:lstStyle/>
          <a:p>
            <a:pPr eaLnBrk="1" hangingPunct="1"/>
            <a:r>
              <a:rPr lang="en-US" smtClean="0"/>
              <a:t>A change in allele frequencies because of random differences in survival and reproduction from one generation to the next is called </a:t>
            </a:r>
            <a:r>
              <a:rPr lang="en-US" b="1" smtClean="0"/>
              <a:t>genetic drift</a:t>
            </a:r>
          </a:p>
          <a:p>
            <a:pPr eaLnBrk="1" hangingPunct="1"/>
            <a:r>
              <a:rPr lang="en-US" smtClean="0"/>
              <a:t>Chance events determine which individuals contribute offspring to the next generation</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Genetic Drift Affects Small Populations</a:t>
            </a:r>
            <a:endParaRPr lang="en-US" dirty="0"/>
          </a:p>
        </p:txBody>
      </p:sp>
      <p:sp>
        <p:nvSpPr>
          <p:cNvPr id="27650" name="Content Placeholder 2"/>
          <p:cNvSpPr>
            <a:spLocks noGrp="1"/>
          </p:cNvSpPr>
          <p:nvPr>
            <p:ph idx="1"/>
          </p:nvPr>
        </p:nvSpPr>
        <p:spPr/>
        <p:txBody>
          <a:bodyPr/>
          <a:lstStyle/>
          <a:p>
            <a:pPr eaLnBrk="1" hangingPunct="1">
              <a:lnSpc>
                <a:spcPct val="90000"/>
              </a:lnSpc>
            </a:pPr>
            <a:r>
              <a:rPr lang="en-US" smtClean="0"/>
              <a:t>Chance events that cause change in allele frequencies are much more noticeable in small populations than in large populations</a:t>
            </a:r>
          </a:p>
          <a:p>
            <a:pPr eaLnBrk="1" hangingPunct="1">
              <a:lnSpc>
                <a:spcPct val="90000"/>
              </a:lnSpc>
            </a:pPr>
            <a:r>
              <a:rPr lang="en-US" smtClean="0"/>
              <a:t>A source of genetic drift is the random alignment of alleles during gamete formation and chance events associated with the survival and reproduction of individuals</a:t>
            </a:r>
          </a:p>
          <a:p>
            <a:pPr eaLnBrk="1" hangingPunct="1">
              <a:lnSpc>
                <a:spcPct val="90000"/>
              </a:lnSpc>
            </a:pPr>
            <a:r>
              <a:rPr lang="en-US" smtClean="0"/>
              <a:t>When the frequency of an allele reaches 100 percent in a population, it is</a:t>
            </a:r>
            <a:r>
              <a:rPr lang="en-US" b="1" smtClean="0"/>
              <a:t> fixed</a:t>
            </a:r>
          </a:p>
          <a:p>
            <a:pPr eaLnBrk="1" hangingPunct="1">
              <a:lnSpc>
                <a:spcPct val="90000"/>
              </a:lnSpc>
            </a:pPr>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Genetic Drift Affects Small Populations</a:t>
            </a:r>
            <a:endParaRPr lang="en-US" dirty="0"/>
          </a:p>
        </p:txBody>
      </p:sp>
      <p:sp>
        <p:nvSpPr>
          <p:cNvPr id="28674" name="Content Placeholder 2"/>
          <p:cNvSpPr>
            <a:spLocks noGrp="1"/>
          </p:cNvSpPr>
          <p:nvPr>
            <p:ph idx="1"/>
          </p:nvPr>
        </p:nvSpPr>
        <p:spPr/>
        <p:txBody>
          <a:bodyPr/>
          <a:lstStyle/>
          <a:p>
            <a:pPr eaLnBrk="1" hangingPunct="1"/>
            <a:r>
              <a:rPr lang="en-US" smtClean="0"/>
              <a:t>Genetic drift can affect the evolution of small populations by eventually causing one allele to reach fixation</a:t>
            </a:r>
          </a:p>
          <a:p>
            <a:pPr eaLnBrk="1" hangingPunct="1"/>
            <a:r>
              <a:rPr lang="en-US" smtClean="0"/>
              <a:t>Genetic drift can lead to fixation of alleles that are neutral, harmful, or beneficial</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7762" name="Picture 2" descr="figure_18_04"/>
          <p:cNvPicPr>
            <a:picLocks noChangeAspect="1" noChangeArrowheads="1"/>
          </p:cNvPicPr>
          <p:nvPr/>
        </p:nvPicPr>
        <p:blipFill>
          <a:blip r:embed="rId3"/>
          <a:srcRect/>
          <a:stretch>
            <a:fillRect/>
          </a:stretch>
        </p:blipFill>
        <p:spPr bwMode="auto">
          <a:xfrm>
            <a:off x="3276600" y="215900"/>
            <a:ext cx="26019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Genetic Bottlenecks Can Threaten the Survival of Populations</a:t>
            </a:r>
            <a:endParaRPr lang="en-US" dirty="0"/>
          </a:p>
        </p:txBody>
      </p:sp>
      <p:sp>
        <p:nvSpPr>
          <p:cNvPr id="30722" name="Content Placeholder 2"/>
          <p:cNvSpPr>
            <a:spLocks noGrp="1"/>
          </p:cNvSpPr>
          <p:nvPr>
            <p:ph idx="1"/>
          </p:nvPr>
        </p:nvSpPr>
        <p:spPr/>
        <p:txBody>
          <a:bodyPr/>
          <a:lstStyle/>
          <a:p>
            <a:pPr eaLnBrk="1" hangingPunct="1"/>
            <a:r>
              <a:rPr lang="en-US" smtClean="0"/>
              <a:t>Genetic drift can hasten the extinction of endangered species</a:t>
            </a:r>
          </a:p>
          <a:p>
            <a:pPr eaLnBrk="1" hangingPunct="1"/>
            <a:r>
              <a:rPr lang="en-US" smtClean="0"/>
              <a:t>The loss of genetic variation in a small population is called a </a:t>
            </a:r>
            <a:r>
              <a:rPr lang="en-US" b="1" smtClean="0"/>
              <a:t>genetic bottleneck</a:t>
            </a:r>
          </a:p>
          <a:p>
            <a:pPr eaLnBrk="1" hangingPunct="1"/>
            <a:r>
              <a:rPr lang="en-US" smtClean="0"/>
              <a:t>The </a:t>
            </a:r>
            <a:r>
              <a:rPr lang="en-US" b="1" smtClean="0"/>
              <a:t>founder effect </a:t>
            </a:r>
            <a:r>
              <a:rPr lang="en-US" smtClean="0"/>
              <a:t>is a type of genetic bottleneck created when a small group of individuals established a new population far from existing populations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1858" name="Picture 2" descr="figure_18_05_01"/>
          <p:cNvPicPr>
            <a:picLocks noChangeAspect="1" noChangeArrowheads="1"/>
          </p:cNvPicPr>
          <p:nvPr/>
        </p:nvPicPr>
        <p:blipFill>
          <a:blip r:embed="rId3"/>
          <a:srcRect/>
          <a:stretch>
            <a:fillRect/>
          </a:stretch>
        </p:blipFill>
        <p:spPr bwMode="auto">
          <a:xfrm>
            <a:off x="304800" y="215900"/>
            <a:ext cx="85312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882" name="Picture 2" descr="figure_18_05_02"/>
          <p:cNvPicPr>
            <a:picLocks noChangeAspect="1" noChangeArrowheads="1"/>
          </p:cNvPicPr>
          <p:nvPr/>
        </p:nvPicPr>
        <p:blipFill>
          <a:blip r:embed="rId3"/>
          <a:srcRect/>
          <a:stretch>
            <a:fillRect/>
          </a:stretch>
        </p:blipFill>
        <p:spPr bwMode="auto">
          <a:xfrm>
            <a:off x="304800" y="1219200"/>
            <a:ext cx="8531225" cy="44243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3906" name="Picture 2" descr="figure_18_06"/>
          <p:cNvPicPr>
            <a:picLocks noChangeAspect="1" noChangeArrowheads="1"/>
          </p:cNvPicPr>
          <p:nvPr/>
        </p:nvPicPr>
        <p:blipFill>
          <a:blip r:embed="rId3"/>
          <a:srcRect/>
          <a:stretch>
            <a:fillRect/>
          </a:stretch>
        </p:blipFill>
        <p:spPr bwMode="auto">
          <a:xfrm>
            <a:off x="304800" y="774700"/>
            <a:ext cx="8531225" cy="530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2" name="Picture 2" descr="figure_18_00"/>
          <p:cNvPicPr>
            <a:picLocks noChangeAspect="1" noChangeArrowheads="1"/>
          </p:cNvPicPr>
          <p:nvPr/>
        </p:nvPicPr>
        <p:blipFill>
          <a:blip r:embed="rId3"/>
          <a:srcRect/>
          <a:stretch>
            <a:fillRect/>
          </a:stretch>
        </p:blipFill>
        <p:spPr bwMode="auto">
          <a:xfrm>
            <a:off x="304800" y="406400"/>
            <a:ext cx="8531225" cy="6038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Natural Selection: The Effects of Advantageous Alleles</a:t>
            </a:r>
            <a:endParaRPr lang="en-US" dirty="0"/>
          </a:p>
        </p:txBody>
      </p:sp>
      <p:sp>
        <p:nvSpPr>
          <p:cNvPr id="33794" name="Content Placeholder 2"/>
          <p:cNvSpPr>
            <a:spLocks noGrp="1"/>
          </p:cNvSpPr>
          <p:nvPr>
            <p:ph idx="1"/>
          </p:nvPr>
        </p:nvSpPr>
        <p:spPr/>
        <p:txBody>
          <a:bodyPr/>
          <a:lstStyle/>
          <a:p>
            <a:pPr eaLnBrk="1" hangingPunct="1"/>
            <a:r>
              <a:rPr lang="en-US" b="1" smtClean="0"/>
              <a:t>Natural selection </a:t>
            </a:r>
            <a:r>
              <a:rPr lang="en-US" smtClean="0"/>
              <a:t>occurs when individuals with particular inherited characteristics survive and reproduce at a higher rate than other individuals in a population because those phenotypes are favored over others</a:t>
            </a:r>
          </a:p>
          <a:p>
            <a:pPr eaLnBrk="1" hangingPunct="1"/>
            <a:r>
              <a:rPr lang="en-US" smtClean="0"/>
              <a:t>Natural selection acts on the phenotype of a population but affects the genotype as well</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9863" y="274638"/>
            <a:ext cx="8785225" cy="1143000"/>
          </a:xfrm>
        </p:spPr>
        <p:txBody>
          <a:bodyPr rtlCol="0">
            <a:normAutofit fontScale="90000"/>
          </a:bodyPr>
          <a:lstStyle/>
          <a:p>
            <a:pPr eaLnBrk="1" fontAlgn="auto" hangingPunct="1">
              <a:spcAft>
                <a:spcPts val="0"/>
              </a:spcAft>
              <a:defRPr/>
            </a:pPr>
            <a:r>
              <a:rPr lang="en-US" dirty="0" smtClean="0"/>
              <a:t>Even Natural Selection Does Not Always Lead to Evolutionary Change</a:t>
            </a:r>
            <a:endParaRPr lang="en-US" dirty="0"/>
          </a:p>
        </p:txBody>
      </p:sp>
      <p:sp>
        <p:nvSpPr>
          <p:cNvPr id="35842" name="Content Placeholder 2"/>
          <p:cNvSpPr>
            <a:spLocks noGrp="1"/>
          </p:cNvSpPr>
          <p:nvPr>
            <p:ph idx="1"/>
          </p:nvPr>
        </p:nvSpPr>
        <p:spPr/>
        <p:txBody>
          <a:bodyPr/>
          <a:lstStyle/>
          <a:p>
            <a:pPr eaLnBrk="1" hangingPunct="1"/>
            <a:r>
              <a:rPr lang="en-US" smtClean="0"/>
              <a:t>Natural selection is the only mechanism that consistently improves the reproductive success of the organism in its environment</a:t>
            </a:r>
          </a:p>
          <a:p>
            <a:pPr eaLnBrk="1" hangingPunct="1"/>
            <a:r>
              <a:rPr lang="en-US" smtClean="0"/>
              <a:t>In order for natural selection to take place, there must be genetic variation and beneficial mutations in the population</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z="4000" smtClean="0"/>
              <a:t>There Are Three Types of </a:t>
            </a:r>
            <a:br>
              <a:rPr lang="en-US" sz="4000" smtClean="0"/>
            </a:br>
            <a:r>
              <a:rPr lang="en-US" sz="4000" smtClean="0"/>
              <a:t>Natural Selection</a:t>
            </a:r>
          </a:p>
        </p:txBody>
      </p:sp>
      <p:sp>
        <p:nvSpPr>
          <p:cNvPr id="36866" name="Content Placeholder 2"/>
          <p:cNvSpPr>
            <a:spLocks noGrp="1"/>
          </p:cNvSpPr>
          <p:nvPr>
            <p:ph idx="1"/>
          </p:nvPr>
        </p:nvSpPr>
        <p:spPr/>
        <p:txBody>
          <a:bodyPr/>
          <a:lstStyle/>
          <a:p>
            <a:pPr eaLnBrk="1" hangingPunct="1"/>
            <a:r>
              <a:rPr lang="en-US" smtClean="0"/>
              <a:t>Individuals with certain forms of an inherited phenotypic trait tend to have better survival rates and to produce more offspring than do individuals with other forms of that trait in all three types of natural selection: </a:t>
            </a:r>
          </a:p>
          <a:p>
            <a:pPr lvl="1" eaLnBrk="1" hangingPunct="1"/>
            <a:r>
              <a:rPr lang="en-US" i="1" smtClean="0"/>
              <a:t>Directional selection</a:t>
            </a:r>
          </a:p>
          <a:p>
            <a:pPr lvl="1" eaLnBrk="1" hangingPunct="1"/>
            <a:r>
              <a:rPr lang="en-US" i="1" smtClean="0"/>
              <a:t>Stabilizing selection</a:t>
            </a:r>
          </a:p>
          <a:p>
            <a:pPr lvl="1" eaLnBrk="1" hangingPunct="1"/>
            <a:r>
              <a:rPr lang="en-US" i="1" smtClean="0"/>
              <a:t>Disruptive selection</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8002" name="Picture 2" descr="figure_18_07"/>
          <p:cNvPicPr>
            <a:picLocks noChangeAspect="1" noChangeArrowheads="1"/>
          </p:cNvPicPr>
          <p:nvPr/>
        </p:nvPicPr>
        <p:blipFill>
          <a:blip r:embed="rId3"/>
          <a:srcRect/>
          <a:stretch>
            <a:fillRect/>
          </a:stretch>
        </p:blipFill>
        <p:spPr bwMode="auto">
          <a:xfrm>
            <a:off x="330200" y="215900"/>
            <a:ext cx="84883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sz="4000" smtClean="0"/>
              <a:t>There Are Three Types of </a:t>
            </a:r>
            <a:br>
              <a:rPr lang="en-US" sz="4000" smtClean="0"/>
            </a:br>
            <a:r>
              <a:rPr lang="en-US" sz="4000" smtClean="0"/>
              <a:t>Natural Selection</a:t>
            </a:r>
          </a:p>
        </p:txBody>
      </p:sp>
      <p:sp>
        <p:nvSpPr>
          <p:cNvPr id="38914" name="Content Placeholder 2"/>
          <p:cNvSpPr>
            <a:spLocks noGrp="1"/>
          </p:cNvSpPr>
          <p:nvPr>
            <p:ph idx="1"/>
          </p:nvPr>
        </p:nvSpPr>
        <p:spPr/>
        <p:txBody>
          <a:bodyPr/>
          <a:lstStyle/>
          <a:p>
            <a:pPr eaLnBrk="1" hangingPunct="1"/>
            <a:r>
              <a:rPr lang="en-US" smtClean="0"/>
              <a:t>When individuals at one extreme of an inherited phenotypic trait have an advantage over other individuals in the population, they exhibit </a:t>
            </a:r>
            <a:r>
              <a:rPr lang="en-US" b="1" smtClean="0"/>
              <a:t>directional selection</a:t>
            </a:r>
          </a:p>
          <a:p>
            <a:pPr eaLnBrk="1" hangingPunct="1"/>
            <a:r>
              <a:rPr lang="en-US" smtClean="0"/>
              <a:t>When individuals with intermediate values of an inherited phenotypic trait have an advantage over other individuals in the population, they exhibit </a:t>
            </a:r>
            <a:r>
              <a:rPr lang="en-US" b="1" smtClean="0"/>
              <a:t>stabilizing selection</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0050" name="Picture 2" descr="figure_18_08"/>
          <p:cNvPicPr>
            <a:picLocks noChangeAspect="1" noChangeArrowheads="1"/>
          </p:cNvPicPr>
          <p:nvPr/>
        </p:nvPicPr>
        <p:blipFill>
          <a:blip r:embed="rId3"/>
          <a:srcRect/>
          <a:stretch>
            <a:fillRect/>
          </a:stretch>
        </p:blipFill>
        <p:spPr bwMode="auto">
          <a:xfrm>
            <a:off x="2044700" y="215900"/>
            <a:ext cx="50514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1074" name="Picture 2" descr="figure_18_09"/>
          <p:cNvPicPr>
            <a:picLocks noChangeAspect="1" noChangeArrowheads="1"/>
          </p:cNvPicPr>
          <p:nvPr/>
        </p:nvPicPr>
        <p:blipFill>
          <a:blip r:embed="rId3"/>
          <a:srcRect/>
          <a:stretch>
            <a:fillRect/>
          </a:stretch>
        </p:blipFill>
        <p:spPr bwMode="auto">
          <a:xfrm>
            <a:off x="304800" y="1028700"/>
            <a:ext cx="8531225" cy="48148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Title 1"/>
          <p:cNvSpPr>
            <a:spLocks noGrp="1"/>
          </p:cNvSpPr>
          <p:nvPr>
            <p:ph type="title"/>
          </p:nvPr>
        </p:nvSpPr>
        <p:spPr>
          <a:xfrm>
            <a:off x="277813" y="274638"/>
            <a:ext cx="8682037" cy="1143000"/>
          </a:xfrm>
        </p:spPr>
        <p:txBody>
          <a:bodyPr/>
          <a:lstStyle/>
          <a:p>
            <a:pPr eaLnBrk="1" hangingPunct="1"/>
            <a:r>
              <a:rPr lang="en-US" sz="4000" smtClean="0"/>
              <a:t>There Are Three Types of </a:t>
            </a:r>
            <a:br>
              <a:rPr lang="en-US" sz="4000" smtClean="0"/>
            </a:br>
            <a:r>
              <a:rPr lang="en-US" sz="4000" smtClean="0"/>
              <a:t>Natural Selection</a:t>
            </a:r>
          </a:p>
        </p:txBody>
      </p:sp>
      <p:sp>
        <p:nvSpPr>
          <p:cNvPr id="41986" name="Content Placeholder 2"/>
          <p:cNvSpPr>
            <a:spLocks noGrp="1"/>
          </p:cNvSpPr>
          <p:nvPr>
            <p:ph idx="1"/>
          </p:nvPr>
        </p:nvSpPr>
        <p:spPr/>
        <p:txBody>
          <a:bodyPr/>
          <a:lstStyle/>
          <a:p>
            <a:pPr eaLnBrk="1" hangingPunct="1"/>
            <a:r>
              <a:rPr lang="en-US" smtClean="0"/>
              <a:t>When individuals with either extreme of an inherited phenotypic trait have an advantage over individuals with an intermediate phenotype, they exhibit disruptive selection</a:t>
            </a:r>
          </a:p>
          <a:p>
            <a:pPr eaLnBrk="1" hangingPunct="1"/>
            <a:r>
              <a:rPr lang="en-US" smtClean="0"/>
              <a:t>Disruptive selection is fairly uncommon</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5170" name="Picture 2" descr="figure_18_10"/>
          <p:cNvPicPr>
            <a:picLocks noChangeAspect="1" noChangeArrowheads="1"/>
          </p:cNvPicPr>
          <p:nvPr/>
        </p:nvPicPr>
        <p:blipFill>
          <a:blip r:embed="rId3"/>
          <a:srcRect/>
          <a:stretch>
            <a:fillRect/>
          </a:stretch>
        </p:blipFill>
        <p:spPr bwMode="auto">
          <a:xfrm>
            <a:off x="2400300" y="215900"/>
            <a:ext cx="435133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Sexual Selection: Where Sex and Natural Selection Meet</a:t>
            </a:r>
            <a:endParaRPr lang="en-US" dirty="0"/>
          </a:p>
        </p:txBody>
      </p:sp>
      <p:sp>
        <p:nvSpPr>
          <p:cNvPr id="44034" name="Content Placeholder 2"/>
          <p:cNvSpPr>
            <a:spLocks noGrp="1"/>
          </p:cNvSpPr>
          <p:nvPr>
            <p:ph idx="1"/>
          </p:nvPr>
        </p:nvSpPr>
        <p:spPr/>
        <p:txBody>
          <a:bodyPr/>
          <a:lstStyle/>
          <a:p>
            <a:pPr eaLnBrk="1" hangingPunct="1">
              <a:lnSpc>
                <a:spcPct val="90000"/>
              </a:lnSpc>
            </a:pPr>
            <a:r>
              <a:rPr lang="en-US" smtClean="0"/>
              <a:t>When individuals differ in inherited characteristics that affect their ability to get mates, they exhibit </a:t>
            </a:r>
            <a:r>
              <a:rPr lang="en-US" b="1" smtClean="0"/>
              <a:t>sexual selection</a:t>
            </a:r>
          </a:p>
          <a:p>
            <a:pPr eaLnBrk="1" hangingPunct="1">
              <a:lnSpc>
                <a:spcPct val="90000"/>
              </a:lnSpc>
            </a:pPr>
            <a:r>
              <a:rPr lang="en-US" smtClean="0"/>
              <a:t>Sexual selection favors individuals that are more fit for mating</a:t>
            </a:r>
          </a:p>
          <a:p>
            <a:pPr eaLnBrk="1" hangingPunct="1">
              <a:lnSpc>
                <a:spcPct val="90000"/>
              </a:lnSpc>
            </a:pPr>
            <a:r>
              <a:rPr lang="en-US" smtClean="0"/>
              <a:t>Sexual selection can lead to </a:t>
            </a:r>
            <a:r>
              <a:rPr lang="en-US" b="1" smtClean="0"/>
              <a:t>sexual dimorphism</a:t>
            </a:r>
            <a:r>
              <a:rPr lang="en-US" smtClean="0"/>
              <a:t>, which means that males and females are distinctly different in appearance</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mtClean="0"/>
              <a:t>Evolution of Resistance</a:t>
            </a:r>
          </a:p>
        </p:txBody>
      </p:sp>
      <p:sp>
        <p:nvSpPr>
          <p:cNvPr id="16386" name="Content Placeholder 2"/>
          <p:cNvSpPr>
            <a:spLocks noGrp="1"/>
          </p:cNvSpPr>
          <p:nvPr>
            <p:ph idx="1"/>
          </p:nvPr>
        </p:nvSpPr>
        <p:spPr/>
        <p:txBody>
          <a:bodyPr/>
          <a:lstStyle/>
          <a:p>
            <a:pPr eaLnBrk="1" hangingPunct="1"/>
            <a:r>
              <a:rPr lang="en-US" smtClean="0"/>
              <a:t>The discovery of antibiotics has helped millions of people fight deadly bacterial infections since the 1940s</a:t>
            </a:r>
          </a:p>
          <a:p>
            <a:pPr eaLnBrk="1" hangingPunct="1"/>
            <a:r>
              <a:rPr lang="en-US" smtClean="0"/>
              <a:t>Bacteria have the ability to adapt to antibiotics in their environment, leading to antibiotic-resistant strains</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1314" name="Picture 2" descr="figure_18_11"/>
          <p:cNvPicPr>
            <a:picLocks noChangeAspect="1" noChangeArrowheads="1"/>
          </p:cNvPicPr>
          <p:nvPr/>
        </p:nvPicPr>
        <p:blipFill>
          <a:blip r:embed="rId3"/>
          <a:srcRect/>
          <a:stretch>
            <a:fillRect/>
          </a:stretch>
        </p:blipFill>
        <p:spPr bwMode="auto">
          <a:xfrm>
            <a:off x="774700" y="215900"/>
            <a:ext cx="76120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2338" name="Picture 2" descr="figure_18_12a"/>
          <p:cNvPicPr>
            <a:picLocks noChangeAspect="1" noChangeArrowheads="1"/>
          </p:cNvPicPr>
          <p:nvPr/>
        </p:nvPicPr>
        <p:blipFill>
          <a:blip r:embed="rId3"/>
          <a:srcRect/>
          <a:stretch>
            <a:fillRect/>
          </a:stretch>
        </p:blipFill>
        <p:spPr bwMode="auto">
          <a:xfrm>
            <a:off x="2514600" y="215900"/>
            <a:ext cx="41195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62" name="Picture 2" descr="figure_18_12b"/>
          <p:cNvPicPr>
            <a:picLocks noChangeAspect="1" noChangeArrowheads="1"/>
          </p:cNvPicPr>
          <p:nvPr/>
        </p:nvPicPr>
        <p:blipFill>
          <a:blip r:embed="rId3"/>
          <a:srcRect/>
          <a:stretch>
            <a:fillRect/>
          </a:stretch>
        </p:blipFill>
        <p:spPr bwMode="auto">
          <a:xfrm>
            <a:off x="304800" y="215900"/>
            <a:ext cx="85312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sz="4000" smtClean="0"/>
              <a:t>Flesh-Eating Bacteria and </a:t>
            </a:r>
            <a:br>
              <a:rPr lang="en-US" sz="4000" smtClean="0"/>
            </a:br>
            <a:r>
              <a:rPr lang="en-US" sz="4000" smtClean="0"/>
              <a:t>Antibiotic Resistance</a:t>
            </a:r>
          </a:p>
        </p:txBody>
      </p:sp>
      <p:sp>
        <p:nvSpPr>
          <p:cNvPr id="46082" name="Content Placeholder 2"/>
          <p:cNvSpPr>
            <a:spLocks noGrp="1"/>
          </p:cNvSpPr>
          <p:nvPr>
            <p:ph idx="1"/>
          </p:nvPr>
        </p:nvSpPr>
        <p:spPr/>
        <p:txBody>
          <a:bodyPr/>
          <a:lstStyle/>
          <a:p>
            <a:pPr eaLnBrk="1" hangingPunct="1"/>
            <a:r>
              <a:rPr lang="en-US" smtClean="0"/>
              <a:t>Methicillin-resistant </a:t>
            </a:r>
            <a:r>
              <a:rPr lang="en-US" i="1" smtClean="0"/>
              <a:t>Staphylococcus aureus </a:t>
            </a:r>
            <a:r>
              <a:rPr lang="en-US" smtClean="0"/>
              <a:t>(MRSA) is a strain of staphylococcus that carries genes that make it resistant to most antibiotics</a:t>
            </a:r>
          </a:p>
          <a:p>
            <a:pPr eaLnBrk="1" hangingPunct="1"/>
            <a:r>
              <a:rPr lang="en-US" smtClean="0"/>
              <a:t>MRSA kills 20 percent of those who are infected</a:t>
            </a:r>
          </a:p>
          <a:p>
            <a:pPr eaLnBrk="1" hangingPunct="1"/>
            <a:r>
              <a:rPr lang="en-US" smtClean="0"/>
              <a:t>MRSA is common in medical settings where antibiotics are used frequently; they select for antibiotic resistance</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z="4000" smtClean="0"/>
              <a:t>Flesh-Eating Bacteria and </a:t>
            </a:r>
            <a:br>
              <a:rPr lang="en-US" sz="4000" smtClean="0"/>
            </a:br>
            <a:r>
              <a:rPr lang="en-US" sz="4000" smtClean="0"/>
              <a:t>Antibiotic Resistance</a:t>
            </a:r>
          </a:p>
        </p:txBody>
      </p:sp>
      <p:sp>
        <p:nvSpPr>
          <p:cNvPr id="47106" name="Content Placeholder 2"/>
          <p:cNvSpPr>
            <a:spLocks noGrp="1"/>
          </p:cNvSpPr>
          <p:nvPr>
            <p:ph idx="1"/>
          </p:nvPr>
        </p:nvSpPr>
        <p:spPr/>
        <p:txBody>
          <a:bodyPr/>
          <a:lstStyle/>
          <a:p>
            <a:pPr eaLnBrk="1" hangingPunct="1"/>
            <a:r>
              <a:rPr lang="en-US" smtClean="0"/>
              <a:t>Antibiotic-resistant genes can come from common mutations </a:t>
            </a:r>
          </a:p>
          <a:p>
            <a:pPr eaLnBrk="1" hangingPunct="1"/>
            <a:r>
              <a:rPr lang="en-US" smtClean="0"/>
              <a:t>Antibiotic-resistant genes can be transferred from other strains of bacteria, called plasmids, in a process called lateral gene transfer</a:t>
            </a:r>
          </a:p>
          <a:p>
            <a:pPr eaLnBrk="1" hangingPunct="1"/>
            <a:endParaRPr lang="en-US" smtClean="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4386" name="Picture 2" descr="figure_18_13"/>
          <p:cNvPicPr>
            <a:picLocks noChangeAspect="1" noChangeArrowheads="1"/>
          </p:cNvPicPr>
          <p:nvPr/>
        </p:nvPicPr>
        <p:blipFill>
          <a:blip r:embed="rId3"/>
          <a:srcRect/>
          <a:stretch>
            <a:fillRect/>
          </a:stretch>
        </p:blipFill>
        <p:spPr bwMode="auto">
          <a:xfrm>
            <a:off x="2108200" y="215900"/>
            <a:ext cx="494188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Clicker Questions</a:t>
            </a:r>
            <a:endParaRPr lang="en-US" sz="4800" b="1" dirty="0">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defRPr/>
            </a:pPr>
            <a:r>
              <a:rPr lang="en-US" sz="2800" b="1" dirty="0" smtClean="0"/>
              <a:t>CHAPTER 18</a:t>
            </a:r>
            <a:endParaRPr lang="en-US" sz="2800" dirty="0" smtClean="0"/>
          </a:p>
          <a:p>
            <a:pPr eaLnBrk="1" fontAlgn="auto" hangingPunct="1">
              <a:lnSpc>
                <a:spcPct val="90000"/>
              </a:lnSpc>
              <a:spcAft>
                <a:spcPts val="0"/>
              </a:spcAft>
              <a:defRPr/>
            </a:pPr>
            <a:r>
              <a:rPr lang="en-US" sz="2800" dirty="0" smtClean="0"/>
              <a:t>Evolution of Populations</a:t>
            </a:r>
            <a:endParaRPr lang="en-US"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13"/>
          <p:cNvSpPr>
            <a:spLocks noGrp="1" noChangeArrowheads="1"/>
          </p:cNvSpPr>
          <p:nvPr>
            <p:ph type="title"/>
          </p:nvPr>
        </p:nvSpPr>
        <p:spPr/>
        <p:txBody>
          <a:bodyPr rIns="132080"/>
          <a:lstStyle/>
          <a:p>
            <a:pPr eaLnBrk="1" hangingPunct="1"/>
            <a:r>
              <a:rPr lang="en-US"/>
              <a:t>Concept Quiz</a:t>
            </a:r>
          </a:p>
        </p:txBody>
      </p:sp>
      <p:sp>
        <p:nvSpPr>
          <p:cNvPr id="26627" name="Rectangle 14"/>
          <p:cNvSpPr>
            <a:spLocks noGrp="1" noChangeArrowheads="1"/>
          </p:cNvSpPr>
          <p:nvPr>
            <p:ph type="body" idx="1"/>
          </p:nvPr>
        </p:nvSpPr>
        <p:spPr>
          <a:xfrm>
            <a:off x="457200" y="1676400"/>
            <a:ext cx="8229600" cy="3886200"/>
          </a:xfrm>
        </p:spPr>
        <p:txBody>
          <a:bodyPr rIns="132080"/>
          <a:lstStyle/>
          <a:p>
            <a:pPr marL="649288" indent="-649288" eaLnBrk="1" hangingPunct="1">
              <a:lnSpc>
                <a:spcPct val="90000"/>
              </a:lnSpc>
              <a:buFont typeface="Wingdings" pitchFamily="1" charset="2"/>
              <a:buNone/>
            </a:pPr>
            <a:r>
              <a:rPr lang="en-US"/>
              <a:t>The average litter size for a squirrel is three.</a:t>
            </a:r>
          </a:p>
          <a:p>
            <a:pPr marL="649288" indent="-649288" eaLnBrk="1" hangingPunct="1">
              <a:lnSpc>
                <a:spcPct val="90000"/>
              </a:lnSpc>
              <a:buFont typeface="Wingdings" pitchFamily="1" charset="2"/>
              <a:buNone/>
            </a:pPr>
            <a:r>
              <a:rPr lang="en-US"/>
              <a:t>Above and below three is not favored. What</a:t>
            </a:r>
          </a:p>
          <a:p>
            <a:pPr marL="649288" indent="-649288" eaLnBrk="1" hangingPunct="1">
              <a:lnSpc>
                <a:spcPct val="90000"/>
              </a:lnSpc>
              <a:buFont typeface="Wingdings" pitchFamily="1" charset="2"/>
              <a:buNone/>
            </a:pPr>
            <a:r>
              <a:rPr lang="en-US"/>
              <a:t>type of selection is occurring?</a:t>
            </a:r>
          </a:p>
          <a:p>
            <a:pPr marL="649288" indent="-649288" eaLnBrk="1" hangingPunct="1">
              <a:lnSpc>
                <a:spcPct val="90000"/>
              </a:lnSpc>
              <a:buFont typeface="Wingdings" pitchFamily="1" charset="2"/>
              <a:buNone/>
            </a:pPr>
            <a:endParaRPr lang="en-US"/>
          </a:p>
          <a:p>
            <a:pPr marL="649288" indent="-649288" eaLnBrk="1" hangingPunct="1">
              <a:lnSpc>
                <a:spcPct val="90000"/>
              </a:lnSpc>
              <a:buSzPct val="99000"/>
              <a:buFont typeface="Wingdings" pitchFamily="1" charset="2"/>
              <a:buAutoNum type="alphaUcPeriod"/>
            </a:pPr>
            <a:r>
              <a:rPr lang="en-US"/>
              <a:t>Disruptive selection</a:t>
            </a:r>
          </a:p>
          <a:p>
            <a:pPr marL="649288" indent="-649288" eaLnBrk="1" hangingPunct="1">
              <a:lnSpc>
                <a:spcPct val="90000"/>
              </a:lnSpc>
              <a:buSzPct val="99000"/>
              <a:buFont typeface="Wingdings" pitchFamily="1" charset="2"/>
              <a:buAutoNum type="alphaUcPeriod"/>
            </a:pPr>
            <a:r>
              <a:rPr lang="en-US"/>
              <a:t>Stabilizing selection</a:t>
            </a:r>
          </a:p>
          <a:p>
            <a:pPr marL="649288" indent="-649288" eaLnBrk="1" hangingPunct="1">
              <a:lnSpc>
                <a:spcPct val="90000"/>
              </a:lnSpc>
              <a:buSzPct val="99000"/>
              <a:buFont typeface="Wingdings" pitchFamily="1" charset="2"/>
              <a:buAutoNum type="alphaUcPeriod"/>
            </a:pPr>
            <a:r>
              <a:rPr lang="en-US"/>
              <a:t>Directional selection</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13"/>
          <p:cNvSpPr>
            <a:spLocks noGrp="1" noChangeArrowheads="1"/>
          </p:cNvSpPr>
          <p:nvPr>
            <p:ph type="title"/>
          </p:nvPr>
        </p:nvSpPr>
        <p:spPr/>
        <p:txBody>
          <a:bodyPr rIns="132080"/>
          <a:lstStyle/>
          <a:p>
            <a:pPr eaLnBrk="1" hangingPunct="1"/>
            <a:r>
              <a:rPr lang="en-US"/>
              <a:t>Concept Quiz</a:t>
            </a:r>
          </a:p>
        </p:txBody>
      </p:sp>
      <p:sp>
        <p:nvSpPr>
          <p:cNvPr id="28675" name="Rectangle 14"/>
          <p:cNvSpPr>
            <a:spLocks noGrp="1" noChangeArrowheads="1"/>
          </p:cNvSpPr>
          <p:nvPr>
            <p:ph type="body" idx="1"/>
          </p:nvPr>
        </p:nvSpPr>
        <p:spPr>
          <a:xfrm>
            <a:off x="457200" y="1676400"/>
            <a:ext cx="8229600" cy="3886200"/>
          </a:xfrm>
        </p:spPr>
        <p:txBody>
          <a:bodyPr rIns="132080"/>
          <a:lstStyle/>
          <a:p>
            <a:pPr marL="649288" indent="-649288" eaLnBrk="1" hangingPunct="1">
              <a:buFont typeface="Wingdings" pitchFamily="1" charset="2"/>
              <a:buNone/>
            </a:pPr>
            <a:r>
              <a:rPr lang="en-US" sz="2800"/>
              <a:t>A population of slugs has 230 individuals that are</a:t>
            </a:r>
          </a:p>
          <a:p>
            <a:pPr marL="649288" indent="-649288" eaLnBrk="1" hangingPunct="1">
              <a:buFont typeface="Wingdings" pitchFamily="1" charset="2"/>
              <a:buNone/>
            </a:pPr>
            <a:r>
              <a:rPr lang="en-US" sz="2800"/>
              <a:t>AA, 570 that are Aa, and 200 that are aa. What is</a:t>
            </a:r>
          </a:p>
          <a:p>
            <a:pPr marL="649288" indent="-649288" eaLnBrk="1" hangingPunct="1">
              <a:buFont typeface="Wingdings" pitchFamily="1" charset="2"/>
              <a:buNone/>
            </a:pPr>
            <a:r>
              <a:rPr lang="en-US" sz="2800"/>
              <a:t>the frequency of the A allele?</a:t>
            </a:r>
          </a:p>
          <a:p>
            <a:pPr marL="649288" indent="-649288" eaLnBrk="1" hangingPunct="1">
              <a:buFont typeface="Wingdings" pitchFamily="1" charset="2"/>
              <a:buNone/>
            </a:pPr>
            <a:endParaRPr lang="en-US" sz="2800"/>
          </a:p>
          <a:p>
            <a:pPr marL="649288" indent="-649288" eaLnBrk="1" hangingPunct="1">
              <a:buSzPct val="99000"/>
              <a:buFont typeface="Wingdings" pitchFamily="1" charset="2"/>
              <a:buAutoNum type="alphaUcPeriod"/>
            </a:pPr>
            <a:r>
              <a:rPr lang="en-US" sz="2800"/>
              <a:t>0.50 or 50%</a:t>
            </a:r>
          </a:p>
          <a:p>
            <a:pPr marL="649288" indent="-649288" eaLnBrk="1" hangingPunct="1">
              <a:buSzPct val="99000"/>
              <a:buFont typeface="Wingdings" pitchFamily="1" charset="2"/>
              <a:buAutoNum type="alphaUcPeriod"/>
            </a:pPr>
            <a:r>
              <a:rPr lang="en-US" sz="2800"/>
              <a:t>0.65 or 65%</a:t>
            </a:r>
          </a:p>
          <a:p>
            <a:pPr marL="649288" indent="-649288" eaLnBrk="1" hangingPunct="1">
              <a:buSzPct val="99000"/>
              <a:buFont typeface="Wingdings" pitchFamily="1" charset="2"/>
              <a:buAutoNum type="alphaUcPeriod"/>
            </a:pPr>
            <a:r>
              <a:rPr lang="en-US" sz="2800"/>
              <a:t>0.52 or 52%</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13"/>
          <p:cNvSpPr>
            <a:spLocks noGrp="1" noChangeArrowheads="1"/>
          </p:cNvSpPr>
          <p:nvPr>
            <p:ph type="title"/>
          </p:nvPr>
        </p:nvSpPr>
        <p:spPr/>
        <p:txBody>
          <a:bodyPr rIns="132080"/>
          <a:lstStyle/>
          <a:p>
            <a:pPr eaLnBrk="1" hangingPunct="1"/>
            <a:r>
              <a:rPr lang="en-US"/>
              <a:t>Concept Quiz</a:t>
            </a:r>
          </a:p>
        </p:txBody>
      </p:sp>
      <p:sp>
        <p:nvSpPr>
          <p:cNvPr id="30723" name="Rectangle 14"/>
          <p:cNvSpPr>
            <a:spLocks noGrp="1" noChangeArrowheads="1"/>
          </p:cNvSpPr>
          <p:nvPr>
            <p:ph type="body" idx="1"/>
          </p:nvPr>
        </p:nvSpPr>
        <p:spPr>
          <a:xfrm>
            <a:off x="457200" y="1676400"/>
            <a:ext cx="8229600" cy="3886200"/>
          </a:xfrm>
        </p:spPr>
        <p:txBody>
          <a:bodyPr rIns="132080"/>
          <a:lstStyle/>
          <a:p>
            <a:pPr marL="649288" indent="-649288" eaLnBrk="1" hangingPunct="1">
              <a:lnSpc>
                <a:spcPct val="90000"/>
              </a:lnSpc>
              <a:buFont typeface="Wingdings" pitchFamily="1" charset="2"/>
              <a:buNone/>
            </a:pPr>
            <a:r>
              <a:rPr lang="en-US" sz="2800"/>
              <a:t>A few birds manage to start their own</a:t>
            </a:r>
          </a:p>
          <a:p>
            <a:pPr marL="649288" indent="-649288" eaLnBrk="1" hangingPunct="1">
              <a:lnSpc>
                <a:spcPct val="90000"/>
              </a:lnSpc>
              <a:buFont typeface="Wingdings" pitchFamily="1" charset="2"/>
              <a:buNone/>
            </a:pPr>
            <a:r>
              <a:rPr lang="en-US" sz="2800"/>
              <a:t>population on a new island. What best</a:t>
            </a:r>
          </a:p>
          <a:p>
            <a:pPr marL="649288" indent="-649288" eaLnBrk="1" hangingPunct="1">
              <a:lnSpc>
                <a:spcPct val="90000"/>
              </a:lnSpc>
              <a:buFont typeface="Wingdings" pitchFamily="1" charset="2"/>
              <a:buNone/>
            </a:pPr>
            <a:r>
              <a:rPr lang="en-US" sz="2800"/>
              <a:t>describes this situation?</a:t>
            </a:r>
          </a:p>
          <a:p>
            <a:pPr marL="649288" indent="-649288" eaLnBrk="1" hangingPunct="1">
              <a:lnSpc>
                <a:spcPct val="90000"/>
              </a:lnSpc>
            </a:pPr>
            <a:endParaRPr lang="en-US" sz="2800"/>
          </a:p>
          <a:p>
            <a:pPr marL="649288" indent="-649288" eaLnBrk="1" hangingPunct="1">
              <a:lnSpc>
                <a:spcPct val="90000"/>
              </a:lnSpc>
              <a:buSzPct val="99000"/>
              <a:buFont typeface="Wingdings" pitchFamily="1" charset="2"/>
              <a:buAutoNum type="alphaUcPeriod"/>
            </a:pPr>
            <a:r>
              <a:rPr lang="en-US" sz="2800"/>
              <a:t>Genetic drift</a:t>
            </a:r>
          </a:p>
          <a:p>
            <a:pPr marL="649288" indent="-649288" eaLnBrk="1" hangingPunct="1">
              <a:lnSpc>
                <a:spcPct val="90000"/>
              </a:lnSpc>
              <a:buSzPct val="99000"/>
              <a:buFont typeface="Wingdings" pitchFamily="1" charset="2"/>
              <a:buAutoNum type="alphaUcPeriod"/>
            </a:pPr>
            <a:r>
              <a:rPr lang="en-US" sz="2800"/>
              <a:t>Gene flow</a:t>
            </a:r>
          </a:p>
          <a:p>
            <a:pPr marL="649288" indent="-649288" eaLnBrk="1" hangingPunct="1">
              <a:lnSpc>
                <a:spcPct val="90000"/>
              </a:lnSpc>
              <a:buSzPct val="99000"/>
              <a:buFont typeface="Wingdings" pitchFamily="1" charset="2"/>
              <a:buAutoNum type="alphaUcPeriod"/>
            </a:pPr>
            <a:r>
              <a:rPr lang="en-US" sz="2800"/>
              <a:t>Natural selection</a:t>
            </a:r>
          </a:p>
        </p:txBody>
      </p:sp>
    </p:spTree>
  </p:cSld>
  <p:clrMapOvr>
    <a:masterClrMapping/>
  </p:clrMapOv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274638"/>
            <a:ext cx="9144000" cy="1143000"/>
          </a:xfrm>
        </p:spPr>
        <p:txBody>
          <a:bodyPr/>
          <a:lstStyle/>
          <a:p>
            <a:pPr eaLnBrk="1" hangingPunct="1"/>
            <a:r>
              <a:rPr lang="en-US" smtClean="0"/>
              <a:t>Is Evolution Too Slow to Be Observed?</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a:buChar char="•"/>
              <a:defRPr/>
            </a:pPr>
            <a:r>
              <a:rPr lang="en-US" dirty="0" smtClean="0"/>
              <a:t>The evolution of populations can occur at different rates</a:t>
            </a:r>
          </a:p>
          <a:p>
            <a:pPr eaLnBrk="1" fontAlgn="auto" hangingPunct="1">
              <a:spcAft>
                <a:spcPts val="0"/>
              </a:spcAft>
              <a:buFont typeface="Arial"/>
              <a:buChar char="•"/>
              <a:defRPr/>
            </a:pPr>
            <a:r>
              <a:rPr lang="en-US" dirty="0" smtClean="0"/>
              <a:t>A population is the smallest scale at which evolution can occur</a:t>
            </a:r>
          </a:p>
          <a:p>
            <a:pPr eaLnBrk="1" fontAlgn="auto" hangingPunct="1">
              <a:spcAft>
                <a:spcPts val="0"/>
              </a:spcAft>
              <a:buFont typeface="Arial"/>
              <a:buChar char="•"/>
              <a:defRPr/>
            </a:pPr>
            <a:r>
              <a:rPr lang="en-US" dirty="0" smtClean="0"/>
              <a:t>Evolution is the change in allele frequencies in a population from generation to generation</a:t>
            </a:r>
          </a:p>
          <a:p>
            <a:pPr eaLnBrk="1" fontAlgn="auto" hangingPunct="1">
              <a:spcAft>
                <a:spcPts val="0"/>
              </a:spcAft>
              <a:buFont typeface="Arial"/>
              <a:buChar char="•"/>
              <a:defRPr/>
            </a:pPr>
            <a:r>
              <a:rPr lang="en-US" dirty="0" smtClean="0"/>
              <a:t>A change in allele frequencies in a population over successive generations is called </a:t>
            </a:r>
            <a:r>
              <a:rPr lang="en-US" b="1" dirty="0" smtClean="0"/>
              <a:t>microevolution</a:t>
            </a:r>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mtClean="0"/>
              <a:t>Alleles and Genotypes</a:t>
            </a:r>
          </a:p>
        </p:txBody>
      </p:sp>
      <p:sp>
        <p:nvSpPr>
          <p:cNvPr id="18434" name="Content Placeholder 2"/>
          <p:cNvSpPr>
            <a:spLocks noGrp="1"/>
          </p:cNvSpPr>
          <p:nvPr>
            <p:ph idx="1"/>
          </p:nvPr>
        </p:nvSpPr>
        <p:spPr>
          <a:xfrm>
            <a:off x="457200" y="1600200"/>
            <a:ext cx="8229600" cy="4948238"/>
          </a:xfrm>
        </p:spPr>
        <p:txBody>
          <a:bodyPr/>
          <a:lstStyle/>
          <a:p>
            <a:pPr eaLnBrk="1" hangingPunct="1"/>
            <a:r>
              <a:rPr lang="en-US" smtClean="0"/>
              <a:t>The percentage of a population that carries a certain allele is called the </a:t>
            </a:r>
            <a:r>
              <a:rPr lang="en-US" b="1" smtClean="0"/>
              <a:t>allele frequency</a:t>
            </a:r>
          </a:p>
          <a:p>
            <a:pPr eaLnBrk="1" hangingPunct="1"/>
            <a:r>
              <a:rPr lang="en-US" b="1" smtClean="0"/>
              <a:t>Genotype frequency </a:t>
            </a:r>
            <a:r>
              <a:rPr lang="en-US" smtClean="0"/>
              <a:t>refers to the proportion of a population with a particular genotype</a:t>
            </a:r>
          </a:p>
          <a:p>
            <a:pPr eaLnBrk="1" hangingPunct="1"/>
            <a:r>
              <a:rPr lang="en-US" smtClean="0"/>
              <a:t>When calculating genotypes, the total number should always add up to 1.0</a:t>
            </a:r>
          </a:p>
          <a:p>
            <a:pPr eaLnBrk="1" hangingPunct="1"/>
            <a:endParaRPr lang="en-US" b="1" smtClean="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2" descr="figure_18_01"/>
          <p:cNvPicPr>
            <a:picLocks noChangeAspect="1" noChangeArrowheads="1"/>
          </p:cNvPicPr>
          <p:nvPr/>
        </p:nvPicPr>
        <p:blipFill>
          <a:blip r:embed="rId3"/>
          <a:srcRect/>
          <a:stretch>
            <a:fillRect/>
          </a:stretch>
        </p:blipFill>
        <p:spPr bwMode="auto">
          <a:xfrm>
            <a:off x="2133600" y="215900"/>
            <a:ext cx="48879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Four Mechanisms That Cause Populations to Evolve</a:t>
            </a:r>
            <a:endParaRPr lang="en-US" dirty="0"/>
          </a:p>
        </p:txBody>
      </p:sp>
      <p:sp>
        <p:nvSpPr>
          <p:cNvPr id="21506" name="Content Placeholder 2"/>
          <p:cNvSpPr>
            <a:spLocks noGrp="1"/>
          </p:cNvSpPr>
          <p:nvPr>
            <p:ph idx="1"/>
          </p:nvPr>
        </p:nvSpPr>
        <p:spPr/>
        <p:txBody>
          <a:bodyPr/>
          <a:lstStyle/>
          <a:p>
            <a:pPr eaLnBrk="1" hangingPunct="1"/>
            <a:r>
              <a:rPr lang="en-US" smtClean="0"/>
              <a:t>There are four methods of microevolution:</a:t>
            </a:r>
          </a:p>
          <a:p>
            <a:pPr lvl="1" eaLnBrk="1" hangingPunct="1"/>
            <a:r>
              <a:rPr lang="en-US" smtClean="0"/>
              <a:t>Mutation</a:t>
            </a:r>
          </a:p>
          <a:p>
            <a:pPr lvl="1" eaLnBrk="1" hangingPunct="1"/>
            <a:r>
              <a:rPr lang="en-US" smtClean="0"/>
              <a:t>Gene flow</a:t>
            </a:r>
          </a:p>
          <a:p>
            <a:pPr lvl="1" eaLnBrk="1" hangingPunct="1"/>
            <a:r>
              <a:rPr lang="en-US" smtClean="0"/>
              <a:t>Genetic drift </a:t>
            </a:r>
          </a:p>
          <a:p>
            <a:pPr lvl="1" eaLnBrk="1" hangingPunct="1"/>
            <a:r>
              <a:rPr lang="en-US" smtClean="0"/>
              <a:t>Natural selection</a:t>
            </a:r>
          </a:p>
          <a:p>
            <a:pPr eaLnBrk="1" hangingPunct="1"/>
            <a:r>
              <a:rPr lang="en-US" smtClean="0"/>
              <a:t>The Hardy-Weinberg equation can test whether evolution is taking place in a population</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dirty="0" smtClean="0"/>
              <a:t>Mutation: The Source of Genetic Variation</a:t>
            </a:r>
            <a:endParaRPr lang="en-US" dirty="0"/>
          </a:p>
        </p:txBody>
      </p:sp>
      <p:sp>
        <p:nvSpPr>
          <p:cNvPr id="22530" name="Content Placeholder 2"/>
          <p:cNvSpPr>
            <a:spLocks noGrp="1"/>
          </p:cNvSpPr>
          <p:nvPr>
            <p:ph idx="1"/>
          </p:nvPr>
        </p:nvSpPr>
        <p:spPr/>
        <p:txBody>
          <a:bodyPr/>
          <a:lstStyle/>
          <a:p>
            <a:pPr eaLnBrk="1" hangingPunct="1"/>
            <a:r>
              <a:rPr lang="en-US" smtClean="0"/>
              <a:t>Mutations that occur in the gene sequence of germ-line cells provide the raw material for all evolutionary change</a:t>
            </a:r>
          </a:p>
          <a:p>
            <a:pPr eaLnBrk="1" hangingPunct="1"/>
            <a:r>
              <a:rPr lang="en-US" smtClean="0"/>
              <a:t>Mutations cause a relatively small change in the allele frequency of a population</a:t>
            </a:r>
          </a:p>
          <a:p>
            <a:pPr eaLnBrk="1" hangingPunct="1"/>
            <a:r>
              <a:rPr lang="en-US" smtClean="0"/>
              <a:t>The effect of a single mutation depends on environmental influences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4690" name="Picture 2" descr="figure_18_02"/>
          <p:cNvPicPr>
            <a:picLocks noChangeAspect="1" noChangeArrowheads="1"/>
          </p:cNvPicPr>
          <p:nvPr/>
        </p:nvPicPr>
        <p:blipFill>
          <a:blip r:embed="rId3"/>
          <a:srcRect/>
          <a:stretch>
            <a:fillRect/>
          </a:stretch>
        </p:blipFill>
        <p:spPr bwMode="auto">
          <a:xfrm>
            <a:off x="762000" y="215900"/>
            <a:ext cx="76168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3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spDef>
    <a:ln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lnDef>
  </a:objectDefaults>
  <a:extraClrSchemeLst>
    <a:extraClrScheme>
      <a:clrScheme name="3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3_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5819</TotalTime>
  <Words>2344</Words>
  <Application>Microsoft Macintosh PowerPoint</Application>
  <PresentationFormat>On-screen Show (4:3)</PresentationFormat>
  <Paragraphs>165</Paragraphs>
  <Slides>39</Slides>
  <Notes>23</Notes>
  <HiddenSlides>0</HiddenSlides>
  <MMClips>0</MMClips>
  <ScaleCrop>false</ScaleCrop>
  <HeadingPairs>
    <vt:vector size="4" baseType="variant">
      <vt:variant>
        <vt:lpstr>Design Template</vt:lpstr>
      </vt:variant>
      <vt:variant>
        <vt:i4>2</vt:i4>
      </vt:variant>
      <vt:variant>
        <vt:lpstr>Slide Titles</vt:lpstr>
      </vt:variant>
      <vt:variant>
        <vt:i4>39</vt:i4>
      </vt:variant>
    </vt:vector>
  </HeadingPairs>
  <TitlesOfParts>
    <vt:vector size="41" baseType="lpstr">
      <vt:lpstr>Office Theme</vt:lpstr>
      <vt:lpstr>3_Pixel</vt:lpstr>
      <vt:lpstr>Discover Biology FIFTH EDITION</vt:lpstr>
      <vt:lpstr>Slide 2</vt:lpstr>
      <vt:lpstr>Evolution of Resistance</vt:lpstr>
      <vt:lpstr>Is Evolution Too Slow to Be Observed?</vt:lpstr>
      <vt:lpstr>Alleles and Genotypes</vt:lpstr>
      <vt:lpstr>Slide 6</vt:lpstr>
      <vt:lpstr>Four Mechanisms That Cause Populations to Evolve</vt:lpstr>
      <vt:lpstr>Mutation: The Source of Genetic Variation</vt:lpstr>
      <vt:lpstr>Slide 9</vt:lpstr>
      <vt:lpstr>Gene Flow: Exchanging Alleles  between Populations</vt:lpstr>
      <vt:lpstr>Slide 11</vt:lpstr>
      <vt:lpstr>Genetic Drift: The Effects of Chance</vt:lpstr>
      <vt:lpstr>Genetic Drift Affects Small Populations</vt:lpstr>
      <vt:lpstr>Genetic Drift Affects Small Populations</vt:lpstr>
      <vt:lpstr>Slide 15</vt:lpstr>
      <vt:lpstr>Genetic Bottlenecks Can Threaten the Survival of Populations</vt:lpstr>
      <vt:lpstr>Slide 17</vt:lpstr>
      <vt:lpstr>Slide 18</vt:lpstr>
      <vt:lpstr>Slide 19</vt:lpstr>
      <vt:lpstr>Natural Selection: The Effects of Advantageous Alleles</vt:lpstr>
      <vt:lpstr>Even Natural Selection Does Not Always Lead to Evolutionary Change</vt:lpstr>
      <vt:lpstr>There Are Three Types of  Natural Selection</vt:lpstr>
      <vt:lpstr>Slide 23</vt:lpstr>
      <vt:lpstr>There Are Three Types of  Natural Selection</vt:lpstr>
      <vt:lpstr>Slide 25</vt:lpstr>
      <vt:lpstr>Slide 26</vt:lpstr>
      <vt:lpstr>There Are Three Types of  Natural Selection</vt:lpstr>
      <vt:lpstr>Slide 28</vt:lpstr>
      <vt:lpstr>Sexual Selection: Where Sex and Natural Selection Meet</vt:lpstr>
      <vt:lpstr>Slide 30</vt:lpstr>
      <vt:lpstr>Slide 31</vt:lpstr>
      <vt:lpstr>Slide 32</vt:lpstr>
      <vt:lpstr>Flesh-Eating Bacteria and  Antibiotic Resistance</vt:lpstr>
      <vt:lpstr>Flesh-Eating Bacteria and  Antibiotic Resistance</vt:lpstr>
      <vt:lpstr>Slide 35</vt:lpstr>
      <vt:lpstr>Clicker Questions</vt:lpstr>
      <vt:lpstr>Concept Quiz</vt:lpstr>
      <vt:lpstr>Concept Quiz</vt:lpstr>
      <vt:lpstr>Concept Quiz</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Cells, Cancer, and Human Health</dc:title>
  <dc:creator>Patrick Shriner</dc:creator>
  <cp:lastModifiedBy>Carson Russell</cp:lastModifiedBy>
  <cp:revision>266</cp:revision>
  <dcterms:created xsi:type="dcterms:W3CDTF">2012-05-18T23:05:46Z</dcterms:created>
  <dcterms:modified xsi:type="dcterms:W3CDTF">2012-05-18T23:13:32Z</dcterms:modified>
</cp:coreProperties>
</file>