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66"/>
  </p:notesMasterIdLst>
  <p:sldIdLst>
    <p:sldId id="346" r:id="rId3"/>
    <p:sldId id="349" r:id="rId4"/>
    <p:sldId id="257" r:id="rId5"/>
    <p:sldId id="258" r:id="rId6"/>
    <p:sldId id="259" r:id="rId7"/>
    <p:sldId id="260" r:id="rId8"/>
    <p:sldId id="334" r:id="rId9"/>
    <p:sldId id="350" r:id="rId10"/>
    <p:sldId id="273" r:id="rId11"/>
    <p:sldId id="335" r:id="rId12"/>
    <p:sldId id="351" r:id="rId13"/>
    <p:sldId id="261" r:id="rId14"/>
    <p:sldId id="284" r:id="rId15"/>
    <p:sldId id="262" r:id="rId16"/>
    <p:sldId id="352" r:id="rId17"/>
    <p:sldId id="275" r:id="rId18"/>
    <p:sldId id="263" r:id="rId19"/>
    <p:sldId id="353" r:id="rId20"/>
    <p:sldId id="264" r:id="rId21"/>
    <p:sldId id="265" r:id="rId22"/>
    <p:sldId id="354" r:id="rId23"/>
    <p:sldId id="355" r:id="rId24"/>
    <p:sldId id="336" r:id="rId25"/>
    <p:sldId id="332" r:id="rId26"/>
    <p:sldId id="356" r:id="rId27"/>
    <p:sldId id="357" r:id="rId28"/>
    <p:sldId id="337" r:id="rId29"/>
    <p:sldId id="358" r:id="rId30"/>
    <p:sldId id="333" r:id="rId31"/>
    <p:sldId id="276" r:id="rId32"/>
    <p:sldId id="266" r:id="rId33"/>
    <p:sldId id="359" r:id="rId34"/>
    <p:sldId id="267" r:id="rId35"/>
    <p:sldId id="360" r:id="rId36"/>
    <p:sldId id="294" r:id="rId37"/>
    <p:sldId id="361" r:id="rId38"/>
    <p:sldId id="277" r:id="rId39"/>
    <p:sldId id="362" r:id="rId40"/>
    <p:sldId id="339" r:id="rId41"/>
    <p:sldId id="363" r:id="rId42"/>
    <p:sldId id="340" r:id="rId43"/>
    <p:sldId id="341" r:id="rId44"/>
    <p:sldId id="342" r:id="rId45"/>
    <p:sldId id="364" r:id="rId46"/>
    <p:sldId id="365" r:id="rId47"/>
    <p:sldId id="366" r:id="rId48"/>
    <p:sldId id="347" r:id="rId49"/>
    <p:sldId id="367" r:id="rId50"/>
    <p:sldId id="368" r:id="rId51"/>
    <p:sldId id="369" r:id="rId52"/>
    <p:sldId id="348" r:id="rId53"/>
    <p:sldId id="370" r:id="rId54"/>
    <p:sldId id="372" r:id="rId55"/>
    <p:sldId id="371" r:id="rId56"/>
    <p:sldId id="373" r:id="rId57"/>
    <p:sldId id="374" r:id="rId58"/>
    <p:sldId id="375" r:id="rId59"/>
    <p:sldId id="376" r:id="rId60"/>
    <p:sldId id="377" r:id="rId61"/>
    <p:sldId id="378" r:id="rId62"/>
    <p:sldId id="379" r:id="rId63"/>
    <p:sldId id="380" r:id="rId64"/>
    <p:sldId id="381" r:id="rId65"/>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5"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4" autoAdjust="0"/>
    <p:restoredTop sz="94624" autoAdjust="0"/>
  </p:normalViewPr>
  <p:slideViewPr>
    <p:cSldViewPr snapToGrid="0" snapToObjects="1">
      <p:cViewPr>
        <p:scale>
          <a:sx n="100" d="100"/>
          <a:sy n="100" d="100"/>
        </p:scale>
        <p:origin x="-2696" y="-7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F53A14-1558-45AF-A106-9793CF3A5652}" type="datetimeFigureOut">
              <a:rPr lang="en-US"/>
              <a:pPr>
                <a:defRPr/>
              </a:pPr>
              <a:t>6/14/12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F139777-CDAF-4D64-B2AF-9969DC2BC39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217E4A-15DA-3F49-A07B-AE3559F8A116}" type="slidenum">
              <a:rPr lang="en-US"/>
              <a:pPr/>
              <a:t>22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17.5b Natural Selection Adapts a Population to Its Environment</a:t>
            </a:r>
            <a:r>
              <a:rPr lang="en-US"/>
              <a:t> </a:t>
            </a:r>
          </a:p>
          <a:p>
            <a:r>
              <a:rPr lang="en-US"/>
              <a:t>Researchers studied subspecies of a deer mouse (</a:t>
            </a:r>
            <a:r>
              <a:rPr lang="en-US" i="1"/>
              <a:t>Peromyscus polionotus</a:t>
            </a:r>
            <a:r>
              <a:rPr lang="en-US"/>
              <a:t>) that inhabit each of eight barrier islands off the coast of Florida. Darker and more extensive areas of pigmentation are most common among the mainland subspecies (called the oldfield mouse). (b) Researchers used clay models of oldfield mice and beach mice to test the hypothesis that predators will see and attack coat patterns that contrast with their background.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005AB-1DA2-CB4A-955F-54D9F69C0CC0}" type="slidenum">
              <a:rPr lang="en-US"/>
              <a:pPr/>
              <a:t>25</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17.6 Shared Characteristics</a:t>
            </a:r>
            <a:endParaRPr lang="en-US"/>
          </a:p>
          <a:p>
            <a:r>
              <a:rPr lang="en-US"/>
              <a:t>The human arm, the whale flipper, and the bat wing are homologous structures, all of which have what are essentially a matching set of five digits and a matching set of arm bones that have been altered by evolution for different functions.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300BD4-3D31-424D-9607-28332D05EC45}" type="slidenum">
              <a:rPr lang="en-US"/>
              <a:pPr/>
              <a:t>26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17.7 A Python Has Rudimentary Hind Legs Visible Externally and Internally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76300-D947-354F-90F7-0680C700FA79}" type="slidenum">
              <a:rPr lang="en-US"/>
              <a:pPr/>
              <a:t>28</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17.8 The Power of Natural Selection</a:t>
            </a:r>
            <a:r>
              <a:rPr lang="en-US"/>
              <a:t> </a:t>
            </a:r>
          </a:p>
          <a:p>
            <a:r>
              <a:rPr lang="en-US"/>
              <a:t>(a–c) These three plants evolved from very different groups of leafy plants. They resemble one another because of convergent evolution: each was similarly driven by natural selection to adapt to life in a desert. Their shared structures (fleshy stems, spines, reduced leaves) are therefore analogous, not homologous. (a) </a:t>
            </a:r>
            <a:r>
              <a:rPr lang="en-US" i="1"/>
              <a:t>Euphorbia</a:t>
            </a:r>
            <a:r>
              <a:rPr lang="en-US"/>
              <a:t> [yoo-fohr-bee-uh] belongs to the spurge family and can be found in Africa. (b) </a:t>
            </a:r>
            <a:r>
              <a:rPr lang="en-US" i="1"/>
              <a:t>Echinocereus</a:t>
            </a:r>
            <a:r>
              <a:rPr lang="en-US"/>
              <a:t> [ee-kye-noh-seer-ee-us] is a cactus found in North America. (c) </a:t>
            </a:r>
            <a:r>
              <a:rPr lang="en-US" i="1"/>
              <a:t>Hoodia</a:t>
            </a:r>
            <a:r>
              <a:rPr lang="en-US"/>
              <a:t>, a fleshy milkweed, can be found in Africa. (d,e) Convergent evolution can be a powerful force shaping animals as well. Here we see how natural selection has caused two distantly related animals—sharks (d) and dolphins (e)—to look very similar. Sharks are a kind of fish; dolphins are mammals.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B91A7-A774-2746-BA47-020545714FE6}" type="slidenum">
              <a:rPr lang="en-US"/>
              <a:pPr/>
              <a:t>32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17.9 Fossils Reveal Descent with Modification in Horse Lineages</a:t>
            </a:r>
            <a:r>
              <a:rPr lang="en-US"/>
              <a:t> </a:t>
            </a:r>
          </a:p>
          <a:p>
            <a:r>
              <a:rPr lang="en-US"/>
              <a:t>The evolutionary tree of the horse family (Equidae) is highly branched, as deduced from the fossil remains of more than 200 different species. Progressive changes in the anatomy, especially of the leg bones and teeth, are seen in some lineages.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BDDF2-719C-F04C-A8AE-B04741308052}" type="slidenum">
              <a:rPr lang="en-US"/>
              <a:pPr/>
              <a:t>34</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Human embryo, about 30 days after fertilization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126DF-78C4-A445-AB97-7F3FFC085150}" type="slidenum">
              <a:rPr lang="en-US"/>
              <a:pPr/>
              <a:t>36</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17.10 Independent Lines of Evidence Yield the Same Result</a:t>
            </a:r>
            <a:r>
              <a:rPr lang="en-US"/>
              <a:t> </a:t>
            </a:r>
          </a:p>
          <a:p>
            <a:r>
              <a:rPr lang="en-US"/>
              <a:t>Cytochrome </a:t>
            </a:r>
            <a:r>
              <a:rPr lang="en-US" i="1"/>
              <a:t>c</a:t>
            </a:r>
            <a:r>
              <a:rPr lang="en-US"/>
              <a:t> is an enzyme that functions in aerobic respiration and is found in all eukaryotes. A pattern of evolutionary relationships among animals is based on the number of DNA sequence differences between the cytochrome </a:t>
            </a:r>
            <a:r>
              <a:rPr lang="en-US" i="1"/>
              <a:t>c</a:t>
            </a:r>
            <a:r>
              <a:rPr lang="en-US"/>
              <a:t> gene found in humans and other organisms. The pattern of evolutionary relationships shown here, in which humans are most closely related to rhesus monkeys and least closely related to moths, matches the pattern derived independently from anatomical features.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EBE1F-8110-0D4B-BA54-A767A8EBB3DE}" type="slidenum">
              <a:rPr lang="en-US"/>
              <a:pPr/>
              <a:t>38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17.11 Artificial Selection Produces Genetic Change</a:t>
            </a:r>
            <a:r>
              <a:rPr lang="en-US"/>
              <a:t> </a:t>
            </a:r>
          </a:p>
          <a:p>
            <a:r>
              <a:rPr lang="en-US"/>
              <a:t>Humans have directed the evolution of the gray wolf to produce the many breeds of dogs. Despite the dramatic differences exhibited by the gray wolf, the Chihuahua, and the Great Dane, all three are members of the same species: </a:t>
            </a:r>
            <a:r>
              <a:rPr lang="en-US" i="1"/>
              <a:t>Canis lupus</a:t>
            </a:r>
            <a:r>
              <a:rPr lang="en-US"/>
              <a:t>. Selective breeding for specific genetic characteristics is responsible for the difference in form and behavior among the dog breeds.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B50FF-3DCB-F743-9299-902DA7EDA5E1}" type="slidenum">
              <a:rPr lang="en-US"/>
              <a:pPr/>
              <a:t>40</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17.12 The Biogeography of a Lungfish Reflects Its Evolutionary Past</a:t>
            </a:r>
            <a:endParaRPr lang="en-US"/>
          </a:p>
          <a:p>
            <a:r>
              <a:rPr lang="en-US"/>
              <a:t>Ancestors of the freshwater lungfish </a:t>
            </a:r>
            <a:r>
              <a:rPr lang="en-US" i="1"/>
              <a:t>Neoceratodus fosteri</a:t>
            </a:r>
            <a:r>
              <a:rPr lang="en-US"/>
              <a:t> (inset) lived during the time of Pangaea. </a:t>
            </a:r>
            <a:r>
              <a:rPr lang="en-US" i="1"/>
              <a:t>N. fosteri</a:t>
            </a:r>
            <a:r>
              <a:rPr lang="en-US"/>
              <a:t> fossils have been found on all continents except Antarctica. Currently found only in the orange-shaded region of northeastern Australia, this species is the only surviving member of its family. Red dots indicate places where fossils of </a:t>
            </a:r>
            <a:r>
              <a:rPr lang="en-US" i="1"/>
              <a:t>N. fosteri</a:t>
            </a:r>
            <a:r>
              <a:rPr lang="en-US"/>
              <a:t>’s ancestors have been found.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22BEF-6FE7-334A-A527-7005E5E87AC7}" type="slidenum">
              <a:rPr lang="en-US"/>
              <a:pPr/>
              <a:t>44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17.13 A Drought Results in Rapid Evolutionary Change</a:t>
            </a:r>
            <a:r>
              <a:rPr lang="en-US"/>
              <a:t> </a:t>
            </a:r>
          </a:p>
          <a:p>
            <a:r>
              <a:rPr lang="en-US"/>
              <a:t>The 1977 drought on Daphne Major in the Galápagos Islands had a dramatic effect on the plant life there, setting the stage for natural selection to cause rapid evolutionary change in birds that depended on the plants for food.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2A82E-5A26-5A41-9AD2-A2902640AB6B}" type="slidenum">
              <a:rPr lang="en-US"/>
              <a:pPr/>
              <a:t>2</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Vampire finch.</a:t>
            </a:r>
            <a:r>
              <a:rPr lang="en-US"/>
              <a:t> </a:t>
            </a:r>
          </a:p>
          <a:p>
            <a:r>
              <a:rPr lang="en-US"/>
              <a:t>This subspecies of the sharp-billed ground finch lives on two of the Galápagos Islands. In addition to eating insects, the birds drink nectar from flowers, the contents of eggs, and sometimes, the blood of other birds. Scientists speculate that the strange diet may be driven by the scarcity of fresh water on the islands inhabited by this subspecies.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F016E-4089-B545-AB24-42C3213FC920}" type="slidenum">
              <a:rPr lang="en-US"/>
              <a:pPr/>
              <a:t>45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17.14 Evolutionary Change within a Species</a:t>
            </a:r>
            <a:r>
              <a:rPr lang="en-US"/>
              <a:t> </a:t>
            </a:r>
          </a:p>
          <a:p>
            <a:r>
              <a:rPr lang="en-US"/>
              <a:t>Scientists have been studying the medium ground finch (a) on the Galápagos island Daphne Major for more than 30 years. Average beak size increased in the population after a severe drought in 1977. When rainfall resumed, natural selection drove the evolution of smaller beaks (b). The orange-colored band indicates the range of values that would be expected without evolutionary change.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05EF6-498D-AF4E-9291-42AFF248A6F5}" type="slidenum">
              <a:rPr lang="en-US"/>
              <a:pPr/>
              <a:t>46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17.15 Unique Species of Finches Evolved in the Galápagos Islands</a:t>
            </a:r>
            <a:endParaRPr lang="en-US"/>
          </a:p>
          <a:p>
            <a:r>
              <a:rPr lang="en-US"/>
              <a:t>This evolutionary tree is based on comparison of DNA sequences from each of the 14 species. The descendants of the ancestral form diverged into different evolutionary lineages as they adapted to diverse environments and different diets.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Students may feel compelled to answer choice C; evolution can happen by chance.</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Remind them that evolution can happen in two ways: natural selection and genetic drift.  Genetic drift is a random event.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Populations can evolve over time, but an individual organism cannot evolve because its genes are mostly fixed at the time of conception.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Natural selection is often described as the “survival of the fittest”.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best adapted organisms have a better chance at a longer life, which gives them a better chance at reproduction.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Genetic drift is a random process and is evolution </a:t>
            </a:r>
            <a:r>
              <a:rPr lang="en-US" i="1">
                <a:solidFill>
                  <a:srgbClr val="000000"/>
                </a:solidFill>
                <a:latin typeface="Arial" pitchFamily="1" charset="0"/>
                <a:ea typeface="Arial" pitchFamily="1" charset="0"/>
                <a:cs typeface="Arial" pitchFamily="1" charset="0"/>
                <a:sym typeface="Arial" pitchFamily="1" charset="0"/>
              </a:rPr>
              <a:t>without</a:t>
            </a:r>
            <a:r>
              <a:rPr lang="en-US">
                <a:solidFill>
                  <a:srgbClr val="000000"/>
                </a:solidFill>
                <a:latin typeface="Arial" pitchFamily="1" charset="0"/>
                <a:ea typeface="Arial" pitchFamily="1" charset="0"/>
                <a:cs typeface="Arial" pitchFamily="1" charset="0"/>
                <a:sym typeface="Arial" pitchFamily="1" charset="0"/>
              </a:rPr>
              <a:t> natural selection.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Speciation may be the </a:t>
            </a:r>
            <a:r>
              <a:rPr lang="en-US" i="1">
                <a:solidFill>
                  <a:srgbClr val="000000"/>
                </a:solidFill>
                <a:latin typeface="Arial" pitchFamily="1" charset="0"/>
                <a:ea typeface="Arial" pitchFamily="1" charset="0"/>
                <a:cs typeface="Arial" pitchFamily="1" charset="0"/>
                <a:sym typeface="Arial" pitchFamily="1" charset="0"/>
              </a:rPr>
              <a:t>result</a:t>
            </a:r>
            <a:r>
              <a:rPr lang="en-US">
                <a:solidFill>
                  <a:srgbClr val="000000"/>
                </a:solidFill>
                <a:latin typeface="Arial" pitchFamily="1" charset="0"/>
                <a:ea typeface="Arial" pitchFamily="1" charset="0"/>
                <a:cs typeface="Arial" pitchFamily="1" charset="0"/>
                <a:sym typeface="Arial" pitchFamily="1" charset="0"/>
              </a:rPr>
              <a:t> of natural selection, but does not describe the process.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8CB7E19-0862-3A45-914D-41644F2601F9}" type="slidenum">
              <a:rPr lang="en-US"/>
              <a:pPr/>
              <a:t>52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a:t>Figure 1.10 Evolution of Wild Mustard through Domestication</a:t>
            </a:r>
            <a:r>
              <a:rPr lang="en-US"/>
              <a:t> </a:t>
            </a:r>
          </a:p>
          <a:p>
            <a:pPr eaLnBrk="1" hangingPunct="1"/>
            <a:r>
              <a:rPr lang="en-US"/>
              <a:t>In artificial selection, humans are the selective agents. The many different varieties of cruciferous plants were created by humans through selective breeding of genetically varied wild mustard plants. Individuals with desired genetic characteristics were bred with each other until their descendants became distinctly different from the ancestor, the wild mustard.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4F661-F4FC-2E49-B25C-946D68AA0D38}" type="slidenum">
              <a:rPr lang="en-US"/>
              <a:pPr/>
              <a:t>53</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Domesticated Siberian Silver Foxes. </a:t>
            </a:r>
            <a:r>
              <a:rPr lang="en-US"/>
              <a:t>Not just hand-raised descendants of wild foxes, these foxes have been bred since 1959 only to respond positively to humans. In the process of genetic domestication, the foxes also evolved multicolored coats, curly tails, broader heads, and other traits typical of domesticated animals. Domesticated foxes, unlike their wild cousins, make great pets.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C47BF8-E8C9-9644-B9F9-3C9C6CF3B054}" type="slidenum">
              <a:rPr lang="en-US"/>
              <a:pPr/>
              <a:t>54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1"/>
              <a:t>Figure 1.11 Groups of Living Organisms Can Evolve </a:t>
            </a:r>
            <a:endParaRPr lang="en-US"/>
          </a:p>
          <a:p>
            <a:pPr eaLnBrk="1" hangingPunct="1"/>
            <a:r>
              <a:rPr lang="en-US"/>
              <a:t>Natural selection, exerted through predators looking for a meal, favors the survival and reproduction of fast pronghorn over the slower animals in the population. The next generation of pronghorn has evolved, and is better adapted to the presence of predators, because it contains many more fast runners than the previous generation had.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54168E5-3EAC-8D41-867E-F56790050049}" type="slidenum">
              <a:rPr lang="en-US"/>
              <a:pPr/>
              <a:t>55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Charles Darwin</a:t>
            </a:r>
          </a:p>
          <a:p>
            <a:pPr eaLnBrk="1" hangingPunct="1"/>
            <a:r>
              <a:rPr lang="en-US"/>
              <a:t>(1809–1882)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80A50E-C896-4D49-8865-401FC0506020}"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3E26A09-F520-D147-9F34-29A623D92432}" type="slidenum">
              <a:rPr lang="en-US"/>
              <a:pPr/>
              <a:t>56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Alfred Wallace</a:t>
            </a:r>
          </a:p>
          <a:p>
            <a:pPr eaLnBrk="1" hangingPunct="1"/>
            <a:r>
              <a:rPr lang="en-US"/>
              <a:t>(1823–1913)</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B1421-277A-A348-A095-663F33D97426}" type="slidenum">
              <a:rPr lang="en-US"/>
              <a:pPr/>
              <a:t>57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2.2 Evolutionary Tree of Domains </a:t>
            </a:r>
            <a:endParaRPr lang="en-US"/>
          </a:p>
          <a:p>
            <a:r>
              <a:rPr lang="en-US"/>
              <a:t>This tree shows one model of the relationships of the three domains. At the root of the tree is the universal ancestor, from which all living things descended. Of the three surviving lineages, the first split came between the Bacteria and the lineage that would give rise to the Archaea and Eukarya. The next split was between the Archaea and the Eukarya, making Archaea and Eukarya more closely related to each other than either group is to Bacteria.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72DC8-1E6D-1B4F-823F-78B7C5F845B6}" type="slidenum">
              <a:rPr lang="en-US"/>
              <a:pPr/>
              <a:t>58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t>Bacteria-like shapes have been found in stromatolites 3.4 billion years old. However, some researchers say the preservation is too poor for reliable identification. Stromatolites, such as these modern-day forms in Shark Bay, Western Australia, are pillowlike deposits of sediments that can trap bacterial biofilms.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D5C7B-5144-6442-A1C7-234B791073AC}" type="slidenum">
              <a:rPr lang="en-US"/>
              <a:pPr/>
              <a:t>59</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2.4 The Three Domains and Six Kingdoms of Life </a:t>
            </a:r>
            <a:endParaRPr lang="en-US"/>
          </a:p>
          <a:p>
            <a:r>
              <a:rPr lang="en-US"/>
              <a:t>This evolutionary tree shows the hypothesized relationships among the six kingdoms, as well as the three domains. Each group branching off the tree can be thought of as a cluster of close relatives, or clade.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2CDE183-6D16-7C4C-8AD5-F2A99F2052F2}" type="slidenum">
              <a:rPr lang="en-US"/>
              <a:pPr/>
              <a:t>60</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b="1"/>
              <a:t>Figure 18.1 Morphological Variation in Tiger Cowries, </a:t>
            </a:r>
            <a:r>
              <a:rPr lang="en-US" b="1" i="1"/>
              <a:t>Cypraea tigris</a:t>
            </a:r>
            <a:r>
              <a:rPr lang="en-US"/>
              <a:t> </a:t>
            </a:r>
          </a:p>
          <a:p>
            <a:pPr eaLnBrk="1" hangingPunct="1"/>
            <a:r>
              <a:rPr lang="en-US"/>
              <a:t>The individuals within a population often vary greatly in many morphological traits, just as these tiger cowries do in their size and color patterns. These snails are widespread throughout the Pacific and Indian oceans, from Hawaii to the eastern shores of Africa.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B65FF00-420E-A041-8B0B-0A6B346A4E0E}" type="slidenum">
              <a:rPr lang="en-US"/>
              <a:pPr/>
              <a:t>61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b="1"/>
              <a:t>Figure 18.3 Migrants Can Move Alleles from One Population to Another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CE25C8C-0C80-1145-8B5E-49F5A3F345D0}" type="slidenum">
              <a:rPr lang="en-US"/>
              <a:pPr/>
              <a:t>62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b="1"/>
              <a:t>Figure 18.13 Natural Selection Results in Resistance to Antibiotics</a:t>
            </a:r>
            <a:endParaRPr lang="en-US"/>
          </a:p>
          <a:p>
            <a:pPr eaLnBrk="1" hangingPunct="1"/>
            <a:r>
              <a:rPr lang="en-US"/>
              <a:t>Before antibiotic use was common, most bacteria could be killed by antibiotics. Early use of antibiotics selected those few individuals that were resistant. Over time, new mutations and repeated episodes of selection—by the use of either antibiotics (represented here by sieves) or disinfectants—caused the frequency of resistant individuals to increase. In addition, transfer of genes within and among bacterial species allowed some bacteria to develop resistance to multiple antibiotics.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C575E-60A6-FA40-9643-959D65BD17FF}" type="slidenum">
              <a:rPr lang="en-US"/>
              <a:pPr/>
              <a:t>63</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Figure 19.10 The Grand Canyon Is a Geographic Barrier for Squirrels</a:t>
            </a:r>
            <a:r>
              <a:rPr lang="en-US"/>
              <a:t> </a:t>
            </a:r>
          </a:p>
          <a:p>
            <a:r>
              <a:rPr lang="en-US"/>
              <a:t>The Kaibab squirrel is confined to the ponderosa pine forests on the north rim of the Grand Canyon. Abert’s squirrel lives on the south rim and also farther south on the Colorado Plateau and in the southern Rocky Mountains to Mexico. The Kaibab population became isolated from the Abert’s squirrels when the Colorado River cut a canyon—as deep as 6,000 feet in some places. With gene flow between them blocked, probably beginning about 5 million years ago, the Kaibab population diverged from the ancestral Abert’s squirrel. The two squirrels used to be considered separate species, but now most experts classify them as subspecies of the Abert’s squirrel, </a:t>
            </a:r>
            <a:r>
              <a:rPr lang="en-US" i="1"/>
              <a:t>Sciurus aberti</a:t>
            </a:r>
            <a:r>
              <a:rPr lang="en-US"/>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C42D9-9AB2-854A-9571-4FEC74E1A3EC}" type="slidenum">
              <a:rPr lang="en-US"/>
              <a:pPr/>
              <a:t>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Figure 17.1 Charles Darwin Was Ship’s Naturalist on the HMS </a:t>
            </a:r>
            <a:r>
              <a:rPr lang="en-US" b="1" i="1"/>
              <a:t>Beagle</a:t>
            </a:r>
            <a:endParaRPr lang="en-US"/>
          </a:p>
          <a:p>
            <a:r>
              <a:rPr lang="en-US"/>
              <a:t>(a) The course sailed by the </a:t>
            </a:r>
            <a:r>
              <a:rPr lang="en-US" i="1"/>
              <a:t>Beagle</a:t>
            </a:r>
            <a:r>
              <a:rPr lang="en-US"/>
              <a:t>. (b) The Galápagos Islands, located 1,000 kilometers to the west of Ecuador. (c) A giant Galápagos tortoise. (d ) Charles Darwin.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6DCED-42C0-5A43-B8CD-77FC0325459A}" type="slidenum">
              <a:rPr lang="en-US"/>
              <a:pPr/>
              <a:t>11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17.2 Darwin Proposed Natural Selection as the Mechanism behind Species Formation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9AB0F-70DD-8542-9B06-FBD620460A76}" type="slidenum">
              <a:rPr lang="en-US"/>
              <a:pPr/>
              <a:t>15</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a:t>Figure 17.3 Genetic Variation in Happy-Face Spiders</a:t>
            </a:r>
            <a:endParaRPr lang="en-US"/>
          </a:p>
          <a:p>
            <a:r>
              <a:rPr lang="en-US"/>
              <a:t>Markings on the backs of happy-face spiders, which inhabit four of the Hawaiian Islands.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ACAD7-7B83-3D40-9771-917E820F5E73}" type="slidenum">
              <a:rPr lang="en-US"/>
              <a:pPr/>
              <a:t>18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17.4 Genetic Drift Can Drastically Alter the Genetic Makeup of a Population</a:t>
            </a:r>
            <a:r>
              <a:rPr lang="en-US"/>
              <a:t> </a:t>
            </a:r>
          </a:p>
          <a:p>
            <a:r>
              <a:rPr lang="en-US"/>
              <a:t>Chance events can determine which individuals survive and reproduce. Here, a hurricane destroys most of the spiders on a small island. By chance alone, nearly all the surviving spiders have two </a:t>
            </a:r>
            <a:r>
              <a:rPr lang="en-US" i="1"/>
              <a:t>A</a:t>
            </a:r>
            <a:r>
              <a:rPr lang="en-US"/>
              <a:t> alleles (genotype </a:t>
            </a:r>
            <a:r>
              <a:rPr lang="en-US" i="1"/>
              <a:t>AA</a:t>
            </a:r>
            <a:r>
              <a:rPr lang="en-US"/>
              <a:t>), causing the proportion of </a:t>
            </a:r>
            <a:r>
              <a:rPr lang="en-US" i="1"/>
              <a:t>A</a:t>
            </a:r>
            <a:r>
              <a:rPr lang="en-US"/>
              <a:t> alleles in the population to change from 30 percent to 100 percent in a single generation.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E220D3-F75C-44B5-A3EE-F6ADD9911322}"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A5535-D609-8849-9A7A-0869C016596C}" type="slidenum">
              <a:rPr lang="en-US"/>
              <a:pPr/>
              <a:t>21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17.5a Natural Selection Adapts a Population to Its Environment</a:t>
            </a:r>
            <a:r>
              <a:rPr lang="en-US"/>
              <a:t> </a:t>
            </a:r>
          </a:p>
          <a:p>
            <a:r>
              <a:rPr lang="en-US"/>
              <a:t>Researchers studied subspecies of a deer mouse (</a:t>
            </a:r>
            <a:r>
              <a:rPr lang="en-US" i="1"/>
              <a:t>Peromyscus polionotus</a:t>
            </a:r>
            <a:r>
              <a:rPr lang="en-US"/>
              <a:t>) that inhabit each of eight barrier islands off the coast of Florida. Darker and more extensive areas of pigmentation are most common among the mainland subspecies (called the oldfield mouse). (a) The barrier island subspecies, known as beach mice, tend to have paler coats and reduced areas of pigmentation on the back.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E5341-2EF5-4E9C-A4A8-79367FC394CB}"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7CE68-E26F-405C-89C8-B1133A974EE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9D0973-C733-45DB-8F2C-8DB69B2494EF}"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188C-0F88-4CD0-BF6B-4B0CE5195E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84DE3D-E085-4EDB-96C4-BA2E4A8D6764}"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0E920-A3DF-4F7B-908B-B607720729D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30021EC-973A-0048-BB1D-A55D12151DEC}"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FFF965-4BEF-42E4-86EB-0C6E52AAEC92}"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3800DD-CBCA-40F4-BD18-E3529AFBBC7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3F8088-A662-465F-88A8-DA6F33884EDA}"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7FA6D4-B97C-4D12-99FA-8FF9C0FB7C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BBDABA-63BD-4E68-A7D2-203AD8729776}"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85BC1A-69D2-496D-A8B9-9E80BDA0FDE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78B6CC-5DA8-4D72-B22A-BB1CFA33A215}" type="datetimeFigureOut">
              <a:rPr lang="en-US"/>
              <a:pPr>
                <a:defRPr/>
              </a:pPr>
              <a:t>6/14/12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470A98-E6F5-44BA-8A2C-A1A3ECF832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AFCA30-BF44-4D28-927F-F0B796A76E3C}" type="datetimeFigureOut">
              <a:rPr lang="en-US"/>
              <a:pPr>
                <a:defRPr/>
              </a:pPr>
              <a:t>6/14/12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20AC8C-3BE0-4AAD-957E-8483EF2ABB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10ABAC-5AD8-45A6-B63D-A9EBC9AF61BB}" type="datetimeFigureOut">
              <a:rPr lang="en-US"/>
              <a:pPr>
                <a:defRPr/>
              </a:pPr>
              <a:t>6/14/12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F466E1-AA45-47AA-85E0-EBBC8D2428C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08F791-62F8-494F-8DE1-20765A871188}"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C10EE3-657D-4268-99FA-A5AD0AA2D3C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3F07F2-8647-4DD6-98BE-D55B2CB589A3}"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B0849B-73D6-4DD3-AAEC-27ADA95B75F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69457A-1D2F-4930-BCF4-CC4A0ED45ACE}" type="datetimeFigureOut">
              <a:rPr lang="en-US"/>
              <a:pPr>
                <a:defRPr/>
              </a:pPr>
              <a:t>6/14/12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6FB2C5-C862-493C-B048-E458E125F4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CAE451F4-5580-4143-B0C9-A97650295EF6}"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1</a:t>
            </a:r>
            <a:r>
              <a:rPr lang="en-US" sz="2800" b="1" dirty="0" smtClean="0"/>
              <a:t>7</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How Evolution Works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smtClean="0"/>
              <a:t>Darwin Offers a Unifying Explanation: Descent with Modification</a:t>
            </a:r>
          </a:p>
        </p:txBody>
      </p:sp>
      <p:sp>
        <p:nvSpPr>
          <p:cNvPr id="24578" name="Content Placeholder 2"/>
          <p:cNvSpPr>
            <a:spLocks noGrp="1"/>
          </p:cNvSpPr>
          <p:nvPr>
            <p:ph idx="1"/>
          </p:nvPr>
        </p:nvSpPr>
        <p:spPr/>
        <p:txBody>
          <a:bodyPr/>
          <a:lstStyle/>
          <a:p>
            <a:pPr eaLnBrk="1" hangingPunct="1"/>
            <a:r>
              <a:rPr lang="en-US" sz="2800" smtClean="0"/>
              <a:t>Darwin further observed that when natural selection acts differently on two populations, they may emerge as two new species descended from one ancestral population</a:t>
            </a:r>
          </a:p>
          <a:p>
            <a:pPr eaLnBrk="1" hangingPunct="1"/>
            <a:r>
              <a:rPr lang="en-US" sz="2800" b="1" smtClean="0"/>
              <a:t>Microevolution</a:t>
            </a:r>
            <a:r>
              <a:rPr lang="en-US" sz="2800" smtClean="0"/>
              <a:t> focuses on evolutionary changes that occur over relatively short periods of time</a:t>
            </a:r>
          </a:p>
          <a:p>
            <a:pPr eaLnBrk="1" hangingPunct="1"/>
            <a:r>
              <a:rPr lang="en-US" sz="2800" b="1" smtClean="0"/>
              <a:t>Macroevolution </a:t>
            </a:r>
            <a:r>
              <a:rPr lang="en-US" sz="2800" smtClean="0"/>
              <a:t>studies the history of life from the perspective of the formation and extinction of species and other large-scale consequences of population-level changes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17_02"/>
          <p:cNvPicPr>
            <a:picLocks noChangeAspect="1" noChangeArrowheads="1"/>
          </p:cNvPicPr>
          <p:nvPr/>
        </p:nvPicPr>
        <p:blipFill>
          <a:blip r:embed="rId3"/>
          <a:srcRect/>
          <a:stretch>
            <a:fillRect/>
          </a:stretch>
        </p:blipFill>
        <p:spPr bwMode="auto">
          <a:xfrm>
            <a:off x="1130300" y="215900"/>
            <a:ext cx="68865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274638"/>
            <a:ext cx="9144000" cy="1143000"/>
          </a:xfrm>
        </p:spPr>
        <p:txBody>
          <a:bodyPr/>
          <a:lstStyle/>
          <a:p>
            <a:pPr eaLnBrk="1" hangingPunct="1"/>
            <a:r>
              <a:rPr lang="en-US" smtClean="0"/>
              <a:t>Mechanisms of Evolution</a:t>
            </a:r>
          </a:p>
        </p:txBody>
      </p:sp>
      <p:sp>
        <p:nvSpPr>
          <p:cNvPr id="26626" name="Content Placeholder 2"/>
          <p:cNvSpPr>
            <a:spLocks noGrp="1"/>
          </p:cNvSpPr>
          <p:nvPr>
            <p:ph idx="1"/>
          </p:nvPr>
        </p:nvSpPr>
        <p:spPr/>
        <p:txBody>
          <a:bodyPr/>
          <a:lstStyle/>
          <a:p>
            <a:pPr eaLnBrk="1" hangingPunct="1">
              <a:lnSpc>
                <a:spcPct val="90000"/>
              </a:lnSpc>
            </a:pPr>
            <a:r>
              <a:rPr lang="en-US" sz="3000" smtClean="0"/>
              <a:t>Evolution occurs at the level of the population, not at the level of the individual</a:t>
            </a:r>
          </a:p>
          <a:p>
            <a:pPr eaLnBrk="1" hangingPunct="1">
              <a:lnSpc>
                <a:spcPct val="90000"/>
              </a:lnSpc>
            </a:pPr>
            <a:r>
              <a:rPr lang="en-US" sz="3000" smtClean="0"/>
              <a:t>The </a:t>
            </a:r>
            <a:r>
              <a:rPr lang="en-US" sz="3000" b="1" smtClean="0"/>
              <a:t>gene pool, </a:t>
            </a:r>
            <a:r>
              <a:rPr lang="en-US" sz="3000" smtClean="0"/>
              <a:t>the sum of all the genetic information carried by all the individuals in a population, can be influenced by four mechanisms:</a:t>
            </a:r>
          </a:p>
          <a:p>
            <a:pPr lvl="1" eaLnBrk="1" hangingPunct="1">
              <a:lnSpc>
                <a:spcPct val="90000"/>
              </a:lnSpc>
            </a:pPr>
            <a:r>
              <a:rPr lang="en-US" sz="2600" smtClean="0"/>
              <a:t>Mutation</a:t>
            </a:r>
          </a:p>
          <a:p>
            <a:pPr lvl="1" eaLnBrk="1" hangingPunct="1">
              <a:lnSpc>
                <a:spcPct val="90000"/>
              </a:lnSpc>
            </a:pPr>
            <a:r>
              <a:rPr lang="en-US" sz="2600" smtClean="0"/>
              <a:t>Gene flow</a:t>
            </a:r>
          </a:p>
          <a:p>
            <a:pPr lvl="1" eaLnBrk="1" hangingPunct="1">
              <a:lnSpc>
                <a:spcPct val="90000"/>
              </a:lnSpc>
            </a:pPr>
            <a:r>
              <a:rPr lang="en-US" sz="2600" smtClean="0"/>
              <a:t>Genetic drift</a:t>
            </a:r>
          </a:p>
          <a:p>
            <a:pPr lvl="1" eaLnBrk="1" hangingPunct="1">
              <a:lnSpc>
                <a:spcPct val="90000"/>
              </a:lnSpc>
            </a:pPr>
            <a:r>
              <a:rPr lang="en-US" sz="2600" smtClean="0"/>
              <a:t>Natural selection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Mutations Introduce Genetic</a:t>
            </a:r>
            <a:br>
              <a:rPr lang="en-US" dirty="0" smtClean="0"/>
            </a:br>
            <a:r>
              <a:rPr lang="en-US" dirty="0" smtClean="0"/>
              <a:t>Variation in a Population</a:t>
            </a:r>
            <a:endParaRPr lang="en-US" dirty="0"/>
          </a:p>
        </p:txBody>
      </p:sp>
      <p:sp>
        <p:nvSpPr>
          <p:cNvPr id="27650" name="Content Placeholder 2"/>
          <p:cNvSpPr>
            <a:spLocks noGrp="1"/>
          </p:cNvSpPr>
          <p:nvPr>
            <p:ph idx="1"/>
          </p:nvPr>
        </p:nvSpPr>
        <p:spPr/>
        <p:txBody>
          <a:bodyPr/>
          <a:lstStyle/>
          <a:p>
            <a:pPr eaLnBrk="1" hangingPunct="1">
              <a:lnSpc>
                <a:spcPct val="90000"/>
              </a:lnSpc>
            </a:pPr>
            <a:r>
              <a:rPr lang="en-US" sz="2800" smtClean="0"/>
              <a:t>DNA-based differences in observable traits make up </a:t>
            </a:r>
            <a:r>
              <a:rPr lang="en-US" sz="2800" b="1" smtClean="0"/>
              <a:t>genetic variation </a:t>
            </a:r>
            <a:r>
              <a:rPr lang="en-US" sz="2800" smtClean="0"/>
              <a:t>in a population</a:t>
            </a:r>
          </a:p>
          <a:p>
            <a:pPr eaLnBrk="1" hangingPunct="1">
              <a:lnSpc>
                <a:spcPct val="90000"/>
              </a:lnSpc>
            </a:pPr>
            <a:r>
              <a:rPr lang="en-US" sz="2800" b="1" smtClean="0"/>
              <a:t>Mutations</a:t>
            </a:r>
            <a:r>
              <a:rPr lang="en-US" sz="2800" smtClean="0"/>
              <a:t> are the source of all genetic variation and are the result of random changes in DNA sequences</a:t>
            </a:r>
          </a:p>
          <a:p>
            <a:pPr eaLnBrk="1" hangingPunct="1">
              <a:lnSpc>
                <a:spcPct val="90000"/>
              </a:lnSpc>
            </a:pPr>
            <a:r>
              <a:rPr lang="en-US" sz="2800" smtClean="0"/>
              <a:t>DNA variants produced by mutation are known as </a:t>
            </a:r>
            <a:r>
              <a:rPr lang="en-US" sz="2800" b="1" smtClean="0"/>
              <a:t>alleles</a:t>
            </a:r>
            <a:r>
              <a:rPr lang="en-US" sz="2800" smtClean="0"/>
              <a:t> and make up the genotype of an individual </a:t>
            </a:r>
          </a:p>
          <a:p>
            <a:pPr eaLnBrk="1" hangingPunct="1">
              <a:lnSpc>
                <a:spcPct val="90000"/>
              </a:lnSpc>
            </a:pPr>
            <a:r>
              <a:rPr lang="en-US" sz="2800" smtClean="0"/>
              <a:t>New mutations that are inherited change the overall genetic composition of a population, resulting in evolution</a:t>
            </a:r>
          </a:p>
          <a:p>
            <a:pPr eaLnBrk="1" hangingPunct="1">
              <a:lnSpc>
                <a:spcPct val="90000"/>
              </a:lnSpc>
            </a:pPr>
            <a:endParaRPr lang="en-US" sz="3000" smtClean="0"/>
          </a:p>
          <a:p>
            <a:pPr eaLnBrk="1" hangingPunct="1">
              <a:lnSpc>
                <a:spcPct val="90000"/>
              </a:lnSpc>
            </a:pPr>
            <a:endParaRPr lang="en-US" sz="3000"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Mutations Introduce Genetic</a:t>
            </a:r>
            <a:br>
              <a:rPr lang="en-US" dirty="0" smtClean="0"/>
            </a:br>
            <a:r>
              <a:rPr lang="en-US" dirty="0" smtClean="0"/>
              <a:t>Variation in a Population</a:t>
            </a:r>
            <a:endParaRPr lang="en-US" dirty="0"/>
          </a:p>
        </p:txBody>
      </p:sp>
      <p:sp>
        <p:nvSpPr>
          <p:cNvPr id="28674" name="Content Placeholder 2"/>
          <p:cNvSpPr>
            <a:spLocks noGrp="1"/>
          </p:cNvSpPr>
          <p:nvPr>
            <p:ph idx="1"/>
          </p:nvPr>
        </p:nvSpPr>
        <p:spPr/>
        <p:txBody>
          <a:bodyPr/>
          <a:lstStyle/>
          <a:p>
            <a:pPr eaLnBrk="1" hangingPunct="1"/>
            <a:r>
              <a:rPr lang="en-US" smtClean="0"/>
              <a:t>Gene mutations are caused by various accidents such as:</a:t>
            </a:r>
          </a:p>
          <a:p>
            <a:pPr lvl="1" eaLnBrk="1" hangingPunct="1"/>
            <a:r>
              <a:rPr lang="en-US" smtClean="0"/>
              <a:t>Mistakes in DNA replication</a:t>
            </a:r>
          </a:p>
          <a:p>
            <a:pPr lvl="1" eaLnBrk="1" hangingPunct="1"/>
            <a:r>
              <a:rPr lang="en-US" smtClean="0"/>
              <a:t>Collisions of the DNA molecule with other molecules</a:t>
            </a:r>
          </a:p>
          <a:p>
            <a:pPr lvl="1" eaLnBrk="1" hangingPunct="1"/>
            <a:r>
              <a:rPr lang="en-US" smtClean="0"/>
              <a:t>Damage from heat or chemical agents</a:t>
            </a:r>
          </a:p>
          <a:p>
            <a:pPr eaLnBrk="1" hangingPunct="1"/>
            <a:r>
              <a:rPr lang="en-US" smtClean="0"/>
              <a:t>Only mutations that occur in an organism’s gametes can be inherited </a:t>
            </a:r>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17_03"/>
          <p:cNvPicPr>
            <a:picLocks noChangeAspect="1" noChangeArrowheads="1"/>
          </p:cNvPicPr>
          <p:nvPr/>
        </p:nvPicPr>
        <p:blipFill>
          <a:blip r:embed="rId3"/>
          <a:srcRect/>
          <a:stretch>
            <a:fillRect/>
          </a:stretch>
        </p:blipFill>
        <p:spPr bwMode="auto">
          <a:xfrm>
            <a:off x="304800" y="774700"/>
            <a:ext cx="8531225" cy="530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000" smtClean="0"/>
              <a:t>Gene Flow Moves Genes between Populations</a:t>
            </a:r>
          </a:p>
        </p:txBody>
      </p:sp>
      <p:sp>
        <p:nvSpPr>
          <p:cNvPr id="30722" name="Content Placeholder 2"/>
          <p:cNvSpPr>
            <a:spLocks noGrp="1"/>
          </p:cNvSpPr>
          <p:nvPr>
            <p:ph idx="1"/>
          </p:nvPr>
        </p:nvSpPr>
        <p:spPr/>
        <p:txBody>
          <a:bodyPr/>
          <a:lstStyle/>
          <a:p>
            <a:pPr eaLnBrk="1" hangingPunct="1"/>
            <a:r>
              <a:rPr lang="en-US" b="1" smtClean="0"/>
              <a:t>Gene flow </a:t>
            </a:r>
            <a:r>
              <a:rPr lang="en-US" smtClean="0"/>
              <a:t>is the movement of genes from one population to another </a:t>
            </a:r>
          </a:p>
          <a:p>
            <a:pPr eaLnBrk="1" hangingPunct="1"/>
            <a:r>
              <a:rPr lang="en-US" smtClean="0"/>
              <a:t>A population evolves when there is a change in the gene pool through migration or out-migration</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274638"/>
            <a:ext cx="9144000" cy="1143000"/>
          </a:xfrm>
        </p:spPr>
        <p:txBody>
          <a:bodyPr/>
          <a:lstStyle/>
          <a:p>
            <a:pPr eaLnBrk="1" hangingPunct="1"/>
            <a:r>
              <a:rPr lang="en-US" sz="4000" smtClean="0"/>
              <a:t>Genetic Drift Generates Differential Reproduction through Accidental  Events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US" dirty="0" smtClean="0"/>
              <a:t>Genetic drift is a random process that can cause the gene pool of a population to fluctuate randomly over time </a:t>
            </a:r>
          </a:p>
          <a:p>
            <a:pPr eaLnBrk="1" fontAlgn="auto" hangingPunct="1">
              <a:spcAft>
                <a:spcPts val="0"/>
              </a:spcAft>
              <a:buFont typeface="Arial"/>
              <a:buChar char="•"/>
              <a:defRPr/>
            </a:pPr>
            <a:r>
              <a:rPr lang="en-US" dirty="0" smtClean="0"/>
              <a:t>Genetic drift may cause individuals with a unique set of characteristics to die off while allowing individuals with different characteristics to survive and reproduce</a:t>
            </a:r>
          </a:p>
          <a:p>
            <a:pPr eaLnBrk="1" fontAlgn="auto" hangingPunct="1">
              <a:spcAft>
                <a:spcPts val="0"/>
              </a:spcAft>
              <a:buFont typeface="Arial"/>
              <a:buChar char="•"/>
              <a:defRPr/>
            </a:pPr>
            <a:r>
              <a:rPr lang="en-US" dirty="0" smtClean="0"/>
              <a:t>Genetic drift is more likely to alter the gene pool of a small population than that of a large population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7_04"/>
          <p:cNvPicPr>
            <a:picLocks noChangeAspect="1" noChangeArrowheads="1"/>
          </p:cNvPicPr>
          <p:nvPr/>
        </p:nvPicPr>
        <p:blipFill>
          <a:blip r:embed="rId3"/>
          <a:srcRect/>
          <a:stretch>
            <a:fillRect/>
          </a:stretch>
        </p:blipFill>
        <p:spPr bwMode="auto">
          <a:xfrm>
            <a:off x="304800" y="1104900"/>
            <a:ext cx="8531225" cy="46434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Natural Selection Generates</a:t>
            </a:r>
            <a:br>
              <a:rPr lang="en-US" dirty="0" smtClean="0"/>
            </a:br>
            <a:r>
              <a:rPr lang="en-US" dirty="0" smtClean="0"/>
              <a:t>Adaptation in a Population</a:t>
            </a:r>
            <a:endParaRPr lang="en-US" dirty="0"/>
          </a:p>
        </p:txBody>
      </p:sp>
      <p:sp>
        <p:nvSpPr>
          <p:cNvPr id="33794" name="Content Placeholder 2"/>
          <p:cNvSpPr>
            <a:spLocks noGrp="1"/>
          </p:cNvSpPr>
          <p:nvPr>
            <p:ph idx="1"/>
          </p:nvPr>
        </p:nvSpPr>
        <p:spPr/>
        <p:txBody>
          <a:bodyPr/>
          <a:lstStyle/>
          <a:p>
            <a:pPr eaLnBrk="1" hangingPunct="1"/>
            <a:r>
              <a:rPr lang="en-US" smtClean="0"/>
              <a:t>Natural selection is a nonrandom, directional process that shifts the genetic characteristics of a population in one direction that leads to adaptation over successive generations</a:t>
            </a:r>
          </a:p>
          <a:p>
            <a:pPr eaLnBrk="1" hangingPunct="1"/>
            <a:r>
              <a:rPr lang="en-US" smtClean="0"/>
              <a:t>Individuals in a natural population must compete for resources, such as food, mates, and living space, that help them survive long enough to reproduce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7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Natural Selection Generates</a:t>
            </a:r>
            <a:br>
              <a:rPr lang="en-US" dirty="0" smtClean="0"/>
            </a:br>
            <a:r>
              <a:rPr lang="en-US" dirty="0" smtClean="0"/>
              <a:t>Adaptation in a Population</a:t>
            </a:r>
            <a:endParaRPr lang="en-US" dirty="0"/>
          </a:p>
        </p:txBody>
      </p:sp>
      <p:sp>
        <p:nvSpPr>
          <p:cNvPr id="35842" name="Content Placeholder 2"/>
          <p:cNvSpPr>
            <a:spLocks noGrp="1"/>
          </p:cNvSpPr>
          <p:nvPr>
            <p:ph idx="1"/>
          </p:nvPr>
        </p:nvSpPr>
        <p:spPr/>
        <p:txBody>
          <a:bodyPr/>
          <a:lstStyle/>
          <a:p>
            <a:pPr eaLnBrk="1" hangingPunct="1">
              <a:lnSpc>
                <a:spcPct val="80000"/>
              </a:lnSpc>
            </a:pPr>
            <a:r>
              <a:rPr lang="en-US" sz="2800" smtClean="0"/>
              <a:t>An inherited characteristic that enables an individual to function better than others in that habitat makes that individual more likely to survive and reproduce and to pass those characteristics on</a:t>
            </a:r>
          </a:p>
          <a:p>
            <a:pPr eaLnBrk="1" hangingPunct="1">
              <a:lnSpc>
                <a:spcPct val="80000"/>
              </a:lnSpc>
            </a:pPr>
            <a:r>
              <a:rPr lang="en-US" sz="2800" b="1" smtClean="0"/>
              <a:t>Adaptive traits </a:t>
            </a:r>
            <a:r>
              <a:rPr lang="en-US" sz="2800" smtClean="0"/>
              <a:t>are genetic characteristics that enable the individuals to function well in a competitive environment</a:t>
            </a:r>
          </a:p>
          <a:p>
            <a:pPr eaLnBrk="1" hangingPunct="1">
              <a:lnSpc>
                <a:spcPct val="80000"/>
              </a:lnSpc>
            </a:pPr>
            <a:r>
              <a:rPr lang="en-US" sz="2800" smtClean="0"/>
              <a:t>The evolutionary process by which a population as a whole becomes better matched to its habitat over successive generations is known as </a:t>
            </a:r>
            <a:r>
              <a:rPr lang="en-US" sz="2800" b="1" smtClean="0"/>
              <a:t>adaptation</a:t>
            </a:r>
            <a:endParaRPr 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17_05a"/>
          <p:cNvPicPr>
            <a:picLocks noChangeAspect="1" noChangeArrowheads="1"/>
          </p:cNvPicPr>
          <p:nvPr/>
        </p:nvPicPr>
        <p:blipFill>
          <a:blip r:embed="rId3"/>
          <a:srcRect/>
          <a:stretch>
            <a:fillRect/>
          </a:stretch>
        </p:blipFill>
        <p:spPr bwMode="auto">
          <a:xfrm>
            <a:off x="1308100" y="215900"/>
            <a:ext cx="65389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17_05b"/>
          <p:cNvPicPr>
            <a:picLocks noChangeAspect="1" noChangeArrowheads="1"/>
          </p:cNvPicPr>
          <p:nvPr/>
        </p:nvPicPr>
        <p:blipFill>
          <a:blip r:embed="rId3"/>
          <a:srcRect/>
          <a:stretch>
            <a:fillRect/>
          </a:stretch>
        </p:blipFill>
        <p:spPr bwMode="auto">
          <a:xfrm>
            <a:off x="304800" y="1016000"/>
            <a:ext cx="8531225" cy="481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Evolution Can Explain the Unity</a:t>
            </a:r>
            <a:br>
              <a:rPr lang="en-US" dirty="0" smtClean="0"/>
            </a:br>
            <a:r>
              <a:rPr lang="en-US" dirty="0" smtClean="0"/>
              <a:t>and Diversity of Life</a:t>
            </a:r>
            <a:endParaRPr lang="en-US" dirty="0"/>
          </a:p>
        </p:txBody>
      </p:sp>
      <p:sp>
        <p:nvSpPr>
          <p:cNvPr id="37890" name="Content Placeholder 2"/>
          <p:cNvSpPr>
            <a:spLocks noGrp="1"/>
          </p:cNvSpPr>
          <p:nvPr>
            <p:ph idx="1"/>
          </p:nvPr>
        </p:nvSpPr>
        <p:spPr/>
        <p:txBody>
          <a:bodyPr/>
          <a:lstStyle/>
          <a:p>
            <a:pPr eaLnBrk="1" hangingPunct="1"/>
            <a:r>
              <a:rPr lang="en-US" smtClean="0"/>
              <a:t>The evolution of life on Earth can explain how it is that many characteristics are shared by very different organisms</a:t>
            </a:r>
          </a:p>
          <a:p>
            <a:pPr eaLnBrk="1" hangingPunct="1"/>
            <a:r>
              <a:rPr lang="en-US" smtClean="0"/>
              <a:t>The evolution of life can also explain the diversity of organisms on Earth</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Organisms Share Characteristics</a:t>
            </a:r>
            <a:br>
              <a:rPr lang="en-US" dirty="0" smtClean="0"/>
            </a:br>
            <a:r>
              <a:rPr lang="en-US" dirty="0" smtClean="0"/>
              <a:t>as a Result of Common Descent</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Similarities among organisms can explain the fact that organisms that share similar characteristics evolved from a common ancestor</a:t>
            </a:r>
          </a:p>
          <a:p>
            <a:pPr eaLnBrk="1" hangingPunct="1">
              <a:lnSpc>
                <a:spcPct val="90000"/>
              </a:lnSpc>
            </a:pPr>
            <a:r>
              <a:rPr lang="en-US" b="1" smtClean="0"/>
              <a:t>Vestigial organs </a:t>
            </a:r>
            <a:r>
              <a:rPr lang="en-US" smtClean="0"/>
              <a:t>are reduced or degenerate parts whose function is no longer needed</a:t>
            </a:r>
          </a:p>
          <a:p>
            <a:pPr eaLnBrk="1" hangingPunct="1">
              <a:lnSpc>
                <a:spcPct val="90000"/>
              </a:lnSpc>
            </a:pPr>
            <a:r>
              <a:rPr lang="en-US" smtClean="0"/>
              <a:t>Features of organisms related to one another through common descent are said to be </a:t>
            </a:r>
            <a:r>
              <a:rPr lang="en-US" b="1" smtClean="0"/>
              <a:t>homologous</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17_06"/>
          <p:cNvPicPr>
            <a:picLocks noChangeAspect="1" noChangeArrowheads="1"/>
          </p:cNvPicPr>
          <p:nvPr/>
        </p:nvPicPr>
        <p:blipFill>
          <a:blip r:embed="rId3"/>
          <a:srcRect/>
          <a:stretch>
            <a:fillRect/>
          </a:stretch>
        </p:blipFill>
        <p:spPr bwMode="auto">
          <a:xfrm>
            <a:off x="2362200" y="215900"/>
            <a:ext cx="44370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17_07"/>
          <p:cNvPicPr>
            <a:picLocks noChangeAspect="1" noChangeArrowheads="1"/>
          </p:cNvPicPr>
          <p:nvPr/>
        </p:nvPicPr>
        <p:blipFill>
          <a:blip r:embed="rId3"/>
          <a:srcRect/>
          <a:stretch>
            <a:fillRect/>
          </a:stretch>
        </p:blipFill>
        <p:spPr bwMode="auto">
          <a:xfrm>
            <a:off x="304800" y="393700"/>
            <a:ext cx="8531225" cy="6081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Organisms Share Characteristics</a:t>
            </a:r>
            <a:br>
              <a:rPr lang="en-US" dirty="0" smtClean="0"/>
            </a:br>
            <a:r>
              <a:rPr lang="en-US" dirty="0" smtClean="0"/>
              <a:t>as a Result of Common Descent</a:t>
            </a:r>
            <a:endParaRPr lang="en-US" dirty="0"/>
          </a:p>
        </p:txBody>
      </p:sp>
      <p:sp>
        <p:nvSpPr>
          <p:cNvPr id="41986" name="Content Placeholder 2"/>
          <p:cNvSpPr>
            <a:spLocks noGrp="1"/>
          </p:cNvSpPr>
          <p:nvPr>
            <p:ph idx="1"/>
          </p:nvPr>
        </p:nvSpPr>
        <p:spPr/>
        <p:txBody>
          <a:bodyPr/>
          <a:lstStyle/>
          <a:p>
            <a:pPr eaLnBrk="1" hangingPunct="1"/>
            <a:r>
              <a:rPr lang="en-US" b="1" smtClean="0"/>
              <a:t>Convergent evolution </a:t>
            </a:r>
            <a:r>
              <a:rPr lang="en-US" smtClean="0"/>
              <a:t>occurs when natural selection causes distantly related organisms to evolve similar structures in response to similar environmental challenges</a:t>
            </a:r>
          </a:p>
          <a:p>
            <a:pPr eaLnBrk="1" hangingPunct="1"/>
            <a:r>
              <a:rPr lang="en-US" smtClean="0"/>
              <a:t>Characteristics that result from convergent evolution are said to be </a:t>
            </a:r>
            <a:r>
              <a:rPr lang="en-US" b="1" smtClean="0"/>
              <a:t>analogous</a:t>
            </a:r>
          </a:p>
          <a:p>
            <a:pPr eaLnBrk="1" hangingPunct="1"/>
            <a:endParaRPr lang="en-US" b="1" smtClean="0"/>
          </a:p>
          <a:p>
            <a:pPr eaLnBrk="1" hangingPunct="1"/>
            <a:endParaRPr lang="en-US" b="1"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17_08"/>
          <p:cNvPicPr>
            <a:picLocks noChangeAspect="1" noChangeArrowheads="1"/>
          </p:cNvPicPr>
          <p:nvPr/>
        </p:nvPicPr>
        <p:blipFill>
          <a:blip r:embed="rId3"/>
          <a:srcRect/>
          <a:stretch>
            <a:fillRect/>
          </a:stretch>
        </p:blipFill>
        <p:spPr bwMode="auto">
          <a:xfrm>
            <a:off x="571500" y="215900"/>
            <a:ext cx="80010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249238" y="0"/>
            <a:ext cx="9642476" cy="1600200"/>
          </a:xfrm>
        </p:spPr>
        <p:txBody>
          <a:bodyPr/>
          <a:lstStyle/>
          <a:p>
            <a:pPr eaLnBrk="1" hangingPunct="1"/>
            <a:r>
              <a:rPr lang="en-US" sz="3600" smtClean="0"/>
              <a:t>The Diversity of Life Results from the Splitting</a:t>
            </a:r>
            <a:br>
              <a:rPr lang="en-US" sz="3600" smtClean="0"/>
            </a:br>
            <a:r>
              <a:rPr lang="en-US" sz="3600" smtClean="0"/>
              <a:t> of One Species into Two or More Species</a:t>
            </a:r>
          </a:p>
        </p:txBody>
      </p:sp>
      <p:sp>
        <p:nvSpPr>
          <p:cNvPr id="44034" name="Content Placeholder 2"/>
          <p:cNvSpPr>
            <a:spLocks noGrp="1"/>
          </p:cNvSpPr>
          <p:nvPr>
            <p:ph idx="1"/>
          </p:nvPr>
        </p:nvSpPr>
        <p:spPr/>
        <p:txBody>
          <a:bodyPr/>
          <a:lstStyle/>
          <a:p>
            <a:pPr eaLnBrk="1" hangingPunct="1">
              <a:lnSpc>
                <a:spcPct val="90000"/>
              </a:lnSpc>
            </a:pPr>
            <a:r>
              <a:rPr lang="en-US" b="1" smtClean="0"/>
              <a:t>Speciation</a:t>
            </a:r>
            <a:r>
              <a:rPr lang="en-US" smtClean="0"/>
              <a:t> is the process of splitting one species into two or more species; it results in the diversity of life Earth</a:t>
            </a:r>
          </a:p>
          <a:p>
            <a:pPr eaLnBrk="1" hangingPunct="1">
              <a:lnSpc>
                <a:spcPct val="90000"/>
              </a:lnSpc>
            </a:pPr>
            <a:r>
              <a:rPr lang="en-US" smtClean="0"/>
              <a:t>Speciation can be caused by geographic separation, also called geographic isolation</a:t>
            </a:r>
          </a:p>
          <a:p>
            <a:pPr eaLnBrk="1" hangingPunct="1">
              <a:lnSpc>
                <a:spcPct val="90000"/>
              </a:lnSpc>
            </a:pPr>
            <a:r>
              <a:rPr lang="en-US" smtClean="0"/>
              <a:t>Over time the separated populations may accumulate so many genetic changes that they are no longer able to reproduce with each other</a:t>
            </a:r>
          </a:p>
          <a:p>
            <a:pPr eaLnBrk="1" hangingPunct="1">
              <a:lnSpc>
                <a:spcPct val="90000"/>
              </a:lnSpc>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Finches Feasting on Blood</a:t>
            </a:r>
          </a:p>
        </p:txBody>
      </p:sp>
      <p:sp>
        <p:nvSpPr>
          <p:cNvPr id="16386" name="Content Placeholder 2"/>
          <p:cNvSpPr>
            <a:spLocks noGrp="1"/>
          </p:cNvSpPr>
          <p:nvPr>
            <p:ph idx="1"/>
          </p:nvPr>
        </p:nvSpPr>
        <p:spPr/>
        <p:txBody>
          <a:bodyPr/>
          <a:lstStyle/>
          <a:p>
            <a:pPr eaLnBrk="1" hangingPunct="1"/>
            <a:r>
              <a:rPr lang="en-US" smtClean="0"/>
              <a:t>Vampire finches found on the Galapagos Islands have been observed feasting on the blood of large seabirds</a:t>
            </a:r>
          </a:p>
          <a:p>
            <a:pPr eaLnBrk="1" hangingPunct="1"/>
            <a:r>
              <a:rPr lang="en-US" smtClean="0"/>
              <a:t>Charles Darwin, a naturalist aboard the HMS </a:t>
            </a:r>
            <a:r>
              <a:rPr lang="en-US" i="1" smtClean="0"/>
              <a:t>Beagle</a:t>
            </a:r>
            <a:r>
              <a:rPr lang="en-US" smtClean="0"/>
              <a:t>, was the first to observe that many of the species on the Galapagos Islands were found nowhere else, thus sparking his study of what we now know as evolution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The Evidence for</a:t>
            </a:r>
            <a:br>
              <a:rPr lang="en-US" dirty="0" smtClean="0"/>
            </a:br>
            <a:r>
              <a:rPr lang="en-US" dirty="0" smtClean="0"/>
              <a:t>Biological Evolution</a:t>
            </a:r>
            <a:endParaRPr lang="en-US" dirty="0"/>
          </a:p>
        </p:txBody>
      </p:sp>
      <p:sp>
        <p:nvSpPr>
          <p:cNvPr id="45058" name="Content Placeholder 2"/>
          <p:cNvSpPr>
            <a:spLocks noGrp="1"/>
          </p:cNvSpPr>
          <p:nvPr>
            <p:ph idx="1"/>
          </p:nvPr>
        </p:nvSpPr>
        <p:spPr/>
        <p:txBody>
          <a:bodyPr/>
          <a:lstStyle/>
          <a:p>
            <a:pPr marL="609600" indent="-609600" eaLnBrk="1" hangingPunct="1">
              <a:lnSpc>
                <a:spcPct val="80000"/>
              </a:lnSpc>
            </a:pPr>
            <a:r>
              <a:rPr lang="en-US" sz="3000" dirty="0" smtClean="0"/>
              <a:t>The vast majority of scientists of all nations, races, and creeds believe the evidence for evolution is very strong</a:t>
            </a:r>
          </a:p>
          <a:p>
            <a:pPr marL="609600" indent="-609600" eaLnBrk="1" hangingPunct="1">
              <a:lnSpc>
                <a:spcPct val="80000"/>
              </a:lnSpc>
            </a:pPr>
            <a:r>
              <a:rPr lang="en-US" sz="3000" dirty="0" smtClean="0"/>
              <a:t>Six lines of evidence provide compelling support for biological evolution:</a:t>
            </a:r>
          </a:p>
          <a:p>
            <a:pPr marL="990600" lvl="1" indent="-533400" eaLnBrk="1" hangingPunct="1">
              <a:lnSpc>
                <a:spcPct val="80000"/>
              </a:lnSpc>
              <a:buFont typeface="Arial" charset="0"/>
              <a:buAutoNum type="arabicPeriod"/>
            </a:pPr>
            <a:r>
              <a:rPr lang="en-US" sz="2600" dirty="0" smtClean="0"/>
              <a:t>Fossils</a:t>
            </a:r>
          </a:p>
          <a:p>
            <a:pPr marL="990600" lvl="1" indent="-533400" eaLnBrk="1" hangingPunct="1">
              <a:lnSpc>
                <a:spcPct val="80000"/>
              </a:lnSpc>
              <a:buFont typeface="Arial" charset="0"/>
              <a:buAutoNum type="arabicPeriod"/>
            </a:pPr>
            <a:r>
              <a:rPr lang="en-US" sz="2600" dirty="0" smtClean="0"/>
              <a:t>Traces of evolutionary history in existing organisms</a:t>
            </a:r>
          </a:p>
          <a:p>
            <a:pPr marL="990600" lvl="1" indent="-533400" eaLnBrk="1" hangingPunct="1">
              <a:lnSpc>
                <a:spcPct val="80000"/>
              </a:lnSpc>
              <a:buFont typeface="Arial" charset="0"/>
              <a:buAutoNum type="arabicPeriod"/>
            </a:pPr>
            <a:r>
              <a:rPr lang="en-US" sz="2600" dirty="0" smtClean="0"/>
              <a:t>Similarities and divergences in </a:t>
            </a:r>
            <a:r>
              <a:rPr lang="en-US" sz="2600" dirty="0" smtClean="0"/>
              <a:t>DNA</a:t>
            </a:r>
          </a:p>
          <a:p>
            <a:pPr marL="990600" lvl="1" indent="-533400" eaLnBrk="1" hangingPunct="1">
              <a:lnSpc>
                <a:spcPct val="80000"/>
              </a:lnSpc>
              <a:buFont typeface="Arial" charset="0"/>
              <a:buAutoNum type="arabicPeriod"/>
            </a:pPr>
            <a:r>
              <a:rPr lang="en-US" sz="2600" dirty="0" smtClean="0"/>
              <a:t>Direct observations of genetic change in populations</a:t>
            </a:r>
          </a:p>
          <a:p>
            <a:pPr marL="990600" lvl="1" indent="-533400" eaLnBrk="1" hangingPunct="1">
              <a:lnSpc>
                <a:spcPct val="80000"/>
              </a:lnSpc>
              <a:buFont typeface="Arial" charset="0"/>
              <a:buAutoNum type="arabicPeriod"/>
            </a:pPr>
            <a:r>
              <a:rPr lang="en-US" sz="2600" dirty="0" smtClean="0"/>
              <a:t>Continental drift</a:t>
            </a:r>
          </a:p>
          <a:p>
            <a:pPr marL="990600" lvl="1" indent="-533400" eaLnBrk="1" hangingPunct="1">
              <a:lnSpc>
                <a:spcPct val="80000"/>
              </a:lnSpc>
              <a:buFont typeface="Arial" charset="0"/>
              <a:buAutoNum type="arabicPeriod"/>
            </a:pPr>
            <a:r>
              <a:rPr lang="en-US" sz="2600" dirty="0" smtClean="0"/>
              <a:t>The present-day formation of new species</a:t>
            </a:r>
            <a:endParaRPr lang="en-US" sz="2600" b="1"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z="4000" smtClean="0"/>
              <a:t>Evolution Is Strongly Supported</a:t>
            </a:r>
            <a:br>
              <a:rPr lang="en-US" sz="4000" smtClean="0"/>
            </a:br>
            <a:r>
              <a:rPr lang="en-US" sz="4000" smtClean="0"/>
              <a:t>by the Fossil Record</a:t>
            </a:r>
          </a:p>
        </p:txBody>
      </p:sp>
      <p:sp>
        <p:nvSpPr>
          <p:cNvPr id="46082" name="Content Placeholder 2"/>
          <p:cNvSpPr>
            <a:spLocks noGrp="1"/>
          </p:cNvSpPr>
          <p:nvPr>
            <p:ph idx="1"/>
          </p:nvPr>
        </p:nvSpPr>
        <p:spPr/>
        <p:txBody>
          <a:bodyPr/>
          <a:lstStyle/>
          <a:p>
            <a:pPr eaLnBrk="1" hangingPunct="1"/>
            <a:r>
              <a:rPr lang="en-US" b="1" smtClean="0"/>
              <a:t>Fossils </a:t>
            </a:r>
            <a:r>
              <a:rPr lang="en-US" smtClean="0"/>
              <a:t>are the preserved remains, or their impressions, of formerly living organisms, which enable biologists to reconstruct the history of life on Earth</a:t>
            </a:r>
          </a:p>
          <a:p>
            <a:pPr eaLnBrk="1" hangingPunct="1"/>
            <a:r>
              <a:rPr lang="en-US" smtClean="0"/>
              <a:t>The fossil record shows many intermediate species that exhibit some similarities to the ancestral group and some similarities to the descendant species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17_09"/>
          <p:cNvPicPr>
            <a:picLocks noChangeAspect="1" noChangeArrowheads="1"/>
          </p:cNvPicPr>
          <p:nvPr/>
        </p:nvPicPr>
        <p:blipFill>
          <a:blip r:embed="rId3"/>
          <a:srcRect/>
          <a:stretch>
            <a:fillRect/>
          </a:stretch>
        </p:blipFill>
        <p:spPr bwMode="auto">
          <a:xfrm>
            <a:off x="965200" y="215900"/>
            <a:ext cx="7221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Organisms Contain Evidence</a:t>
            </a:r>
            <a:br>
              <a:rPr lang="en-US" dirty="0" smtClean="0"/>
            </a:br>
            <a:r>
              <a:rPr lang="en-US" dirty="0" smtClean="0"/>
              <a:t>of Their Evolutionary History</a:t>
            </a:r>
            <a:endParaRPr lang="en-US" dirty="0"/>
          </a:p>
        </p:txBody>
      </p:sp>
      <p:sp>
        <p:nvSpPr>
          <p:cNvPr id="48130" name="Content Placeholder 2"/>
          <p:cNvSpPr>
            <a:spLocks noGrp="1"/>
          </p:cNvSpPr>
          <p:nvPr>
            <p:ph idx="1"/>
          </p:nvPr>
        </p:nvSpPr>
        <p:spPr/>
        <p:txBody>
          <a:bodyPr/>
          <a:lstStyle/>
          <a:p>
            <a:pPr eaLnBrk="1" hangingPunct="1"/>
            <a:r>
              <a:rPr lang="en-US" smtClean="0"/>
              <a:t>Patterns of growth in the very earliest stages of life can provide evidence of an organism’s evolutionary past</a:t>
            </a:r>
          </a:p>
          <a:p>
            <a:pPr eaLnBrk="1" hangingPunct="1"/>
            <a:r>
              <a:rPr lang="en-US" smtClean="0"/>
              <a:t>The manner in which an embryo develops, especially at the early stages, may mirror early developmental stages of ancestral forms</a:t>
            </a:r>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unnumbered_17_p398"/>
          <p:cNvPicPr>
            <a:picLocks noChangeAspect="1" noChangeArrowheads="1"/>
          </p:cNvPicPr>
          <p:nvPr/>
        </p:nvPicPr>
        <p:blipFill>
          <a:blip r:embed="rId3"/>
          <a:srcRect/>
          <a:stretch>
            <a:fillRect/>
          </a:stretch>
        </p:blipFill>
        <p:spPr bwMode="auto">
          <a:xfrm>
            <a:off x="1473200" y="215900"/>
            <a:ext cx="62039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274638"/>
            <a:ext cx="9144000" cy="1143000"/>
          </a:xfrm>
        </p:spPr>
        <p:txBody>
          <a:bodyPr/>
          <a:lstStyle/>
          <a:p>
            <a:pPr eaLnBrk="1" hangingPunct="1"/>
            <a:r>
              <a:rPr lang="en-US" sz="4000" smtClean="0"/>
              <a:t>DNA Evidence Provides Some of the Most Compelling Evidence for Evolution</a:t>
            </a:r>
          </a:p>
        </p:txBody>
      </p:sp>
      <p:sp>
        <p:nvSpPr>
          <p:cNvPr id="50178" name="Content Placeholder 2"/>
          <p:cNvSpPr>
            <a:spLocks noGrp="1"/>
          </p:cNvSpPr>
          <p:nvPr>
            <p:ph idx="1"/>
          </p:nvPr>
        </p:nvSpPr>
        <p:spPr/>
        <p:txBody>
          <a:bodyPr/>
          <a:lstStyle/>
          <a:p>
            <a:pPr eaLnBrk="1" hangingPunct="1"/>
            <a:r>
              <a:rPr lang="en-US" sz="3000" smtClean="0"/>
              <a:t>All living organisms contain DNA and use the same genetic code</a:t>
            </a:r>
          </a:p>
          <a:p>
            <a:pPr eaLnBrk="1" hangingPunct="1"/>
            <a:r>
              <a:rPr lang="en-US" sz="3000" smtClean="0"/>
              <a:t>These similarities are further evidence that the great diversity of living things descended, or evolved, from a common ancestor</a:t>
            </a:r>
          </a:p>
          <a:p>
            <a:pPr eaLnBrk="1" hangingPunct="1"/>
            <a:r>
              <a:rPr lang="en-US" sz="3000" smtClean="0"/>
              <a:t>DNA sequences and protein sequences of organisms that share a more recent common ancestor should be more similar than those that share a common ancestor further back in time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17_10"/>
          <p:cNvPicPr>
            <a:picLocks noChangeAspect="1" noChangeArrowheads="1"/>
          </p:cNvPicPr>
          <p:nvPr/>
        </p:nvPicPr>
        <p:blipFill>
          <a:blip r:embed="rId3"/>
          <a:srcRect/>
          <a:stretch>
            <a:fillRect/>
          </a:stretch>
        </p:blipFill>
        <p:spPr bwMode="auto">
          <a:xfrm>
            <a:off x="342900" y="215900"/>
            <a:ext cx="84645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smtClean="0"/>
              <a:t>Direct Observation Reveals</a:t>
            </a:r>
            <a:br>
              <a:rPr lang="en-US" sz="4000" smtClean="0"/>
            </a:br>
            <a:r>
              <a:rPr lang="en-US" sz="4000" smtClean="0"/>
              <a:t>Genetic Changes within Species</a:t>
            </a:r>
          </a:p>
        </p:txBody>
      </p:sp>
      <p:sp>
        <p:nvSpPr>
          <p:cNvPr id="52226" name="Content Placeholder 2"/>
          <p:cNvSpPr>
            <a:spLocks noGrp="1"/>
          </p:cNvSpPr>
          <p:nvPr>
            <p:ph idx="1"/>
          </p:nvPr>
        </p:nvSpPr>
        <p:spPr/>
        <p:txBody>
          <a:bodyPr/>
          <a:lstStyle/>
          <a:p>
            <a:pPr eaLnBrk="1" hangingPunct="1"/>
            <a:r>
              <a:rPr lang="en-US" b="1" smtClean="0"/>
              <a:t>Artificial selection </a:t>
            </a:r>
            <a:r>
              <a:rPr lang="en-US" smtClean="0"/>
              <a:t>is the process by which only  individuals with certain inherited characteristics are allowed to breed</a:t>
            </a:r>
          </a:p>
          <a:p>
            <a:pPr eaLnBrk="1" hangingPunct="1"/>
            <a:r>
              <a:rPr lang="en-US" smtClean="0"/>
              <a:t>The variation that humans have produced within dogs, ornamental flowers, and many other species illustrates the power of artificial selection to bring about evolutionary change</a:t>
            </a:r>
            <a:endParaRPr lang="en-US" b="1" smtClean="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17_11"/>
          <p:cNvPicPr>
            <a:picLocks noChangeAspect="1" noChangeArrowheads="1"/>
          </p:cNvPicPr>
          <p:nvPr/>
        </p:nvPicPr>
        <p:blipFill>
          <a:blip r:embed="rId3"/>
          <a:srcRect/>
          <a:stretch>
            <a:fillRect/>
          </a:stretch>
        </p:blipFill>
        <p:spPr bwMode="auto">
          <a:xfrm>
            <a:off x="1244600" y="215900"/>
            <a:ext cx="6672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Continental Drift and Evolution Explain the Geographic Locations of Fossils</a:t>
            </a:r>
            <a:endParaRPr lang="en-US" dirty="0"/>
          </a:p>
        </p:txBody>
      </p:sp>
      <p:sp>
        <p:nvSpPr>
          <p:cNvPr id="54274" name="Content Placeholder 2"/>
          <p:cNvSpPr>
            <a:spLocks noGrp="1"/>
          </p:cNvSpPr>
          <p:nvPr>
            <p:ph idx="1"/>
          </p:nvPr>
        </p:nvSpPr>
        <p:spPr/>
        <p:txBody>
          <a:bodyPr/>
          <a:lstStyle/>
          <a:p>
            <a:pPr eaLnBrk="1" hangingPunct="1"/>
            <a:r>
              <a:rPr lang="en-US" smtClean="0"/>
              <a:t>The slow movement of the Earth’s continents over time is called </a:t>
            </a:r>
            <a:r>
              <a:rPr lang="en-US" b="1" smtClean="0"/>
              <a:t>continental drift</a:t>
            </a:r>
            <a:r>
              <a:rPr lang="en-US" smtClean="0"/>
              <a:t>, or plate tectonics</a:t>
            </a:r>
            <a:r>
              <a:rPr lang="en-US" b="1" smtClean="0"/>
              <a:t> </a:t>
            </a:r>
          </a:p>
          <a:p>
            <a:pPr eaLnBrk="1" hangingPunct="1"/>
            <a:r>
              <a:rPr lang="en-US" smtClean="0"/>
              <a:t>By measuring continental drift, scientists can predict the geographic location of fossils, providing another important line of evidence for evolution</a:t>
            </a:r>
          </a:p>
          <a:p>
            <a:pPr eaLnBrk="1" hangingPunct="1"/>
            <a:endParaRPr lang="en-US" b="1"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Earth Teems with Living Things</a:t>
            </a:r>
          </a:p>
        </p:txBody>
      </p:sp>
      <p:sp>
        <p:nvSpPr>
          <p:cNvPr id="17410" name="Content Placeholder 2"/>
          <p:cNvSpPr>
            <a:spLocks noGrp="1"/>
          </p:cNvSpPr>
          <p:nvPr>
            <p:ph idx="1"/>
          </p:nvPr>
        </p:nvSpPr>
        <p:spPr/>
        <p:txBody>
          <a:bodyPr/>
          <a:lstStyle/>
          <a:p>
            <a:pPr eaLnBrk="1" hangingPunct="1"/>
            <a:r>
              <a:rPr lang="en-US" smtClean="0"/>
              <a:t>The many organisms that inhibit our planet are perfectly fitted to their environment as a result of evolution</a:t>
            </a:r>
          </a:p>
          <a:p>
            <a:pPr eaLnBrk="1" hangingPunct="1"/>
            <a:r>
              <a:rPr lang="en-US" smtClean="0"/>
              <a:t>Evolution leads to diversity among organisms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17_12"/>
          <p:cNvPicPr>
            <a:picLocks noChangeAspect="1" noChangeArrowheads="1"/>
          </p:cNvPicPr>
          <p:nvPr/>
        </p:nvPicPr>
        <p:blipFill>
          <a:blip r:embed="rId3"/>
          <a:srcRect/>
          <a:stretch>
            <a:fillRect/>
          </a:stretch>
        </p:blipFill>
        <p:spPr bwMode="auto">
          <a:xfrm>
            <a:off x="304800" y="292100"/>
            <a:ext cx="8531225" cy="627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a:xfrm>
            <a:off x="-234950" y="274638"/>
            <a:ext cx="9601200" cy="1143000"/>
          </a:xfrm>
        </p:spPr>
        <p:txBody>
          <a:bodyPr/>
          <a:lstStyle/>
          <a:p>
            <a:pPr eaLnBrk="1" hangingPunct="1"/>
            <a:r>
              <a:rPr lang="en-US" sz="3600" smtClean="0"/>
              <a:t>Formation of New Species Can Be Observed in Nature and Produced Experimentally</a:t>
            </a:r>
          </a:p>
        </p:txBody>
      </p:sp>
      <p:sp>
        <p:nvSpPr>
          <p:cNvPr id="56322" name="Content Placeholder 2"/>
          <p:cNvSpPr>
            <a:spLocks noGrp="1"/>
          </p:cNvSpPr>
          <p:nvPr>
            <p:ph idx="1"/>
          </p:nvPr>
        </p:nvSpPr>
        <p:spPr/>
        <p:txBody>
          <a:bodyPr/>
          <a:lstStyle/>
          <a:p>
            <a:pPr eaLnBrk="1" hangingPunct="1"/>
            <a:r>
              <a:rPr lang="en-US" smtClean="0"/>
              <a:t>Scientists can produce new species through experiments such as the one that created the primrose in the early 1900s</a:t>
            </a:r>
          </a:p>
          <a:p>
            <a:pPr eaLnBrk="1" hangingPunct="1"/>
            <a:r>
              <a:rPr lang="en-US" smtClean="0"/>
              <a:t>Scientists have also directly observed new species forming in nature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Impact of</a:t>
            </a:r>
            <a:br>
              <a:rPr lang="en-US" dirty="0" smtClean="0"/>
            </a:br>
            <a:r>
              <a:rPr lang="en-US" dirty="0" smtClean="0"/>
              <a:t>Evolutionary Thought</a:t>
            </a:r>
            <a:endParaRPr lang="en-US" dirty="0"/>
          </a:p>
        </p:txBody>
      </p:sp>
      <p:sp>
        <p:nvSpPr>
          <p:cNvPr id="57346" name="Content Placeholder 2"/>
          <p:cNvSpPr>
            <a:spLocks noGrp="1"/>
          </p:cNvSpPr>
          <p:nvPr>
            <p:ph idx="1"/>
          </p:nvPr>
        </p:nvSpPr>
        <p:spPr/>
        <p:txBody>
          <a:bodyPr/>
          <a:lstStyle/>
          <a:p>
            <a:pPr eaLnBrk="1" hangingPunct="1"/>
            <a:r>
              <a:rPr lang="en-US" smtClean="0"/>
              <a:t>Evolutionary thought revolutionized biology and had a profound effects on other fields, ranging from literature to philosophy to economics</a:t>
            </a:r>
          </a:p>
          <a:p>
            <a:pPr eaLnBrk="1" hangingPunct="1"/>
            <a:r>
              <a:rPr lang="en-US" smtClean="0"/>
              <a:t>Today most religious leaders and most scientists view evolution and religion as compatible but distinct fields of inquiry</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Darwin’s Finches: Evolution in Action</a:t>
            </a:r>
            <a:endParaRPr lang="en-US" dirty="0"/>
          </a:p>
        </p:txBody>
      </p:sp>
      <p:sp>
        <p:nvSpPr>
          <p:cNvPr id="58370" name="Content Placeholder 2"/>
          <p:cNvSpPr>
            <a:spLocks noGrp="1"/>
          </p:cNvSpPr>
          <p:nvPr>
            <p:ph idx="1"/>
          </p:nvPr>
        </p:nvSpPr>
        <p:spPr/>
        <p:txBody>
          <a:bodyPr/>
          <a:lstStyle/>
          <a:p>
            <a:pPr eaLnBrk="1" hangingPunct="1"/>
            <a:r>
              <a:rPr lang="en-US" smtClean="0"/>
              <a:t>After returning to England, Darwin concluded that all the finches in the Galápagos Islands were descended from a single species from the mainland that had split into a dozen new species</a:t>
            </a:r>
          </a:p>
          <a:p>
            <a:pPr eaLnBrk="1" hangingPunct="1"/>
            <a:r>
              <a:rPr lang="en-US" smtClean="0"/>
              <a:t>The Galápagos Islands serve as a natural laboratory for studying evolution, with the 14 species of finches found there serving as one  good example </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17_13"/>
          <p:cNvPicPr>
            <a:picLocks noChangeAspect="1" noChangeArrowheads="1"/>
          </p:cNvPicPr>
          <p:nvPr/>
        </p:nvPicPr>
        <p:blipFill>
          <a:blip r:embed="rId3"/>
          <a:srcRect/>
          <a:stretch>
            <a:fillRect/>
          </a:stretch>
        </p:blipFill>
        <p:spPr bwMode="auto">
          <a:xfrm>
            <a:off x="2540000" y="215900"/>
            <a:ext cx="40640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17_14"/>
          <p:cNvPicPr>
            <a:picLocks noChangeAspect="1" noChangeArrowheads="1"/>
          </p:cNvPicPr>
          <p:nvPr/>
        </p:nvPicPr>
        <p:blipFill>
          <a:blip r:embed="rId3"/>
          <a:srcRect/>
          <a:stretch>
            <a:fillRect/>
          </a:stretch>
        </p:blipFill>
        <p:spPr bwMode="auto">
          <a:xfrm>
            <a:off x="304800" y="914400"/>
            <a:ext cx="8531225" cy="5040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7_15"/>
          <p:cNvPicPr>
            <a:picLocks noChangeAspect="1" noChangeArrowheads="1"/>
          </p:cNvPicPr>
          <p:nvPr/>
        </p:nvPicPr>
        <p:blipFill>
          <a:blip r:embed="rId3"/>
          <a:srcRect/>
          <a:stretch>
            <a:fillRect/>
          </a:stretch>
        </p:blipFill>
        <p:spPr bwMode="auto">
          <a:xfrm>
            <a:off x="304800" y="508000"/>
            <a:ext cx="8531225" cy="5856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17</a:t>
            </a:r>
            <a:endParaRPr lang="en-US" sz="2800" dirty="0" smtClean="0"/>
          </a:p>
          <a:p>
            <a:pPr eaLnBrk="1" fontAlgn="auto" hangingPunct="1">
              <a:lnSpc>
                <a:spcPct val="90000"/>
              </a:lnSpc>
              <a:spcAft>
                <a:spcPts val="0"/>
              </a:spcAft>
              <a:defRPr/>
            </a:pPr>
            <a:r>
              <a:rPr lang="en-US" sz="2800" dirty="0" smtClean="0"/>
              <a:t>How Evolution Works</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body" idx="1"/>
          </p:nvPr>
        </p:nvSpPr>
        <p:spPr>
          <a:xfrm>
            <a:off x="457200" y="1676400"/>
            <a:ext cx="8229600" cy="3429000"/>
          </a:xfrm>
        </p:spPr>
        <p:txBody>
          <a:bodyPr rIns="132080"/>
          <a:lstStyle/>
          <a:p>
            <a:pPr marL="649288" indent="-649288" eaLnBrk="1" hangingPunct="1">
              <a:lnSpc>
                <a:spcPct val="90000"/>
              </a:lnSpc>
              <a:buFont typeface="Wingdings" pitchFamily="1" charset="2"/>
              <a:buNone/>
            </a:pPr>
            <a:r>
              <a:rPr lang="en-US" sz="2800"/>
              <a:t>Of the following situations that pertain to</a:t>
            </a:r>
          </a:p>
          <a:p>
            <a:pPr marL="649288" indent="-649288" eaLnBrk="1" hangingPunct="1">
              <a:lnSpc>
                <a:spcPct val="90000"/>
              </a:lnSpc>
              <a:buFont typeface="Wingdings" pitchFamily="1" charset="2"/>
              <a:buNone/>
            </a:pPr>
            <a:r>
              <a:rPr lang="en-US" sz="2800"/>
              <a:t>evolution, which one is false?</a:t>
            </a:r>
          </a:p>
          <a:p>
            <a:pPr marL="649288" indent="-649288" eaLnBrk="1" hangingPunct="1">
              <a:lnSpc>
                <a:spcPct val="90000"/>
              </a:lnSpc>
              <a:buFont typeface="Wingdings" pitchFamily="1" charset="2"/>
              <a:buNone/>
            </a:pPr>
            <a:endParaRPr lang="en-US" sz="2800"/>
          </a:p>
          <a:p>
            <a:pPr marL="649288" indent="-649288" eaLnBrk="1" hangingPunct="1">
              <a:lnSpc>
                <a:spcPct val="90000"/>
              </a:lnSpc>
              <a:buSzPct val="99000"/>
              <a:buFont typeface="Wingdings" pitchFamily="1" charset="2"/>
              <a:buAutoNum type="alphaUcPeriod"/>
            </a:pPr>
            <a:r>
              <a:rPr lang="en-US" sz="2800"/>
              <a:t>Organisms inherit traits from their parents.</a:t>
            </a:r>
          </a:p>
          <a:p>
            <a:pPr marL="649288" indent="-649288" eaLnBrk="1" hangingPunct="1">
              <a:lnSpc>
                <a:spcPct val="90000"/>
              </a:lnSpc>
              <a:buSzPct val="99000"/>
              <a:buFont typeface="Wingdings" pitchFamily="1" charset="2"/>
              <a:buAutoNum type="alphaUcPeriod"/>
            </a:pPr>
            <a:r>
              <a:rPr lang="en-US" sz="2800"/>
              <a:t>Organisms can adapt to prepare their offspring for future events.</a:t>
            </a:r>
          </a:p>
          <a:p>
            <a:pPr marL="649288" indent="-649288" eaLnBrk="1" hangingPunct="1">
              <a:lnSpc>
                <a:spcPct val="90000"/>
              </a:lnSpc>
              <a:buSzPct val="99000"/>
              <a:buFont typeface="Wingdings" pitchFamily="1" charset="2"/>
              <a:buAutoNum type="alphaUcPeriod"/>
            </a:pPr>
            <a:r>
              <a:rPr lang="en-US" sz="2800"/>
              <a:t>Evolution can happen by chance.</a:t>
            </a:r>
          </a:p>
        </p:txBody>
      </p:sp>
      <p:sp>
        <p:nvSpPr>
          <p:cNvPr id="26627" name="Rectangle 14"/>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Evolution is the change that occurs in</a:t>
            </a:r>
          </a:p>
          <a:p>
            <a:pPr marL="649288" indent="-649288" eaLnBrk="1" hangingPunct="1">
              <a:buFont typeface="Wingdings" pitchFamily="1" charset="2"/>
              <a:buNone/>
            </a:pPr>
            <a:r>
              <a:rPr lang="en-US"/>
              <a:t>__________ over time.</a:t>
            </a:r>
          </a:p>
          <a:p>
            <a:pPr marL="649288" indent="-649288" eaLnBrk="1" hangingPunct="1">
              <a:buFont typeface="Wingdings" pitchFamily="1" charset="2"/>
              <a:buNone/>
            </a:pPr>
            <a:endParaRPr lang="en-US"/>
          </a:p>
          <a:p>
            <a:pPr marL="649288" indent="-649288" eaLnBrk="1" hangingPunct="1">
              <a:buSzPct val="99000"/>
              <a:buFont typeface="Wingdings" pitchFamily="1" charset="2"/>
              <a:buAutoNum type="alphaUcPeriod"/>
            </a:pPr>
            <a:r>
              <a:rPr lang="en-US"/>
              <a:t>A population</a:t>
            </a:r>
          </a:p>
          <a:p>
            <a:pPr marL="649288" indent="-649288" eaLnBrk="1" hangingPunct="1">
              <a:buSzPct val="99000"/>
              <a:buFont typeface="Wingdings" pitchFamily="1" charset="2"/>
              <a:buAutoNum type="alphaUcPeriod"/>
            </a:pPr>
            <a:r>
              <a:rPr lang="en-US"/>
              <a:t>An organism</a:t>
            </a:r>
          </a:p>
          <a:p>
            <a:pPr marL="649288" indent="-649288" eaLnBrk="1" hangingPunct="1">
              <a:buSzPct val="99000"/>
              <a:buFont typeface="Wingdings" pitchFamily="1" charset="2"/>
              <a:buAutoNum type="alphaUcPeriod"/>
            </a:pPr>
            <a:r>
              <a:rPr lang="en-US"/>
              <a:t>The environment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Descent with Modification</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The Aristotelian view of nature dominated for hundreds of years and was backed by Judeo-Christian views about the origins of life</a:t>
            </a:r>
          </a:p>
          <a:p>
            <a:pPr eaLnBrk="1" hangingPunct="1"/>
            <a:r>
              <a:rPr lang="en-US" smtClean="0"/>
              <a:t>James Ussher, a seventeenth-century archbishop, claimed to know the exact date that all life was created: October 23, 4004 </a:t>
            </a:r>
            <a:r>
              <a:rPr lang="en-US" sz="2400" smtClean="0"/>
              <a:t>BC</a:t>
            </a:r>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76400"/>
            <a:ext cx="8229600" cy="3886200"/>
          </a:xfrm>
        </p:spPr>
        <p:txBody>
          <a:bodyPr rIns="132080"/>
          <a:lstStyle/>
          <a:p>
            <a:pPr marL="649288" indent="-649288" eaLnBrk="1" hangingPunct="1">
              <a:lnSpc>
                <a:spcPct val="90000"/>
              </a:lnSpc>
              <a:buFont typeface="Wingdings" pitchFamily="1" charset="2"/>
              <a:buNone/>
            </a:pPr>
            <a:r>
              <a:rPr lang="en-US"/>
              <a:t>Of the following, which term or phrase best</a:t>
            </a:r>
          </a:p>
          <a:p>
            <a:pPr marL="649288" indent="-649288" eaLnBrk="1" hangingPunct="1">
              <a:lnSpc>
                <a:spcPct val="90000"/>
              </a:lnSpc>
              <a:buFont typeface="Wingdings" pitchFamily="1" charset="2"/>
              <a:buNone/>
            </a:pPr>
            <a:r>
              <a:rPr lang="en-US"/>
              <a:t>describes the </a:t>
            </a:r>
            <a:r>
              <a:rPr lang="en-US" i="1"/>
              <a:t>process</a:t>
            </a:r>
            <a:r>
              <a:rPr lang="en-US"/>
              <a:t> of natural selection?</a:t>
            </a:r>
          </a:p>
          <a:p>
            <a:pPr marL="649288" indent="-649288" eaLnBrk="1" hangingPunct="1">
              <a:lnSpc>
                <a:spcPct val="90000"/>
              </a:lnSpc>
              <a:buFont typeface="Wingdings" pitchFamily="1" charset="2"/>
              <a:buNone/>
            </a:pPr>
            <a:endParaRPr lang="en-US"/>
          </a:p>
          <a:p>
            <a:pPr marL="649288" indent="-649288" eaLnBrk="1" hangingPunct="1">
              <a:lnSpc>
                <a:spcPct val="90000"/>
              </a:lnSpc>
              <a:buSzPct val="99000"/>
              <a:buFont typeface="Wingdings" pitchFamily="1" charset="2"/>
              <a:buAutoNum type="alphaUcPeriod"/>
            </a:pPr>
            <a:r>
              <a:rPr lang="en-US"/>
              <a:t>Genetic drift</a:t>
            </a:r>
          </a:p>
          <a:p>
            <a:pPr marL="649288" indent="-649288" eaLnBrk="1" hangingPunct="1">
              <a:lnSpc>
                <a:spcPct val="90000"/>
              </a:lnSpc>
              <a:buSzPct val="99000"/>
              <a:buFont typeface="Wingdings" pitchFamily="1" charset="2"/>
              <a:buAutoNum type="alphaUcPeriod"/>
            </a:pPr>
            <a:r>
              <a:rPr lang="en-US"/>
              <a:t>Differential reproductive success</a:t>
            </a:r>
          </a:p>
          <a:p>
            <a:pPr marL="649288" indent="-649288" eaLnBrk="1" hangingPunct="1">
              <a:lnSpc>
                <a:spcPct val="90000"/>
              </a:lnSpc>
              <a:buSzPct val="99000"/>
              <a:buFont typeface="Wingdings" pitchFamily="1" charset="2"/>
              <a:buAutoNum type="alphaUcPeriod"/>
            </a:pPr>
            <a:r>
              <a:rPr lang="en-US"/>
              <a:t>Speciation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2" descr="figure_01_10"/>
          <p:cNvPicPr>
            <a:picLocks noChangeAspect="1" noChangeArrowheads="1"/>
          </p:cNvPicPr>
          <p:nvPr/>
        </p:nvPicPr>
        <p:blipFill>
          <a:blip r:embed="rId3"/>
          <a:srcRect/>
          <a:stretch>
            <a:fillRect/>
          </a:stretch>
        </p:blipFill>
        <p:spPr bwMode="auto">
          <a:xfrm>
            <a:off x="673100" y="215900"/>
            <a:ext cx="77946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34_00"/>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figure_01_11"/>
          <p:cNvPicPr>
            <a:picLocks noChangeAspect="1" noChangeArrowheads="1"/>
          </p:cNvPicPr>
          <p:nvPr/>
        </p:nvPicPr>
        <p:blipFill>
          <a:blip r:embed="rId3"/>
          <a:srcRect/>
          <a:stretch>
            <a:fillRect/>
          </a:stretch>
        </p:blipFill>
        <p:spPr bwMode="auto">
          <a:xfrm>
            <a:off x="304800" y="1320800"/>
            <a:ext cx="8531225" cy="422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unnumbered_01_p18a"/>
          <p:cNvPicPr>
            <a:picLocks noChangeAspect="1" noChangeArrowheads="1"/>
          </p:cNvPicPr>
          <p:nvPr/>
        </p:nvPicPr>
        <p:blipFill>
          <a:blip r:embed="rId3"/>
          <a:srcRect/>
          <a:stretch>
            <a:fillRect/>
          </a:stretch>
        </p:blipFill>
        <p:spPr bwMode="auto">
          <a:xfrm>
            <a:off x="1905000" y="215900"/>
            <a:ext cx="53451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unnumbered_01_p18b"/>
          <p:cNvPicPr>
            <a:picLocks noChangeAspect="1" noChangeArrowheads="1"/>
          </p:cNvPicPr>
          <p:nvPr/>
        </p:nvPicPr>
        <p:blipFill>
          <a:blip r:embed="rId3"/>
          <a:srcRect/>
          <a:stretch>
            <a:fillRect/>
          </a:stretch>
        </p:blipFill>
        <p:spPr bwMode="auto">
          <a:xfrm>
            <a:off x="2133600" y="215900"/>
            <a:ext cx="48752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2_02"/>
          <p:cNvPicPr>
            <a:picLocks noChangeAspect="1" noChangeArrowheads="1"/>
          </p:cNvPicPr>
          <p:nvPr/>
        </p:nvPicPr>
        <p:blipFill>
          <a:blip r:embed="rId3"/>
          <a:srcRect/>
          <a:stretch>
            <a:fillRect/>
          </a:stretch>
        </p:blipFill>
        <p:spPr bwMode="auto">
          <a:xfrm>
            <a:off x="1917700" y="215900"/>
            <a:ext cx="53197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9506" name="Picture 2" descr="unnumbered_02_p27"/>
          <p:cNvPicPr>
            <a:picLocks noChangeAspect="1" noChangeArrowheads="1"/>
          </p:cNvPicPr>
          <p:nvPr/>
        </p:nvPicPr>
        <p:blipFill>
          <a:blip r:embed="rId3"/>
          <a:srcRect/>
          <a:stretch>
            <a:fillRect/>
          </a:stretch>
        </p:blipFill>
        <p:spPr bwMode="auto">
          <a:xfrm>
            <a:off x="304800" y="368300"/>
            <a:ext cx="8531225" cy="6137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2_04"/>
          <p:cNvPicPr>
            <a:picLocks noChangeAspect="1" noChangeArrowheads="1"/>
          </p:cNvPicPr>
          <p:nvPr/>
        </p:nvPicPr>
        <p:blipFill>
          <a:blip r:embed="rId3"/>
          <a:srcRect/>
          <a:stretch>
            <a:fillRect/>
          </a:stretch>
        </p:blipFill>
        <p:spPr bwMode="auto">
          <a:xfrm>
            <a:off x="304800" y="596900"/>
            <a:ext cx="8531225" cy="566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274638"/>
            <a:ext cx="9144000" cy="1143000"/>
          </a:xfrm>
        </p:spPr>
        <p:txBody>
          <a:bodyPr/>
          <a:lstStyle/>
          <a:p>
            <a:pPr eaLnBrk="1" hangingPunct="1"/>
            <a:r>
              <a:rPr lang="en-US" sz="4000" smtClean="0"/>
              <a:t>With the Industrial Revolution Came Doubts about the Constancy of the World</a:t>
            </a:r>
          </a:p>
        </p:txBody>
      </p:sp>
      <p:sp>
        <p:nvSpPr>
          <p:cNvPr id="20482" name="Content Placeholder 2"/>
          <p:cNvSpPr>
            <a:spLocks noGrp="1"/>
          </p:cNvSpPr>
          <p:nvPr>
            <p:ph idx="1"/>
          </p:nvPr>
        </p:nvSpPr>
        <p:spPr/>
        <p:txBody>
          <a:bodyPr/>
          <a:lstStyle/>
          <a:p>
            <a:pPr eaLnBrk="1" hangingPunct="1"/>
            <a:r>
              <a:rPr lang="en-US" smtClean="0"/>
              <a:t>During the industrial revolution in the second half of the eighteenth century, people began questioning previously held beliefs about life on Earth</a:t>
            </a:r>
          </a:p>
          <a:p>
            <a:pPr eaLnBrk="1" hangingPunct="1"/>
            <a:r>
              <a:rPr lang="en-US" smtClean="0"/>
              <a:t>Scottish geologist Charles Lyell published the </a:t>
            </a:r>
            <a:r>
              <a:rPr lang="en-US" i="1" smtClean="0"/>
              <a:t>Principles of Geology,</a:t>
            </a:r>
            <a:r>
              <a:rPr lang="en-US" smtClean="0"/>
              <a:t> a text that greatly influenced both Charles Darwin and Alfred Wallace</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figure_18_01"/>
          <p:cNvPicPr>
            <a:picLocks noChangeAspect="1" noChangeArrowheads="1"/>
          </p:cNvPicPr>
          <p:nvPr/>
        </p:nvPicPr>
        <p:blipFill>
          <a:blip r:embed="rId3"/>
          <a:srcRect/>
          <a:stretch>
            <a:fillRect/>
          </a:stretch>
        </p:blipFill>
        <p:spPr bwMode="auto">
          <a:xfrm>
            <a:off x="2133600" y="215900"/>
            <a:ext cx="48879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 descr="figure_18_03"/>
          <p:cNvPicPr>
            <a:picLocks noChangeAspect="1" noChangeArrowheads="1"/>
          </p:cNvPicPr>
          <p:nvPr/>
        </p:nvPicPr>
        <p:blipFill>
          <a:blip r:embed="rId3"/>
          <a:srcRect/>
          <a:stretch>
            <a:fillRect/>
          </a:stretch>
        </p:blipFill>
        <p:spPr bwMode="auto">
          <a:xfrm>
            <a:off x="304800" y="1701800"/>
            <a:ext cx="853122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14" name="Picture 2" descr="figure_18_13_nb"/>
          <p:cNvPicPr>
            <a:picLocks noChangeAspect="1" noChangeArrowheads="1"/>
          </p:cNvPicPr>
          <p:nvPr/>
        </p:nvPicPr>
        <p:blipFill>
          <a:blip r:embed="rId3"/>
          <a:srcRect/>
          <a:stretch>
            <a:fillRect/>
          </a:stretch>
        </p:blipFill>
        <p:spPr bwMode="auto">
          <a:xfrm>
            <a:off x="3162300" y="215900"/>
            <a:ext cx="28209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19_10"/>
          <p:cNvPicPr>
            <a:picLocks noChangeAspect="1" noChangeArrowheads="1"/>
          </p:cNvPicPr>
          <p:nvPr/>
        </p:nvPicPr>
        <p:blipFill>
          <a:blip r:embed="rId3"/>
          <a:srcRect/>
          <a:stretch>
            <a:fillRect/>
          </a:stretch>
        </p:blipFill>
        <p:spPr bwMode="auto">
          <a:xfrm>
            <a:off x="330200" y="215900"/>
            <a:ext cx="85010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smtClean="0"/>
              <a:t>Darwin Offers a Unifying Explanation: Descent with Modification</a:t>
            </a:r>
          </a:p>
        </p:txBody>
      </p:sp>
      <p:sp>
        <p:nvSpPr>
          <p:cNvPr id="21506" name="Content Placeholder 2"/>
          <p:cNvSpPr>
            <a:spLocks noGrp="1"/>
          </p:cNvSpPr>
          <p:nvPr>
            <p:ph idx="1"/>
          </p:nvPr>
        </p:nvSpPr>
        <p:spPr/>
        <p:txBody>
          <a:bodyPr/>
          <a:lstStyle/>
          <a:p>
            <a:pPr eaLnBrk="1" hangingPunct="1">
              <a:lnSpc>
                <a:spcPct val="90000"/>
              </a:lnSpc>
            </a:pPr>
            <a:r>
              <a:rPr lang="en-US" smtClean="0"/>
              <a:t>After his 5 years aboard the HMS</a:t>
            </a:r>
            <a:r>
              <a:rPr lang="en-US" i="1" smtClean="0"/>
              <a:t> Beagle</a:t>
            </a:r>
            <a:r>
              <a:rPr lang="en-US" smtClean="0"/>
              <a:t>, Darwin made a bold proposal: that species descended with modification from ancestor species</a:t>
            </a:r>
          </a:p>
          <a:p>
            <a:pPr eaLnBrk="1" hangingPunct="1">
              <a:lnSpc>
                <a:spcPct val="90000"/>
              </a:lnSpc>
            </a:pPr>
            <a:r>
              <a:rPr lang="en-US" smtClean="0"/>
              <a:t>Charles Darwin and Alfred Wallace both proposed a mechanism of evolution called </a:t>
            </a:r>
            <a:r>
              <a:rPr lang="en-US" b="1" smtClean="0"/>
              <a:t>natural selection</a:t>
            </a:r>
          </a:p>
          <a:p>
            <a:pPr eaLnBrk="1" hangingPunct="1">
              <a:lnSpc>
                <a:spcPct val="90000"/>
              </a:lnSpc>
            </a:pPr>
            <a:r>
              <a:rPr lang="en-US" smtClean="0"/>
              <a:t>Natural selection can be defined as a nonrandom evolutionary process that adapts a population to its environment</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7_01"/>
          <p:cNvPicPr>
            <a:picLocks noChangeAspect="1" noChangeArrowheads="1"/>
          </p:cNvPicPr>
          <p:nvPr/>
        </p:nvPicPr>
        <p:blipFill>
          <a:blip r:embed="rId3"/>
          <a:srcRect/>
          <a:stretch>
            <a:fillRect/>
          </a:stretch>
        </p:blipFill>
        <p:spPr bwMode="auto">
          <a:xfrm>
            <a:off x="304800" y="787400"/>
            <a:ext cx="8531225" cy="5289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274638"/>
            <a:ext cx="9144000" cy="1143000"/>
          </a:xfrm>
        </p:spPr>
        <p:txBody>
          <a:bodyPr/>
          <a:lstStyle/>
          <a:p>
            <a:pPr eaLnBrk="1" hangingPunct="1"/>
            <a:r>
              <a:rPr lang="en-US" sz="4000" smtClean="0"/>
              <a:t>Darwin Offers a Unifying Explanation: Descent with Modification</a:t>
            </a:r>
          </a:p>
        </p:txBody>
      </p:sp>
      <p:sp>
        <p:nvSpPr>
          <p:cNvPr id="23554" name="Content Placeholder 2"/>
          <p:cNvSpPr>
            <a:spLocks noGrp="1"/>
          </p:cNvSpPr>
          <p:nvPr>
            <p:ph idx="1"/>
          </p:nvPr>
        </p:nvSpPr>
        <p:spPr/>
        <p:txBody>
          <a:bodyPr/>
          <a:lstStyle/>
          <a:p>
            <a:pPr eaLnBrk="1" hangingPunct="1"/>
            <a:r>
              <a:rPr lang="en-US" smtClean="0"/>
              <a:t>Darwin has received credit for the theory of evolution based on his book, published in 1859, called the </a:t>
            </a:r>
            <a:r>
              <a:rPr lang="en-US" i="1" smtClean="0"/>
              <a:t>On the Origin of Species</a:t>
            </a:r>
            <a:r>
              <a:rPr lang="en-US" smtClean="0"/>
              <a:t>, in which he provides</a:t>
            </a:r>
            <a:r>
              <a:rPr lang="en-US" i="1" smtClean="0"/>
              <a:t> </a:t>
            </a:r>
            <a:r>
              <a:rPr lang="en-US" smtClean="0"/>
              <a:t>extensive support for the theory of evolution</a:t>
            </a:r>
          </a:p>
          <a:p>
            <a:pPr eaLnBrk="1" hangingPunct="1"/>
            <a:r>
              <a:rPr lang="en-US" smtClean="0"/>
              <a:t>Groups of organisms evolve when natural selection favors individuals with advantageous inherited characteristics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5553</TotalTime>
  <Words>3684</Words>
  <Application>Microsoft Macintosh PowerPoint</Application>
  <PresentationFormat>On-screen Show (4:3)</PresentationFormat>
  <Paragraphs>232</Paragraphs>
  <Slides>63</Slides>
  <Notes>37</Notes>
  <HiddenSlides>0</HiddenSlides>
  <MMClips>0</MMClips>
  <ScaleCrop>false</ScaleCrop>
  <HeadingPairs>
    <vt:vector size="4" baseType="variant">
      <vt:variant>
        <vt:lpstr>Design Template</vt:lpstr>
      </vt:variant>
      <vt:variant>
        <vt:i4>2</vt:i4>
      </vt:variant>
      <vt:variant>
        <vt:lpstr>Slide Titles</vt:lpstr>
      </vt:variant>
      <vt:variant>
        <vt:i4>63</vt:i4>
      </vt:variant>
    </vt:vector>
  </HeadingPairs>
  <TitlesOfParts>
    <vt:vector size="65" baseType="lpstr">
      <vt:lpstr>Office Theme</vt:lpstr>
      <vt:lpstr>3_Pixel</vt:lpstr>
      <vt:lpstr>Discover Biology FIFTH EDITION</vt:lpstr>
      <vt:lpstr>Slide 2</vt:lpstr>
      <vt:lpstr>Finches Feasting on Blood</vt:lpstr>
      <vt:lpstr>Earth Teems with Living Things</vt:lpstr>
      <vt:lpstr>Descent with Modification</vt:lpstr>
      <vt:lpstr>With the Industrial Revolution Came Doubts about the Constancy of the World</vt:lpstr>
      <vt:lpstr>Darwin Offers a Unifying Explanation: Descent with Modification</vt:lpstr>
      <vt:lpstr>Slide 8</vt:lpstr>
      <vt:lpstr>Darwin Offers a Unifying Explanation: Descent with Modification</vt:lpstr>
      <vt:lpstr>Darwin Offers a Unifying Explanation: Descent with Modification</vt:lpstr>
      <vt:lpstr>Slide 11</vt:lpstr>
      <vt:lpstr>Mechanisms of Evolution</vt:lpstr>
      <vt:lpstr>Mutations Introduce Genetic Variation in a Population</vt:lpstr>
      <vt:lpstr>Mutations Introduce Genetic Variation in a Population</vt:lpstr>
      <vt:lpstr>Slide 15</vt:lpstr>
      <vt:lpstr>Gene Flow Moves Genes between Populations</vt:lpstr>
      <vt:lpstr>Genetic Drift Generates Differential Reproduction through Accidental  Events</vt:lpstr>
      <vt:lpstr>Slide 18</vt:lpstr>
      <vt:lpstr>Natural Selection Generates Adaptation in a Population</vt:lpstr>
      <vt:lpstr>Natural Selection Generates Adaptation in a Population</vt:lpstr>
      <vt:lpstr>Slide 21</vt:lpstr>
      <vt:lpstr>Slide 22</vt:lpstr>
      <vt:lpstr>Evolution Can Explain the Unity and Diversity of Life</vt:lpstr>
      <vt:lpstr>Organisms Share Characteristics as a Result of Common Descent</vt:lpstr>
      <vt:lpstr>Slide 25</vt:lpstr>
      <vt:lpstr>Slide 26</vt:lpstr>
      <vt:lpstr>Organisms Share Characteristics as a Result of Common Descent</vt:lpstr>
      <vt:lpstr>Slide 28</vt:lpstr>
      <vt:lpstr>The Diversity of Life Results from the Splitting  of One Species into Two or More Species</vt:lpstr>
      <vt:lpstr>The Evidence for Biological Evolution</vt:lpstr>
      <vt:lpstr>Evolution Is Strongly Supported by the Fossil Record</vt:lpstr>
      <vt:lpstr>Slide 32</vt:lpstr>
      <vt:lpstr>Organisms Contain Evidence of Their Evolutionary History</vt:lpstr>
      <vt:lpstr>Slide 34</vt:lpstr>
      <vt:lpstr>DNA Evidence Provides Some of the Most Compelling Evidence for Evolution</vt:lpstr>
      <vt:lpstr>Slide 36</vt:lpstr>
      <vt:lpstr>Direct Observation Reveals Genetic Changes within Species</vt:lpstr>
      <vt:lpstr>Slide 38</vt:lpstr>
      <vt:lpstr>Continental Drift and Evolution Explain the Geographic Locations of Fossils</vt:lpstr>
      <vt:lpstr>Slide 40</vt:lpstr>
      <vt:lpstr>Formation of New Species Can Be Observed in Nature and Produced Experimentally</vt:lpstr>
      <vt:lpstr>The Impact of Evolutionary Thought</vt:lpstr>
      <vt:lpstr>Darwin’s Finches: Evolution in Action</vt:lpstr>
      <vt:lpstr>Slide 44</vt:lpstr>
      <vt:lpstr>Slide 45</vt:lpstr>
      <vt:lpstr>Slide 46</vt:lpstr>
      <vt:lpstr>Clicker Questions</vt:lpstr>
      <vt:lpstr>Concept Quiz</vt:lpstr>
      <vt:lpstr>Concept Quiz</vt:lpstr>
      <vt:lpstr>Concept Quiz</vt:lpstr>
      <vt:lpstr>Relevant Art from Other Chapters</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276</cp:revision>
  <dcterms:created xsi:type="dcterms:W3CDTF">2012-06-14T17:26:32Z</dcterms:created>
  <dcterms:modified xsi:type="dcterms:W3CDTF">2012-06-14T17:26:50Z</dcterms:modified>
</cp:coreProperties>
</file>