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commentAuthors.xml" ContentType="application/vnd.openxmlformats-officedocument.presentationml.commentAuthors+xml"/>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47"/>
  </p:notesMasterIdLst>
  <p:sldIdLst>
    <p:sldId id="340" r:id="rId3"/>
    <p:sldId id="345" r:id="rId4"/>
    <p:sldId id="257" r:id="rId5"/>
    <p:sldId id="258" r:id="rId6"/>
    <p:sldId id="346" r:id="rId7"/>
    <p:sldId id="347" r:id="rId8"/>
    <p:sldId id="259" r:id="rId9"/>
    <p:sldId id="260" r:id="rId10"/>
    <p:sldId id="348" r:id="rId11"/>
    <p:sldId id="273" r:id="rId12"/>
    <p:sldId id="349" r:id="rId13"/>
    <p:sldId id="261" r:id="rId14"/>
    <p:sldId id="284" r:id="rId15"/>
    <p:sldId id="262" r:id="rId16"/>
    <p:sldId id="350" r:id="rId17"/>
    <p:sldId id="275" r:id="rId18"/>
    <p:sldId id="351" r:id="rId19"/>
    <p:sldId id="263" r:id="rId20"/>
    <p:sldId id="352" r:id="rId21"/>
    <p:sldId id="264" r:id="rId22"/>
    <p:sldId id="353" r:id="rId23"/>
    <p:sldId id="354" r:id="rId24"/>
    <p:sldId id="265" r:id="rId25"/>
    <p:sldId id="355" r:id="rId26"/>
    <p:sldId id="332" r:id="rId27"/>
    <p:sldId id="335" r:id="rId28"/>
    <p:sldId id="333" r:id="rId29"/>
    <p:sldId id="276" r:id="rId30"/>
    <p:sldId id="356" r:id="rId31"/>
    <p:sldId id="266" r:id="rId32"/>
    <p:sldId id="357" r:id="rId33"/>
    <p:sldId id="358" r:id="rId34"/>
    <p:sldId id="267" r:id="rId35"/>
    <p:sldId id="359" r:id="rId36"/>
    <p:sldId id="294" r:id="rId37"/>
    <p:sldId id="277" r:id="rId38"/>
    <p:sldId id="336" r:id="rId39"/>
    <p:sldId id="360" r:id="rId40"/>
    <p:sldId id="338" r:id="rId41"/>
    <p:sldId id="361" r:id="rId42"/>
    <p:sldId id="341" r:id="rId43"/>
    <p:sldId id="342" r:id="rId44"/>
    <p:sldId id="343" r:id="rId45"/>
    <p:sldId id="344" r:id="rId46"/>
  </p:sldIdLst>
  <p:sldSz cx="9144000" cy="6858000" type="screen4x3"/>
  <p:notesSz cx="7077075" cy="907732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tkeppel" initials="" lastIdx="1" clrIdx="0"/>
  <p:cmAuthor id="1" name="copy editor" initials="CE" lastIdx="4"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5348" autoAdjust="0"/>
    <p:restoredTop sz="94651" autoAdjust="0"/>
  </p:normalViewPr>
  <p:slideViewPr>
    <p:cSldViewPr snapToGrid="0" snapToObjects="1">
      <p:cViewPr>
        <p:scale>
          <a:sx n="100" d="100"/>
          <a:sy n="100" d="100"/>
        </p:scale>
        <p:origin x="-88" y="-7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commentAuthors" Target="commentAuthor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402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438" y="0"/>
            <a:ext cx="3067050" cy="454025"/>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FA6CD4-A867-4A7C-9329-D2E0C55F92DB}" type="datetimeFigureOut">
              <a:rPr lang="en-US"/>
              <a:pPr>
                <a:defRPr/>
              </a:pPr>
              <a:t>6/5/12</a:t>
            </a:fld>
            <a:endParaRPr lang="en-US" dirty="0"/>
          </a:p>
        </p:txBody>
      </p:sp>
      <p:sp>
        <p:nvSpPr>
          <p:cNvPr id="4" name="Slide Image Placeholder 3"/>
          <p:cNvSpPr>
            <a:spLocks noGrp="1" noRot="1" noChangeAspect="1"/>
          </p:cNvSpPr>
          <p:nvPr>
            <p:ph type="sldImg" idx="2"/>
          </p:nvPr>
        </p:nvSpPr>
        <p:spPr>
          <a:xfrm>
            <a:off x="1270000" y="681038"/>
            <a:ext cx="4538663" cy="34036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8025" y="4311650"/>
            <a:ext cx="5661025" cy="4084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21713"/>
            <a:ext cx="3067050" cy="45402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438" y="8621713"/>
            <a:ext cx="3067050" cy="45402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9B4A55-425B-4CAA-9D69-5DCD69C479D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A33387-6DE5-F846-BC14-3C4AA8CE91AD}" type="slidenum">
              <a:rPr lang="en-US"/>
              <a:pPr/>
              <a:t>19</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16.6 Alba, a White Rabbit Genetically Modified to Glow </a:t>
            </a:r>
          </a:p>
          <a:p>
            <a:r>
              <a:rPr lang="en-US"/>
              <a:t>A gene coding for a jellyfish protein called green fluorescent protein (GFP) was introduced into the fertilized egg from which this rabbit developed. Attaching this gene to genes that encode small components of the cell that would otherwise be very difficult to visualize has led to tremendous advances in our understanding of basic cell biology. The three scientists who contributed to the discovery and use of GFP in biology and biomedicine shared the 2008 Nobel Prize in Chemistry.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5E631-C4A8-4E9F-B1EA-0FC3D8FF7363}"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F1F37-B929-B041-AB08-D0DC606A8802}" type="slidenum">
              <a:rPr lang="en-US"/>
              <a:pPr/>
              <a:t>21</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16.7 Genetically Modified Organisms—Good or Bad? </a:t>
            </a:r>
          </a:p>
          <a:p>
            <a:r>
              <a:rPr lang="en-US"/>
              <a:t>Genetically modified salmon eat more food and grow more rapidly compared to unmodified fish.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B6D2AD-43AE-A64C-B64A-FBC9B1AC3239}" type="slidenum">
              <a:rPr lang="en-US"/>
              <a:pPr/>
              <a:t>22</a:t>
            </a:fld>
            <a:endParaRPr lang="en-US"/>
          </a:p>
        </p:txBody>
      </p:sp>
      <p:sp>
        <p:nvSpPr>
          <p:cNvPr id="184322" name="Rectangle 2"/>
          <p:cNvSpPr>
            <a:spLocks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3BC29-53E1-954E-BDDF-69E98933EEBF}" type="slidenum">
              <a:rPr lang="en-US"/>
              <a:pPr/>
              <a:t>24</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16.8 Gene Therapy Has Been Used to Treat ADA Deficiency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874320-292A-294B-A3E7-95563F76C107}" type="slidenum">
              <a:rPr lang="en-US"/>
              <a:pPr/>
              <a:t>29</a:t>
            </a:fld>
            <a:endParaRPr lang="en-US"/>
          </a:p>
        </p:txBody>
      </p:sp>
      <p:sp>
        <p:nvSpPr>
          <p:cNvPr id="174082" name="Rectangle 2"/>
          <p:cNvSpPr>
            <a:spLocks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b="1"/>
              <a:t>Figure 16.9 Restriction Enzymes Cut DNA at Specific Places</a:t>
            </a:r>
            <a:r>
              <a:rPr lang="en-US"/>
              <a:t> </a:t>
            </a:r>
          </a:p>
          <a:p>
            <a:r>
              <a:rPr lang="en-US"/>
              <a:t>The restriction enzyme </a:t>
            </a:r>
            <a:r>
              <a:rPr lang="en-US" i="1"/>
              <a:t>Alu</a:t>
            </a:r>
            <a:r>
              <a:rPr lang="en-US"/>
              <a:t>I specifically binds to and then cuts the DNA molecule wherever the sequence AGCT occurs. Another restriction enzyme, </a:t>
            </a:r>
            <a:r>
              <a:rPr lang="en-US" i="1"/>
              <a:t>Not</a:t>
            </a:r>
            <a:r>
              <a:rPr lang="en-US"/>
              <a:t>I, specifically binds to and cuts the DNA sequence GCGGCCGC. Each enzyme binds to and cuts its own special target sequence, and no other.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3419D-E97A-4D4B-B2FC-CBD36A6757E2}" type="slidenum">
              <a:rPr lang="en-US"/>
              <a:pPr/>
              <a:t>31</a:t>
            </a:fld>
            <a:endParaRPr lang="en-US"/>
          </a:p>
        </p:txBody>
      </p:sp>
      <p:sp>
        <p:nvSpPr>
          <p:cNvPr id="176130" name="Rectangle 2"/>
          <p:cNvSpPr>
            <a:spLocks noChangeArrowheads="1" noTextEdit="1"/>
          </p:cNvSpPr>
          <p:nvPr>
            <p:ph type="sldImg"/>
          </p:nvPr>
        </p:nvSpPr>
        <p:spPr>
          <a:ln/>
        </p:spPr>
      </p:sp>
      <p:sp>
        <p:nvSpPr>
          <p:cNvPr id="176131" name="Rectangle 3"/>
          <p:cNvSpPr>
            <a:spLocks noGrp="1" noChangeArrowheads="1"/>
          </p:cNvSpPr>
          <p:nvPr>
            <p:ph type="body" idx="1"/>
          </p:nvPr>
        </p:nvSpPr>
        <p:spPr/>
        <p:txBody>
          <a:bodyPr/>
          <a:lstStyle/>
          <a:p>
            <a:r>
              <a:rPr lang="en-US" b="1"/>
              <a:t>Figure 16.10 DNA Fragments Can Be Separated by Gel Electrophoresis</a:t>
            </a:r>
            <a:r>
              <a:rPr lang="en-US"/>
              <a:t> </a:t>
            </a:r>
          </a:p>
          <a:p>
            <a:r>
              <a:rPr lang="en-US"/>
              <a:t>Gel electrophoresis is used to separate and visualize biomolecules. When subjected to an electrical current, DNA fragments move through a gel at different rates, depending on their size. Larger molecules move slowly, while smaller molecules move quickly. To enable visualization of the DNA, the gel is commonly stained with a DNA-binding dye ethidium bromide that glows pink when exposed to ultraviolet light.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5AAF1-531A-434E-A096-468F25FD08F1}" type="slidenum">
              <a:rPr lang="en-US"/>
              <a:pPr/>
              <a:t>32</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16.11 Restriction Enzymes and Gel Electrophoresis Can Be Used to Identify the Sickle-Cell Allele</a:t>
            </a:r>
            <a:r>
              <a:rPr lang="en-US"/>
              <a:t> </a:t>
            </a:r>
          </a:p>
          <a:p>
            <a:r>
              <a:rPr lang="en-US"/>
              <a:t>The restriction enzyme </a:t>
            </a:r>
            <a:r>
              <a:rPr lang="en-US" i="1"/>
              <a:t>Dde</a:t>
            </a:r>
            <a:r>
              <a:rPr lang="en-US"/>
              <a:t>I cuts DNA wherever it encounters the sequence GACTC (shown in yellow in the top panels). Only one such sequence occurs in the normal allele of the hemoglobin gene. A single base pair mutation (in which T-A becomes A-T) causes sickle-cell anemia; this mutation occurs in the GACTC sequence, and changes the sequence to GACAC. Since </a:t>
            </a:r>
            <a:r>
              <a:rPr lang="en-US" i="1"/>
              <a:t>Dde</a:t>
            </a:r>
            <a:r>
              <a:rPr lang="en-US"/>
              <a:t>I cannot recognize the mutant sequence GACAC, it does not cut the DNA at this location. As a result, the sickle-cell allele produces only one band on the gel, whereas the normal hemoglobin allele shows up as two bands on the gel, representing two fragments of different sizes.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355FCA-AA5B-8342-96C9-C6E37C2AB567}" type="slidenum">
              <a:rPr lang="en-US"/>
              <a:pPr/>
              <a:t>34</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16.12 Machines Can Sequence DNA</a:t>
            </a:r>
            <a:r>
              <a:rPr lang="en-US"/>
              <a:t> </a:t>
            </a:r>
          </a:p>
          <a:p>
            <a:r>
              <a:rPr lang="en-US"/>
              <a:t>Automated DNA sequencing machines can rapidly determine the nucleotide (base) sequence of a DNA fragment. Here a scientist examines a computer display showing part of an automated DNA sequencing gel. Each of the four chemical bases in DNA is represented by a different color (red, green blue, or yellow).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41D88-3AC2-6A45-9A7B-10C8DBC74685}" type="slidenum">
              <a:rPr lang="en-US"/>
              <a:pPr/>
              <a:t>38</a:t>
            </a:fld>
            <a:endParaRPr lang="en-US"/>
          </a:p>
        </p:txBody>
      </p:sp>
      <p:sp>
        <p:nvSpPr>
          <p:cNvPr id="181250" name="Rectangle 2"/>
          <p:cNvSpPr>
            <a:spLocks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b="1"/>
              <a:t>Figure 16.13 Small Amounts of DNA Can Be Amplified More than a Million-fold through PCR</a:t>
            </a:r>
            <a:r>
              <a:rPr lang="en-US"/>
              <a:t> </a:t>
            </a:r>
          </a:p>
          <a:p>
            <a:r>
              <a:rPr lang="en-US"/>
              <a:t>Short primers (red) that can pair with the two ends of a gene of interest (bluish gray) are mixed in a test tube with a sample of the target DNA, the enzyme DNA polymerase, and all four nucleotides (A, C, G, and T). A machine then processes the mixture through the three steps shown, in which the temperature is first raised and then lowered, to double the number of double-stranded versions of the template sequence. The doubling process can be repeated many times (only three cycles are shown here). For clarity, color coding is used to identify the template DNA sequence in the first cycle (bluish gray), the DNA that is newly made in each cycle (shades of orange), and the primers (red).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CAB864-5880-7041-9ACE-943E80F6930E}" type="slidenum">
              <a:rPr lang="en-US"/>
              <a:pPr/>
              <a:t>2</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The Edunia.</a:t>
            </a:r>
            <a:r>
              <a:rPr lang="en-US"/>
              <a:t> </a:t>
            </a:r>
          </a:p>
          <a:p>
            <a:r>
              <a:rPr lang="en-US"/>
              <a:t>This transgenic petunia, part plant and part human, carries a gene for a human antibody extracted from the cells of artist Eduardo Kac. Kac created the “Edunia” to express some of his ideas about biotechnology.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D8086-48DE-F643-86CE-A77CE61F47EA}" type="slidenum">
              <a:rPr lang="en-US"/>
              <a:pPr/>
              <a:t>40</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16.14 Ashanthi DeSilva</a:t>
            </a:r>
            <a:r>
              <a:rPr lang="en-US"/>
              <a:t> </a:t>
            </a:r>
          </a:p>
          <a:p>
            <a:r>
              <a:rPr lang="en-US"/>
              <a:t>In 1990, when Ashanthi DeSilva was 4 years old, researchers tried an experimental treatment, injecting her with cells that had been genetically modified to make a critical enzyme that her own cells were unable to make. Today, DeSilva is a healthy young woman with a career in international development.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41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The correct answer is D. These are all advantages of restriction enzymes.</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A and B are useful during cloning. </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C is useful for DNA fingerprinting.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The correct answer is B.</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DNA is not stored in a library.</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DNA sequence information can be derived once a clone has been isolated, but not directly from a DNA library.</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The E. coli do become genetically modified, but this is not the reason for doing this.</a:t>
            </a:r>
          </a:p>
          <a:p>
            <a:pPr marL="39688" eaLnBrk="1" hangingPunct="1">
              <a:spcBef>
                <a:spcPts val="413"/>
              </a:spcBef>
            </a:pPr>
            <a:r>
              <a:rPr lang="en-US">
                <a:solidFill>
                  <a:srgbClr val="000000"/>
                </a:solidFill>
                <a:latin typeface="Tahoma" pitchFamily="1" charset="0"/>
                <a:ea typeface="Tahoma" pitchFamily="1" charset="0"/>
                <a:cs typeface="Tahoma" pitchFamily="1" charset="0"/>
                <a:sym typeface="Tahoma" pitchFamily="1" charset="0"/>
              </a:rPr>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The correct answer is  A.</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A positive result in RFLP provides a probability that a match has been made, not 100% certainty.  This probability is between 1 in 100,000 and 1 in one billion, depending on how many markers are used.</a:t>
            </a:r>
          </a:p>
          <a:p>
            <a:pPr marL="39688" eaLnBrk="1" hangingPunct="1">
              <a:spcBef>
                <a:spcPts val="413"/>
              </a:spcBef>
              <a:buClr>
                <a:srgbClr val="000000"/>
              </a:buClr>
              <a:buFont typeface="Tahoma" pitchFamily="1" charset="0"/>
              <a:buChar char="•"/>
            </a:pPr>
            <a:r>
              <a:rPr lang="en-US">
                <a:solidFill>
                  <a:srgbClr val="000000"/>
                </a:solidFill>
                <a:latin typeface="Tahoma" pitchFamily="1" charset="0"/>
                <a:ea typeface="Tahoma" pitchFamily="1" charset="0"/>
                <a:cs typeface="Tahoma" pitchFamily="1" charset="0"/>
                <a:sym typeface="Tahoma" pitchFamily="1" charset="0"/>
              </a:rPr>
              <a:t>RFPL is used for forensic and paternity identification, not disease diagnosis.</a:t>
            </a:r>
          </a:p>
          <a:p>
            <a:pPr marL="39688" eaLnBrk="1" hangingPunct="1">
              <a:spcBef>
                <a:spcPts val="413"/>
              </a:spcBef>
            </a:pPr>
            <a:r>
              <a:rPr lang="en-US">
                <a:solidFill>
                  <a:srgbClr val="000000"/>
                </a:solidFill>
                <a:latin typeface="Tahoma" pitchFamily="1" charset="0"/>
                <a:ea typeface="Tahoma" pitchFamily="1" charset="0"/>
                <a:cs typeface="Tahoma" pitchFamily="1" charset="0"/>
                <a:sym typeface="Tahoma" pitchFamily="1"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39A05-784C-7F45-A29B-44002B6E730F}" type="slidenum">
              <a:rPr lang="en-US"/>
              <a:pPr/>
              <a:t>5</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b="1"/>
              <a:t>Figure 16.1a Traditional Breeding versus Direct DNA Manipulation</a:t>
            </a:r>
            <a:r>
              <a:rPr lang="en-US"/>
              <a:t> </a:t>
            </a:r>
          </a:p>
          <a:p>
            <a:r>
              <a:rPr lang="en-US"/>
              <a:t>When it comes to strange appearances, conventional breeding methods and DNA technology can both generate some extraordinary phenotypes. (a) This British Belgian Blue bull was developed through conventional selective breeding practices for heavily muscled, low-fat meat.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1F0CEE-0601-CD4B-B116-F2D6414E26D6}" type="slidenum">
              <a:rPr lang="en-US"/>
              <a:pPr/>
              <a:t>6</a:t>
            </a:fld>
            <a:endParaRPr lang="en-US"/>
          </a:p>
        </p:txBody>
      </p:sp>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b="1"/>
              <a:t>Figure 16.1b Traditional Breeding versus Direct DNA Manipulation</a:t>
            </a:r>
            <a:r>
              <a:rPr lang="en-US"/>
              <a:t> </a:t>
            </a:r>
          </a:p>
          <a:p>
            <a:r>
              <a:rPr lang="en-US"/>
              <a:t>When it comes to strange appearances, conventional breeding methods and DNA technology can both generate some extraordinary phenotypes. (b) These “naked” chickens were genetically altered using the tools of DNA technology. The goal of the research project was to develop low-fat poultry that would be cheap and environmentally friendly, in part because there would be no feathers to remove and dispose of.</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F46EC2-4750-418E-AAD2-5B68D521CF55}" type="slidenum">
              <a:rPr lang="en-US">
                <a:cs typeface="Arial" charset="0"/>
              </a:rPr>
              <a:pPr fontAlgn="base">
                <a:spcBef>
                  <a:spcPct val="0"/>
                </a:spcBef>
                <a:spcAft>
                  <a:spcPct val="0"/>
                </a:spcAft>
                <a:defRPr/>
              </a:pPr>
              <a:t>7</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FF7811-7E22-4649-B35E-199E78AD39DE}" type="slidenum">
              <a:rPr lang="en-US"/>
              <a:pPr/>
              <a:t>9</a:t>
            </a:fld>
            <a:endParaRPr lang="en-US"/>
          </a:p>
        </p:txBody>
      </p:sp>
      <p:sp>
        <p:nvSpPr>
          <p:cNvPr id="152578" name="Rectangle 2"/>
          <p:cNvSpPr>
            <a:spLocks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b="1"/>
              <a:t>Figure 16.2 Recombinant DNA Can Be Propagated in Bacteria</a:t>
            </a:r>
            <a:endParaRPr lang="en-US"/>
          </a:p>
          <a:p>
            <a:r>
              <a:rPr lang="en-US"/>
              <a:t>This diagram illustrates the general scheme for genetic engineering, using the introduction of a human gene into a bacterium as an example. Once a recombinant plasmid has been created, it can be introduced into a desired strain of bacterium in a number of different ways. The bacterium makes many copies of the recombinant plasmid, which are inherited by the daughter cells every time the bacterium divides. DNA cloning is the propagation of foreign DNA in a suitable host, such as a bacterium.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F14960-BFD2-A34D-B7E5-42EB5E8F889C}" type="slidenum">
              <a:rPr lang="en-US"/>
              <a:pPr/>
              <a:t>11</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16.3 Cloned DNA Serves Many Purposes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A0C261-E7BE-1D42-A766-D472BC6A1269}" type="slidenum">
              <a:rPr lang="en-US"/>
              <a:pPr/>
              <a:t>15</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16.4 DNA Fingerprinting Can Be Used to Identify Criminals</a:t>
            </a:r>
            <a:r>
              <a:rPr lang="en-US"/>
              <a:t> </a:t>
            </a:r>
          </a:p>
          <a:p>
            <a:r>
              <a:rPr lang="en-US"/>
              <a:t>The DNA profile on the far left is that of the defendant (D) in a murder trial. The profile on the far right is that of the victim (V). The defendant’s jeans and shirt were splattered with blood. The fingerprint of the DNA extracted from the blood splatters is an exact match with the victim’s DNA profile.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FA8F7E-0C72-F24A-BC56-7F1045233E1E}" type="slidenum">
              <a:rPr lang="en-US"/>
              <a:pPr/>
              <a:t>17</a:t>
            </a:fld>
            <a:endParaRPr lang="en-US"/>
          </a:p>
        </p:txBody>
      </p:sp>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p:txBody>
          <a:bodyPr/>
          <a:lstStyle/>
          <a:p>
            <a:r>
              <a:rPr lang="en-US" b="1"/>
              <a:t>Figure 16.5 Cloning Sheep: How Dolly Came to Be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F75F581-41B5-411E-9439-D2A8C032C12D}"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E0BF5E-C7F1-486F-865C-546D66193A0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3B0BC9-528C-4F4F-922B-CA981DD31FF7}"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F9E06D-A588-4C8D-84BA-630F1D8C396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ED7293-66A7-487F-BB55-63192646FBA3}"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8FDBFF-BCA4-4005-B062-180F115CDB8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8B4B7660-D18C-374F-8909-4A0AE22C3BE4}"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24E348-3607-498A-B0B6-0DD5BB52AF0C}"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316769-7B41-417C-A2E1-C79BD6C15A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DF29AF-F397-4ADA-BD30-FCA0E4576EEE}" type="datetimeFigureOut">
              <a:rPr lang="en-US"/>
              <a:pPr>
                <a:defRPr/>
              </a:pPr>
              <a:t>6/5/12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F61498-C2DE-4734-8378-799E49A9E9A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A08D39B-2B68-4F3D-BB41-73AC2AFDC608}"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6E72E-670E-4CFA-A0A9-44D95E3C76D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5DA04A-AB92-4165-BE10-84D859C088FF}" type="datetimeFigureOut">
              <a:rPr lang="en-US"/>
              <a:pPr>
                <a:defRPr/>
              </a:pPr>
              <a:t>6/5/12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4BC6EC2-6B6E-4957-9FAB-0904AE6C10C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3EAF08-6C6F-44D5-BCF8-CFDC96EA8F73}" type="datetimeFigureOut">
              <a:rPr lang="en-US"/>
              <a:pPr>
                <a:defRPr/>
              </a:pPr>
              <a:t>6/5/12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DDD5E8-F9BD-4AE9-B654-21902D06668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EF9FC6-D5A8-4160-B433-D0BEB90A74ED}" type="datetimeFigureOut">
              <a:rPr lang="en-US"/>
              <a:pPr>
                <a:defRPr/>
              </a:pPr>
              <a:t>6/5/12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A0C27FF-931E-46AC-A4BA-666D373D61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D94E3A-03E1-4A26-9270-83CAB6406E75}"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14B320-5410-4F42-87FD-C4ED3D4E233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7B2038-470B-44A8-BBEF-3C2EB51E8F87}" type="datetimeFigureOut">
              <a:rPr lang="en-US"/>
              <a:pPr>
                <a:defRPr/>
              </a:pPr>
              <a:t>6/5/12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62E14-6E46-4F27-805A-490E18D4F99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CD3E662-28B2-4F26-8B68-E5D9ED83011B}" type="datetimeFigureOut">
              <a:rPr lang="en-US"/>
              <a:pPr>
                <a:defRPr/>
              </a:pPr>
              <a:t>6/5/12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CBD982-5195-4EDF-BDDE-1A5DBEC21D9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1A924583-E9DD-FC45-B190-24577262ABC3}"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16</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DNA Technology</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Revolutionary Techniques Are the</a:t>
            </a:r>
            <a:br>
              <a:rPr lang="en-US" dirty="0" smtClean="0"/>
            </a:br>
            <a:r>
              <a:rPr lang="en-US" dirty="0" smtClean="0"/>
              <a:t>Foundation of DNA Technology</a:t>
            </a:r>
            <a:endParaRPr lang="en-US" dirty="0"/>
          </a:p>
        </p:txBody>
      </p:sp>
      <p:sp>
        <p:nvSpPr>
          <p:cNvPr id="23554" name="Content Placeholder 2"/>
          <p:cNvSpPr>
            <a:spLocks noGrp="1"/>
          </p:cNvSpPr>
          <p:nvPr>
            <p:ph idx="1"/>
          </p:nvPr>
        </p:nvSpPr>
        <p:spPr/>
        <p:txBody>
          <a:bodyPr/>
          <a:lstStyle/>
          <a:p>
            <a:pPr eaLnBrk="1" hangingPunct="1"/>
            <a:r>
              <a:rPr lang="en-US" b="1" smtClean="0"/>
              <a:t>Recombinant DNA</a:t>
            </a:r>
            <a:r>
              <a:rPr lang="en-US" smtClean="0"/>
              <a:t>:</a:t>
            </a:r>
            <a:r>
              <a:rPr lang="en-US" b="1" smtClean="0"/>
              <a:t> f</a:t>
            </a:r>
            <a:r>
              <a:rPr lang="en-US" smtClean="0"/>
              <a:t>ragments of DNA can be joined together with the help of special enzymes, creating an artificial assembly of genetic material</a:t>
            </a:r>
            <a:endParaRPr lang="en-US" b="1" smtClean="0"/>
          </a:p>
          <a:p>
            <a:pPr eaLnBrk="1" hangingPunct="1"/>
            <a:r>
              <a:rPr lang="en-US" b="1" smtClean="0"/>
              <a:t>DNA cloning </a:t>
            </a:r>
            <a:r>
              <a:rPr lang="en-US" smtClean="0"/>
              <a:t>is the introduction of recombinant DNA into a host cell, followed by the copying and propagation of the introduced DNA in the cells of the host and all of its offspring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16_03"/>
          <p:cNvPicPr>
            <a:picLocks noChangeAspect="1" noChangeArrowheads="1"/>
          </p:cNvPicPr>
          <p:nvPr/>
        </p:nvPicPr>
        <p:blipFill>
          <a:blip r:embed="rId3"/>
          <a:srcRect/>
          <a:stretch>
            <a:fillRect/>
          </a:stretch>
        </p:blipFill>
        <p:spPr bwMode="auto">
          <a:xfrm>
            <a:off x="304800" y="266700"/>
            <a:ext cx="8531225" cy="6326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DNA Technology Has </a:t>
            </a:r>
            <a:br>
              <a:rPr lang="en-US" dirty="0" smtClean="0"/>
            </a:br>
            <a:r>
              <a:rPr lang="en-US" dirty="0" smtClean="0"/>
              <a:t>Transformed Our World</a:t>
            </a:r>
            <a:endParaRPr lang="en-US" dirty="0"/>
          </a:p>
        </p:txBody>
      </p:sp>
      <p:sp>
        <p:nvSpPr>
          <p:cNvPr id="25602" name="Content Placeholder 2"/>
          <p:cNvSpPr>
            <a:spLocks noGrp="1"/>
          </p:cNvSpPr>
          <p:nvPr>
            <p:ph idx="1"/>
          </p:nvPr>
        </p:nvSpPr>
        <p:spPr/>
        <p:txBody>
          <a:bodyPr/>
          <a:lstStyle/>
          <a:p>
            <a:pPr eaLnBrk="1" hangingPunct="1"/>
            <a:r>
              <a:rPr lang="en-US" smtClean="0"/>
              <a:t>DNA technology is used in forensics and to help diagnose genetic disorders and infectious diseases</a:t>
            </a:r>
          </a:p>
          <a:p>
            <a:pPr eaLnBrk="1" hangingPunct="1"/>
            <a:r>
              <a:rPr lang="en-US" i="1" smtClean="0"/>
              <a:t>DNA microarrays </a:t>
            </a:r>
            <a:r>
              <a:rPr lang="en-US" smtClean="0"/>
              <a:t>have made it possible to understand which sets of genes are expressed in specific cell types under certain conditions; as a result, doctors have begun to practice </a:t>
            </a:r>
            <a:r>
              <a:rPr lang="en-US" i="1" smtClean="0"/>
              <a:t>personalized medicine</a:t>
            </a:r>
          </a:p>
          <a:p>
            <a:pPr eaLnBrk="1" hangingPunct="1"/>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DNA Technology Has </a:t>
            </a:r>
            <a:br>
              <a:rPr lang="en-US" dirty="0" smtClean="0"/>
            </a:br>
            <a:r>
              <a:rPr lang="en-US" dirty="0" smtClean="0"/>
              <a:t>Transformed Our World</a:t>
            </a:r>
            <a:endParaRPr lang="en-US" dirty="0"/>
          </a:p>
        </p:txBody>
      </p:sp>
      <p:sp>
        <p:nvSpPr>
          <p:cNvPr id="26626" name="Content Placeholder 2"/>
          <p:cNvSpPr>
            <a:spLocks noGrp="1"/>
          </p:cNvSpPr>
          <p:nvPr>
            <p:ph idx="1"/>
          </p:nvPr>
        </p:nvSpPr>
        <p:spPr/>
        <p:txBody>
          <a:bodyPr/>
          <a:lstStyle/>
          <a:p>
            <a:pPr eaLnBrk="1" hangingPunct="1"/>
            <a:r>
              <a:rPr lang="en-US" sz="2800" smtClean="0"/>
              <a:t>The permanent introduction of one or more genes into a cell, tissue, or whole organism, leading to a change in at least one genetic characteristic in the recipient, is called </a:t>
            </a:r>
            <a:r>
              <a:rPr lang="en-US" sz="2800" b="1" smtClean="0"/>
              <a:t>genetic engineering</a:t>
            </a:r>
          </a:p>
          <a:p>
            <a:pPr eaLnBrk="1" hangingPunct="1"/>
            <a:r>
              <a:rPr lang="en-US" sz="2800" smtClean="0"/>
              <a:t>Organisms that have been genetically engineered are called </a:t>
            </a:r>
            <a:r>
              <a:rPr lang="en-US" sz="2800" b="1" smtClean="0"/>
              <a:t>genetically modified organisms (GMOs)</a:t>
            </a:r>
          </a:p>
          <a:p>
            <a:pPr eaLnBrk="1" hangingPunct="1"/>
            <a:r>
              <a:rPr lang="en-US" sz="2800" smtClean="0"/>
              <a:t>Doctors use </a:t>
            </a:r>
            <a:r>
              <a:rPr lang="en-US" sz="2800" b="1" smtClean="0"/>
              <a:t>gene therapy </a:t>
            </a:r>
            <a:r>
              <a:rPr lang="en-US" sz="2800" smtClean="0"/>
              <a:t>to treat serious genetic disorders or diseases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DNA Fingerprinting</a:t>
            </a:r>
          </a:p>
        </p:txBody>
      </p:sp>
      <p:sp>
        <p:nvSpPr>
          <p:cNvPr id="27650" name="Content Placeholder 2"/>
          <p:cNvSpPr>
            <a:spLocks noGrp="1"/>
          </p:cNvSpPr>
          <p:nvPr>
            <p:ph idx="1"/>
          </p:nvPr>
        </p:nvSpPr>
        <p:spPr/>
        <p:txBody>
          <a:bodyPr/>
          <a:lstStyle/>
          <a:p>
            <a:pPr eaLnBrk="1" hangingPunct="1"/>
            <a:r>
              <a:rPr lang="en-US" b="1" smtClean="0"/>
              <a:t>DNA fingerprinting </a:t>
            </a:r>
            <a:r>
              <a:rPr lang="en-US" smtClean="0"/>
              <a:t>is the process of identifying DNA unique to a species or individual and is especially important in forensic science</a:t>
            </a:r>
          </a:p>
          <a:p>
            <a:pPr eaLnBrk="1" hangingPunct="1"/>
            <a:r>
              <a:rPr lang="en-US" smtClean="0"/>
              <a:t>Scientists examine certain regions of the human genome that are known to vary greatly from one person to the next, such as introns  and spacer DNA</a:t>
            </a:r>
          </a:p>
          <a:p>
            <a:pPr eaLnBrk="1" hangingPunct="1"/>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16_04"/>
          <p:cNvPicPr>
            <a:picLocks noChangeAspect="1" noChangeArrowheads="1"/>
          </p:cNvPicPr>
          <p:nvPr/>
        </p:nvPicPr>
        <p:blipFill>
          <a:blip r:embed="rId3"/>
          <a:srcRect/>
          <a:stretch>
            <a:fillRect/>
          </a:stretch>
        </p:blipFill>
        <p:spPr bwMode="auto">
          <a:xfrm>
            <a:off x="2921000" y="215900"/>
            <a:ext cx="33035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Reproductive Cloning of Animals</a:t>
            </a:r>
          </a:p>
        </p:txBody>
      </p:sp>
      <p:sp>
        <p:nvSpPr>
          <p:cNvPr id="29698" name="Content Placeholder 2"/>
          <p:cNvSpPr>
            <a:spLocks noGrp="1"/>
          </p:cNvSpPr>
          <p:nvPr>
            <p:ph idx="1"/>
          </p:nvPr>
        </p:nvSpPr>
        <p:spPr/>
        <p:txBody>
          <a:bodyPr/>
          <a:lstStyle/>
          <a:p>
            <a:pPr eaLnBrk="1" hangingPunct="1"/>
            <a:r>
              <a:rPr lang="en-US" sz="3000" smtClean="0"/>
              <a:t>Reproductive cloning of animals is used to produce offspring that are genetically identical to an organism that has useful characteristics</a:t>
            </a:r>
          </a:p>
          <a:p>
            <a:pPr eaLnBrk="1" hangingPunct="1"/>
            <a:r>
              <a:rPr lang="en-US" sz="3000" smtClean="0"/>
              <a:t>Cloning is a three-step process that begins with removing the nucleus from an egg and then fusing the enucleated egg with a somatic cell from a nuclear donor </a:t>
            </a:r>
          </a:p>
          <a:p>
            <a:pPr eaLnBrk="1" hangingPunct="1"/>
            <a:r>
              <a:rPr lang="en-US" sz="3000" smtClean="0"/>
              <a:t>The new embryo is then implanted in a surrogate mother to develop</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16_05"/>
          <p:cNvPicPr>
            <a:picLocks noChangeAspect="1" noChangeArrowheads="1"/>
          </p:cNvPicPr>
          <p:nvPr/>
        </p:nvPicPr>
        <p:blipFill>
          <a:blip r:embed="rId3"/>
          <a:srcRect/>
          <a:stretch>
            <a:fillRect/>
          </a:stretch>
        </p:blipFill>
        <p:spPr bwMode="auto">
          <a:xfrm>
            <a:off x="304800" y="457200"/>
            <a:ext cx="8531225" cy="5942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mtClean="0"/>
              <a:t>Genetic Engineering</a:t>
            </a:r>
          </a:p>
        </p:txBody>
      </p:sp>
      <p:sp>
        <p:nvSpPr>
          <p:cNvPr id="31746" name="Content Placeholder 2"/>
          <p:cNvSpPr>
            <a:spLocks noGrp="1"/>
          </p:cNvSpPr>
          <p:nvPr>
            <p:ph idx="1"/>
          </p:nvPr>
        </p:nvSpPr>
        <p:spPr/>
        <p:txBody>
          <a:bodyPr/>
          <a:lstStyle/>
          <a:p>
            <a:pPr eaLnBrk="1" hangingPunct="1">
              <a:lnSpc>
                <a:spcPct val="90000"/>
              </a:lnSpc>
            </a:pPr>
            <a:r>
              <a:rPr lang="en-US" sz="2400" smtClean="0"/>
              <a:t>A gene that is introduced into a GMO is called a </a:t>
            </a:r>
            <a:r>
              <a:rPr lang="en-US" sz="2400" i="1" smtClean="0"/>
              <a:t>transgene</a:t>
            </a:r>
            <a:r>
              <a:rPr lang="en-US" sz="2400" smtClean="0"/>
              <a:t>; therefore, GMO individuals are known as </a:t>
            </a:r>
            <a:r>
              <a:rPr lang="en-US" sz="2400" b="1" smtClean="0"/>
              <a:t>transgenic organisms</a:t>
            </a:r>
          </a:p>
          <a:p>
            <a:pPr eaLnBrk="1" hangingPunct="1">
              <a:lnSpc>
                <a:spcPct val="90000"/>
              </a:lnSpc>
            </a:pPr>
            <a:r>
              <a:rPr lang="en-US" sz="2400" smtClean="0"/>
              <a:t>Scientists have been able to track gene expression using a light-producing protein known as green fluorescent protein (GFP), which is extracted from jellyfish</a:t>
            </a:r>
          </a:p>
          <a:p>
            <a:pPr eaLnBrk="1" hangingPunct="1">
              <a:lnSpc>
                <a:spcPct val="90000"/>
              </a:lnSpc>
            </a:pPr>
            <a:r>
              <a:rPr lang="en-US" sz="2400" smtClean="0"/>
              <a:t>New genes can be introduced into a cell in many different ways:</a:t>
            </a:r>
          </a:p>
          <a:p>
            <a:pPr lvl="1" eaLnBrk="1" hangingPunct="1">
              <a:lnSpc>
                <a:spcPct val="90000"/>
              </a:lnSpc>
            </a:pPr>
            <a:r>
              <a:rPr lang="en-US" sz="2000" smtClean="0"/>
              <a:t>Plasmids</a:t>
            </a:r>
          </a:p>
          <a:p>
            <a:pPr lvl="1" eaLnBrk="1" hangingPunct="1">
              <a:lnSpc>
                <a:spcPct val="90000"/>
              </a:lnSpc>
            </a:pPr>
            <a:r>
              <a:rPr lang="en-US" sz="2000" smtClean="0"/>
              <a:t>Viruses</a:t>
            </a:r>
          </a:p>
          <a:p>
            <a:pPr lvl="1" eaLnBrk="1" hangingPunct="1">
              <a:lnSpc>
                <a:spcPct val="90000"/>
              </a:lnSpc>
            </a:pPr>
            <a:r>
              <a:rPr lang="en-US" sz="2000" smtClean="0"/>
              <a:t>Gene guns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16_06"/>
          <p:cNvPicPr>
            <a:picLocks noChangeAspect="1" noChangeArrowheads="1"/>
          </p:cNvPicPr>
          <p:nvPr/>
        </p:nvPicPr>
        <p:blipFill>
          <a:blip r:embed="rId3"/>
          <a:srcRect/>
          <a:stretch>
            <a:fillRect/>
          </a:stretch>
        </p:blipFill>
        <p:spPr bwMode="auto">
          <a:xfrm>
            <a:off x="1003300" y="215900"/>
            <a:ext cx="71421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16_00"/>
          <p:cNvPicPr>
            <a:picLocks noChangeAspect="1" noChangeArrowheads="1"/>
          </p:cNvPicPr>
          <p:nvPr/>
        </p:nvPicPr>
        <p:blipFill>
          <a:blip r:embed="rId3"/>
          <a:srcRect/>
          <a:stretch>
            <a:fillRect/>
          </a:stretch>
        </p:blipFill>
        <p:spPr bwMode="auto">
          <a:xfrm>
            <a:off x="1524000" y="215900"/>
            <a:ext cx="60944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Genetic Engineering</a:t>
            </a:r>
          </a:p>
        </p:txBody>
      </p:sp>
      <p:sp>
        <p:nvSpPr>
          <p:cNvPr id="33794" name="Content Placeholder 2"/>
          <p:cNvSpPr>
            <a:spLocks noGrp="1"/>
          </p:cNvSpPr>
          <p:nvPr>
            <p:ph idx="1"/>
          </p:nvPr>
        </p:nvSpPr>
        <p:spPr>
          <a:xfrm>
            <a:off x="457200" y="1417638"/>
            <a:ext cx="8229600" cy="4927600"/>
          </a:xfrm>
        </p:spPr>
        <p:txBody>
          <a:bodyPr/>
          <a:lstStyle/>
          <a:p>
            <a:pPr eaLnBrk="1" hangingPunct="1">
              <a:lnSpc>
                <a:spcPct val="80000"/>
              </a:lnSpc>
            </a:pPr>
            <a:r>
              <a:rPr lang="en-US" smtClean="0"/>
              <a:t>Genetic engineering is commonly used to alter the genetic characteristics of the recipient organism in order to increase productivity or performance</a:t>
            </a:r>
          </a:p>
          <a:p>
            <a:pPr eaLnBrk="1" hangingPunct="1">
              <a:lnSpc>
                <a:spcPct val="80000"/>
              </a:lnSpc>
            </a:pPr>
            <a:r>
              <a:rPr lang="en-US" smtClean="0"/>
              <a:t>Genetic engineering is also used to produce large amounts of a gene product, usually one with therapeutic or commercial value</a:t>
            </a:r>
          </a:p>
          <a:p>
            <a:pPr eaLnBrk="1" hangingPunct="1">
              <a:lnSpc>
                <a:spcPct val="80000"/>
              </a:lnSpc>
            </a:pPr>
            <a:endParaRPr lang="en-US"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16_07"/>
          <p:cNvPicPr>
            <a:picLocks noChangeAspect="1" noChangeArrowheads="1"/>
          </p:cNvPicPr>
          <p:nvPr/>
        </p:nvPicPr>
        <p:blipFill>
          <a:blip r:embed="rId3"/>
          <a:srcRect/>
          <a:stretch>
            <a:fillRect/>
          </a:stretch>
        </p:blipFill>
        <p:spPr bwMode="auto">
          <a:xfrm>
            <a:off x="2578100" y="215900"/>
            <a:ext cx="39862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7458" name="Picture 2" descr="table_16_01"/>
          <p:cNvPicPr>
            <a:picLocks noChangeAspect="1" noChangeArrowheads="1"/>
          </p:cNvPicPr>
          <p:nvPr/>
        </p:nvPicPr>
        <p:blipFill>
          <a:blip r:embed="rId3"/>
          <a:srcRect/>
          <a:stretch>
            <a:fillRect/>
          </a:stretch>
        </p:blipFill>
        <p:spPr bwMode="auto">
          <a:xfrm>
            <a:off x="304800" y="673100"/>
            <a:ext cx="8531225" cy="552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itle 1"/>
          <p:cNvSpPr>
            <a:spLocks noGrp="1"/>
          </p:cNvSpPr>
          <p:nvPr>
            <p:ph type="title"/>
          </p:nvPr>
        </p:nvSpPr>
        <p:spPr>
          <a:xfrm>
            <a:off x="169863" y="274638"/>
            <a:ext cx="8785225" cy="1143000"/>
          </a:xfrm>
        </p:spPr>
        <p:txBody>
          <a:bodyPr/>
          <a:lstStyle/>
          <a:p>
            <a:pPr eaLnBrk="1" hangingPunct="1"/>
            <a:r>
              <a:rPr lang="en-US" smtClean="0"/>
              <a:t>Human Gene Therapy</a:t>
            </a:r>
          </a:p>
        </p:txBody>
      </p:sp>
      <p:sp>
        <p:nvSpPr>
          <p:cNvPr id="37890" name="Content Placeholder 2"/>
          <p:cNvSpPr>
            <a:spLocks noGrp="1"/>
          </p:cNvSpPr>
          <p:nvPr>
            <p:ph idx="1"/>
          </p:nvPr>
        </p:nvSpPr>
        <p:spPr/>
        <p:txBody>
          <a:bodyPr/>
          <a:lstStyle/>
          <a:p>
            <a:pPr eaLnBrk="1" hangingPunct="1">
              <a:lnSpc>
                <a:spcPct val="80000"/>
              </a:lnSpc>
            </a:pPr>
            <a:r>
              <a:rPr lang="en-US" sz="2800" smtClean="0"/>
              <a:t>Gene therapy seeks to correct genetic disorders by altering gene function</a:t>
            </a:r>
          </a:p>
          <a:p>
            <a:pPr eaLnBrk="1" hangingPunct="1">
              <a:lnSpc>
                <a:spcPct val="80000"/>
              </a:lnSpc>
            </a:pPr>
            <a:r>
              <a:rPr lang="en-US" sz="2800" smtClean="0"/>
              <a:t>In 1990, Ashanthi DeSilva was the first human to receive gene therapy when she was the recipient of genetically modified versions of her own white blood cells</a:t>
            </a:r>
          </a:p>
          <a:p>
            <a:pPr eaLnBrk="1" hangingPunct="1">
              <a:lnSpc>
                <a:spcPct val="80000"/>
              </a:lnSpc>
            </a:pPr>
            <a:r>
              <a:rPr lang="en-US" sz="2800" smtClean="0"/>
              <a:t>Gene therapy is a controversial field of study with risks as well as benefits</a:t>
            </a:r>
          </a:p>
          <a:p>
            <a:pPr eaLnBrk="1" hangingPunct="1">
              <a:lnSpc>
                <a:spcPct val="80000"/>
              </a:lnSpc>
            </a:pPr>
            <a:r>
              <a:rPr lang="en-US" sz="2800" b="1" smtClean="0"/>
              <a:t>RNA interference (RNAi) </a:t>
            </a:r>
            <a:r>
              <a:rPr lang="en-US" sz="2800" smtClean="0"/>
              <a:t>is a relatively new mechanism that selectively blocks the expression of a given gene and may increase the success of gene therapy</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16_08"/>
          <p:cNvPicPr>
            <a:picLocks noChangeAspect="1" noChangeArrowheads="1"/>
          </p:cNvPicPr>
          <p:nvPr/>
        </p:nvPicPr>
        <p:blipFill>
          <a:blip r:embed="rId3"/>
          <a:srcRect/>
          <a:stretch>
            <a:fillRect/>
          </a:stretch>
        </p:blipFill>
        <p:spPr bwMode="auto">
          <a:xfrm>
            <a:off x="1841500" y="215900"/>
            <a:ext cx="547211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r>
              <a:rPr lang="en-US" smtClean="0"/>
              <a:t>Ethical and Social Dimensions of DNA Technology</a:t>
            </a:r>
          </a:p>
        </p:txBody>
      </p:sp>
      <p:sp>
        <p:nvSpPr>
          <p:cNvPr id="39938" name="Content Placeholder 2"/>
          <p:cNvSpPr>
            <a:spLocks noGrp="1"/>
          </p:cNvSpPr>
          <p:nvPr>
            <p:ph idx="1"/>
          </p:nvPr>
        </p:nvSpPr>
        <p:spPr/>
        <p:txBody>
          <a:bodyPr/>
          <a:lstStyle/>
          <a:p>
            <a:pPr eaLnBrk="1" hangingPunct="1"/>
            <a:r>
              <a:rPr lang="en-US" smtClean="0"/>
              <a:t>Genetic engineering raises ethical concerns in the minds of some who ask how we can assume we have the right to alter the DNA of other species</a:t>
            </a:r>
          </a:p>
          <a:p>
            <a:pPr eaLnBrk="1" hangingPunct="1"/>
            <a:r>
              <a:rPr lang="en-US" smtClean="0"/>
              <a:t>Some see no ethical conflict in altering the DNA of a bacterium or a virus but object to changing the genome of a food plant or an animal like a dog or a chimpanzee</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Ethical and Social Dimensions of DNA</a:t>
            </a:r>
            <a:br>
              <a:rPr lang="en-US" dirty="0" smtClean="0"/>
            </a:br>
            <a:r>
              <a:rPr lang="en-US" dirty="0" smtClean="0"/>
              <a:t>Technology</a:t>
            </a:r>
            <a:endParaRPr lang="en-US" dirty="0"/>
          </a:p>
        </p:txBody>
      </p:sp>
      <p:sp>
        <p:nvSpPr>
          <p:cNvPr id="40962" name="Content Placeholder 2"/>
          <p:cNvSpPr>
            <a:spLocks noGrp="1"/>
          </p:cNvSpPr>
          <p:nvPr>
            <p:ph idx="1"/>
          </p:nvPr>
        </p:nvSpPr>
        <p:spPr/>
        <p:txBody>
          <a:bodyPr/>
          <a:lstStyle/>
          <a:p>
            <a:pPr eaLnBrk="1" hangingPunct="1">
              <a:lnSpc>
                <a:spcPct val="90000"/>
              </a:lnSpc>
            </a:pPr>
            <a:r>
              <a:rPr lang="en-US" sz="2700" smtClean="0"/>
              <a:t>Genetically modified bacteria produce such things as insulin, blood-clotting proteins for hemophiliacs, and clot-dissolving enzymes for stroke victims</a:t>
            </a:r>
          </a:p>
          <a:p>
            <a:pPr eaLnBrk="1" hangingPunct="1">
              <a:lnSpc>
                <a:spcPct val="90000"/>
              </a:lnSpc>
            </a:pPr>
            <a:r>
              <a:rPr lang="en-US" sz="2700" smtClean="0"/>
              <a:t>Some environmentalists worry that engineering crops can have harmful effects on soil, water, and other animals</a:t>
            </a:r>
          </a:p>
          <a:p>
            <a:pPr eaLnBrk="1" hangingPunct="1">
              <a:lnSpc>
                <a:spcPct val="90000"/>
              </a:lnSpc>
            </a:pPr>
            <a:r>
              <a:rPr lang="en-US" sz="2700" smtClean="0"/>
              <a:t>Environmentalists and conservationists worry that genetically modified organisms will threaten the integrity of wild populations</a:t>
            </a:r>
          </a:p>
          <a:p>
            <a:pPr eaLnBrk="1" hangingPunct="1">
              <a:lnSpc>
                <a:spcPct val="90000"/>
              </a:lnSpc>
            </a:pPr>
            <a:r>
              <a:rPr lang="en-US" sz="2700" smtClean="0"/>
              <a:t>The debate over genetically modified organisms (GMOs) tends to center on political and socioeconomic issues as well as biological ones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 Closer Look at Some Tools </a:t>
            </a:r>
            <a:br>
              <a:rPr lang="en-US" dirty="0" smtClean="0"/>
            </a:br>
            <a:r>
              <a:rPr lang="en-US" dirty="0" smtClean="0"/>
              <a:t>of DNA Technology</a:t>
            </a:r>
            <a:endParaRPr lang="en-US" dirty="0"/>
          </a:p>
        </p:txBody>
      </p:sp>
      <p:sp>
        <p:nvSpPr>
          <p:cNvPr id="41986" name="Content Placeholder 2"/>
          <p:cNvSpPr>
            <a:spLocks noGrp="1"/>
          </p:cNvSpPr>
          <p:nvPr>
            <p:ph idx="1"/>
          </p:nvPr>
        </p:nvSpPr>
        <p:spPr/>
        <p:txBody>
          <a:bodyPr/>
          <a:lstStyle/>
          <a:p>
            <a:pPr eaLnBrk="1" hangingPunct="1"/>
            <a:r>
              <a:rPr lang="en-US" smtClean="0"/>
              <a:t>Scientists use a collection of enzymes  “borrowed” from cells and viruses to strip away other macromolecules until just the DNA remains</a:t>
            </a:r>
          </a:p>
          <a:p>
            <a:pPr eaLnBrk="1" hangingPunct="1"/>
            <a:r>
              <a:rPr lang="en-US" smtClean="0"/>
              <a:t>Most of the methods used by scientists to produce genetically modified organisms have come from nature and have been honed by evolutionary processes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77813" y="274638"/>
            <a:ext cx="8682037" cy="1143000"/>
          </a:xfrm>
        </p:spPr>
        <p:txBody>
          <a:bodyPr rtlCol="0">
            <a:normAutofit fontScale="90000"/>
          </a:bodyPr>
          <a:lstStyle/>
          <a:p>
            <a:pPr eaLnBrk="1" fontAlgn="auto" hangingPunct="1">
              <a:spcAft>
                <a:spcPts val="0"/>
              </a:spcAft>
              <a:defRPr/>
            </a:pPr>
            <a:r>
              <a:rPr lang="en-US" dirty="0" smtClean="0"/>
              <a:t>Enzymes Are Used to Cut and Join DNA</a:t>
            </a:r>
            <a:endParaRPr lang="en-US" dirty="0"/>
          </a:p>
        </p:txBody>
      </p:sp>
      <p:sp>
        <p:nvSpPr>
          <p:cNvPr id="43010" name="Content Placeholder 2"/>
          <p:cNvSpPr>
            <a:spLocks noGrp="1"/>
          </p:cNvSpPr>
          <p:nvPr>
            <p:ph idx="1"/>
          </p:nvPr>
        </p:nvSpPr>
        <p:spPr/>
        <p:txBody>
          <a:bodyPr/>
          <a:lstStyle/>
          <a:p>
            <a:pPr eaLnBrk="1" hangingPunct="1"/>
            <a:r>
              <a:rPr lang="en-US" smtClean="0"/>
              <a:t>Once DNA is extracted, it must be split into more manageable pieces by </a:t>
            </a:r>
            <a:r>
              <a:rPr lang="en-US" b="1" smtClean="0"/>
              <a:t>restriction enzymes</a:t>
            </a:r>
            <a:r>
              <a:rPr lang="en-US" smtClean="0"/>
              <a:t>, which cut the DNA at highly specific sites</a:t>
            </a:r>
          </a:p>
          <a:p>
            <a:pPr eaLnBrk="1" hangingPunct="1"/>
            <a:r>
              <a:rPr lang="en-US" smtClean="0"/>
              <a:t>DNA</a:t>
            </a:r>
            <a:r>
              <a:rPr lang="en-US" b="1" smtClean="0"/>
              <a:t> ligase </a:t>
            </a:r>
            <a:r>
              <a:rPr lang="en-US" smtClean="0"/>
              <a:t>is an enzyme used to insert one piece of DNA into another molecule, creating a recombinant DNA molecule</a:t>
            </a:r>
          </a:p>
          <a:p>
            <a:pPr eaLnBrk="1" hangingPunct="1"/>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8" name="Picture 2" descr="figure_16_09"/>
          <p:cNvPicPr>
            <a:picLocks noChangeAspect="1" noChangeArrowheads="1"/>
          </p:cNvPicPr>
          <p:nvPr/>
        </p:nvPicPr>
        <p:blipFill>
          <a:blip r:embed="rId3"/>
          <a:srcRect/>
          <a:stretch>
            <a:fillRect/>
          </a:stretch>
        </p:blipFill>
        <p:spPr bwMode="auto">
          <a:xfrm>
            <a:off x="1320800" y="215900"/>
            <a:ext cx="64960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Eduardo Kac’s “Plantimal”</a:t>
            </a:r>
          </a:p>
        </p:txBody>
      </p:sp>
      <p:sp>
        <p:nvSpPr>
          <p:cNvPr id="16386" name="Content Placeholder 2"/>
          <p:cNvSpPr>
            <a:spLocks noGrp="1"/>
          </p:cNvSpPr>
          <p:nvPr>
            <p:ph idx="1"/>
          </p:nvPr>
        </p:nvSpPr>
        <p:spPr/>
        <p:txBody>
          <a:bodyPr/>
          <a:lstStyle/>
          <a:p>
            <a:pPr eaLnBrk="1" hangingPunct="1"/>
            <a:r>
              <a:rPr lang="en-US" smtClean="0"/>
              <a:t>Eduardo Kac’s interest in biotechnology led him to create a petunia that expresses one of his own genes</a:t>
            </a:r>
          </a:p>
          <a:p>
            <a:pPr eaLnBrk="1" hangingPunct="1"/>
            <a:r>
              <a:rPr lang="en-US" smtClean="0"/>
              <a:t>Creation of this “plantimal” was possible because plants and animals share a common ancestor, and as a result they use the same processes to translate and transcribe genes into proteins</a:t>
            </a:r>
          </a:p>
          <a:p>
            <a:pPr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4000" smtClean="0"/>
              <a:t>Gel Electrophoresis Sorts</a:t>
            </a:r>
            <a:br>
              <a:rPr lang="en-US" sz="4000" smtClean="0"/>
            </a:br>
            <a:r>
              <a:rPr lang="en-US" sz="4000" smtClean="0"/>
              <a:t>DNA Fragments by Size</a:t>
            </a:r>
          </a:p>
        </p:txBody>
      </p:sp>
      <p:sp>
        <p:nvSpPr>
          <p:cNvPr id="45058" name="Content Placeholder 2"/>
          <p:cNvSpPr>
            <a:spLocks noGrp="1"/>
          </p:cNvSpPr>
          <p:nvPr>
            <p:ph idx="1"/>
          </p:nvPr>
        </p:nvSpPr>
        <p:spPr/>
        <p:txBody>
          <a:bodyPr/>
          <a:lstStyle/>
          <a:p>
            <a:pPr eaLnBrk="1" hangingPunct="1"/>
            <a:r>
              <a:rPr lang="en-US" b="1" smtClean="0"/>
              <a:t>Gel electrophoresis </a:t>
            </a:r>
            <a:r>
              <a:rPr lang="en-US" smtClean="0"/>
              <a:t>allows scientists to see and analyze DNA fragments</a:t>
            </a:r>
          </a:p>
          <a:p>
            <a:pPr eaLnBrk="1" hangingPunct="1"/>
            <a:r>
              <a:rPr lang="en-US" smtClean="0"/>
              <a:t>With the help of an electrical current, DNA is passed through a special gel that sorts the fragments based on size, allowing scientists to examine differences in DNA sequences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9266" name="Picture 2" descr="figure_16_10"/>
          <p:cNvPicPr>
            <a:picLocks noChangeAspect="1" noChangeArrowheads="1"/>
          </p:cNvPicPr>
          <p:nvPr/>
        </p:nvPicPr>
        <p:blipFill>
          <a:blip r:embed="rId3"/>
          <a:srcRect/>
          <a:stretch>
            <a:fillRect/>
          </a:stretch>
        </p:blipFill>
        <p:spPr bwMode="auto">
          <a:xfrm>
            <a:off x="2336800" y="215900"/>
            <a:ext cx="44846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16_11"/>
          <p:cNvPicPr>
            <a:picLocks noChangeAspect="1" noChangeArrowheads="1"/>
          </p:cNvPicPr>
          <p:nvPr/>
        </p:nvPicPr>
        <p:blipFill>
          <a:blip r:embed="rId3"/>
          <a:srcRect/>
          <a:stretch>
            <a:fillRect/>
          </a:stretch>
        </p:blipFill>
        <p:spPr bwMode="auto">
          <a:xfrm>
            <a:off x="342900" y="215900"/>
            <a:ext cx="84518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DNA Sequencing and DNA Synthesis Are Key Tools in Biotechnology</a:t>
            </a:r>
            <a:endParaRPr lang="en-US" dirty="0"/>
          </a:p>
        </p:txBody>
      </p:sp>
      <p:sp>
        <p:nvSpPr>
          <p:cNvPr id="48130" name="Content Placeholder 2"/>
          <p:cNvSpPr>
            <a:spLocks noGrp="1"/>
          </p:cNvSpPr>
          <p:nvPr>
            <p:ph idx="1"/>
          </p:nvPr>
        </p:nvSpPr>
        <p:spPr/>
        <p:txBody>
          <a:bodyPr/>
          <a:lstStyle/>
          <a:p>
            <a:pPr eaLnBrk="1" hangingPunct="1">
              <a:lnSpc>
                <a:spcPct val="90000"/>
              </a:lnSpc>
            </a:pPr>
            <a:r>
              <a:rPr lang="en-US" smtClean="0"/>
              <a:t>DNA sequencing enables researchers to identify the sequence of nucleotides in a DNA fragment, a gene, or an entire organism</a:t>
            </a:r>
          </a:p>
          <a:p>
            <a:pPr eaLnBrk="1" hangingPunct="1">
              <a:lnSpc>
                <a:spcPct val="90000"/>
              </a:lnSpc>
            </a:pPr>
            <a:r>
              <a:rPr lang="en-US" smtClean="0"/>
              <a:t>Automated sequencing machines can quickly identify over a million bases per day, making it possible to determine the sequence of entire genomes relatively quickly</a:t>
            </a:r>
          </a:p>
          <a:p>
            <a:pPr eaLnBrk="1" hangingPunct="1">
              <a:lnSpc>
                <a:spcPct val="90000"/>
              </a:lnSpc>
            </a:pPr>
            <a:r>
              <a:rPr lang="en-US" b="1" smtClean="0"/>
              <a:t>Proteomics </a:t>
            </a:r>
            <a:r>
              <a:rPr lang="en-US" smtClean="0"/>
              <a:t>is a new field of study focused on the full set of proteins encoded by genes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16_12"/>
          <p:cNvPicPr>
            <a:picLocks noChangeAspect="1" noChangeArrowheads="1"/>
          </p:cNvPicPr>
          <p:nvPr/>
        </p:nvPicPr>
        <p:blipFill>
          <a:blip r:embed="rId3"/>
          <a:srcRect/>
          <a:stretch>
            <a:fillRect/>
          </a:stretch>
        </p:blipFill>
        <p:spPr bwMode="auto">
          <a:xfrm>
            <a:off x="419100" y="215900"/>
            <a:ext cx="83185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DNA Sequencing and DNA Synthesis Are Key Tools in Biotechnology</a:t>
            </a:r>
            <a:endParaRPr lang="en-US" dirty="0"/>
          </a:p>
        </p:txBody>
      </p:sp>
      <p:sp>
        <p:nvSpPr>
          <p:cNvPr id="3" name="Content Placeholder 2"/>
          <p:cNvSpPr>
            <a:spLocks noGrp="1"/>
          </p:cNvSpPr>
          <p:nvPr>
            <p:ph idx="1"/>
          </p:nvPr>
        </p:nvSpPr>
        <p:spPr/>
        <p:txBody>
          <a:bodyPr>
            <a:normAutofit/>
          </a:bodyPr>
          <a:lstStyle/>
          <a:p>
            <a:pPr eaLnBrk="1" hangingPunct="1">
              <a:lnSpc>
                <a:spcPct val="80000"/>
              </a:lnSpc>
            </a:pPr>
            <a:r>
              <a:rPr lang="en-US" sz="3000" b="1" smtClean="0"/>
              <a:t>DNA probes </a:t>
            </a:r>
            <a:r>
              <a:rPr lang="en-US" sz="3000" smtClean="0"/>
              <a:t>are single-stranded DNA segments that are synthesized in a lab and can be used to  help find a gene of interest in a sample of DNA under investigation</a:t>
            </a:r>
          </a:p>
          <a:p>
            <a:pPr eaLnBrk="1" hangingPunct="1">
              <a:lnSpc>
                <a:spcPct val="80000"/>
              </a:lnSpc>
            </a:pPr>
            <a:r>
              <a:rPr lang="en-US" sz="3000" smtClean="0"/>
              <a:t>In</a:t>
            </a:r>
            <a:r>
              <a:rPr lang="en-US" sz="3000" b="1" smtClean="0"/>
              <a:t> DNA hybridization</a:t>
            </a:r>
            <a:r>
              <a:rPr lang="en-US" sz="3000" smtClean="0"/>
              <a:t>,</a:t>
            </a:r>
            <a:r>
              <a:rPr lang="en-US" sz="3000" b="1" smtClean="0"/>
              <a:t> </a:t>
            </a:r>
            <a:r>
              <a:rPr lang="en-US" sz="3000" smtClean="0"/>
              <a:t>the target DNA is cut into fragments by restriction enzymes and converted to a single-stranded form </a:t>
            </a:r>
          </a:p>
          <a:p>
            <a:pPr eaLnBrk="1" hangingPunct="1">
              <a:lnSpc>
                <a:spcPct val="80000"/>
              </a:lnSpc>
            </a:pPr>
            <a:r>
              <a:rPr lang="en-US" sz="3000" smtClean="0"/>
              <a:t>When the single-stranded probe encounters a complementary sequence of single-stranded DNA in the target, it will bind to it in a process called </a:t>
            </a:r>
            <a:r>
              <a:rPr lang="en-US" sz="3000" i="1" smtClean="0"/>
              <a:t>hybridization</a:t>
            </a:r>
            <a:endParaRPr lang="en-US" sz="3000" b="1" smtClean="0"/>
          </a:p>
          <a:p>
            <a:pPr eaLnBrk="1" hangingPunct="1">
              <a:lnSpc>
                <a:spcPct val="80000"/>
              </a:lnSpc>
            </a:pPr>
            <a:endParaRPr lang="en-US" sz="3000" smtClean="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smtClean="0"/>
              <a:t>PCR Is Used to Amplify Small</a:t>
            </a:r>
            <a:br>
              <a:rPr lang="en-US" sz="4000" smtClean="0"/>
            </a:br>
            <a:r>
              <a:rPr lang="en-US" sz="4000" smtClean="0"/>
              <a:t>Quantities of Target DNA</a:t>
            </a:r>
          </a:p>
        </p:txBody>
      </p:sp>
      <p:sp>
        <p:nvSpPr>
          <p:cNvPr id="51202" name="Content Placeholder 2"/>
          <p:cNvSpPr>
            <a:spLocks noGrp="1"/>
          </p:cNvSpPr>
          <p:nvPr>
            <p:ph idx="1"/>
          </p:nvPr>
        </p:nvSpPr>
        <p:spPr/>
        <p:txBody>
          <a:bodyPr/>
          <a:lstStyle/>
          <a:p>
            <a:pPr eaLnBrk="1" hangingPunct="1">
              <a:lnSpc>
                <a:spcPct val="90000"/>
              </a:lnSpc>
            </a:pPr>
            <a:r>
              <a:rPr lang="en-US" sz="3000" smtClean="0"/>
              <a:t>A</a:t>
            </a:r>
            <a:r>
              <a:rPr lang="en-US" sz="3000" b="1" smtClean="0"/>
              <a:t> polymerase chain reaction (PCR) </a:t>
            </a:r>
            <a:r>
              <a:rPr lang="en-US" sz="3000" smtClean="0"/>
              <a:t>uses a special type of DNA polymerase to quickly make billions of copies of a targeted sequence of DNA</a:t>
            </a:r>
          </a:p>
          <a:p>
            <a:pPr eaLnBrk="1" hangingPunct="1">
              <a:lnSpc>
                <a:spcPct val="90000"/>
              </a:lnSpc>
            </a:pPr>
            <a:r>
              <a:rPr lang="en-US" sz="3000" smtClean="0"/>
              <a:t>Two short segments of synthetic DNA, called </a:t>
            </a:r>
            <a:r>
              <a:rPr lang="en-US" sz="3000" b="1" smtClean="0"/>
              <a:t>DNA primers</a:t>
            </a:r>
            <a:r>
              <a:rPr lang="en-US" sz="3000" smtClean="0"/>
              <a:t>, bind to each end of the DNA segment, initiating replication</a:t>
            </a:r>
          </a:p>
          <a:p>
            <a:pPr eaLnBrk="1" hangingPunct="1">
              <a:lnSpc>
                <a:spcPct val="90000"/>
              </a:lnSpc>
            </a:pPr>
            <a:r>
              <a:rPr lang="en-US" sz="3000" smtClean="0"/>
              <a:t>PCR is used in diverse fields such as medical diagnostics, forensics, paternity testing, and paleoanthropology to amplify the DNA collected from only a few cells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z="4000" smtClean="0"/>
              <a:t>DNA Cloning Is a Means of</a:t>
            </a:r>
            <a:br>
              <a:rPr lang="en-US" sz="4000" smtClean="0"/>
            </a:br>
            <a:r>
              <a:rPr lang="en-US" sz="4000" smtClean="0"/>
              <a:t>Propagating Recombinant DNA</a:t>
            </a:r>
          </a:p>
        </p:txBody>
      </p:sp>
      <p:sp>
        <p:nvSpPr>
          <p:cNvPr id="52226" name="Content Placeholder 2"/>
          <p:cNvSpPr>
            <a:spLocks noGrp="1"/>
          </p:cNvSpPr>
          <p:nvPr>
            <p:ph idx="1"/>
          </p:nvPr>
        </p:nvSpPr>
        <p:spPr/>
        <p:txBody>
          <a:bodyPr/>
          <a:lstStyle/>
          <a:p>
            <a:pPr eaLnBrk="1" hangingPunct="1"/>
            <a:r>
              <a:rPr lang="en-US" smtClean="0"/>
              <a:t>Biologists generally clone a DNA fragment by linking it to other DNA fragments to create a recombinant molecule</a:t>
            </a:r>
          </a:p>
          <a:p>
            <a:pPr eaLnBrk="1" hangingPunct="1"/>
            <a:r>
              <a:rPr lang="en-US" smtClean="0"/>
              <a:t>The molecule is then introduced into a host cell, which will make many identical copies of it</a:t>
            </a:r>
          </a:p>
          <a:p>
            <a:pPr eaLnBrk="1" hangingPunct="1"/>
            <a:r>
              <a:rPr lang="en-US" smtClean="0"/>
              <a:t>DNA cloning is a key step in the study of genes that cause inherited genetic disorders and cancers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4386" name="Picture 2" descr="figure_16_13"/>
          <p:cNvPicPr>
            <a:picLocks noChangeAspect="1" noChangeArrowheads="1"/>
          </p:cNvPicPr>
          <p:nvPr/>
        </p:nvPicPr>
        <p:blipFill>
          <a:blip r:embed="rId3"/>
          <a:srcRect/>
          <a:stretch>
            <a:fillRect/>
          </a:stretch>
        </p:blipFill>
        <p:spPr bwMode="auto">
          <a:xfrm>
            <a:off x="304800" y="419100"/>
            <a:ext cx="8531225" cy="6032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to Make a Plantimal, How to Make a Little Girl Well</a:t>
            </a:r>
            <a:endParaRPr lang="en-US" dirty="0"/>
          </a:p>
        </p:txBody>
      </p:sp>
      <p:sp>
        <p:nvSpPr>
          <p:cNvPr id="54274" name="Content Placeholder 2"/>
          <p:cNvSpPr>
            <a:spLocks noGrp="1"/>
          </p:cNvSpPr>
          <p:nvPr>
            <p:ph idx="1"/>
          </p:nvPr>
        </p:nvSpPr>
        <p:spPr/>
        <p:txBody>
          <a:bodyPr/>
          <a:lstStyle/>
          <a:p>
            <a:pPr eaLnBrk="1" hangingPunct="1"/>
            <a:r>
              <a:rPr lang="en-US" smtClean="0"/>
              <a:t>Kac’s plantimal was created using recombinant plasmids, which infected the bacteria, which in turn infected the plant cells and carried the genetically modified plasmid into the plant cells </a:t>
            </a:r>
          </a:p>
          <a:p>
            <a:pPr eaLnBrk="1" hangingPunct="1"/>
            <a:r>
              <a:rPr lang="en-US" smtClean="0"/>
              <a:t>Gene therapy can only treat genetic diseases, not cure them, and must be repeated to keep the person healthy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z="4000" smtClean="0"/>
              <a:t>People Have Been Manipulating the Genetic Material of Other Organisms</a:t>
            </a:r>
            <a:br>
              <a:rPr lang="en-US" sz="4000" smtClean="0"/>
            </a:br>
            <a:r>
              <a:rPr lang="en-US" sz="4000" smtClean="0"/>
              <a:t>for Thousands of Years </a:t>
            </a:r>
          </a:p>
        </p:txBody>
      </p:sp>
      <p:sp>
        <p:nvSpPr>
          <p:cNvPr id="17410" name="Content Placeholder 2"/>
          <p:cNvSpPr>
            <a:spLocks noGrp="1"/>
          </p:cNvSpPr>
          <p:nvPr>
            <p:ph idx="1"/>
          </p:nvPr>
        </p:nvSpPr>
        <p:spPr>
          <a:xfrm>
            <a:off x="457200" y="1831975"/>
            <a:ext cx="8229600" cy="4525963"/>
          </a:xfrm>
        </p:spPr>
        <p:txBody>
          <a:bodyPr/>
          <a:lstStyle/>
          <a:p>
            <a:pPr eaLnBrk="1" hangingPunct="1"/>
            <a:r>
              <a:rPr lang="en-US" smtClean="0"/>
              <a:t>Humans have been manipulating the genetic characteristics of organisms through selective breeding for many years</a:t>
            </a:r>
          </a:p>
          <a:p>
            <a:pPr eaLnBrk="1" hangingPunct="1"/>
            <a:r>
              <a:rPr lang="en-US" smtClean="0"/>
              <a:t>Genetic manipulation has increased in speed and efficiency over the past 40 years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16_14"/>
          <p:cNvPicPr>
            <a:picLocks noChangeAspect="1" noChangeArrowheads="1"/>
          </p:cNvPicPr>
          <p:nvPr/>
        </p:nvPicPr>
        <p:blipFill>
          <a:blip r:embed="rId3"/>
          <a:srcRect/>
          <a:stretch>
            <a:fillRect/>
          </a:stretch>
        </p:blipFill>
        <p:spPr bwMode="auto">
          <a:xfrm>
            <a:off x="2540000" y="215900"/>
            <a:ext cx="406400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16</a:t>
            </a:r>
            <a:endParaRPr lang="en-US" sz="2800" dirty="0" smtClean="0"/>
          </a:p>
          <a:p>
            <a:pPr eaLnBrk="1" fontAlgn="auto" hangingPunct="1">
              <a:lnSpc>
                <a:spcPct val="90000"/>
              </a:lnSpc>
              <a:spcAft>
                <a:spcPts val="0"/>
              </a:spcAft>
              <a:defRPr/>
            </a:pPr>
            <a:r>
              <a:rPr lang="en-US" sz="2800" dirty="0" smtClean="0"/>
              <a:t>DNA Technology</a:t>
            </a:r>
            <a:endParaRPr lang="en-US"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a:xfrm>
            <a:off x="457200" y="582613"/>
            <a:ext cx="8229600" cy="1120775"/>
          </a:xfrm>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457200" y="1676400"/>
            <a:ext cx="8229600" cy="4572000"/>
          </a:xfrm>
        </p:spPr>
        <p:txBody>
          <a:bodyPr rIns="132080"/>
          <a:lstStyle/>
          <a:p>
            <a:pPr marL="0" indent="0" eaLnBrk="1" hangingPunct="1">
              <a:buFont typeface="Wingdings" pitchFamily="1" charset="2"/>
              <a:buNone/>
            </a:pPr>
            <a:r>
              <a:rPr lang="en-US"/>
              <a:t>What is an advantage of restriction enzymes?</a:t>
            </a:r>
          </a:p>
          <a:p>
            <a:pPr marL="0" indent="0" eaLnBrk="1" hangingPunct="1">
              <a:buSzPct val="99000"/>
              <a:buFont typeface="Wingdings" pitchFamily="1" charset="2"/>
              <a:buAutoNum type="alphaUcPeriod"/>
            </a:pPr>
            <a:r>
              <a:rPr lang="en-US" sz="2800"/>
              <a:t>They cut DNA into manageable pieces.</a:t>
            </a:r>
          </a:p>
          <a:p>
            <a:pPr marL="0" indent="0" eaLnBrk="1" hangingPunct="1">
              <a:buSzPct val="99000"/>
              <a:buFont typeface="Wingdings" pitchFamily="1" charset="2"/>
              <a:buAutoNum type="alphaUcPeriod"/>
            </a:pPr>
            <a:r>
              <a:rPr lang="en-US" sz="2800"/>
              <a:t>They cut at a specific sequence and, therefore, give consistent results.</a:t>
            </a:r>
          </a:p>
          <a:p>
            <a:pPr marL="0" indent="0" eaLnBrk="1" hangingPunct="1">
              <a:buSzPct val="99000"/>
              <a:buFont typeface="Wingdings" pitchFamily="1" charset="2"/>
              <a:buAutoNum type="alphaUcPeriod"/>
            </a:pPr>
            <a:r>
              <a:rPr lang="en-US" sz="2800"/>
              <a:t>They leave sticky ends, which can be used in cloning. </a:t>
            </a:r>
          </a:p>
          <a:p>
            <a:pPr marL="0" indent="0" eaLnBrk="1" hangingPunct="1">
              <a:buSzPct val="99000"/>
              <a:buFont typeface="Wingdings" pitchFamily="1" charset="2"/>
              <a:buAutoNum type="alphaUcPeriod"/>
            </a:pPr>
            <a:r>
              <a:rPr lang="en-US" sz="2800"/>
              <a:t>All of the above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a:t>The purpose of a DNA library is to</a:t>
            </a:r>
          </a:p>
          <a:p>
            <a:pPr marL="649288" indent="-649288" eaLnBrk="1" hangingPunct="1">
              <a:buSzPct val="99000"/>
              <a:buFont typeface="Wingdings" pitchFamily="1" charset="2"/>
              <a:buAutoNum type="alphaUcPeriod"/>
            </a:pPr>
            <a:r>
              <a:rPr lang="en-US"/>
              <a:t>Store DNA.</a:t>
            </a:r>
          </a:p>
          <a:p>
            <a:pPr marL="649288" indent="-649288" eaLnBrk="1" hangingPunct="1">
              <a:buSzPct val="99000"/>
              <a:buFont typeface="Wingdings" pitchFamily="1" charset="2"/>
              <a:buAutoNum type="alphaUcPeriod"/>
            </a:pPr>
            <a:r>
              <a:rPr lang="en-US"/>
              <a:t>Isolate specific genes.</a:t>
            </a:r>
          </a:p>
          <a:p>
            <a:pPr marL="649288" indent="-649288" eaLnBrk="1" hangingPunct="1">
              <a:buSzPct val="99000"/>
              <a:buFont typeface="Wingdings" pitchFamily="1" charset="2"/>
              <a:buAutoNum type="alphaUcPeriod"/>
            </a:pPr>
            <a:r>
              <a:rPr lang="en-US"/>
              <a:t>Access DNA sequence information.</a:t>
            </a:r>
          </a:p>
          <a:p>
            <a:pPr marL="649288" indent="-649288" eaLnBrk="1" hangingPunct="1">
              <a:buSzPct val="99000"/>
              <a:buFont typeface="Wingdings" pitchFamily="1" charset="2"/>
              <a:buAutoNum type="alphaUcPeriod"/>
            </a:pPr>
            <a:r>
              <a:rPr lang="en-US"/>
              <a:t>Genetically modify </a:t>
            </a:r>
            <a:r>
              <a:rPr lang="en-US" i="1"/>
              <a:t>E. coli.</a:t>
            </a:r>
          </a:p>
        </p:txBody>
      </p:sp>
      <p:sp>
        <p:nvSpPr>
          <p:cNvPr id="28675" name="Rectangle 14"/>
          <p:cNvSpPr>
            <a:spLocks noGrp="1" noChangeArrowheads="1"/>
          </p:cNvSpPr>
          <p:nvPr>
            <p:ph type="title"/>
          </p:nvPr>
        </p:nvSpPr>
        <p:spPr/>
        <p:txBody>
          <a:bodyPr rIns="132080"/>
          <a:lstStyle/>
          <a:p>
            <a:pPr eaLnBrk="1" hangingPunct="1"/>
            <a:r>
              <a:rPr lang="en-US"/>
              <a:t>Concept Quiz</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body" idx="1"/>
          </p:nvPr>
        </p:nvSpPr>
        <p:spPr>
          <a:xfrm>
            <a:off x="457200" y="1752600"/>
            <a:ext cx="8229600" cy="3886200"/>
          </a:xfrm>
        </p:spPr>
        <p:txBody>
          <a:bodyPr rIns="132080"/>
          <a:lstStyle/>
          <a:p>
            <a:pPr marL="649288" indent="-649288" eaLnBrk="1" hangingPunct="1">
              <a:buFont typeface="Wingdings" pitchFamily="1" charset="2"/>
              <a:buNone/>
            </a:pPr>
            <a:r>
              <a:rPr lang="en-US"/>
              <a:t>RFLP analysis</a:t>
            </a:r>
          </a:p>
          <a:p>
            <a:pPr marL="649288" indent="-649288" eaLnBrk="1" hangingPunct="1">
              <a:buSzPct val="99000"/>
              <a:buFont typeface="Wingdings" pitchFamily="1" charset="2"/>
              <a:buAutoNum type="alphaUcPeriod"/>
            </a:pPr>
            <a:r>
              <a:rPr lang="en-US"/>
              <a:t>Is one method of DNA fingerprinting.</a:t>
            </a:r>
          </a:p>
          <a:p>
            <a:pPr marL="649288" indent="-649288" eaLnBrk="1" hangingPunct="1">
              <a:buSzPct val="99000"/>
              <a:buFont typeface="Wingdings" pitchFamily="1" charset="2"/>
              <a:buAutoNum type="alphaUcPeriod"/>
            </a:pPr>
            <a:r>
              <a:rPr lang="en-US"/>
              <a:t>Provides 100% accurate positive results.</a:t>
            </a:r>
          </a:p>
          <a:p>
            <a:pPr marL="649288" indent="-649288" eaLnBrk="1" hangingPunct="1">
              <a:buSzPct val="99000"/>
              <a:buFont typeface="Wingdings" pitchFamily="1" charset="2"/>
              <a:buAutoNum type="alphaUcPeriod"/>
            </a:pPr>
            <a:r>
              <a:rPr lang="en-US"/>
              <a:t>Is used in diagnosis of human diseases.</a:t>
            </a:r>
          </a:p>
          <a:p>
            <a:pPr marL="649288" indent="-649288" eaLnBrk="1" hangingPunct="1">
              <a:buSzPct val="99000"/>
              <a:buFont typeface="Wingdings" pitchFamily="1" charset="2"/>
              <a:buAutoNum type="alphaUcPeriod"/>
            </a:pPr>
            <a:r>
              <a:rPr lang="en-US"/>
              <a:t>All of the above</a:t>
            </a:r>
          </a:p>
        </p:txBody>
      </p:sp>
      <p:sp>
        <p:nvSpPr>
          <p:cNvPr id="30723" name="Rectangle 14"/>
          <p:cNvSpPr>
            <a:spLocks noGrp="1" noChangeArrowheads="1"/>
          </p:cNvSpPr>
          <p:nvPr>
            <p:ph type="title"/>
          </p:nvPr>
        </p:nvSpPr>
        <p:spPr/>
        <p:txBody>
          <a:bodyPr rIns="132080"/>
          <a:lstStyle/>
          <a:p>
            <a:pPr eaLnBrk="1" hangingPunct="1"/>
            <a:r>
              <a:rPr lang="en-US"/>
              <a:t>Concept Quiz</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16_01a"/>
          <p:cNvPicPr>
            <a:picLocks noChangeAspect="1" noChangeArrowheads="1"/>
          </p:cNvPicPr>
          <p:nvPr/>
        </p:nvPicPr>
        <p:blipFill>
          <a:blip r:embed="rId3"/>
          <a:srcRect/>
          <a:stretch>
            <a:fillRect/>
          </a:stretch>
        </p:blipFill>
        <p:spPr bwMode="auto">
          <a:xfrm>
            <a:off x="304800" y="596900"/>
            <a:ext cx="8531225" cy="5667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16_01b"/>
          <p:cNvPicPr>
            <a:picLocks noChangeAspect="1" noChangeArrowheads="1"/>
          </p:cNvPicPr>
          <p:nvPr/>
        </p:nvPicPr>
        <p:blipFill>
          <a:blip r:embed="rId3"/>
          <a:srcRect/>
          <a:stretch>
            <a:fillRect/>
          </a:stretch>
        </p:blipFill>
        <p:spPr bwMode="auto">
          <a:xfrm>
            <a:off x="469900" y="215900"/>
            <a:ext cx="8221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Brave New World of </a:t>
            </a:r>
            <a:br>
              <a:rPr lang="en-US" dirty="0" smtClean="0"/>
            </a:br>
            <a:r>
              <a:rPr lang="en-US" dirty="0" smtClean="0"/>
              <a:t>DNA Technology</a:t>
            </a:r>
            <a:endParaRPr lang="en-US" dirty="0"/>
          </a:p>
        </p:txBody>
      </p:sp>
      <p:sp>
        <p:nvSpPr>
          <p:cNvPr id="19458" name="Content Placeholder 2"/>
          <p:cNvSpPr>
            <a:spLocks noGrp="1"/>
          </p:cNvSpPr>
          <p:nvPr>
            <p:ph idx="1"/>
          </p:nvPr>
        </p:nvSpPr>
        <p:spPr>
          <a:xfrm>
            <a:off x="457200" y="1600200"/>
            <a:ext cx="8229600" cy="4948238"/>
          </a:xfrm>
        </p:spPr>
        <p:txBody>
          <a:bodyPr/>
          <a:lstStyle/>
          <a:p>
            <a:pPr eaLnBrk="1" hangingPunct="1"/>
            <a:r>
              <a:rPr lang="en-US" smtClean="0"/>
              <a:t>DNA technology began in the 1970s and has applications in our daily life, from the foods we eat to the medical care we receive</a:t>
            </a:r>
          </a:p>
          <a:p>
            <a:pPr eaLnBrk="1" hangingPunct="1"/>
            <a:r>
              <a:rPr lang="en-US" smtClean="0"/>
              <a:t>Scientists began by deciphering the way DNA is modified and replicated within cells, especially bacteria and viruses</a:t>
            </a:r>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Revolutionary Techniques Are the</a:t>
            </a:r>
            <a:br>
              <a:rPr lang="en-US" dirty="0" smtClean="0"/>
            </a:br>
            <a:r>
              <a:rPr lang="en-US" dirty="0" smtClean="0"/>
              <a:t>Foundation of DNA Technology</a:t>
            </a:r>
            <a:endParaRPr lang="en-US" dirty="0"/>
          </a:p>
        </p:txBody>
      </p:sp>
      <p:sp>
        <p:nvSpPr>
          <p:cNvPr id="21506" name="Content Placeholder 2"/>
          <p:cNvSpPr>
            <a:spLocks noGrp="1"/>
          </p:cNvSpPr>
          <p:nvPr>
            <p:ph idx="1"/>
          </p:nvPr>
        </p:nvSpPr>
        <p:spPr/>
        <p:txBody>
          <a:bodyPr/>
          <a:lstStyle/>
          <a:p>
            <a:pPr eaLnBrk="1" hangingPunct="1">
              <a:lnSpc>
                <a:spcPct val="90000"/>
              </a:lnSpc>
            </a:pPr>
            <a:r>
              <a:rPr lang="en-US" smtClean="0"/>
              <a:t>The strategies and techniques that scientists use to analyze and manipulate DNA are  known as </a:t>
            </a:r>
            <a:r>
              <a:rPr lang="en-US" b="1" smtClean="0"/>
              <a:t>DNA technology</a:t>
            </a:r>
          </a:p>
          <a:p>
            <a:pPr eaLnBrk="1" hangingPunct="1">
              <a:lnSpc>
                <a:spcPct val="90000"/>
              </a:lnSpc>
            </a:pPr>
            <a:r>
              <a:rPr lang="en-US" smtClean="0"/>
              <a:t>Consistency in the chemical structure of DNA means that similar laboratory techniques can be used to isolate and analyze DNA from different species</a:t>
            </a:r>
          </a:p>
          <a:p>
            <a:pPr eaLnBrk="1" hangingPunct="1">
              <a:lnSpc>
                <a:spcPct val="90000"/>
              </a:lnSpc>
            </a:pPr>
            <a:r>
              <a:rPr lang="en-US" smtClean="0"/>
              <a:t>Extracted DNA can be cut into smaller fragments with certain enzymes and then  amplified, creating billions of copies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5714" name="Picture 2" descr="figure_16_02"/>
          <p:cNvPicPr>
            <a:picLocks noChangeAspect="1" noChangeArrowheads="1"/>
          </p:cNvPicPr>
          <p:nvPr/>
        </p:nvPicPr>
        <p:blipFill>
          <a:blip r:embed="rId3"/>
          <a:srcRect/>
          <a:stretch>
            <a:fillRect/>
          </a:stretch>
        </p:blipFill>
        <p:spPr bwMode="auto">
          <a:xfrm>
            <a:off x="304800" y="596900"/>
            <a:ext cx="8531225" cy="5673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5625</TotalTime>
  <Words>2803</Words>
  <Application>Microsoft Macintosh PowerPoint</Application>
  <PresentationFormat>On-screen Show (4:3)</PresentationFormat>
  <Paragraphs>169</Paragraphs>
  <Slides>44</Slides>
  <Notes>24</Notes>
  <HiddenSlides>0</HiddenSlides>
  <MMClips>0</MMClips>
  <ScaleCrop>false</ScaleCrop>
  <HeadingPairs>
    <vt:vector size="4" baseType="variant">
      <vt:variant>
        <vt:lpstr>Design Template</vt:lpstr>
      </vt:variant>
      <vt:variant>
        <vt:i4>2</vt:i4>
      </vt:variant>
      <vt:variant>
        <vt:lpstr>Slide Titles</vt:lpstr>
      </vt:variant>
      <vt:variant>
        <vt:i4>44</vt:i4>
      </vt:variant>
    </vt:vector>
  </HeadingPairs>
  <TitlesOfParts>
    <vt:vector size="46" baseType="lpstr">
      <vt:lpstr>Office Theme</vt:lpstr>
      <vt:lpstr>3_Pixel</vt:lpstr>
      <vt:lpstr>Discover Biology FIFTH EDITION</vt:lpstr>
      <vt:lpstr>Slide 2</vt:lpstr>
      <vt:lpstr>Eduardo Kac’s “Plantimal”</vt:lpstr>
      <vt:lpstr>People Have Been Manipulating the Genetic Material of Other Organisms for Thousands of Years </vt:lpstr>
      <vt:lpstr>Slide 5</vt:lpstr>
      <vt:lpstr>Slide 6</vt:lpstr>
      <vt:lpstr>The Brave New World of  DNA Technology</vt:lpstr>
      <vt:lpstr>Revolutionary Techniques Are the Foundation of DNA Technology</vt:lpstr>
      <vt:lpstr>Slide 9</vt:lpstr>
      <vt:lpstr>Revolutionary Techniques Are the Foundation of DNA Technology</vt:lpstr>
      <vt:lpstr>Slide 11</vt:lpstr>
      <vt:lpstr>DNA Technology Has  Transformed Our World</vt:lpstr>
      <vt:lpstr>DNA Technology Has  Transformed Our World</vt:lpstr>
      <vt:lpstr>DNA Fingerprinting</vt:lpstr>
      <vt:lpstr>Slide 15</vt:lpstr>
      <vt:lpstr>Reproductive Cloning of Animals</vt:lpstr>
      <vt:lpstr>Slide 17</vt:lpstr>
      <vt:lpstr>Genetic Engineering</vt:lpstr>
      <vt:lpstr>Slide 19</vt:lpstr>
      <vt:lpstr>Genetic Engineering</vt:lpstr>
      <vt:lpstr>Slide 21</vt:lpstr>
      <vt:lpstr>Slide 22</vt:lpstr>
      <vt:lpstr>Human Gene Therapy</vt:lpstr>
      <vt:lpstr>Slide 24</vt:lpstr>
      <vt:lpstr>Ethical and Social Dimensions of DNA Technology</vt:lpstr>
      <vt:lpstr>Ethical and Social Dimensions of DNA Technology</vt:lpstr>
      <vt:lpstr>A Closer Look at Some Tools  of DNA Technology</vt:lpstr>
      <vt:lpstr>Enzymes Are Used to Cut and Join DNA</vt:lpstr>
      <vt:lpstr>Slide 29</vt:lpstr>
      <vt:lpstr>Gel Electrophoresis Sorts DNA Fragments by Size</vt:lpstr>
      <vt:lpstr>Slide 31</vt:lpstr>
      <vt:lpstr>Slide 32</vt:lpstr>
      <vt:lpstr>DNA Sequencing and DNA Synthesis Are Key Tools in Biotechnology</vt:lpstr>
      <vt:lpstr>Slide 34</vt:lpstr>
      <vt:lpstr>DNA Sequencing and DNA Synthesis Are Key Tools in Biotechnology</vt:lpstr>
      <vt:lpstr>PCR Is Used to Amplify Small Quantities of Target DNA</vt:lpstr>
      <vt:lpstr>DNA Cloning Is a Means of Propagating Recombinant DNA</vt:lpstr>
      <vt:lpstr>Slide 38</vt:lpstr>
      <vt:lpstr>How to Make a Plantimal, How to Make a Little Girl Well</vt:lpstr>
      <vt:lpstr>Slide 40</vt:lpstr>
      <vt:lpstr>Clicker Questions</vt:lpstr>
      <vt:lpstr>Concept Quiz</vt:lpstr>
      <vt:lpstr>Concept Quiz</vt:lpstr>
      <vt:lpstr>Concept Quiz</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297</cp:revision>
  <dcterms:created xsi:type="dcterms:W3CDTF">2012-06-05T22:47:04Z</dcterms:created>
  <dcterms:modified xsi:type="dcterms:W3CDTF">2012-06-05T22:55:59Z</dcterms:modified>
</cp:coreProperties>
</file>