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slideMasters/slideMaster2.xml" ContentType="application/vnd.openxmlformats-officedocument.presentationml.slideMaster+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27.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slides/slide41.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commentAuthors.xml" ContentType="application/vnd.openxmlformats-officedocument.presentationml.commentAuthors+xml"/>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 id="2147483660" r:id="rId2"/>
  </p:sldMasterIdLst>
  <p:notesMasterIdLst>
    <p:notesMasterId r:id="rId44"/>
  </p:notesMasterIdLst>
  <p:sldIdLst>
    <p:sldId id="340" r:id="rId3"/>
    <p:sldId id="343" r:id="rId4"/>
    <p:sldId id="257" r:id="rId5"/>
    <p:sldId id="258" r:id="rId6"/>
    <p:sldId id="259" r:id="rId7"/>
    <p:sldId id="260" r:id="rId8"/>
    <p:sldId id="344" r:id="rId9"/>
    <p:sldId id="273" r:id="rId10"/>
    <p:sldId id="261" r:id="rId11"/>
    <p:sldId id="334" r:id="rId12"/>
    <p:sldId id="345" r:id="rId13"/>
    <p:sldId id="284" r:id="rId14"/>
    <p:sldId id="335" r:id="rId15"/>
    <p:sldId id="346" r:id="rId16"/>
    <p:sldId id="336" r:id="rId17"/>
    <p:sldId id="347" r:id="rId18"/>
    <p:sldId id="262" r:id="rId19"/>
    <p:sldId id="338" r:id="rId20"/>
    <p:sldId id="348" r:id="rId21"/>
    <p:sldId id="349" r:id="rId22"/>
    <p:sldId id="275" r:id="rId23"/>
    <p:sldId id="350" r:id="rId24"/>
    <p:sldId id="263" r:id="rId25"/>
    <p:sldId id="351" r:id="rId26"/>
    <p:sldId id="264" r:id="rId27"/>
    <p:sldId id="265" r:id="rId28"/>
    <p:sldId id="332" r:id="rId29"/>
    <p:sldId id="352" r:id="rId30"/>
    <p:sldId id="333" r:id="rId31"/>
    <p:sldId id="276" r:id="rId32"/>
    <p:sldId id="353" r:id="rId33"/>
    <p:sldId id="339" r:id="rId34"/>
    <p:sldId id="341" r:id="rId35"/>
    <p:sldId id="354" r:id="rId36"/>
    <p:sldId id="355" r:id="rId37"/>
    <p:sldId id="356" r:id="rId38"/>
    <p:sldId id="342" r:id="rId39"/>
    <p:sldId id="357" r:id="rId40"/>
    <p:sldId id="358" r:id="rId41"/>
    <p:sldId id="359" r:id="rId42"/>
    <p:sldId id="360" r:id="rId43"/>
  </p:sldIdLst>
  <p:sldSz cx="9144000" cy="6858000" type="screen4x3"/>
  <p:notesSz cx="7077075" cy="9077325"/>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copy editor" initials="CE" lastIdx="1"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21960" autoAdjust="0"/>
    <p:restoredTop sz="92868" autoAdjust="0"/>
  </p:normalViewPr>
  <p:slideViewPr>
    <p:cSldViewPr snapToGrid="0" snapToObjects="1">
      <p:cViewPr>
        <p:scale>
          <a:sx n="100" d="100"/>
          <a:sy n="100" d="100"/>
        </p:scale>
        <p:origin x="-624" y="-6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commentAuthors" Target="commentAuthors.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5402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008438" y="0"/>
            <a:ext cx="3067050" cy="45402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AA0ED36-B015-4D39-B777-B6E2ACB7500D}" type="datetimeFigureOut">
              <a:rPr lang="en-US"/>
              <a:pPr>
                <a:defRPr/>
              </a:pPr>
              <a:t>6/5/12</a:t>
            </a:fld>
            <a:endParaRPr lang="en-US" dirty="0"/>
          </a:p>
        </p:txBody>
      </p:sp>
      <p:sp>
        <p:nvSpPr>
          <p:cNvPr id="4" name="Slide Image Placeholder 3"/>
          <p:cNvSpPr>
            <a:spLocks noGrp="1" noRot="1" noChangeAspect="1"/>
          </p:cNvSpPr>
          <p:nvPr>
            <p:ph type="sldImg" idx="2"/>
          </p:nvPr>
        </p:nvSpPr>
        <p:spPr>
          <a:xfrm>
            <a:off x="1270000" y="681038"/>
            <a:ext cx="4538663" cy="34036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8025" y="4311650"/>
            <a:ext cx="5661025" cy="408463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21713"/>
            <a:ext cx="3067050" cy="45402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08438" y="8621713"/>
            <a:ext cx="3067050" cy="45402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83A5DE5-B78F-48F7-93AB-33E93AB7B5C7}"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latin typeface="Calibri" pitchFamily="1" charset="0"/>
                <a:ea typeface="Arial" pitchFamily="1" charset="0"/>
                <a:cs typeface="Arial" pitchFamily="1" charset="0"/>
              </a:rPr>
              <a:pPr/>
              <a:t>1</a:t>
            </a:fld>
            <a:endParaRPr lang="en-US">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C78D82-7F59-EF4B-9950-18082CF4205F}" type="slidenum">
              <a:rPr lang="en-US"/>
              <a:pPr/>
              <a:t>22</a:t>
            </a:fld>
            <a:endParaRPr lang="en-US"/>
          </a:p>
        </p:txBody>
      </p:sp>
      <p:sp>
        <p:nvSpPr>
          <p:cNvPr id="176130" name="Rectangle 2"/>
          <p:cNvSpPr>
            <a:spLocks noChangeArrowheads="1" noTextEdit="1"/>
          </p:cNvSpPr>
          <p:nvPr>
            <p:ph type="sldImg"/>
          </p:nvPr>
        </p:nvSpPr>
        <p:spPr>
          <a:ln/>
        </p:spPr>
      </p:sp>
      <p:sp>
        <p:nvSpPr>
          <p:cNvPr id="176131" name="Rectangle 3"/>
          <p:cNvSpPr>
            <a:spLocks noGrp="1" noChangeArrowheads="1"/>
          </p:cNvSpPr>
          <p:nvPr>
            <p:ph type="body" idx="1"/>
          </p:nvPr>
        </p:nvSpPr>
        <p:spPr/>
        <p:txBody>
          <a:bodyPr/>
          <a:lstStyle/>
          <a:p>
            <a:r>
              <a:rPr lang="en-US" b="1"/>
              <a:t>Figure 15.7 Transfer RNA Delivers Amino Acids Specified by mRNA Codons</a:t>
            </a:r>
            <a:endParaRPr lang="en-US"/>
          </a:p>
          <a:p>
            <a:r>
              <a:rPr lang="en-US"/>
              <a:t>A space-filling-model (left) and a diagrammatic version (right) illustrate the general structure of all tRNA molecules. Similar regions in the space-filling model and on the diagram are shown in matching colors. Each tRNA carries a specific amino acid (serine in this example) and has a specific anticodon sequence (UCG in this example) that binds to a complementary three-base sequence (the codon) in the mRNA.</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AABF8D-FAE2-E542-9F40-4550147A45D9}" type="slidenum">
              <a:rPr lang="en-US"/>
              <a:pPr/>
              <a:t>24</a:t>
            </a:fld>
            <a:endParaRPr lang="en-US"/>
          </a:p>
        </p:txBody>
      </p:sp>
      <p:sp>
        <p:nvSpPr>
          <p:cNvPr id="178178" name="Rectangle 2"/>
          <p:cNvSpPr>
            <a:spLocks noChangeArrowheads="1" noTextEdit="1"/>
          </p:cNvSpPr>
          <p:nvPr>
            <p:ph type="sldImg"/>
          </p:nvPr>
        </p:nvSpPr>
        <p:spPr>
          <a:ln/>
        </p:spPr>
      </p:sp>
      <p:sp>
        <p:nvSpPr>
          <p:cNvPr id="178179" name="Rectangle 3"/>
          <p:cNvSpPr>
            <a:spLocks noGrp="1" noChangeArrowheads="1"/>
          </p:cNvSpPr>
          <p:nvPr>
            <p:ph type="body" idx="1"/>
          </p:nvPr>
        </p:nvSpPr>
        <p:spPr/>
        <p:txBody>
          <a:bodyPr/>
          <a:lstStyle/>
          <a:p>
            <a:r>
              <a:rPr lang="en-US" b="1"/>
              <a:t>Figure 15.8 In Translation, Information Coded in mRNA Directs the Synthesis of a Protein That Has a Particular Amino Acid Sequence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7BF05C-57D7-4CBD-9F63-9ED7A035AAF0}" type="slidenum">
              <a:rPr lang="en-US">
                <a:cs typeface="Arial" charset="0"/>
              </a:rPr>
              <a:pPr fontAlgn="base">
                <a:spcBef>
                  <a:spcPct val="0"/>
                </a:spcBef>
                <a:spcAft>
                  <a:spcPct val="0"/>
                </a:spcAft>
                <a:defRPr/>
              </a:pPr>
              <a:t>25</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A7870B-316B-C445-BFA3-0B244DE018D6}" type="slidenum">
              <a:rPr lang="en-US"/>
              <a:pPr/>
              <a:t>28</a:t>
            </a:fld>
            <a:endParaRPr lang="en-US"/>
          </a:p>
        </p:txBody>
      </p:sp>
      <p:sp>
        <p:nvSpPr>
          <p:cNvPr id="189442" name="Rectangle 2"/>
          <p:cNvSpPr>
            <a:spLocks noChangeArrowheads="1" noTextEdit="1"/>
          </p:cNvSpPr>
          <p:nvPr>
            <p:ph type="sldImg"/>
          </p:nvPr>
        </p:nvSpPr>
        <p:spPr>
          <a:ln/>
        </p:spPr>
      </p:sp>
      <p:sp>
        <p:nvSpPr>
          <p:cNvPr id="189443" name="Rectangle 3"/>
          <p:cNvSpPr>
            <a:spLocks noGrp="1" noChangeArrowheads="1"/>
          </p:cNvSpPr>
          <p:nvPr>
            <p:ph type="body" idx="1"/>
          </p:nvPr>
        </p:nvSpPr>
        <p:spPr/>
        <p:txBody>
          <a:bodyPr/>
          <a:lstStyle/>
          <a:p>
            <a:r>
              <a:rPr lang="en-US" b="1"/>
              <a:t>Figure 15.9 A Change in the DNA Sequence Translates into a Change in the Amino Acid Sequence of the Protein</a:t>
            </a:r>
            <a:r>
              <a:rPr lang="en-US"/>
              <a:t> </a:t>
            </a:r>
          </a:p>
          <a:p>
            <a:r>
              <a:rPr lang="en-US"/>
              <a:t>Two kinds of mutations are shown here: a substitution and an insertion. In each case, the mutation and its effects on transcription and translation are shown in red.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28CE3E-E683-BD4C-B2D9-407659A981F2}" type="slidenum">
              <a:rPr lang="en-US"/>
              <a:pPr/>
              <a:t>31</a:t>
            </a:fld>
            <a:endParaRPr lang="en-US"/>
          </a:p>
        </p:txBody>
      </p:sp>
      <p:sp>
        <p:nvSpPr>
          <p:cNvPr id="194562" name="Rectangle 2"/>
          <p:cNvSpPr>
            <a:spLocks noChangeArrowheads="1" noTextEdit="1"/>
          </p:cNvSpPr>
          <p:nvPr>
            <p:ph type="sldImg"/>
          </p:nvPr>
        </p:nvSpPr>
        <p:spPr>
          <a:ln/>
        </p:spPr>
      </p:sp>
      <p:sp>
        <p:nvSpPr>
          <p:cNvPr id="194563" name="Rectangle 3"/>
          <p:cNvSpPr>
            <a:spLocks noGrp="1" noChangeArrowheads="1"/>
          </p:cNvSpPr>
          <p:nvPr>
            <p:ph type="body" idx="1"/>
          </p:nvPr>
        </p:nvSpPr>
        <p:spPr/>
        <p:txBody>
          <a:bodyPr/>
          <a:lstStyle/>
          <a:p>
            <a:r>
              <a:rPr lang="en-US" b="1"/>
              <a:t>Figure 15.10 Mutations in a Single Base in the Hemoglobin Gene Can Lead to Sickle-Cell Anemia</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solidFill>
                  <a:prstClr val="black"/>
                </a:solidFill>
                <a:latin typeface="Calibri" pitchFamily="1" charset="0"/>
                <a:ea typeface="Arial" pitchFamily="1" charset="0"/>
                <a:cs typeface="Arial" pitchFamily="1" charset="0"/>
              </a:rPr>
              <a:pPr/>
              <a:t>33</a:t>
            </a:fld>
            <a:endParaRPr lang="en-US">
              <a:solidFill>
                <a:prstClr val="black"/>
              </a:solidFill>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1"/>
          <p:cNvSpPr>
            <a:spLocks noChangeArrowheads="1" noTextEdit="1"/>
          </p:cNvSpPr>
          <p:nvPr>
            <p:ph type="sldImg"/>
          </p:nvPr>
        </p:nvSpPr>
        <p:spPr>
          <a:solidFill>
            <a:srgbClr val="FFFFFF"/>
          </a:solidFill>
          <a:ln/>
        </p:spPr>
      </p:sp>
      <p:sp>
        <p:nvSpPr>
          <p:cNvPr id="27651" name="Rectangle 2"/>
          <p:cNvSpPr>
            <a:spLocks noChangeArrowheads="1"/>
          </p:cNvSpPr>
          <p:nvPr>
            <p:ph type="body" idx="1"/>
          </p:nvPr>
        </p:nvSpPr>
        <p:spPr>
          <a:noFill/>
          <a:ln/>
        </p:spPr>
        <p:txBody>
          <a:bodyPr/>
          <a:lstStyle/>
          <a:p>
            <a:pPr marL="39688" eaLnBrk="1" hangingPunct="1">
              <a:spcBef>
                <a:spcPts val="413"/>
              </a:spcBef>
              <a:buClr>
                <a:srgbClr val="000000"/>
              </a:buClr>
              <a:buFont typeface="Tahoma" pitchFamily="1" charset="0"/>
              <a:buChar char="•"/>
            </a:pPr>
            <a:r>
              <a:rPr lang="en-US">
                <a:solidFill>
                  <a:srgbClr val="000000"/>
                </a:solidFill>
                <a:latin typeface="Tahoma" pitchFamily="1" charset="0"/>
                <a:sym typeface="Tahoma" pitchFamily="1" charset="0"/>
              </a:rPr>
              <a:t>The correct answer is  C. </a:t>
            </a:r>
          </a:p>
          <a:p>
            <a:pPr marL="39688" eaLnBrk="1" hangingPunct="1">
              <a:spcBef>
                <a:spcPts val="413"/>
              </a:spcBef>
              <a:buClr>
                <a:srgbClr val="000000"/>
              </a:buClr>
              <a:buFont typeface="Tahoma" pitchFamily="1" charset="0"/>
              <a:buChar char="•"/>
            </a:pPr>
            <a:r>
              <a:rPr lang="en-US">
                <a:solidFill>
                  <a:srgbClr val="000000"/>
                </a:solidFill>
                <a:latin typeface="Tahoma" pitchFamily="1" charset="0"/>
                <a:sym typeface="Tahoma" pitchFamily="1" charset="0"/>
              </a:rPr>
              <a:t>Students often confuse transcription and translation because they sound similar.</a:t>
            </a:r>
          </a:p>
          <a:p>
            <a:pPr marL="39688" eaLnBrk="1" hangingPunct="1">
              <a:spcBef>
                <a:spcPts val="413"/>
              </a:spcBef>
              <a:buClr>
                <a:srgbClr val="000000"/>
              </a:buClr>
              <a:buFont typeface="Tahoma" pitchFamily="1" charset="0"/>
              <a:buChar char="•"/>
            </a:pPr>
            <a:r>
              <a:rPr lang="en-US">
                <a:solidFill>
                  <a:srgbClr val="000000"/>
                </a:solidFill>
                <a:latin typeface="Tahoma" pitchFamily="1" charset="0"/>
                <a:sym typeface="Tahoma" pitchFamily="1" charset="0"/>
              </a:rPr>
              <a:t>Translation occurs in the cytoplasm and produces proteins.</a:t>
            </a:r>
          </a:p>
          <a:p>
            <a:pPr marL="39688" eaLnBrk="1" hangingPunct="1">
              <a:spcBef>
                <a:spcPts val="413"/>
              </a:spcBef>
              <a:buClr>
                <a:srgbClr val="000000"/>
              </a:buClr>
              <a:buFont typeface="Tahoma" pitchFamily="1" charset="0"/>
              <a:buChar char="•"/>
            </a:pPr>
            <a:r>
              <a:rPr lang="en-US">
                <a:solidFill>
                  <a:srgbClr val="000000"/>
                </a:solidFill>
                <a:latin typeface="Tahoma" pitchFamily="1" charset="0"/>
                <a:sym typeface="Tahoma" pitchFamily="1" charset="0"/>
              </a:rPr>
              <a:t>Transcription occurs in the nucleus and produces RNA.</a:t>
            </a:r>
          </a:p>
          <a:p>
            <a:pPr marL="39688" eaLnBrk="1" hangingPunct="1">
              <a:spcBef>
                <a:spcPts val="413"/>
              </a:spcBef>
            </a:pPr>
            <a:r>
              <a:rPr lang="en-US">
                <a:solidFill>
                  <a:srgbClr val="000000"/>
                </a:solidFill>
                <a:latin typeface="Tahoma" pitchFamily="1" charset="0"/>
                <a:sym typeface="Tahoma" pitchFamily="1" charset="0"/>
              </a:rPr>
              <a:t> </a:t>
            </a:r>
          </a:p>
          <a:p>
            <a:pPr marL="39688" eaLnBrk="1" hangingPunct="1">
              <a:spcBef>
                <a:spcPts val="413"/>
              </a:spcBef>
            </a:pPr>
            <a:r>
              <a:rPr lang="en-US">
                <a:solidFill>
                  <a:srgbClr val="000000"/>
                </a:solidFill>
                <a:latin typeface="Tahoma" pitchFamily="1" charset="0"/>
                <a:sym typeface="Tahoma" pitchFamily="1" charset="0"/>
              </a:rPr>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1"/>
          <p:cNvSpPr>
            <a:spLocks noChangeArrowheads="1" noTextEdit="1"/>
          </p:cNvSpPr>
          <p:nvPr>
            <p:ph type="sldImg"/>
          </p:nvPr>
        </p:nvSpPr>
        <p:spPr>
          <a:solidFill>
            <a:srgbClr val="FFFFFF"/>
          </a:solidFill>
          <a:ln/>
        </p:spPr>
      </p:sp>
      <p:sp>
        <p:nvSpPr>
          <p:cNvPr id="29699" name="Rectangle 2"/>
          <p:cNvSpPr>
            <a:spLocks noChangeArrowheads="1"/>
          </p:cNvSpPr>
          <p:nvPr>
            <p:ph type="body" idx="1"/>
          </p:nvPr>
        </p:nvSpPr>
        <p:spPr>
          <a:noFill/>
          <a:ln/>
        </p:spPr>
        <p:txBody>
          <a:bodyPr/>
          <a:lstStyle/>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The correct answer is D. </a:t>
            </a:r>
            <a:r>
              <a:rPr lang="en-US">
                <a:solidFill>
                  <a:srgbClr val="000000"/>
                </a:solidFill>
                <a:latin typeface="Times New Roman" pitchFamily="1" charset="0"/>
                <a:ea typeface="Times New Roman" pitchFamily="1" charset="0"/>
                <a:cs typeface="Times New Roman" pitchFamily="1" charset="0"/>
                <a:sym typeface="Times New Roman" pitchFamily="1" charset="0"/>
              </a:rPr>
              <a:t>Every codon doesn’t have an amino acid; three codons have no amino acids and are STOP codons.</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Answers A, B, and C all contain true information about the genetic code.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1"/>
          <p:cNvSpPr>
            <a:spLocks noChangeArrowheads="1" noTextEdit="1"/>
          </p:cNvSpPr>
          <p:nvPr>
            <p:ph type="sldImg"/>
          </p:nvPr>
        </p:nvSpPr>
        <p:spPr>
          <a:solidFill>
            <a:srgbClr val="FFFFFF"/>
          </a:solidFill>
          <a:ln/>
        </p:spPr>
      </p:sp>
      <p:sp>
        <p:nvSpPr>
          <p:cNvPr id="31747" name="Rectangle 2"/>
          <p:cNvSpPr>
            <a:spLocks noChangeArrowheads="1"/>
          </p:cNvSpPr>
          <p:nvPr>
            <p:ph type="body" idx="1"/>
          </p:nvPr>
        </p:nvSpPr>
        <p:spPr>
          <a:noFill/>
          <a:ln/>
        </p:spPr>
        <p:txBody>
          <a:bodyPr/>
          <a:lstStyle/>
          <a:p>
            <a:pPr marL="39688" eaLnBrk="1" hangingPunct="1">
              <a:spcBef>
                <a:spcPts val="413"/>
              </a:spcBef>
            </a:pPr>
            <a:r>
              <a:rPr lang="en-US">
                <a:solidFill>
                  <a:srgbClr val="000000"/>
                </a:solidFill>
                <a:latin typeface="Tahoma" pitchFamily="1" charset="0"/>
                <a:sym typeface="Tahoma" pitchFamily="1" charset="0"/>
              </a:rPr>
              <a:t> </a:t>
            </a:r>
          </a:p>
          <a:p>
            <a:pPr marL="39688" eaLnBrk="1" hangingPunct="1">
              <a:spcBef>
                <a:spcPts val="413"/>
              </a:spcBef>
            </a:pPr>
            <a:r>
              <a:rPr lang="en-US">
                <a:solidFill>
                  <a:srgbClr val="000000"/>
                </a:solidFill>
                <a:latin typeface="Tahoma" pitchFamily="1" charset="0"/>
                <a:sym typeface="Tahoma" pitchFamily="1" charset="0"/>
              </a:rPr>
              <a:t>The correct answer is D.</a:t>
            </a:r>
          </a:p>
          <a:p>
            <a:pPr marL="39688" eaLnBrk="1" hangingPunct="1">
              <a:spcBef>
                <a:spcPts val="413"/>
              </a:spcBef>
            </a:pPr>
            <a:r>
              <a:rPr lang="en-US">
                <a:solidFill>
                  <a:srgbClr val="000000"/>
                </a:solidFill>
                <a:latin typeface="Tahoma" pitchFamily="1" charset="0"/>
                <a:sym typeface="Tahoma" pitchFamily="1" charset="0"/>
              </a:rPr>
              <a:t>Answer A is incorrect, because this is a chromosomal break.</a:t>
            </a:r>
          </a:p>
          <a:p>
            <a:pPr marL="39688" eaLnBrk="1" hangingPunct="1">
              <a:spcBef>
                <a:spcPts val="413"/>
              </a:spcBef>
            </a:pPr>
            <a:r>
              <a:rPr lang="en-US">
                <a:solidFill>
                  <a:srgbClr val="000000"/>
                </a:solidFill>
                <a:latin typeface="Tahoma" pitchFamily="1" charset="0"/>
                <a:sym typeface="Tahoma" pitchFamily="1" charset="0"/>
              </a:rPr>
              <a:t>Answer B is incorrect, because this is a substitution mutation.</a:t>
            </a:r>
          </a:p>
          <a:p>
            <a:pPr marL="39688" eaLnBrk="1" hangingPunct="1">
              <a:spcBef>
                <a:spcPts val="413"/>
              </a:spcBef>
            </a:pPr>
            <a:r>
              <a:rPr lang="en-US">
                <a:solidFill>
                  <a:srgbClr val="000000"/>
                </a:solidFill>
                <a:latin typeface="Tahoma" pitchFamily="1" charset="0"/>
                <a:sym typeface="Tahoma" pitchFamily="1" charset="0"/>
              </a:rPr>
              <a:t>Answer C is incorrect, because frameshifts usually destroy the function of a protein.</a:t>
            </a:r>
          </a:p>
          <a:p>
            <a:pPr marL="39688" eaLnBrk="1" hangingPunct="1">
              <a:spcBef>
                <a:spcPts val="413"/>
              </a:spcBef>
            </a:pPr>
            <a:r>
              <a:rPr lang="en-US">
                <a:solidFill>
                  <a:srgbClr val="000000"/>
                </a:solidFill>
                <a:latin typeface="Arial" pitchFamily="1" charset="0"/>
                <a:ea typeface="Arial" pitchFamily="1" charset="0"/>
                <a:cs typeface="Arial" pitchFamily="1" charset="0"/>
                <a:sym typeface="Arial" pitchFamily="1" charset="0"/>
              </a:rPr>
              <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49F518-C245-5348-8332-35281B8A8525}" type="slidenum">
              <a:rPr lang="en-US"/>
              <a:pPr/>
              <a:t>38</a:t>
            </a:fld>
            <a:endParaRPr lang="en-US"/>
          </a:p>
        </p:txBody>
      </p:sp>
      <p:sp>
        <p:nvSpPr>
          <p:cNvPr id="320514" name="Rectangle 2"/>
          <p:cNvSpPr>
            <a:spLocks noChangeArrowheads="1" noTextEdit="1"/>
          </p:cNvSpPr>
          <p:nvPr>
            <p:ph type="sldImg"/>
          </p:nvPr>
        </p:nvSpPr>
        <p:spPr>
          <a:ln/>
        </p:spPr>
      </p:sp>
      <p:sp>
        <p:nvSpPr>
          <p:cNvPr id="320515" name="Rectangle 3"/>
          <p:cNvSpPr>
            <a:spLocks noGrp="1" noChangeArrowheads="1"/>
          </p:cNvSpPr>
          <p:nvPr>
            <p:ph type="body" idx="1"/>
          </p:nvPr>
        </p:nvSpPr>
        <p:spPr/>
        <p:txBody>
          <a:bodyPr/>
          <a:lstStyle/>
          <a:p>
            <a:r>
              <a:rPr lang="en-US" b="1"/>
              <a:t>Figure 5.22 Nucleotides Are the Building Blocks of Nucleic Acids</a:t>
            </a:r>
            <a:r>
              <a:rPr lang="en-US"/>
              <a:t> </a:t>
            </a:r>
          </a:p>
          <a:p>
            <a:r>
              <a:rPr lang="en-US"/>
              <a:t>Each nucleotide consists of a fivecarbon sugar linked to a nitrogenous base and one or more phosphate groups. The bases adenine, guanine, cytosine, and thymine, when linked to the sugar deoxyribose, form the building blocks of DNA. The bases adenine, guanine, cytosine, and uracil, when linked to the sugar ribose, form the building blocks of RNA.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90243C-BAA4-DE45-BF39-FBAF41DD1987}" type="slidenum">
              <a:rPr lang="en-US"/>
              <a:pPr/>
              <a:t>2</a:t>
            </a:fld>
            <a:endParaRPr lang="en-US"/>
          </a:p>
        </p:txBody>
      </p:sp>
      <p:sp>
        <p:nvSpPr>
          <p:cNvPr id="154626" name="Rectangle 2"/>
          <p:cNvSpPr>
            <a:spLocks noChangeArrowheads="1" noTextEdit="1"/>
          </p:cNvSpPr>
          <p:nvPr>
            <p:ph type="sldImg"/>
          </p:nvPr>
        </p:nvSpPr>
        <p:spPr>
          <a:ln/>
        </p:spPr>
      </p:sp>
      <p:sp>
        <p:nvSpPr>
          <p:cNvPr id="154627" name="Rectangle 3"/>
          <p:cNvSpPr>
            <a:spLocks noGrp="1" noChangeArrowheads="1"/>
          </p:cNvSpPr>
          <p:nvPr>
            <p:ph type="body" idx="1"/>
          </p:nvPr>
        </p:nvSpPr>
        <p:spPr/>
        <p:txBody>
          <a:bodyPr/>
          <a:lstStyle/>
          <a:p>
            <a:r>
              <a:rPr lang="en-US" b="1"/>
              <a:t>Ötzi, the Iceman.</a:t>
            </a:r>
            <a:r>
              <a:rPr lang="en-US"/>
              <a:t> </a:t>
            </a:r>
          </a:p>
          <a:p>
            <a:r>
              <a:rPr lang="en-US"/>
              <a:t>In 1991, hikers discovered the body of a man who lived thousands of years ago, lying at the base of a melting glacier. Long-frozen DNA sequences revealed how he was related to modern Europeans and how he may have died.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50E4D9-DB62-C246-B762-37DDCD1CD4A0}" type="slidenum">
              <a:rPr lang="en-US"/>
              <a:pPr/>
              <a:t>39</a:t>
            </a:fld>
            <a:endParaRPr lang="en-US"/>
          </a:p>
        </p:txBody>
      </p:sp>
      <p:sp>
        <p:nvSpPr>
          <p:cNvPr id="154626" name="Rectangle 2"/>
          <p:cNvSpPr>
            <a:spLocks noChangeArrowheads="1" noTextEdit="1"/>
          </p:cNvSpPr>
          <p:nvPr>
            <p:ph type="sldImg"/>
          </p:nvPr>
        </p:nvSpPr>
        <p:spPr>
          <a:ln/>
        </p:spPr>
      </p:sp>
      <p:sp>
        <p:nvSpPr>
          <p:cNvPr id="154627" name="Rectangle 3"/>
          <p:cNvSpPr>
            <a:spLocks noGrp="1" noChangeArrowheads="1"/>
          </p:cNvSpPr>
          <p:nvPr>
            <p:ph type="body" idx="1"/>
          </p:nvPr>
        </p:nvSpPr>
        <p:spPr/>
        <p:txBody>
          <a:bodyPr/>
          <a:lstStyle/>
          <a:p>
            <a:r>
              <a:rPr lang="en-US" b="1"/>
              <a:t>Figure 14.3 The DNA Double Helix and Its Building Blocks</a:t>
            </a:r>
            <a:endParaRPr lang="en-US"/>
          </a:p>
          <a:p>
            <a:r>
              <a:rPr lang="en-US"/>
              <a:t>A nucleotide consists of three types of chemical groups: a phosphate, a sugar, and a nitrogen-containing base. DNA contains four types of nucleotides, varying only in the type of base found in them. DNA consists of two complementary strands of nucleotides that are twisted into a spiral around an imaginary axis, rather like the winding of a spiral staircase. The two strands are held together by hydrogen bonds between their complementary bases. (Inset) James Watson (left) and Francis Crick, with a model of the DNA double helix.</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E73ABD-5B6C-B047-9CA4-CA4A107A7C0D}" type="slidenum">
              <a:rPr lang="en-US"/>
              <a:pPr/>
              <a:t>40</a:t>
            </a:fld>
            <a:endParaRPr lang="en-US"/>
          </a:p>
        </p:txBody>
      </p:sp>
      <p:sp>
        <p:nvSpPr>
          <p:cNvPr id="152578" name="Rectangle 2"/>
          <p:cNvSpPr>
            <a:spLocks noChangeArrowheads="1" noTextEdit="1"/>
          </p:cNvSpPr>
          <p:nvPr>
            <p:ph type="sldImg"/>
          </p:nvPr>
        </p:nvSpPr>
        <p:spPr>
          <a:ln/>
        </p:spPr>
      </p:sp>
      <p:sp>
        <p:nvSpPr>
          <p:cNvPr id="152579" name="Rectangle 3"/>
          <p:cNvSpPr>
            <a:spLocks noGrp="1" noChangeArrowheads="1"/>
          </p:cNvSpPr>
          <p:nvPr>
            <p:ph type="body" idx="1"/>
          </p:nvPr>
        </p:nvSpPr>
        <p:spPr/>
        <p:txBody>
          <a:bodyPr/>
          <a:lstStyle/>
          <a:p>
            <a:r>
              <a:rPr lang="en-US" b="1"/>
              <a:t>Figure 14.1 From Gene to Phenotype at the Molecular Level</a:t>
            </a:r>
            <a:r>
              <a:rPr lang="en-US"/>
              <a:t> </a:t>
            </a:r>
          </a:p>
          <a:p>
            <a:r>
              <a:rPr lang="en-US"/>
              <a:t>The readout of information coded in DNA produces the phenotype, such as the activity of lactase enzyme in the small intestine of humans.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5B6385-29D1-C14E-99BD-F858ADD327A7}" type="slidenum">
              <a:rPr lang="en-US"/>
              <a:pPr/>
              <a:t>41</a:t>
            </a:fld>
            <a:endParaRPr lang="en-US"/>
          </a:p>
        </p:txBody>
      </p:sp>
      <p:sp>
        <p:nvSpPr>
          <p:cNvPr id="165890" name="Rectangle 2"/>
          <p:cNvSpPr>
            <a:spLocks noChangeArrowheads="1" noTextEdit="1"/>
          </p:cNvSpPr>
          <p:nvPr>
            <p:ph type="sldImg"/>
          </p:nvPr>
        </p:nvSpPr>
        <p:spPr>
          <a:ln/>
        </p:spPr>
      </p:sp>
      <p:sp>
        <p:nvSpPr>
          <p:cNvPr id="165891" name="Rectangle 3"/>
          <p:cNvSpPr>
            <a:spLocks noGrp="1" noChangeArrowheads="1"/>
          </p:cNvSpPr>
          <p:nvPr>
            <p:ph type="body" idx="1"/>
          </p:nvPr>
        </p:nvSpPr>
        <p:spPr/>
        <p:txBody>
          <a:bodyPr/>
          <a:lstStyle/>
          <a:p>
            <a:r>
              <a:rPr lang="en-US" b="1"/>
              <a:t>Figure 14.6 Mistakes in DNA Replication May Lead to Mutations</a:t>
            </a:r>
            <a:r>
              <a:rPr lang="en-US"/>
              <a:t> </a:t>
            </a:r>
          </a:p>
          <a:p>
            <a:r>
              <a:rPr lang="en-US"/>
              <a:t>DNA repair enzymes usually detect and fix mismatch errors such as the one shown here before the cell’s DNA is replicated again. If the mismatch is not repaired before the next round of DNA replication, half the daughter helices made by this DNA will have a C-G base pair in place of the original A-T base pair. Such a change in the DNA sequence constitutes a mutation.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B34110-3CDE-4F20-8892-3F05FA869E92}" type="slidenum">
              <a:rPr lang="en-US">
                <a:cs typeface="Arial" charset="0"/>
              </a:rPr>
              <a:pPr fontAlgn="base">
                <a:spcBef>
                  <a:spcPct val="0"/>
                </a:spcBef>
                <a:spcAft>
                  <a:spcPct val="0"/>
                </a:spcAft>
                <a:defRPr/>
              </a:pPr>
              <a:t>5</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5876BF-2A79-FE43-80C9-7CC449D2BAA6}" type="slidenum">
              <a:rPr lang="en-US"/>
              <a:pPr/>
              <a:t>7</a:t>
            </a:fld>
            <a:endParaRPr lang="en-US"/>
          </a:p>
        </p:txBody>
      </p:sp>
      <p:sp>
        <p:nvSpPr>
          <p:cNvPr id="157698" name="Rectangle 2"/>
          <p:cNvSpPr>
            <a:spLocks noChangeArrowheads="1" noTextEdit="1"/>
          </p:cNvSpPr>
          <p:nvPr>
            <p:ph type="sldImg"/>
          </p:nvPr>
        </p:nvSpPr>
        <p:spPr>
          <a:ln/>
        </p:spPr>
      </p:sp>
      <p:sp>
        <p:nvSpPr>
          <p:cNvPr id="157699" name="Rectangle 3"/>
          <p:cNvSpPr>
            <a:spLocks noGrp="1" noChangeArrowheads="1"/>
          </p:cNvSpPr>
          <p:nvPr>
            <p:ph type="body" idx="1"/>
          </p:nvPr>
        </p:nvSpPr>
        <p:spPr/>
        <p:txBody>
          <a:bodyPr/>
          <a:lstStyle/>
          <a:p>
            <a:r>
              <a:rPr lang="en-US" b="1"/>
              <a:t>Figure 15.1 RNA Is a Single-Stranded Chain of Nucleotides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97E86B-FF04-5643-ACDE-451BEAAEDBF6}" type="slidenum">
              <a:rPr lang="en-US"/>
              <a:pPr/>
              <a:t>11</a:t>
            </a:fld>
            <a:endParaRPr lang="en-US"/>
          </a:p>
        </p:txBody>
      </p:sp>
      <p:sp>
        <p:nvSpPr>
          <p:cNvPr id="160770" name="Rectangle 2"/>
          <p:cNvSpPr>
            <a:spLocks noChangeArrowheads="1" noTextEdit="1"/>
          </p:cNvSpPr>
          <p:nvPr>
            <p:ph type="sldImg"/>
          </p:nvPr>
        </p:nvSpPr>
        <p:spPr>
          <a:ln/>
        </p:spPr>
      </p:sp>
      <p:sp>
        <p:nvSpPr>
          <p:cNvPr id="160771" name="Rectangle 3"/>
          <p:cNvSpPr>
            <a:spLocks noGrp="1" noChangeArrowheads="1"/>
          </p:cNvSpPr>
          <p:nvPr>
            <p:ph type="body" idx="1"/>
          </p:nvPr>
        </p:nvSpPr>
        <p:spPr/>
        <p:txBody>
          <a:bodyPr/>
          <a:lstStyle/>
          <a:p>
            <a:r>
              <a:rPr lang="en-US" b="1"/>
              <a:t>Figure 15.2 Genetic Information Flows from DNA to RNA to Protein during Transcription and Translation</a:t>
            </a:r>
            <a:endParaRPr lang="en-US"/>
          </a:p>
          <a:p>
            <a:r>
              <a:rPr lang="en-US"/>
              <a:t>The transcription of a protein-coding gene produces an mRNA molecule, which is then transported to the cytoplasm, where translation occurs and the protein is made with the help of ribosomes. Different amino acids in the protein being constructed at the ribosome are represented here by different colors and shapes.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29260E-AC81-744B-8FA7-B50A9E2F17E4}" type="slidenum">
              <a:rPr lang="en-US"/>
              <a:pPr/>
              <a:t>14</a:t>
            </a:fld>
            <a:endParaRPr lang="en-US"/>
          </a:p>
        </p:txBody>
      </p:sp>
      <p:sp>
        <p:nvSpPr>
          <p:cNvPr id="163842" name="Rectangle 2"/>
          <p:cNvSpPr>
            <a:spLocks noChangeArrowheads="1" noTextEdit="1"/>
          </p:cNvSpPr>
          <p:nvPr>
            <p:ph type="sldImg"/>
          </p:nvPr>
        </p:nvSpPr>
        <p:spPr>
          <a:ln/>
        </p:spPr>
      </p:sp>
      <p:sp>
        <p:nvSpPr>
          <p:cNvPr id="163843" name="Rectangle 3"/>
          <p:cNvSpPr>
            <a:spLocks noGrp="1" noChangeArrowheads="1"/>
          </p:cNvSpPr>
          <p:nvPr>
            <p:ph type="body" idx="1"/>
          </p:nvPr>
        </p:nvSpPr>
        <p:spPr/>
        <p:txBody>
          <a:bodyPr/>
          <a:lstStyle/>
          <a:p>
            <a:r>
              <a:rPr lang="en-US" b="1"/>
              <a:t>Figure 15.3 RNA Polymerase Transcribes DNA-Based Information into RNA-Based Information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C178BE-A7C6-3148-B773-4EDDF2653441}" type="slidenum">
              <a:rPr lang="en-US"/>
              <a:pPr/>
              <a:t>16</a:t>
            </a:fld>
            <a:endParaRPr lang="en-US"/>
          </a:p>
        </p:txBody>
      </p:sp>
      <p:sp>
        <p:nvSpPr>
          <p:cNvPr id="169986" name="Rectangle 2"/>
          <p:cNvSpPr>
            <a:spLocks noChangeArrowheads="1" noTextEdit="1"/>
          </p:cNvSpPr>
          <p:nvPr>
            <p:ph type="sldImg"/>
          </p:nvPr>
        </p:nvSpPr>
        <p:spPr>
          <a:ln/>
        </p:spPr>
      </p:sp>
      <p:sp>
        <p:nvSpPr>
          <p:cNvPr id="169987" name="Rectangle 3"/>
          <p:cNvSpPr>
            <a:spLocks noGrp="1" noChangeArrowheads="1"/>
          </p:cNvSpPr>
          <p:nvPr>
            <p:ph type="body" idx="1"/>
          </p:nvPr>
        </p:nvSpPr>
        <p:spPr/>
        <p:txBody>
          <a:bodyPr/>
          <a:lstStyle/>
          <a:p>
            <a:r>
              <a:rPr lang="en-US" b="1"/>
              <a:t>Figure 15.4 In Eukaryotes, Introns Must Be Removed Before an mRNA Leaves the Nucleus</a:t>
            </a:r>
            <a:r>
              <a:rPr lang="en-US"/>
              <a:t> </a:t>
            </a:r>
          </a:p>
          <a:p>
            <a:r>
              <a:rPr lang="en-US"/>
              <a:t>Most eukaryotic genes contain both coding sequences (exons) and noncoding sequences (introns). Before the mRNA transcribed from such genes can be exported to the cytoplasm, enzymes in the nucleus must remove the introns and link the remaining exons.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1D8D7E-4ECD-FE49-9A3D-3751543B602E}" type="slidenum">
              <a:rPr lang="en-US"/>
              <a:pPr/>
              <a:t>19</a:t>
            </a:fld>
            <a:endParaRPr lang="en-US"/>
          </a:p>
        </p:txBody>
      </p:sp>
      <p:sp>
        <p:nvSpPr>
          <p:cNvPr id="172034" name="Rectangle 2"/>
          <p:cNvSpPr>
            <a:spLocks noChangeArrowheads="1" noTextEdit="1"/>
          </p:cNvSpPr>
          <p:nvPr>
            <p:ph type="sldImg"/>
          </p:nvPr>
        </p:nvSpPr>
        <p:spPr>
          <a:ln/>
        </p:spPr>
      </p:sp>
      <p:sp>
        <p:nvSpPr>
          <p:cNvPr id="172035" name="Rectangle 3"/>
          <p:cNvSpPr>
            <a:spLocks noGrp="1" noChangeArrowheads="1"/>
          </p:cNvSpPr>
          <p:nvPr>
            <p:ph type="body" idx="1"/>
          </p:nvPr>
        </p:nvSpPr>
        <p:spPr/>
        <p:txBody>
          <a:bodyPr/>
          <a:lstStyle/>
          <a:p>
            <a:r>
              <a:rPr lang="en-US" b="1"/>
              <a:t>Figure 15.5 The 64 Possible Codons Specify Amino Acids or Signals That Start or Stop Translation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9A2000-A9D3-634D-8D9E-B90589C3084E}" type="slidenum">
              <a:rPr lang="en-US"/>
              <a:pPr/>
              <a:t>20</a:t>
            </a:fld>
            <a:endParaRPr lang="en-US"/>
          </a:p>
        </p:txBody>
      </p:sp>
      <p:sp>
        <p:nvSpPr>
          <p:cNvPr id="174082" name="Rectangle 2"/>
          <p:cNvSpPr>
            <a:spLocks noChangeArrowheads="1" noTextEdit="1"/>
          </p:cNvSpPr>
          <p:nvPr>
            <p:ph type="sldImg"/>
          </p:nvPr>
        </p:nvSpPr>
        <p:spPr>
          <a:ln/>
        </p:spPr>
      </p:sp>
      <p:sp>
        <p:nvSpPr>
          <p:cNvPr id="174083" name="Rectangle 3"/>
          <p:cNvSpPr>
            <a:spLocks noGrp="1" noChangeArrowheads="1"/>
          </p:cNvSpPr>
          <p:nvPr>
            <p:ph type="body" idx="1"/>
          </p:nvPr>
        </p:nvSpPr>
        <p:spPr/>
        <p:txBody>
          <a:bodyPr/>
          <a:lstStyle/>
          <a:p>
            <a:r>
              <a:rPr lang="en-US" b="1"/>
              <a:t>Figure 15.6 The Genetic Code Is Read in Sets of Three Bases, Each Set Constituting a Codon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6FFB4A7-0EE2-481C-B39C-9A8FE47C89E7}" type="datetimeFigureOut">
              <a:rPr lang="en-US"/>
              <a:pPr>
                <a:defRPr/>
              </a:pPr>
              <a:t>6/5/12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EDA585-ED39-4A56-8801-E9A88DFA6AB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AEEA084-6B4F-4C14-A91C-7504E3663FD3}" type="datetimeFigureOut">
              <a:rPr lang="en-US"/>
              <a:pPr>
                <a:defRPr/>
              </a:pPr>
              <a:t>6/5/12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9B0E6E-1AC1-420B-AF89-83E0A79E017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4BD8ADC-62A2-4BE7-9B5F-A47191081CFA}" type="datetimeFigureOut">
              <a:rPr lang="en-US"/>
              <a:pPr>
                <a:defRPr/>
              </a:pPr>
              <a:t>6/5/12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F5FFD9-201A-4519-8FF8-F3B2F1D40899}"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a:solidFill>
                  <a:srgbClr val="000000"/>
                </a:solidFill>
              </a:rPr>
              <a:t>© 2009 W.W. Norton &amp; Company, Inc. DISCOVER BIOLOGY 4/e</a:t>
            </a:r>
          </a:p>
        </p:txBody>
      </p:sp>
      <p:sp>
        <p:nvSpPr>
          <p:cNvPr id="5" name="Rectangle 3"/>
          <p:cNvSpPr>
            <a:spLocks noGrp="1" noChangeArrowheads="1"/>
          </p:cNvSpPr>
          <p:nvPr>
            <p:ph type="sldNum" sz="quarter" idx="11"/>
          </p:nvPr>
        </p:nvSpPr>
        <p:spPr>
          <a:ln/>
        </p:spPr>
        <p:txBody>
          <a:bodyPr/>
          <a:lstStyle>
            <a:lvl1pPr>
              <a:defRPr/>
            </a:lvl1pPr>
          </a:lstStyle>
          <a:p>
            <a:pPr>
              <a:defRPr/>
            </a:pPr>
            <a:fld id="{C7A21B1C-8289-734D-B095-05F7C2B8AFE6}" type="slidenum">
              <a:rPr lang="en-US">
                <a:solidFill>
                  <a:srgbClr val="000000"/>
                </a:solidFill>
              </a:rPr>
              <a:pPr>
                <a:def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4C9C1F2-DA71-4229-B798-57529CD8FA4D}" type="datetimeFigureOut">
              <a:rPr lang="en-US"/>
              <a:pPr>
                <a:defRPr/>
              </a:pPr>
              <a:t>6/5/12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E46ACD-E61B-4D22-88F8-BE56D041F0E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0D0C403-78F2-4689-93E4-17A8122DB215}" type="datetimeFigureOut">
              <a:rPr lang="en-US"/>
              <a:pPr>
                <a:defRPr/>
              </a:pPr>
              <a:t>6/5/12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AA2F5B-A78F-4FEB-8FA5-6D674325FDC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E0DF7F4-7FF6-4156-88AD-36AF8E145F82}" type="datetimeFigureOut">
              <a:rPr lang="en-US"/>
              <a:pPr>
                <a:defRPr/>
              </a:pPr>
              <a:t>6/5/12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8460B00-8AA9-4AF7-B2C8-C50EB1FA9BD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563476F-A8FE-454D-AB49-01897347D725}" type="datetimeFigureOut">
              <a:rPr lang="en-US"/>
              <a:pPr>
                <a:defRPr/>
              </a:pPr>
              <a:t>6/5/12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28CA005-D971-4E50-9228-3E975695FC3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38731F9-7C94-4893-83C3-5C3D9668CEB5}" type="datetimeFigureOut">
              <a:rPr lang="en-US"/>
              <a:pPr>
                <a:defRPr/>
              </a:pPr>
              <a:t>6/5/12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623258A-6372-4686-9989-D1A148C7E56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AD5EC5A-9BF4-4D1F-B902-2A533757F10A}" type="datetimeFigureOut">
              <a:rPr lang="en-US"/>
              <a:pPr>
                <a:defRPr/>
              </a:pPr>
              <a:t>6/5/12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AA288D0-67F2-4DA0-A742-3F312781501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1ADDB91-6516-42A1-85D4-8EAEB980BBB3}" type="datetimeFigureOut">
              <a:rPr lang="en-US"/>
              <a:pPr>
                <a:defRPr/>
              </a:pPr>
              <a:t>6/5/12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587D50B-23EC-4CE5-AF52-E0B0F6E893A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C18EF4-907B-4C82-A26D-6D7F741E57D5}" type="datetimeFigureOut">
              <a:rPr lang="en-US"/>
              <a:pPr>
                <a:defRPr/>
              </a:pPr>
              <a:t>6/5/12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2385B1-2B78-49DC-A92A-AAE8175FEF5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0B5582A-6DB5-4D3F-BD18-3A94B5E2A5D8}" type="datetimeFigureOut">
              <a:rPr lang="en-US"/>
              <a:pPr>
                <a:defRPr/>
              </a:pPr>
              <a:t>6/5/12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E55E8CC-6A9F-4B75-95FD-9E2A7F3E3E1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chemeClr val="tx1"/>
                </a:solidFill>
              </a:defRPr>
            </a:lvl1pPr>
          </a:lstStyle>
          <a:p>
            <a:pPr defTabSz="914400">
              <a:defRPr/>
            </a:pPr>
            <a:r>
              <a:rPr lang="en-US">
                <a:solidFill>
                  <a:srgbClr val="000000"/>
                </a:solidFill>
                <a:latin typeface="Arial" pitchFamily="1" charset="0"/>
                <a:cs typeface="+mn-cs"/>
                <a:sym typeface="Arial" pitchFamily="1" charset="0"/>
              </a:rPr>
              <a:t>© 2009 W.W. Norton &amp; Company, Inc. DISCOVER BIOLOGY 4/e</a:t>
            </a:r>
          </a:p>
        </p:txBody>
      </p:sp>
      <p:sp>
        <p:nvSpPr>
          <p:cNvPr id="40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Black" pitchFamily="1" charset="0"/>
              </a:defRPr>
            </a:lvl1pPr>
          </a:lstStyle>
          <a:p>
            <a:pPr defTabSz="914400">
              <a:defRPr/>
            </a:pPr>
            <a:fld id="{292F5091-E6D5-C442-A8CE-0B2470412F70}" type="slidenum">
              <a:rPr lang="en-US">
                <a:solidFill>
                  <a:srgbClr val="000000"/>
                </a:solidFill>
                <a:cs typeface="+mn-cs"/>
                <a:sym typeface="Arial" pitchFamily="1" charset="0"/>
              </a:rPr>
              <a:pPr defTabSz="914400">
                <a:defRPr/>
              </a:pPr>
              <a:t>‹#›</a:t>
            </a:fld>
            <a:endParaRPr lang="en-US">
              <a:solidFill>
                <a:srgbClr val="000000"/>
              </a:solidFill>
              <a:cs typeface="+mn-cs"/>
              <a:sym typeface="Arial" pitchFamily="1" charset="0"/>
            </a:endParaRPr>
          </a:p>
        </p:txBody>
      </p:sp>
      <p:grpSp>
        <p:nvGrpSpPr>
          <p:cNvPr id="2" name="Group 4"/>
          <p:cNvGrpSpPr>
            <a:grpSpLocks/>
          </p:cNvGrpSpPr>
          <p:nvPr/>
        </p:nvGrpSpPr>
        <p:grpSpPr bwMode="auto">
          <a:xfrm>
            <a:off x="0" y="0"/>
            <a:ext cx="9144000" cy="546100"/>
            <a:chOff x="0" y="0"/>
            <a:chExt cx="5760" cy="344"/>
          </a:xfrm>
        </p:grpSpPr>
        <p:sp>
          <p:nvSpPr>
            <p:cNvPr id="41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defTabSz="914400">
                <a:defRPr/>
              </a:pPr>
              <a:endParaRPr lang="en-US" sz="2400" dirty="0">
                <a:solidFill>
                  <a:srgbClr val="000000"/>
                </a:solidFill>
                <a:latin typeface="Times New Roman" pitchFamily="124" charset="0"/>
                <a:cs typeface="+mn-cs"/>
                <a:sym typeface="Arial" charset="0"/>
              </a:endParaRPr>
            </a:p>
          </p:txBody>
        </p:sp>
        <p:sp>
          <p:nvSpPr>
            <p:cNvPr id="41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sym typeface="Arial" charset="0"/>
              </a:endParaRPr>
            </a:p>
          </p:txBody>
        </p:sp>
        <p:sp>
          <p:nvSpPr>
            <p:cNvPr id="41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sp>
          <p:nvSpPr>
            <p:cNvPr id="41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sym typeface="Arial" charset="0"/>
              </a:endParaRPr>
            </a:p>
          </p:txBody>
        </p:sp>
        <p:sp>
          <p:nvSpPr>
            <p:cNvPr id="41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sp>
          <p:nvSpPr>
            <p:cNvPr id="41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grpSp>
      <p:sp>
        <p:nvSpPr>
          <p:cNvPr id="13317"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8"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sym typeface="Arial" charset="0"/>
              </a:defRPr>
            </a:lvl1pPr>
          </a:lstStyle>
          <a:p>
            <a:pPr defTabSz="914400">
              <a:defRPr/>
            </a:pPr>
            <a:endParaRPr lang="en-US">
              <a:solidFill>
                <a:srgbClr val="000000"/>
              </a:solidFill>
              <a:cs typeface="+mn-cs"/>
            </a:endParaRPr>
          </a:p>
        </p:txBody>
      </p:sp>
    </p:spTree>
  </p:cSld>
  <p:clrMap bg1="lt1" tx1="dk1" bg2="lt2" tx2="dk2" accent1="accent1" accent2="accent2" accent3="accent3" accent4="accent4" accent5="accent5" accent6="accent6" hlink="hlink" folHlink="folHlink"/>
  <p:sldLayoutIdLst>
    <p:sldLayoutId id="2147483661" r:id="rId1"/>
  </p:sldLayoutIdLst>
  <p:hf hdr="0" dt="0"/>
  <p:txStyles>
    <p:titleStyle>
      <a:lvl1pPr algn="l" rtl="0" eaLnBrk="0" fontAlgn="base" hangingPunct="0">
        <a:spcBef>
          <a:spcPct val="0"/>
        </a:spcBef>
        <a:spcAft>
          <a:spcPct val="0"/>
        </a:spcAft>
        <a:defRPr sz="4400">
          <a:solidFill>
            <a:schemeClr val="tx1"/>
          </a:solidFill>
          <a:latin typeface="+mj-lt"/>
          <a:ea typeface="ＭＳ Ｐゴシック" pitchFamily="1" charset="-128"/>
          <a:cs typeface="ＭＳ Ｐゴシック" pitchFamily="1" charset="-128"/>
        </a:defRPr>
      </a:lvl1pPr>
      <a:lvl2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2pPr>
      <a:lvl3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3pPr>
      <a:lvl4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4pPr>
      <a:lvl5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1" charset="2"/>
        <a:buChar char="n"/>
        <a:defRPr sz="32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lr>
          <a:schemeClr val="accent2"/>
        </a:buClr>
        <a:buSzPct val="80000"/>
        <a:buFont typeface="Wingdings" pitchFamily="1" charset="2"/>
        <a:buChar char="¨"/>
        <a:defRPr sz="2800">
          <a:solidFill>
            <a:schemeClr val="tx1"/>
          </a:solidFill>
          <a:latin typeface="+mn-lt"/>
          <a:ea typeface="ＭＳ Ｐゴシック" pitchFamily="1" charset="-128"/>
        </a:defRPr>
      </a:lvl2pPr>
      <a:lvl3pPr marL="1143000" indent="-228600" algn="l" rtl="0" eaLnBrk="0" fontAlgn="base" hangingPunct="0">
        <a:spcBef>
          <a:spcPct val="20000"/>
        </a:spcBef>
        <a:spcAft>
          <a:spcPct val="0"/>
        </a:spcAft>
        <a:buClr>
          <a:schemeClr val="bg2"/>
        </a:buClr>
        <a:buSzPct val="65000"/>
        <a:buFont typeface="Wingdings" pitchFamily="1" charset="2"/>
        <a:buChar char="n"/>
        <a:defRPr sz="2400">
          <a:solidFill>
            <a:schemeClr val="tx1"/>
          </a:solidFill>
          <a:latin typeface="+mn-lt"/>
          <a:ea typeface="ＭＳ Ｐゴシック" pitchFamily="1" charset="-128"/>
        </a:defRPr>
      </a:lvl3pPr>
      <a:lvl4pPr marL="1600200" indent="-228600" algn="l" rtl="0" eaLnBrk="0" fontAlgn="base" hangingPunct="0">
        <a:spcBef>
          <a:spcPct val="20000"/>
        </a:spcBef>
        <a:spcAft>
          <a:spcPct val="0"/>
        </a:spcAft>
        <a:buClr>
          <a:schemeClr val="accent2"/>
        </a:buClr>
        <a:buSzPct val="70000"/>
        <a:buFont typeface="Wingdings" pitchFamily="1" charset="2"/>
        <a:buChar char="¨"/>
        <a:defRPr sz="2000">
          <a:solidFill>
            <a:schemeClr val="tx1"/>
          </a:solidFill>
          <a:latin typeface="+mn-lt"/>
          <a:ea typeface="ＭＳ Ｐゴシック" pitchFamily="1" charset="-128"/>
        </a:defRPr>
      </a:lvl4pPr>
      <a:lvl5pPr marL="2057400" indent="-228600" algn="l" rtl="0" eaLnBrk="0" fontAlgn="base" hangingPunct="0">
        <a:spcBef>
          <a:spcPct val="20000"/>
        </a:spcBef>
        <a:spcAft>
          <a:spcPct val="0"/>
        </a:spcAft>
        <a:buClr>
          <a:schemeClr val="bg2"/>
        </a:buClr>
        <a:buFont typeface="Wingdings" pitchFamily="1" charset="2"/>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4.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1981200"/>
            <a:ext cx="7620000" cy="1752600"/>
          </a:xfrm>
          <a:effectLst>
            <a:outerShdw blurRad="25400" dist="12700" dir="2700000" algn="ctr" rotWithShape="0">
              <a:schemeClr val="tx1">
                <a:alpha val="74998"/>
              </a:schemeClr>
            </a:outerShdw>
          </a:effectLst>
        </p:spPr>
        <p:txBody>
          <a:bodyPr>
            <a:normAutofit/>
          </a:bodyPr>
          <a:lstStyle/>
          <a:p>
            <a:pPr eaLnBrk="1" hangingPunct="1">
              <a:defRPr/>
            </a:pPr>
            <a:r>
              <a:rPr lang="en-US" sz="6000" b="1">
                <a:solidFill>
                  <a:srgbClr val="E03C3C"/>
                </a:solidFill>
                <a:ea typeface="+mj-ea"/>
                <a:cs typeface="+mj-cs"/>
              </a:rPr>
              <a:t>Discover Biology</a:t>
            </a:r>
            <a:br>
              <a:rPr lang="en-US" sz="6000" b="1">
                <a:solidFill>
                  <a:srgbClr val="E03C3C"/>
                </a:solidFill>
                <a:ea typeface="+mj-ea"/>
                <a:cs typeface="+mj-cs"/>
              </a:rPr>
            </a:br>
            <a:r>
              <a:rPr lang="en-US" sz="2800" b="1">
                <a:solidFill>
                  <a:srgbClr val="E03C3C"/>
                </a:solidFill>
                <a:ea typeface="+mj-ea"/>
                <a:cs typeface="+mj-cs"/>
              </a:rPr>
              <a:t>FIFTH EDITION</a:t>
            </a:r>
            <a:endParaRPr lang="en-US" sz="4800" b="1">
              <a:ea typeface="+mj-ea"/>
              <a:cs typeface="+mj-cs"/>
            </a:endParaRPr>
          </a:p>
        </p:txBody>
      </p:sp>
      <p:sp>
        <p:nvSpPr>
          <p:cNvPr id="14339" name="Rectangle 3"/>
          <p:cNvSpPr>
            <a:spLocks noGrp="1" noChangeArrowheads="1"/>
          </p:cNvSpPr>
          <p:nvPr>
            <p:ph type="subTitle" idx="1"/>
          </p:nvPr>
        </p:nvSpPr>
        <p:spPr>
          <a:xfrm>
            <a:off x="153988" y="4114800"/>
            <a:ext cx="8839200" cy="2209800"/>
          </a:xfrm>
        </p:spPr>
        <p:txBody>
          <a:bodyPr rtlCol="0">
            <a:normAutofit/>
          </a:bodyPr>
          <a:lstStyle/>
          <a:p>
            <a:pPr eaLnBrk="1" fontAlgn="auto" hangingPunct="1">
              <a:lnSpc>
                <a:spcPct val="90000"/>
              </a:lnSpc>
              <a:spcAft>
                <a:spcPts val="0"/>
              </a:spcAft>
              <a:buFont typeface="Arial"/>
              <a:buNone/>
              <a:defRPr/>
            </a:pPr>
            <a:r>
              <a:rPr lang="en-US" sz="2800" b="1" dirty="0">
                <a:ea typeface="+mn-ea"/>
                <a:cs typeface="+mn-cs"/>
              </a:rPr>
              <a:t>CHAPTER</a:t>
            </a:r>
            <a:r>
              <a:rPr lang="en-US" sz="2800" b="1" dirty="0" smtClean="0">
                <a:ea typeface="+mn-ea"/>
                <a:cs typeface="+mn-cs"/>
              </a:rPr>
              <a:t> </a:t>
            </a:r>
            <a:r>
              <a:rPr lang="en-US" sz="2800" b="1" dirty="0" smtClean="0"/>
              <a:t>15</a:t>
            </a:r>
            <a:endParaRPr lang="en-US" sz="2800" dirty="0" smtClean="0">
              <a:ea typeface="+mn-ea"/>
              <a:cs typeface="+mn-cs"/>
            </a:endParaRPr>
          </a:p>
          <a:p>
            <a:pPr eaLnBrk="1" fontAlgn="auto" hangingPunct="1">
              <a:lnSpc>
                <a:spcPct val="90000"/>
              </a:lnSpc>
              <a:spcAft>
                <a:spcPts val="0"/>
              </a:spcAft>
              <a:buFont typeface="Arial"/>
              <a:buNone/>
              <a:defRPr/>
            </a:pPr>
            <a:r>
              <a:rPr lang="en-US" sz="2800" dirty="0" smtClean="0">
                <a:ea typeface="+mn-ea"/>
                <a:cs typeface="+mn-cs"/>
              </a:rPr>
              <a:t>From Gene to Protein</a:t>
            </a:r>
            <a:endParaRPr lang="en-US" sz="2800" dirty="0">
              <a:ea typeface="+mn-ea"/>
              <a:cs typeface="+mn-cs"/>
            </a:endParaRPr>
          </a:p>
        </p:txBody>
      </p:sp>
      <p:sp>
        <p:nvSpPr>
          <p:cNvPr id="14340" name="Text Box 4"/>
          <p:cNvSpPr txBox="1">
            <a:spLocks noChangeArrowheads="1"/>
          </p:cNvSpPr>
          <p:nvPr/>
        </p:nvSpPr>
        <p:spPr bwMode="auto">
          <a:xfrm>
            <a:off x="4876800" y="6430963"/>
            <a:ext cx="4038600" cy="290512"/>
          </a:xfrm>
          <a:prstGeom prst="rect">
            <a:avLst/>
          </a:prstGeom>
          <a:noFill/>
          <a:ln w="9525">
            <a:noFill/>
            <a:miter lim="800000"/>
            <a:headEnd/>
            <a:tailEnd/>
          </a:ln>
        </p:spPr>
        <p:txBody>
          <a:bodyPr>
            <a:prstTxWarp prst="textNoShape">
              <a:avLst/>
            </a:prstTxWarp>
            <a:spAutoFit/>
          </a:bodyPr>
          <a:lstStyle/>
          <a:p>
            <a:pPr algn="r">
              <a:spcBef>
                <a:spcPct val="50000"/>
              </a:spcBef>
            </a:pPr>
            <a:r>
              <a:rPr lang="en-US" sz="1300">
                <a:ea typeface="ヒラギノ角ゴ ProN W3" pitchFamily="1" charset="-128"/>
                <a:cs typeface="ヒラギノ角ゴ ProN W3" pitchFamily="1" charset="-128"/>
              </a:rPr>
              <a:t>© </a:t>
            </a:r>
            <a:r>
              <a:rPr lang="en-US" sz="1300"/>
              <a:t>2012 W. W. Norton &amp; Company, Inc.</a:t>
            </a:r>
          </a:p>
        </p:txBody>
      </p:sp>
      <p:sp>
        <p:nvSpPr>
          <p:cNvPr id="14341" name="Text Box 5"/>
          <p:cNvSpPr txBox="1">
            <a:spLocks noChangeArrowheads="1"/>
          </p:cNvSpPr>
          <p:nvPr/>
        </p:nvSpPr>
        <p:spPr bwMode="auto">
          <a:xfrm>
            <a:off x="420688" y="1447800"/>
            <a:ext cx="8305800" cy="366713"/>
          </a:xfrm>
          <a:prstGeom prst="rect">
            <a:avLst/>
          </a:prstGeom>
          <a:noFill/>
          <a:ln w="9525">
            <a:noFill/>
            <a:miter lim="800000"/>
            <a:headEnd/>
            <a:tailEnd/>
          </a:ln>
        </p:spPr>
        <p:txBody>
          <a:bodyPr>
            <a:prstTxWarp prst="textNoShape">
              <a:avLst/>
            </a:prstTxWarp>
            <a:spAutoFit/>
          </a:bodyPr>
          <a:lstStyle/>
          <a:p>
            <a:pPr algn="ctr">
              <a:spcBef>
                <a:spcPct val="50000"/>
              </a:spcBef>
            </a:pPr>
            <a:r>
              <a:rPr lang="en-US">
                <a:solidFill>
                  <a:schemeClr val="tx2"/>
                </a:solidFill>
              </a:rPr>
              <a:t>Anu Singh-Cundy • Michael L. Cain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How Genes Guide the </a:t>
            </a:r>
            <a:br>
              <a:rPr lang="en-US" dirty="0" smtClean="0"/>
            </a:br>
            <a:r>
              <a:rPr lang="en-US" dirty="0" smtClean="0"/>
              <a:t>Manufacture of Proteins</a:t>
            </a:r>
            <a:endParaRPr lang="en-US" dirty="0"/>
          </a:p>
        </p:txBody>
      </p:sp>
      <p:sp>
        <p:nvSpPr>
          <p:cNvPr id="24578" name="Content Placeholder 2"/>
          <p:cNvSpPr>
            <a:spLocks noGrp="1"/>
          </p:cNvSpPr>
          <p:nvPr>
            <p:ph idx="1"/>
          </p:nvPr>
        </p:nvSpPr>
        <p:spPr/>
        <p:txBody>
          <a:bodyPr/>
          <a:lstStyle/>
          <a:p>
            <a:pPr eaLnBrk="1" hangingPunct="1"/>
            <a:r>
              <a:rPr lang="en-US" smtClean="0"/>
              <a:t>The base sequence of the mRNA molecule dictates which tRNAs are bound, and therefore which amino acids are delivered at the ribosomes</a:t>
            </a:r>
          </a:p>
          <a:p>
            <a:pPr eaLnBrk="1" hangingPunct="1"/>
            <a:r>
              <a:rPr lang="en-US" smtClean="0"/>
              <a:t>The ribosomes use the mRNA, tRNA, and amino acids to synthesize a protein, with the exact correct sequence of amino acids determined by the base sequence of mRNA</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6738" name="Picture 2" descr="figure_15_02"/>
          <p:cNvPicPr>
            <a:picLocks noChangeAspect="1" noChangeArrowheads="1"/>
          </p:cNvPicPr>
          <p:nvPr/>
        </p:nvPicPr>
        <p:blipFill>
          <a:blip r:embed="rId3"/>
          <a:srcRect/>
          <a:stretch>
            <a:fillRect/>
          </a:stretch>
        </p:blipFill>
        <p:spPr bwMode="auto">
          <a:xfrm>
            <a:off x="698500" y="215900"/>
            <a:ext cx="774541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sz="4000" smtClean="0"/>
              <a:t>Transcription: Information Flow from DNA to RNA</a:t>
            </a:r>
          </a:p>
        </p:txBody>
      </p:sp>
      <p:sp>
        <p:nvSpPr>
          <p:cNvPr id="26626" name="Content Placeholder 2"/>
          <p:cNvSpPr>
            <a:spLocks noGrp="1"/>
          </p:cNvSpPr>
          <p:nvPr>
            <p:ph idx="1"/>
          </p:nvPr>
        </p:nvSpPr>
        <p:spPr/>
        <p:txBody>
          <a:bodyPr/>
          <a:lstStyle/>
          <a:p>
            <a:pPr eaLnBrk="1" hangingPunct="1"/>
            <a:r>
              <a:rPr lang="en-US" smtClean="0"/>
              <a:t>RNA polymerase is the key enzyme in the transcription of a gene  </a:t>
            </a:r>
          </a:p>
          <a:p>
            <a:pPr eaLnBrk="1" hangingPunct="1"/>
            <a:r>
              <a:rPr lang="en-US" smtClean="0"/>
              <a:t>Only a small portion of the chromosome is copied into RNA during transcription</a:t>
            </a:r>
          </a:p>
          <a:p>
            <a:pPr eaLnBrk="1" hangingPunct="1"/>
            <a:r>
              <a:rPr lang="en-US" smtClean="0"/>
              <a:t>Transcription begins when RNA polymerase binds to a segment of DNA called a </a:t>
            </a:r>
            <a:r>
              <a:rPr lang="en-US" b="1" smtClean="0"/>
              <a:t>promoter</a:t>
            </a:r>
            <a:r>
              <a:rPr lang="en-US" smtClean="0"/>
              <a:t>,</a:t>
            </a:r>
            <a:r>
              <a:rPr lang="en-US" b="1" smtClean="0"/>
              <a:t> </a:t>
            </a:r>
            <a:r>
              <a:rPr lang="en-US" smtClean="0"/>
              <a:t>which is easily recognized and begins to unwind the DNA </a:t>
            </a:r>
            <a:endParaRPr lang="en-US" b="1" smtClean="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US" sz="4000" smtClean="0"/>
              <a:t>Transcription: Information Flow from DNA to RNA</a:t>
            </a:r>
          </a:p>
        </p:txBody>
      </p:sp>
      <p:sp>
        <p:nvSpPr>
          <p:cNvPr id="27650" name="Content Placeholder 2"/>
          <p:cNvSpPr>
            <a:spLocks noGrp="1"/>
          </p:cNvSpPr>
          <p:nvPr>
            <p:ph idx="1"/>
          </p:nvPr>
        </p:nvSpPr>
        <p:spPr/>
        <p:txBody>
          <a:bodyPr/>
          <a:lstStyle/>
          <a:p>
            <a:pPr eaLnBrk="1" hangingPunct="1"/>
            <a:r>
              <a:rPr lang="en-US" smtClean="0"/>
              <a:t>One strand of the DNA is used as a </a:t>
            </a:r>
            <a:r>
              <a:rPr lang="en-US" b="1" smtClean="0"/>
              <a:t>template strand </a:t>
            </a:r>
            <a:r>
              <a:rPr lang="en-US" smtClean="0"/>
              <a:t>to build an mRNA molecule</a:t>
            </a:r>
          </a:p>
          <a:p>
            <a:pPr eaLnBrk="1" hangingPunct="1"/>
            <a:r>
              <a:rPr lang="en-US" smtClean="0"/>
              <a:t>The position of the promoter specifies which DNA strand will serve as the template</a:t>
            </a:r>
          </a:p>
          <a:p>
            <a:pPr eaLnBrk="1" hangingPunct="1"/>
            <a:r>
              <a:rPr lang="en-US" smtClean="0"/>
              <a:t>Transcription stops when RNA polymerase reaches a sequence of bases called a </a:t>
            </a:r>
            <a:r>
              <a:rPr lang="en-US" b="1" smtClean="0"/>
              <a:t>terminator</a:t>
            </a:r>
            <a:r>
              <a:rPr lang="en-US" smtClean="0"/>
              <a:t> </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8786" name="Picture 2" descr="figure_15_03"/>
          <p:cNvPicPr>
            <a:picLocks noChangeAspect="1" noChangeArrowheads="1"/>
          </p:cNvPicPr>
          <p:nvPr/>
        </p:nvPicPr>
        <p:blipFill>
          <a:blip r:embed="rId3"/>
          <a:srcRect/>
          <a:stretch>
            <a:fillRect/>
          </a:stretch>
        </p:blipFill>
        <p:spPr bwMode="auto">
          <a:xfrm>
            <a:off x="1955800" y="215900"/>
            <a:ext cx="5246688"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US" sz="4000" smtClean="0"/>
              <a:t>Transcription: Information Flow from DNA to RNA</a:t>
            </a:r>
          </a:p>
        </p:txBody>
      </p:sp>
      <p:sp>
        <p:nvSpPr>
          <p:cNvPr id="29698" name="Content Placeholder 2"/>
          <p:cNvSpPr>
            <a:spLocks noGrp="1"/>
          </p:cNvSpPr>
          <p:nvPr>
            <p:ph idx="1"/>
          </p:nvPr>
        </p:nvSpPr>
        <p:spPr/>
        <p:txBody>
          <a:bodyPr/>
          <a:lstStyle/>
          <a:p>
            <a:pPr eaLnBrk="1" hangingPunct="1"/>
            <a:r>
              <a:rPr lang="en-US" smtClean="0"/>
              <a:t>Transcription in eukaryotes also includes chemical modification of both ends of the mRNA </a:t>
            </a:r>
          </a:p>
          <a:p>
            <a:pPr eaLnBrk="1" hangingPunct="1"/>
            <a:r>
              <a:rPr lang="en-US" smtClean="0"/>
              <a:t>The newly formed mRNA undergoes </a:t>
            </a:r>
            <a:r>
              <a:rPr lang="en-US" b="1" smtClean="0"/>
              <a:t>RNA splicing</a:t>
            </a:r>
            <a:r>
              <a:rPr lang="en-US" smtClean="0"/>
              <a:t>, which</a:t>
            </a:r>
            <a:r>
              <a:rPr lang="en-US" b="1" smtClean="0"/>
              <a:t> </a:t>
            </a:r>
            <a:r>
              <a:rPr lang="en-US" smtClean="0"/>
              <a:t>removes the introns, and is then allowed to leave the nucleus through the nuclear pore</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4930" name="Picture 2" descr="figure_15_04"/>
          <p:cNvPicPr>
            <a:picLocks noChangeAspect="1" noChangeArrowheads="1"/>
          </p:cNvPicPr>
          <p:nvPr/>
        </p:nvPicPr>
        <p:blipFill>
          <a:blip r:embed="rId3"/>
          <a:srcRect/>
          <a:stretch>
            <a:fillRect/>
          </a:stretch>
        </p:blipFill>
        <p:spPr bwMode="auto">
          <a:xfrm>
            <a:off x="901700" y="215900"/>
            <a:ext cx="7337425"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smtClean="0"/>
              <a:t>The Genetic Code</a:t>
            </a:r>
          </a:p>
        </p:txBody>
      </p:sp>
      <p:sp>
        <p:nvSpPr>
          <p:cNvPr id="31746" name="Content Placeholder 2"/>
          <p:cNvSpPr>
            <a:spLocks noGrp="1"/>
          </p:cNvSpPr>
          <p:nvPr>
            <p:ph idx="1"/>
          </p:nvPr>
        </p:nvSpPr>
        <p:spPr/>
        <p:txBody>
          <a:bodyPr/>
          <a:lstStyle/>
          <a:p>
            <a:pPr eaLnBrk="1" hangingPunct="1">
              <a:lnSpc>
                <a:spcPct val="90000"/>
              </a:lnSpc>
            </a:pPr>
            <a:r>
              <a:rPr lang="en-US" smtClean="0"/>
              <a:t>Each unique sequence of three bases is called a </a:t>
            </a:r>
            <a:r>
              <a:rPr lang="en-US" b="1" smtClean="0"/>
              <a:t>codon</a:t>
            </a:r>
            <a:endParaRPr lang="en-US" smtClean="0"/>
          </a:p>
          <a:p>
            <a:pPr eaLnBrk="1" hangingPunct="1">
              <a:lnSpc>
                <a:spcPct val="90000"/>
              </a:lnSpc>
            </a:pPr>
            <a:r>
              <a:rPr lang="en-US" smtClean="0"/>
              <a:t>There are 64 codons that make up the information in the genetic code</a:t>
            </a:r>
          </a:p>
          <a:p>
            <a:pPr eaLnBrk="1" hangingPunct="1">
              <a:lnSpc>
                <a:spcPct val="90000"/>
              </a:lnSpc>
            </a:pPr>
            <a:r>
              <a:rPr lang="en-US" smtClean="0"/>
              <a:t>When reading the code, the cell begins at the start codon, AUG, and ends at one of three stop codons, UAA, UAG, or UGA</a:t>
            </a:r>
          </a:p>
          <a:p>
            <a:pPr eaLnBrk="1" hangingPunct="1">
              <a:lnSpc>
                <a:spcPct val="90000"/>
              </a:lnSpc>
            </a:pPr>
            <a:endParaRPr lang="en-US" smtClean="0"/>
          </a:p>
          <a:p>
            <a:pPr eaLnBrk="1" hangingPunct="1">
              <a:lnSpc>
                <a:spcPct val="90000"/>
              </a:lnSpc>
            </a:pPr>
            <a:endParaRPr lang="en-US" smtClean="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smtClean="0"/>
              <a:t>The Genetic Code</a:t>
            </a:r>
          </a:p>
        </p:txBody>
      </p:sp>
      <p:sp>
        <p:nvSpPr>
          <p:cNvPr id="32770" name="Content Placeholder 2"/>
          <p:cNvSpPr>
            <a:spLocks noGrp="1"/>
          </p:cNvSpPr>
          <p:nvPr>
            <p:ph idx="1"/>
          </p:nvPr>
        </p:nvSpPr>
        <p:spPr/>
        <p:txBody>
          <a:bodyPr/>
          <a:lstStyle/>
          <a:p>
            <a:pPr eaLnBrk="1" hangingPunct="1"/>
            <a:r>
              <a:rPr lang="en-US" smtClean="0"/>
              <a:t>The genetic code has several distinct characteristics:</a:t>
            </a:r>
          </a:p>
          <a:p>
            <a:pPr lvl="1" eaLnBrk="1" hangingPunct="1"/>
            <a:r>
              <a:rPr lang="en-US" smtClean="0"/>
              <a:t>It is </a:t>
            </a:r>
            <a:r>
              <a:rPr lang="en-US" i="1" smtClean="0"/>
              <a:t>unambiguous</a:t>
            </a:r>
          </a:p>
          <a:p>
            <a:pPr lvl="1" eaLnBrk="1" hangingPunct="1"/>
            <a:r>
              <a:rPr lang="en-US" smtClean="0"/>
              <a:t>It is </a:t>
            </a:r>
            <a:r>
              <a:rPr lang="en-US" i="1" smtClean="0"/>
              <a:t>redundant</a:t>
            </a:r>
          </a:p>
          <a:p>
            <a:pPr lvl="1" eaLnBrk="1" hangingPunct="1"/>
            <a:r>
              <a:rPr lang="en-US" smtClean="0"/>
              <a:t>It is virtually </a:t>
            </a:r>
            <a:r>
              <a:rPr lang="en-US" i="1" smtClean="0"/>
              <a:t>universal</a:t>
            </a:r>
          </a:p>
          <a:p>
            <a:pPr lvl="1" eaLnBrk="1" hangingPunct="1"/>
            <a:endParaRPr lang="en-US" smtClean="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6978" name="Picture 2" descr="figure_15_05"/>
          <p:cNvPicPr>
            <a:picLocks noChangeAspect="1" noChangeArrowheads="1"/>
          </p:cNvPicPr>
          <p:nvPr/>
        </p:nvPicPr>
        <p:blipFill>
          <a:blip r:embed="rId3"/>
          <a:srcRect/>
          <a:stretch>
            <a:fillRect/>
          </a:stretch>
        </p:blipFill>
        <p:spPr bwMode="auto">
          <a:xfrm>
            <a:off x="800100" y="215900"/>
            <a:ext cx="7543800"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42" name="Picture 2" descr="figure_15_00_01"/>
          <p:cNvPicPr>
            <a:picLocks noChangeAspect="1" noChangeArrowheads="1"/>
          </p:cNvPicPr>
          <p:nvPr/>
        </p:nvPicPr>
        <p:blipFill>
          <a:blip r:embed="rId3"/>
          <a:srcRect/>
          <a:stretch>
            <a:fillRect/>
          </a:stretch>
        </p:blipFill>
        <p:spPr bwMode="auto">
          <a:xfrm>
            <a:off x="304800" y="419100"/>
            <a:ext cx="8531225" cy="6032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9026" name="Picture 2" descr="figure_15_06"/>
          <p:cNvPicPr>
            <a:picLocks noChangeAspect="1" noChangeArrowheads="1"/>
          </p:cNvPicPr>
          <p:nvPr/>
        </p:nvPicPr>
        <p:blipFill>
          <a:blip r:embed="rId3"/>
          <a:srcRect/>
          <a:stretch>
            <a:fillRect/>
          </a:stretch>
        </p:blipFill>
        <p:spPr bwMode="auto">
          <a:xfrm>
            <a:off x="2095500" y="215900"/>
            <a:ext cx="4960938"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en-US" sz="4000" smtClean="0"/>
              <a:t>Translation: Information Flow from mRNA to Protein</a:t>
            </a:r>
          </a:p>
        </p:txBody>
      </p:sp>
      <p:sp>
        <p:nvSpPr>
          <p:cNvPr id="35842" name="Content Placeholder 2"/>
          <p:cNvSpPr>
            <a:spLocks noGrp="1"/>
          </p:cNvSpPr>
          <p:nvPr>
            <p:ph idx="1"/>
          </p:nvPr>
        </p:nvSpPr>
        <p:spPr/>
        <p:txBody>
          <a:bodyPr/>
          <a:lstStyle/>
          <a:p>
            <a:pPr eaLnBrk="1" hangingPunct="1"/>
            <a:r>
              <a:rPr lang="en-US" smtClean="0"/>
              <a:t>Translation is the process of converting a sequence of bases in mRNA to a sequence of amino acids in a protein</a:t>
            </a:r>
          </a:p>
          <a:p>
            <a:pPr eaLnBrk="1" hangingPunct="1"/>
            <a:r>
              <a:rPr lang="en-US" smtClean="0"/>
              <a:t>Translation occurs at the ribosomes, which are made up of proteins and rRNA</a:t>
            </a:r>
          </a:p>
          <a:p>
            <a:pPr eaLnBrk="1" hangingPunct="1"/>
            <a:r>
              <a:rPr lang="en-US" smtClean="0"/>
              <a:t>The tRNA specializes in binding to one specific amino acid, and it recognizes and pairs with specific codons in the mRNA</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1074" name="Picture 2" descr="figure_15_07"/>
          <p:cNvPicPr>
            <a:picLocks noChangeAspect="1" noChangeArrowheads="1"/>
          </p:cNvPicPr>
          <p:nvPr/>
        </p:nvPicPr>
        <p:blipFill>
          <a:blip r:embed="rId3"/>
          <a:srcRect/>
          <a:stretch>
            <a:fillRect/>
          </a:stretch>
        </p:blipFill>
        <p:spPr bwMode="auto">
          <a:xfrm>
            <a:off x="304800" y="571500"/>
            <a:ext cx="8531225" cy="5727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en-US" sz="4000" smtClean="0"/>
              <a:t>Translation: Information Flow from mRNA to Protein</a:t>
            </a:r>
          </a:p>
        </p:txBody>
      </p:sp>
      <p:sp>
        <p:nvSpPr>
          <p:cNvPr id="37890" name="Content Placeholder 2"/>
          <p:cNvSpPr>
            <a:spLocks noGrp="1"/>
          </p:cNvSpPr>
          <p:nvPr>
            <p:ph idx="1"/>
          </p:nvPr>
        </p:nvSpPr>
        <p:spPr/>
        <p:txBody>
          <a:bodyPr/>
          <a:lstStyle/>
          <a:p>
            <a:pPr eaLnBrk="1" hangingPunct="1">
              <a:lnSpc>
                <a:spcPct val="90000"/>
              </a:lnSpc>
            </a:pPr>
            <a:r>
              <a:rPr lang="en-US" sz="2700" smtClean="0"/>
              <a:t>An </a:t>
            </a:r>
            <a:r>
              <a:rPr lang="en-US" sz="2700" b="1" smtClean="0"/>
              <a:t>anticodon </a:t>
            </a:r>
            <a:r>
              <a:rPr lang="en-US" sz="2700" smtClean="0"/>
              <a:t>is a three-base sequence that determines which codons on the mRNA can be recognized by the tRNA</a:t>
            </a:r>
          </a:p>
          <a:p>
            <a:pPr eaLnBrk="1" hangingPunct="1">
              <a:lnSpc>
                <a:spcPct val="90000"/>
              </a:lnSpc>
            </a:pPr>
            <a:r>
              <a:rPr lang="en-US" sz="2700" smtClean="0"/>
              <a:t>Translation begins when the tRNA molecule recognizes and pairs with the AUG of the start codon</a:t>
            </a:r>
          </a:p>
          <a:p>
            <a:pPr eaLnBrk="1" hangingPunct="1">
              <a:lnSpc>
                <a:spcPct val="90000"/>
              </a:lnSpc>
            </a:pPr>
            <a:r>
              <a:rPr lang="en-US" sz="2700" smtClean="0"/>
              <a:t>Each codon on the mRNA is recognized by a specific tRNA, and the ribosome adds the amino acid delivered by this tRNA to the growing amino acid chain</a:t>
            </a:r>
          </a:p>
          <a:p>
            <a:pPr eaLnBrk="1" hangingPunct="1">
              <a:lnSpc>
                <a:spcPct val="90000"/>
              </a:lnSpc>
            </a:pPr>
            <a:r>
              <a:rPr lang="en-US" sz="2700" smtClean="0"/>
              <a:t>The process continues until a stop codon is reached and the mRNA and the completed amino acid chain both separate from the ribosome</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3122" name="Picture 2" descr="figure_15_08"/>
          <p:cNvPicPr>
            <a:picLocks noChangeAspect="1" noChangeArrowheads="1"/>
          </p:cNvPicPr>
          <p:nvPr/>
        </p:nvPicPr>
        <p:blipFill>
          <a:blip r:embed="rId3"/>
          <a:srcRect/>
          <a:stretch>
            <a:fillRect/>
          </a:stretch>
        </p:blipFill>
        <p:spPr bwMode="auto">
          <a:xfrm>
            <a:off x="2387600" y="215900"/>
            <a:ext cx="4364038"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The Effects of Mutations on </a:t>
            </a:r>
            <a:br>
              <a:rPr lang="en-US" dirty="0" smtClean="0"/>
            </a:br>
            <a:r>
              <a:rPr lang="en-US" dirty="0" smtClean="0"/>
              <a:t>Protein Synthesis</a:t>
            </a:r>
            <a:endParaRPr lang="en-US" dirty="0"/>
          </a:p>
        </p:txBody>
      </p:sp>
      <p:sp>
        <p:nvSpPr>
          <p:cNvPr id="39938" name="Content Placeholder 2"/>
          <p:cNvSpPr>
            <a:spLocks noGrp="1"/>
          </p:cNvSpPr>
          <p:nvPr>
            <p:ph idx="1"/>
          </p:nvPr>
        </p:nvSpPr>
        <p:spPr/>
        <p:txBody>
          <a:bodyPr/>
          <a:lstStyle/>
          <a:p>
            <a:pPr eaLnBrk="1" hangingPunct="1"/>
            <a:r>
              <a:rPr lang="en-US" smtClean="0"/>
              <a:t>A mutations is a change in the base sequence of an organism’s DNA</a:t>
            </a:r>
          </a:p>
          <a:p>
            <a:pPr eaLnBrk="1" hangingPunct="1"/>
            <a:r>
              <a:rPr lang="en-US" smtClean="0"/>
              <a:t>Mutations can range from a change in the identity of a single base pair to the deletion of one or more whole chromosomes</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69863" y="274638"/>
            <a:ext cx="8785225" cy="1143000"/>
          </a:xfrm>
        </p:spPr>
        <p:txBody>
          <a:bodyPr rtlCol="0">
            <a:normAutofit fontScale="90000"/>
          </a:bodyPr>
          <a:lstStyle/>
          <a:p>
            <a:pPr eaLnBrk="1" fontAlgn="auto" hangingPunct="1">
              <a:spcAft>
                <a:spcPts val="0"/>
              </a:spcAft>
              <a:defRPr/>
            </a:pPr>
            <a:r>
              <a:rPr lang="en-US" dirty="0" smtClean="0"/>
              <a:t>Mutations Can Alter One or Many</a:t>
            </a:r>
            <a:br>
              <a:rPr lang="en-US" dirty="0" smtClean="0"/>
            </a:br>
            <a:r>
              <a:rPr lang="pt-BR" dirty="0" smtClean="0"/>
              <a:t>Bases in a Gene’s DNA Sequence</a:t>
            </a:r>
            <a:endParaRPr lang="en-US" dirty="0"/>
          </a:p>
        </p:txBody>
      </p:sp>
      <p:sp>
        <p:nvSpPr>
          <p:cNvPr id="41986" name="Content Placeholder 2"/>
          <p:cNvSpPr>
            <a:spLocks noGrp="1"/>
          </p:cNvSpPr>
          <p:nvPr>
            <p:ph idx="1"/>
          </p:nvPr>
        </p:nvSpPr>
        <p:spPr/>
        <p:txBody>
          <a:bodyPr/>
          <a:lstStyle/>
          <a:p>
            <a:pPr marL="609600" indent="-609600" eaLnBrk="1" hangingPunct="1">
              <a:lnSpc>
                <a:spcPct val="90000"/>
              </a:lnSpc>
            </a:pPr>
            <a:r>
              <a:rPr lang="en-US" smtClean="0"/>
              <a:t>There are three major types of mutations:</a:t>
            </a:r>
          </a:p>
          <a:p>
            <a:pPr marL="990600" lvl="1" indent="-533400" eaLnBrk="1" hangingPunct="1">
              <a:lnSpc>
                <a:spcPct val="90000"/>
              </a:lnSpc>
              <a:buFont typeface="Arial" charset="0"/>
              <a:buAutoNum type="arabicPeriod"/>
            </a:pPr>
            <a:r>
              <a:rPr lang="en-US" smtClean="0"/>
              <a:t>Substitutions</a:t>
            </a:r>
          </a:p>
          <a:p>
            <a:pPr marL="990600" lvl="1" indent="-533400" eaLnBrk="1" hangingPunct="1">
              <a:lnSpc>
                <a:spcPct val="90000"/>
              </a:lnSpc>
              <a:buFont typeface="Arial" charset="0"/>
              <a:buAutoNum type="arabicPeriod"/>
            </a:pPr>
            <a:r>
              <a:rPr lang="en-US" smtClean="0"/>
              <a:t>Insertions</a:t>
            </a:r>
          </a:p>
          <a:p>
            <a:pPr marL="990600" lvl="1" indent="-533400" eaLnBrk="1" hangingPunct="1">
              <a:lnSpc>
                <a:spcPct val="90000"/>
              </a:lnSpc>
              <a:buFont typeface="Arial" charset="0"/>
              <a:buAutoNum type="arabicPeriod"/>
            </a:pPr>
            <a:r>
              <a:rPr lang="en-US" smtClean="0"/>
              <a:t>Deletions</a:t>
            </a:r>
          </a:p>
          <a:p>
            <a:pPr marL="609600" indent="-609600" eaLnBrk="1" hangingPunct="1">
              <a:lnSpc>
                <a:spcPct val="90000"/>
              </a:lnSpc>
            </a:pPr>
            <a:r>
              <a:rPr lang="en-US" smtClean="0"/>
              <a:t>Mutations in which a single base is altered are called </a:t>
            </a:r>
            <a:r>
              <a:rPr lang="en-US" b="1" smtClean="0"/>
              <a:t>point mutations</a:t>
            </a:r>
          </a:p>
          <a:p>
            <a:pPr marL="609600" indent="-609600" eaLnBrk="1" hangingPunct="1">
              <a:lnSpc>
                <a:spcPct val="90000"/>
              </a:lnSpc>
            </a:pPr>
            <a:r>
              <a:rPr lang="en-US" smtClean="0"/>
              <a:t>A </a:t>
            </a:r>
            <a:r>
              <a:rPr lang="en-US" b="1" smtClean="0"/>
              <a:t>substitution mutation </a:t>
            </a:r>
            <a:r>
              <a:rPr lang="en-US" smtClean="0"/>
              <a:t>occurs when one base is substituted for another in a DNA sequence</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Mutations Can Alter One or Many</a:t>
            </a:r>
            <a:br>
              <a:rPr lang="en-US" dirty="0" smtClean="0"/>
            </a:br>
            <a:r>
              <a:rPr lang="pt-BR" dirty="0" smtClean="0"/>
              <a:t>Bases in a Gene’s DNA Sequence</a:t>
            </a:r>
            <a:endParaRPr lang="en-US" dirty="0"/>
          </a:p>
        </p:txBody>
      </p:sp>
      <p:sp>
        <p:nvSpPr>
          <p:cNvPr id="43010" name="Content Placeholder 2"/>
          <p:cNvSpPr>
            <a:spLocks noGrp="1"/>
          </p:cNvSpPr>
          <p:nvPr>
            <p:ph idx="1"/>
          </p:nvPr>
        </p:nvSpPr>
        <p:spPr/>
        <p:txBody>
          <a:bodyPr/>
          <a:lstStyle/>
          <a:p>
            <a:pPr eaLnBrk="1" hangingPunct="1">
              <a:lnSpc>
                <a:spcPct val="90000"/>
              </a:lnSpc>
            </a:pPr>
            <a:r>
              <a:rPr lang="en-US" sz="3000" b="1" smtClean="0"/>
              <a:t>Insertion </a:t>
            </a:r>
            <a:r>
              <a:rPr lang="en-US" sz="3000" smtClean="0"/>
              <a:t>or</a:t>
            </a:r>
            <a:r>
              <a:rPr lang="en-US" sz="3000" b="1" smtClean="0"/>
              <a:t> deletion mutations </a:t>
            </a:r>
            <a:r>
              <a:rPr lang="en-US" sz="3000" smtClean="0"/>
              <a:t>occur when a base is inserted into or deleted from a DNA sequence</a:t>
            </a:r>
          </a:p>
          <a:p>
            <a:pPr eaLnBrk="1" hangingPunct="1">
              <a:lnSpc>
                <a:spcPct val="90000"/>
              </a:lnSpc>
            </a:pPr>
            <a:r>
              <a:rPr lang="en-US" sz="3000" smtClean="0"/>
              <a:t>Unlike a substitution mutation, an insertion or deletion mutation causes a genetic </a:t>
            </a:r>
            <a:r>
              <a:rPr lang="en-US" sz="3000" b="1" smtClean="0"/>
              <a:t>frameshift, </a:t>
            </a:r>
            <a:r>
              <a:rPr lang="en-US" sz="3000" smtClean="0"/>
              <a:t>which changes the sequence of amino acids </a:t>
            </a:r>
          </a:p>
          <a:p>
            <a:pPr eaLnBrk="1" hangingPunct="1">
              <a:lnSpc>
                <a:spcPct val="90000"/>
              </a:lnSpc>
            </a:pPr>
            <a:r>
              <a:rPr lang="en-US" sz="3000" smtClean="0"/>
              <a:t>In most cases, frameshift mutations alter the resulting protein so severely that it fails to function</a:t>
            </a:r>
          </a:p>
          <a:p>
            <a:pPr eaLnBrk="1" hangingPunct="1">
              <a:lnSpc>
                <a:spcPct val="90000"/>
              </a:lnSpc>
            </a:pPr>
            <a:endParaRPr lang="en-US" sz="3000" smtClean="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4386" name="Picture 2" descr="figure_15_09"/>
          <p:cNvPicPr>
            <a:picLocks noChangeAspect="1" noChangeArrowheads="1"/>
          </p:cNvPicPr>
          <p:nvPr/>
        </p:nvPicPr>
        <p:blipFill>
          <a:blip r:embed="rId3"/>
          <a:srcRect/>
          <a:stretch>
            <a:fillRect/>
          </a:stretch>
        </p:blipFill>
        <p:spPr bwMode="auto">
          <a:xfrm>
            <a:off x="2006600" y="215900"/>
            <a:ext cx="5143500"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Mutations Can Cause a Change in Protein Function</a:t>
            </a:r>
            <a:endParaRPr lang="en-US" dirty="0"/>
          </a:p>
        </p:txBody>
      </p:sp>
      <p:sp>
        <p:nvSpPr>
          <p:cNvPr id="45058" name="Content Placeholder 2"/>
          <p:cNvSpPr>
            <a:spLocks noGrp="1"/>
          </p:cNvSpPr>
          <p:nvPr>
            <p:ph idx="1"/>
          </p:nvPr>
        </p:nvSpPr>
        <p:spPr/>
        <p:txBody>
          <a:bodyPr/>
          <a:lstStyle/>
          <a:p>
            <a:pPr eaLnBrk="1" hangingPunct="1">
              <a:lnSpc>
                <a:spcPct val="90000"/>
              </a:lnSpc>
            </a:pPr>
            <a:r>
              <a:rPr lang="en-US" smtClean="0"/>
              <a:t>Frameshift mutations stop protein synthesis before it is complete or alter the identity of many amino acids in a protein</a:t>
            </a:r>
          </a:p>
          <a:p>
            <a:pPr eaLnBrk="1" hangingPunct="1">
              <a:lnSpc>
                <a:spcPct val="90000"/>
              </a:lnSpc>
            </a:pPr>
            <a:r>
              <a:rPr lang="en-US" smtClean="0"/>
              <a:t>A silent mutation causes no change in the structure of the protein, and therefore no change in the phenotype of the organism</a:t>
            </a:r>
          </a:p>
          <a:p>
            <a:pPr eaLnBrk="1" hangingPunct="1">
              <a:lnSpc>
                <a:spcPct val="90000"/>
              </a:lnSpc>
            </a:pPr>
            <a:r>
              <a:rPr lang="en-US" smtClean="0"/>
              <a:t>Some mutations can be beneficial and improve the efficiency or functionality of a protein</a:t>
            </a:r>
          </a:p>
          <a:p>
            <a:pPr eaLnBrk="1" hangingPunct="1">
              <a:lnSpc>
                <a:spcPct val="90000"/>
              </a:lnSpc>
            </a:pPr>
            <a:endParaRPr 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smtClean="0"/>
              <a:t>The Man from the Copper Age</a:t>
            </a:r>
          </a:p>
        </p:txBody>
      </p:sp>
      <p:sp>
        <p:nvSpPr>
          <p:cNvPr id="16386" name="Content Placeholder 2"/>
          <p:cNvSpPr>
            <a:spLocks noGrp="1"/>
          </p:cNvSpPr>
          <p:nvPr>
            <p:ph idx="1"/>
          </p:nvPr>
        </p:nvSpPr>
        <p:spPr/>
        <p:txBody>
          <a:bodyPr/>
          <a:lstStyle/>
          <a:p>
            <a:pPr eaLnBrk="1" hangingPunct="1"/>
            <a:r>
              <a:rPr lang="en-US" smtClean="0"/>
              <a:t>In 1991, hikers discovered a well-preserved mummy in the Italian Alps</a:t>
            </a:r>
          </a:p>
          <a:p>
            <a:pPr eaLnBrk="1" hangingPunct="1"/>
            <a:r>
              <a:rPr lang="en-US" smtClean="0"/>
              <a:t>Scientists estimated the mummy was from the Copper Age and proceeded to use DNA to accurately date the incredible discovery</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77813" y="274638"/>
            <a:ext cx="8682037" cy="1143000"/>
          </a:xfrm>
        </p:spPr>
        <p:txBody>
          <a:bodyPr rtlCol="0">
            <a:normAutofit fontScale="90000"/>
          </a:bodyPr>
          <a:lstStyle/>
          <a:p>
            <a:pPr eaLnBrk="1" fontAlgn="auto" hangingPunct="1">
              <a:spcAft>
                <a:spcPts val="0"/>
              </a:spcAft>
              <a:defRPr/>
            </a:pPr>
            <a:r>
              <a:rPr lang="en-US" dirty="0" smtClean="0"/>
              <a:t>Putting It All Together: From Gene to Protein to Phenotype</a:t>
            </a:r>
            <a:endParaRPr lang="en-US" dirty="0"/>
          </a:p>
        </p:txBody>
      </p:sp>
      <p:sp>
        <p:nvSpPr>
          <p:cNvPr id="46082" name="Content Placeholder 2"/>
          <p:cNvSpPr>
            <a:spLocks noGrp="1"/>
          </p:cNvSpPr>
          <p:nvPr>
            <p:ph idx="1"/>
          </p:nvPr>
        </p:nvSpPr>
        <p:spPr/>
        <p:txBody>
          <a:bodyPr/>
          <a:lstStyle/>
          <a:p>
            <a:pPr eaLnBrk="1" hangingPunct="1"/>
            <a:r>
              <a:rPr lang="en-US" smtClean="0"/>
              <a:t>Transcription and translation are the two major steps in the synthesis of a protein from the information in its corresponding gene</a:t>
            </a:r>
          </a:p>
          <a:p>
            <a:pPr eaLnBrk="1" hangingPunct="1"/>
            <a:r>
              <a:rPr lang="en-US" smtClean="0"/>
              <a:t>Proteins encoded by genes are essential to life, and a mutation in a gene can alter the sequence of amino acids in the gene’s protein product</a:t>
            </a:r>
            <a:endParaRPr lang="en-US" b="1" smtClean="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6434" name="Picture 2" descr="figure_15_10"/>
          <p:cNvPicPr>
            <a:picLocks noChangeAspect="1" noChangeArrowheads="1"/>
          </p:cNvPicPr>
          <p:nvPr/>
        </p:nvPicPr>
        <p:blipFill>
          <a:blip r:embed="rId3"/>
          <a:srcRect/>
          <a:stretch>
            <a:fillRect/>
          </a:stretch>
        </p:blipFill>
        <p:spPr bwMode="auto">
          <a:xfrm>
            <a:off x="1790700" y="215900"/>
            <a:ext cx="5575300"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eaLnBrk="1" hangingPunct="1"/>
            <a:r>
              <a:rPr lang="en-US" smtClean="0"/>
              <a:t>CSI: Copper Age</a:t>
            </a:r>
          </a:p>
        </p:txBody>
      </p:sp>
      <p:sp>
        <p:nvSpPr>
          <p:cNvPr id="48130" name="Content Placeholder 2"/>
          <p:cNvSpPr>
            <a:spLocks noGrp="1"/>
          </p:cNvSpPr>
          <p:nvPr>
            <p:ph idx="1"/>
          </p:nvPr>
        </p:nvSpPr>
        <p:spPr/>
        <p:txBody>
          <a:bodyPr/>
          <a:lstStyle/>
          <a:p>
            <a:pPr eaLnBrk="1" hangingPunct="1"/>
            <a:r>
              <a:rPr lang="en-US" smtClean="0"/>
              <a:t>Through DNA analysis and DNA fingerprinting, scientists were able to determine, not only the age of the Iceman, but also where he lived and how he died, and even to analyze the blood on his weapons</a:t>
            </a:r>
          </a:p>
          <a:p>
            <a:pPr eaLnBrk="1" hangingPunct="1"/>
            <a:r>
              <a:rPr lang="en-US" smtClean="0"/>
              <a:t>DNA evidence revealed that the Iceman carried the K gene, which is found in 6% of ethnic Europeans</a:t>
            </a:r>
          </a:p>
          <a:p>
            <a:pPr eaLnBrk="1" hangingPunct="1"/>
            <a:endParaRPr lang="en-US" smtClean="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1981200"/>
            <a:ext cx="7620000" cy="1752600"/>
          </a:xfrm>
          <a:effectLst>
            <a:outerShdw blurRad="25400" dist="12700" dir="2700000" algn="ctr" rotWithShape="0">
              <a:schemeClr val="tx1">
                <a:alpha val="74998"/>
              </a:schemeClr>
            </a:outerShdw>
          </a:effectLst>
        </p:spPr>
        <p:txBody>
          <a:bodyPr>
            <a:normAutofit/>
          </a:bodyPr>
          <a:lstStyle/>
          <a:p>
            <a:pPr eaLnBrk="1" hangingPunct="1">
              <a:defRPr/>
            </a:pPr>
            <a:r>
              <a:rPr lang="en-US" sz="6000" b="1" dirty="0" smtClean="0">
                <a:solidFill>
                  <a:srgbClr val="E03C3C"/>
                </a:solidFill>
                <a:ea typeface="+mj-ea"/>
                <a:cs typeface="+mj-cs"/>
              </a:rPr>
              <a:t>Clicker Questions</a:t>
            </a:r>
            <a:endParaRPr lang="en-US" sz="4800" b="1" dirty="0">
              <a:ea typeface="+mj-ea"/>
              <a:cs typeface="+mj-cs"/>
            </a:endParaRPr>
          </a:p>
        </p:txBody>
      </p:sp>
      <p:sp>
        <p:nvSpPr>
          <p:cNvPr id="14339" name="Rectangle 3"/>
          <p:cNvSpPr>
            <a:spLocks noGrp="1" noChangeArrowheads="1"/>
          </p:cNvSpPr>
          <p:nvPr>
            <p:ph type="subTitle" idx="1"/>
          </p:nvPr>
        </p:nvSpPr>
        <p:spPr>
          <a:xfrm>
            <a:off x="153988" y="4114800"/>
            <a:ext cx="8839200" cy="2209800"/>
          </a:xfrm>
        </p:spPr>
        <p:txBody>
          <a:bodyPr rtlCol="0">
            <a:normAutofit/>
          </a:bodyPr>
          <a:lstStyle/>
          <a:p>
            <a:pPr eaLnBrk="1" fontAlgn="auto" hangingPunct="1">
              <a:lnSpc>
                <a:spcPct val="90000"/>
              </a:lnSpc>
              <a:spcAft>
                <a:spcPts val="0"/>
              </a:spcAft>
              <a:defRPr/>
            </a:pPr>
            <a:r>
              <a:rPr lang="en-US" sz="2800" b="1" dirty="0" smtClean="0"/>
              <a:t>CHAPTER</a:t>
            </a:r>
            <a:r>
              <a:rPr lang="en-US" sz="2800" b="1" dirty="0" smtClean="0"/>
              <a:t> 15</a:t>
            </a:r>
            <a:endParaRPr lang="en-US" sz="2800" dirty="0" smtClean="0"/>
          </a:p>
          <a:p>
            <a:pPr eaLnBrk="1" fontAlgn="auto" hangingPunct="1">
              <a:lnSpc>
                <a:spcPct val="90000"/>
              </a:lnSpc>
              <a:spcAft>
                <a:spcPts val="0"/>
              </a:spcAft>
              <a:defRPr/>
            </a:pPr>
            <a:r>
              <a:rPr lang="en-US" sz="2800" dirty="0" smtClean="0"/>
              <a:t>From Gene to Protein</a:t>
            </a:r>
            <a:endParaRPr lang="en-US" sz="2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13"/>
          <p:cNvSpPr>
            <a:spLocks noGrp="1" noChangeArrowheads="1"/>
          </p:cNvSpPr>
          <p:nvPr>
            <p:ph type="title"/>
          </p:nvPr>
        </p:nvSpPr>
        <p:spPr>
          <a:xfrm>
            <a:off x="457200" y="582613"/>
            <a:ext cx="8229600" cy="1120775"/>
          </a:xfrm>
        </p:spPr>
        <p:txBody>
          <a:bodyPr rIns="132080"/>
          <a:lstStyle/>
          <a:p>
            <a:pPr eaLnBrk="1" hangingPunct="1"/>
            <a:r>
              <a:rPr lang="en-US"/>
              <a:t>Concept Quiz</a:t>
            </a:r>
          </a:p>
        </p:txBody>
      </p:sp>
      <p:sp>
        <p:nvSpPr>
          <p:cNvPr id="26627" name="Rectangle 14"/>
          <p:cNvSpPr>
            <a:spLocks noGrp="1" noChangeArrowheads="1"/>
          </p:cNvSpPr>
          <p:nvPr>
            <p:ph type="body" idx="1"/>
          </p:nvPr>
        </p:nvSpPr>
        <p:spPr>
          <a:xfrm>
            <a:off x="457200" y="1676400"/>
            <a:ext cx="8229600" cy="3730625"/>
          </a:xfrm>
        </p:spPr>
        <p:txBody>
          <a:bodyPr rIns="132080"/>
          <a:lstStyle/>
          <a:p>
            <a:pPr marL="649288" indent="-649288" eaLnBrk="1" hangingPunct="1">
              <a:lnSpc>
                <a:spcPct val="80000"/>
              </a:lnSpc>
              <a:buFont typeface="Wingdings" pitchFamily="1" charset="2"/>
              <a:buNone/>
            </a:pPr>
            <a:r>
              <a:rPr lang="en-US" sz="2800"/>
              <a:t>Which of the following is true?</a:t>
            </a:r>
          </a:p>
          <a:p>
            <a:pPr marL="649288" indent="-649288" eaLnBrk="1" hangingPunct="1">
              <a:lnSpc>
                <a:spcPct val="80000"/>
              </a:lnSpc>
              <a:buSzPct val="99000"/>
              <a:buFont typeface="Wingdings" pitchFamily="1" charset="2"/>
              <a:buAutoNum type="alphaUcPeriod"/>
            </a:pPr>
            <a:r>
              <a:rPr lang="en-US" sz="2800"/>
              <a:t>Transcription occurs in the cytoplasm and produces RNA.</a:t>
            </a:r>
          </a:p>
          <a:p>
            <a:pPr marL="649288" indent="-649288" eaLnBrk="1" hangingPunct="1">
              <a:lnSpc>
                <a:spcPct val="80000"/>
              </a:lnSpc>
              <a:buSzPct val="99000"/>
              <a:buFont typeface="Wingdings" pitchFamily="1" charset="2"/>
              <a:buAutoNum type="alphaUcPeriod"/>
            </a:pPr>
            <a:r>
              <a:rPr lang="en-US" sz="2800"/>
              <a:t>Transcription occurs in the nucleus and produces proteins.</a:t>
            </a:r>
          </a:p>
          <a:p>
            <a:pPr marL="649288" indent="-649288" eaLnBrk="1" hangingPunct="1">
              <a:lnSpc>
                <a:spcPct val="80000"/>
              </a:lnSpc>
              <a:buSzPct val="99000"/>
              <a:buFont typeface="Wingdings" pitchFamily="1" charset="2"/>
              <a:buAutoNum type="alphaUcPeriod"/>
            </a:pPr>
            <a:r>
              <a:rPr lang="en-US" sz="2800"/>
              <a:t>Translation occurs in the cytoplasm and produces proteins.</a:t>
            </a:r>
          </a:p>
          <a:p>
            <a:pPr marL="649288" indent="-649288" eaLnBrk="1" hangingPunct="1">
              <a:lnSpc>
                <a:spcPct val="80000"/>
              </a:lnSpc>
              <a:buSzPct val="99000"/>
              <a:buFont typeface="Wingdings" pitchFamily="1" charset="2"/>
              <a:buAutoNum type="alphaUcPeriod"/>
            </a:pPr>
            <a:r>
              <a:rPr lang="en-US" sz="2800"/>
              <a:t>Translation occurs in the nucleus and produces RNA.</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13"/>
          <p:cNvSpPr>
            <a:spLocks noGrp="1" noChangeArrowheads="1"/>
          </p:cNvSpPr>
          <p:nvPr>
            <p:ph type="title"/>
          </p:nvPr>
        </p:nvSpPr>
        <p:spPr/>
        <p:txBody>
          <a:bodyPr rIns="132080"/>
          <a:lstStyle/>
          <a:p>
            <a:pPr eaLnBrk="1" hangingPunct="1"/>
            <a:r>
              <a:rPr lang="en-US"/>
              <a:t>Concept Quiz</a:t>
            </a:r>
          </a:p>
        </p:txBody>
      </p:sp>
      <p:sp>
        <p:nvSpPr>
          <p:cNvPr id="28675" name="Rectangle 14"/>
          <p:cNvSpPr>
            <a:spLocks noGrp="1" noChangeArrowheads="1"/>
          </p:cNvSpPr>
          <p:nvPr>
            <p:ph type="body" idx="1"/>
          </p:nvPr>
        </p:nvSpPr>
        <p:spPr>
          <a:xfrm>
            <a:off x="457200" y="1676400"/>
            <a:ext cx="8229600" cy="3886200"/>
          </a:xfrm>
        </p:spPr>
        <p:txBody>
          <a:bodyPr rIns="132080"/>
          <a:lstStyle/>
          <a:p>
            <a:pPr marL="649288" indent="-649288" eaLnBrk="1" hangingPunct="1">
              <a:lnSpc>
                <a:spcPct val="90000"/>
              </a:lnSpc>
              <a:buFont typeface="Wingdings" pitchFamily="1" charset="2"/>
              <a:buNone/>
            </a:pPr>
            <a:r>
              <a:rPr lang="en-US"/>
              <a:t>	Which of the following is </a:t>
            </a:r>
            <a:r>
              <a:rPr lang="en-US" i="1"/>
              <a:t>not</a:t>
            </a:r>
            <a:r>
              <a:rPr lang="en-US"/>
              <a:t> true about the genetic code?</a:t>
            </a:r>
          </a:p>
          <a:p>
            <a:pPr marL="649288" indent="-649288" eaLnBrk="1" hangingPunct="1">
              <a:lnSpc>
                <a:spcPct val="90000"/>
              </a:lnSpc>
              <a:buSzPct val="99000"/>
              <a:buFont typeface="Wingdings" pitchFamily="1" charset="2"/>
              <a:buAutoNum type="alphaUcPeriod"/>
            </a:pPr>
            <a:r>
              <a:rPr lang="en-US" sz="2800"/>
              <a:t>It is based on three base codons.</a:t>
            </a:r>
          </a:p>
          <a:p>
            <a:pPr marL="649288" indent="-649288" eaLnBrk="1" hangingPunct="1">
              <a:lnSpc>
                <a:spcPct val="90000"/>
              </a:lnSpc>
              <a:buSzPct val="99000"/>
              <a:buFont typeface="Wingdings" pitchFamily="1" charset="2"/>
              <a:buAutoNum type="alphaUcPeriod"/>
            </a:pPr>
            <a:r>
              <a:rPr lang="en-US" sz="2800"/>
              <a:t>There are 64 possible codons. </a:t>
            </a:r>
          </a:p>
          <a:p>
            <a:pPr marL="649288" indent="-649288" eaLnBrk="1" hangingPunct="1">
              <a:lnSpc>
                <a:spcPct val="90000"/>
              </a:lnSpc>
              <a:buSzPct val="99000"/>
              <a:buFont typeface="Wingdings" pitchFamily="1" charset="2"/>
              <a:buAutoNum type="alphaUcPeriod"/>
            </a:pPr>
            <a:r>
              <a:rPr lang="en-US" sz="2800"/>
              <a:t>Amino acids can have more than one codon. </a:t>
            </a:r>
          </a:p>
          <a:p>
            <a:pPr marL="649288" indent="-649288" eaLnBrk="1" hangingPunct="1">
              <a:lnSpc>
                <a:spcPct val="90000"/>
              </a:lnSpc>
              <a:buSzPct val="99000"/>
              <a:buFont typeface="Wingdings" pitchFamily="1" charset="2"/>
              <a:buAutoNum type="alphaUcPeriod"/>
            </a:pPr>
            <a:r>
              <a:rPr lang="en-US" sz="2800"/>
              <a:t>Every codon has a corresponding amino acid.</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13"/>
          <p:cNvSpPr>
            <a:spLocks noGrp="1" noChangeArrowheads="1"/>
          </p:cNvSpPr>
          <p:nvPr>
            <p:ph type="body" idx="1"/>
          </p:nvPr>
        </p:nvSpPr>
        <p:spPr>
          <a:xfrm>
            <a:off x="457200" y="1676400"/>
            <a:ext cx="8229600" cy="3886200"/>
          </a:xfrm>
        </p:spPr>
        <p:txBody>
          <a:bodyPr rIns="132080"/>
          <a:lstStyle/>
          <a:p>
            <a:pPr marL="649288" indent="-649288" eaLnBrk="1" hangingPunct="1">
              <a:buFont typeface="Wingdings" pitchFamily="1" charset="2"/>
              <a:buNone/>
            </a:pPr>
            <a:r>
              <a:rPr lang="en-US" sz="2800"/>
              <a:t>Frameshift mutations</a:t>
            </a:r>
          </a:p>
          <a:p>
            <a:pPr marL="649288" indent="-649288" eaLnBrk="1" hangingPunct="1">
              <a:buSzPct val="99000"/>
              <a:buFont typeface="Wingdings" pitchFamily="1" charset="2"/>
              <a:buAutoNum type="alphaUcPeriod"/>
            </a:pPr>
            <a:r>
              <a:rPr lang="en-US" sz="2800"/>
              <a:t>Occur when part of a chromosome is missing</a:t>
            </a:r>
          </a:p>
          <a:p>
            <a:pPr marL="649288" indent="-649288" eaLnBrk="1" hangingPunct="1">
              <a:buSzPct val="99000"/>
              <a:buFont typeface="Wingdings" pitchFamily="1" charset="2"/>
              <a:buAutoNum type="alphaUcPeriod"/>
            </a:pPr>
            <a:r>
              <a:rPr lang="en-US" sz="2800"/>
              <a:t>Occur when one base is changed to another</a:t>
            </a:r>
          </a:p>
          <a:p>
            <a:pPr marL="649288" indent="-649288" eaLnBrk="1" hangingPunct="1">
              <a:buSzPct val="99000"/>
              <a:buFont typeface="Wingdings" pitchFamily="1" charset="2"/>
              <a:buAutoNum type="alphaUcPeriod"/>
            </a:pPr>
            <a:r>
              <a:rPr lang="en-US" sz="2800"/>
              <a:t>Don’t change the structure of the protein</a:t>
            </a:r>
          </a:p>
          <a:p>
            <a:pPr marL="649288" indent="-649288" eaLnBrk="1" hangingPunct="1">
              <a:buSzPct val="99000"/>
              <a:buFont typeface="Wingdings" pitchFamily="1" charset="2"/>
              <a:buAutoNum type="alphaUcPeriod"/>
            </a:pPr>
            <a:r>
              <a:rPr lang="en-US" sz="2800"/>
              <a:t>Include insertion and deletion mutants</a:t>
            </a:r>
          </a:p>
        </p:txBody>
      </p:sp>
      <p:sp>
        <p:nvSpPr>
          <p:cNvPr id="30723" name="Rectangle 14"/>
          <p:cNvSpPr>
            <a:spLocks noGrp="1" noChangeArrowheads="1"/>
          </p:cNvSpPr>
          <p:nvPr>
            <p:ph type="title"/>
          </p:nvPr>
        </p:nvSpPr>
        <p:spPr/>
        <p:txBody>
          <a:bodyPr rIns="132080"/>
          <a:lstStyle/>
          <a:p>
            <a:pPr eaLnBrk="1" hangingPunct="1"/>
            <a:r>
              <a:rPr lang="en-US"/>
              <a:t>Concept Quiz</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4388" name="Rectangle 4"/>
          <p:cNvSpPr>
            <a:spLocks noGrp="1" noChangeArrowheads="1"/>
          </p:cNvSpPr>
          <p:nvPr>
            <p:ph type="ctrTitle"/>
          </p:nvPr>
        </p:nvSpPr>
        <p:spPr/>
        <p:txBody>
          <a:bodyPr/>
          <a:lstStyle/>
          <a:p>
            <a:r>
              <a:rPr lang="en-US" b="1" dirty="0" smtClean="0">
                <a:solidFill>
                  <a:srgbClr val="E03C3C"/>
                </a:solidFill>
                <a:ea typeface="+mj-ea"/>
                <a:cs typeface="+mj-cs"/>
              </a:rPr>
              <a:t>Relevant Art from Other Chapters</a:t>
            </a:r>
            <a:endParaRPr lang="en-US" b="1" dirty="0">
              <a:solidFill>
                <a:srgbClr val="FF0000"/>
              </a:solidFill>
              <a:latin typeface="Calibri"/>
              <a:cs typeface="Calibri"/>
            </a:endParaRPr>
          </a:p>
        </p:txBody>
      </p:sp>
      <p:sp>
        <p:nvSpPr>
          <p:cNvPr id="144389" name="Rectangle 5"/>
          <p:cNvSpPr>
            <a:spLocks noGrp="1" noChangeArrowheads="1"/>
          </p:cNvSpPr>
          <p:nvPr>
            <p:ph type="subTitle" idx="1"/>
          </p:nvPr>
        </p:nvSpPr>
        <p:spPr/>
        <p:txBody>
          <a:bodyPr/>
          <a:lstStyle/>
          <a:p>
            <a:r>
              <a:rPr lang="en-US" sz="2800" dirty="0">
                <a:latin typeface="Calibri"/>
                <a:cs typeface="Calibri"/>
              </a:rPr>
              <a:t>All art files from the book are available in JPEG and PPT formats </a:t>
            </a:r>
            <a:r>
              <a:rPr lang="en-US" sz="2800" dirty="0" smtClean="0">
                <a:latin typeface="Calibri"/>
                <a:cs typeface="Calibri"/>
              </a:rPr>
              <a:t>online and on </a:t>
            </a:r>
            <a:r>
              <a:rPr lang="en-US" sz="2800" dirty="0">
                <a:latin typeface="Calibri"/>
                <a:cs typeface="Calibri"/>
              </a:rPr>
              <a:t>the Instructor Resource Disc</a:t>
            </a: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9442" name="Picture 2" descr="figure_05_22"/>
          <p:cNvPicPr>
            <a:picLocks noChangeAspect="1" noChangeArrowheads="1"/>
          </p:cNvPicPr>
          <p:nvPr/>
        </p:nvPicPr>
        <p:blipFill>
          <a:blip r:embed="rId3"/>
          <a:srcRect/>
          <a:stretch>
            <a:fillRect/>
          </a:stretch>
        </p:blipFill>
        <p:spPr bwMode="auto">
          <a:xfrm>
            <a:off x="1549400" y="215900"/>
            <a:ext cx="6051550"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5714" name="Picture 2" descr="figure_14_03"/>
          <p:cNvPicPr>
            <a:picLocks noChangeAspect="1" noChangeArrowheads="1"/>
          </p:cNvPicPr>
          <p:nvPr/>
        </p:nvPicPr>
        <p:blipFill>
          <a:blip r:embed="rId3"/>
          <a:srcRect/>
          <a:stretch>
            <a:fillRect/>
          </a:stretch>
        </p:blipFill>
        <p:spPr bwMode="auto">
          <a:xfrm>
            <a:off x="711200" y="215900"/>
            <a:ext cx="773271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Title 1"/>
          <p:cNvSpPr>
            <a:spLocks noGrp="1"/>
          </p:cNvSpPr>
          <p:nvPr>
            <p:ph type="title"/>
          </p:nvPr>
        </p:nvSpPr>
        <p:spPr>
          <a:xfrm>
            <a:off x="0" y="274638"/>
            <a:ext cx="9144000" cy="1143000"/>
          </a:xfrm>
        </p:spPr>
        <p:txBody>
          <a:bodyPr/>
          <a:lstStyle/>
          <a:p>
            <a:pPr eaLnBrk="1" hangingPunct="1"/>
            <a:r>
              <a:rPr lang="en-US" smtClean="0"/>
              <a:t>How Do Genes Store the Information Needed to Build RNA and Proteins?</a:t>
            </a:r>
          </a:p>
        </p:txBody>
      </p:sp>
      <p:sp>
        <p:nvSpPr>
          <p:cNvPr id="17410" name="Content Placeholder 2"/>
          <p:cNvSpPr>
            <a:spLocks noGrp="1"/>
          </p:cNvSpPr>
          <p:nvPr>
            <p:ph idx="1"/>
          </p:nvPr>
        </p:nvSpPr>
        <p:spPr>
          <a:xfrm>
            <a:off x="457200" y="1814513"/>
            <a:ext cx="8229600" cy="4525962"/>
          </a:xfrm>
        </p:spPr>
        <p:txBody>
          <a:bodyPr/>
          <a:lstStyle/>
          <a:p>
            <a:pPr eaLnBrk="1" hangingPunct="1"/>
            <a:r>
              <a:rPr lang="en-US" smtClean="0"/>
              <a:t>Scientists work to understand how gene mutations produce new phenotypes, including disease phenotypes</a:t>
            </a:r>
          </a:p>
          <a:p>
            <a:pPr eaLnBrk="1" hangingPunct="1"/>
            <a:r>
              <a:rPr lang="en-US" smtClean="0"/>
              <a:t>Genetic information is encoded in genes and  is then used to build proteins as directed</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3666" name="Picture 2" descr="figure_14_01"/>
          <p:cNvPicPr>
            <a:picLocks noChangeAspect="1" noChangeArrowheads="1"/>
          </p:cNvPicPr>
          <p:nvPr/>
        </p:nvPicPr>
        <p:blipFill>
          <a:blip r:embed="rId3"/>
          <a:srcRect/>
          <a:stretch>
            <a:fillRect/>
          </a:stretch>
        </p:blipFill>
        <p:spPr bwMode="auto">
          <a:xfrm>
            <a:off x="1079500" y="215900"/>
            <a:ext cx="700246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6978" name="Picture 2" descr="figure_14_06"/>
          <p:cNvPicPr>
            <a:picLocks noChangeAspect="1" noChangeArrowheads="1"/>
          </p:cNvPicPr>
          <p:nvPr/>
        </p:nvPicPr>
        <p:blipFill>
          <a:blip r:embed="rId3"/>
          <a:srcRect/>
          <a:stretch>
            <a:fillRect/>
          </a:stretch>
        </p:blipFill>
        <p:spPr bwMode="auto">
          <a:xfrm>
            <a:off x="1485900" y="215900"/>
            <a:ext cx="6184900"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smtClean="0"/>
              <a:t>How Genes Work</a:t>
            </a:r>
          </a:p>
        </p:txBody>
      </p:sp>
      <p:sp>
        <p:nvSpPr>
          <p:cNvPr id="18434" name="Content Placeholder 2"/>
          <p:cNvSpPr>
            <a:spLocks noGrp="1"/>
          </p:cNvSpPr>
          <p:nvPr>
            <p:ph idx="1"/>
          </p:nvPr>
        </p:nvSpPr>
        <p:spPr>
          <a:xfrm>
            <a:off x="457200" y="1600200"/>
            <a:ext cx="8229600" cy="4948238"/>
          </a:xfrm>
        </p:spPr>
        <p:txBody>
          <a:bodyPr/>
          <a:lstStyle/>
          <a:p>
            <a:pPr eaLnBrk="1" hangingPunct="1"/>
            <a:r>
              <a:rPr lang="en-US" smtClean="0"/>
              <a:t>Proteins, especially enzymes, are essential to all life</a:t>
            </a:r>
          </a:p>
          <a:p>
            <a:pPr eaLnBrk="1" hangingPunct="1"/>
            <a:r>
              <a:rPr lang="en-US" smtClean="0"/>
              <a:t>Enzymes, along with the internal and external environment, are the key determinants of an organism’s phenotype</a:t>
            </a:r>
          </a:p>
          <a:p>
            <a:pPr eaLnBrk="1" hangingPunct="1"/>
            <a:r>
              <a:rPr lang="en-US" smtClean="0"/>
              <a:t>In the early twentieth century, scientists hypothesized that genes were responsible for enzyme production and that metabolic disorders were caused by enzyme deficiencies </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sz="4000" smtClean="0"/>
              <a:t>Genes Contain Information for Building RNA Molecules</a:t>
            </a:r>
          </a:p>
        </p:txBody>
      </p:sp>
      <p:sp>
        <p:nvSpPr>
          <p:cNvPr id="20482" name="Content Placeholder 2"/>
          <p:cNvSpPr>
            <a:spLocks noGrp="1"/>
          </p:cNvSpPr>
          <p:nvPr>
            <p:ph idx="1"/>
          </p:nvPr>
        </p:nvSpPr>
        <p:spPr/>
        <p:txBody>
          <a:bodyPr/>
          <a:lstStyle/>
          <a:p>
            <a:pPr eaLnBrk="1" hangingPunct="1">
              <a:lnSpc>
                <a:spcPct val="90000"/>
              </a:lnSpc>
            </a:pPr>
            <a:r>
              <a:rPr lang="en-US" sz="3000" smtClean="0"/>
              <a:t>A </a:t>
            </a:r>
            <a:r>
              <a:rPr lang="en-US" sz="3000" b="1" smtClean="0"/>
              <a:t>gene </a:t>
            </a:r>
            <a:r>
              <a:rPr lang="en-US" sz="3000" smtClean="0"/>
              <a:t>is any DNA sequence that is transcribed into RNA</a:t>
            </a:r>
          </a:p>
          <a:p>
            <a:pPr eaLnBrk="1" hangingPunct="1">
              <a:lnSpc>
                <a:spcPct val="90000"/>
              </a:lnSpc>
            </a:pPr>
            <a:r>
              <a:rPr lang="en-US" sz="3000" smtClean="0"/>
              <a:t>DNA molecules are double-stranded nucleic acids, while RNA molecules are single-stranded</a:t>
            </a:r>
          </a:p>
          <a:p>
            <a:pPr eaLnBrk="1" hangingPunct="1">
              <a:lnSpc>
                <a:spcPct val="90000"/>
              </a:lnSpc>
            </a:pPr>
            <a:r>
              <a:rPr lang="en-US" sz="3000" smtClean="0"/>
              <a:t>DNA strands form a double helix, while RNA molecules can assume a variety of three-dimensional shapes</a:t>
            </a:r>
          </a:p>
          <a:p>
            <a:pPr eaLnBrk="1" hangingPunct="1">
              <a:lnSpc>
                <a:spcPct val="90000"/>
              </a:lnSpc>
            </a:pPr>
            <a:r>
              <a:rPr lang="en-US" sz="3000" smtClean="0"/>
              <a:t>DNA and RNA also differ in the type of sugar used, and RNA uses the base uracil in place of thymine on the DNA molecule</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4690" name="Picture 2" descr="figure_15_01"/>
          <p:cNvPicPr>
            <a:picLocks noChangeAspect="1" noChangeArrowheads="1"/>
          </p:cNvPicPr>
          <p:nvPr/>
        </p:nvPicPr>
        <p:blipFill>
          <a:blip r:embed="rId3"/>
          <a:srcRect/>
          <a:stretch>
            <a:fillRect/>
          </a:stretch>
        </p:blipFill>
        <p:spPr bwMode="auto">
          <a:xfrm>
            <a:off x="622300" y="215900"/>
            <a:ext cx="789781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rtlCol="0">
            <a:normAutofit fontScale="90000"/>
          </a:bodyPr>
          <a:lstStyle/>
          <a:p>
            <a:pPr eaLnBrk="1" fontAlgn="auto" hangingPunct="1">
              <a:spcAft>
                <a:spcPts val="0"/>
              </a:spcAft>
              <a:defRPr/>
            </a:pPr>
            <a:r>
              <a:rPr lang="en-US" dirty="0" smtClean="0"/>
              <a:t>Three Types of RNA Assist in the Manufacture of Proteins</a:t>
            </a:r>
            <a:endParaRPr lang="en-US" dirty="0"/>
          </a:p>
        </p:txBody>
      </p:sp>
      <p:sp>
        <p:nvSpPr>
          <p:cNvPr id="22530" name="Content Placeholder 2"/>
          <p:cNvSpPr>
            <a:spLocks noGrp="1"/>
          </p:cNvSpPr>
          <p:nvPr>
            <p:ph idx="1"/>
          </p:nvPr>
        </p:nvSpPr>
        <p:spPr/>
        <p:txBody>
          <a:bodyPr/>
          <a:lstStyle/>
          <a:p>
            <a:pPr marL="609600" indent="-609600" eaLnBrk="1" hangingPunct="1"/>
            <a:r>
              <a:rPr lang="en-US" smtClean="0"/>
              <a:t>Cells use three main types of RNA molecules to construct proteins:</a:t>
            </a:r>
          </a:p>
          <a:p>
            <a:pPr marL="990600" lvl="1" indent="-533400" eaLnBrk="1" hangingPunct="1">
              <a:buFont typeface="Arial" charset="0"/>
              <a:buAutoNum type="arabicPeriod"/>
            </a:pPr>
            <a:r>
              <a:rPr lang="en-US" smtClean="0"/>
              <a:t>Messenger RNA (mRNA)</a:t>
            </a:r>
          </a:p>
          <a:p>
            <a:pPr marL="990600" lvl="1" indent="-533400" eaLnBrk="1" hangingPunct="1">
              <a:buFont typeface="Arial" charset="0"/>
              <a:buAutoNum type="arabicPeriod"/>
            </a:pPr>
            <a:r>
              <a:rPr lang="en-US" smtClean="0"/>
              <a:t>Ribosomal RNA (rRNA)</a:t>
            </a:r>
          </a:p>
          <a:p>
            <a:pPr marL="990600" lvl="1" indent="-533400" eaLnBrk="1" hangingPunct="1">
              <a:buFont typeface="Arial" charset="0"/>
              <a:buAutoNum type="arabicPeriod"/>
            </a:pPr>
            <a:r>
              <a:rPr lang="en-US" smtClean="0"/>
              <a:t>Transfer RNA (tRNA)</a:t>
            </a:r>
          </a:p>
          <a:p>
            <a:pPr marL="990600" lvl="1" indent="-533400" eaLnBrk="1" hangingPunct="1"/>
            <a:endParaRPr lang="en-US" smtClean="0"/>
          </a:p>
          <a:p>
            <a:pPr marL="990600" lvl="1" indent="-533400" eaLnBrk="1" hangingPunct="1"/>
            <a:endParaRPr lang="en-US" smtClean="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rtlCol="0">
            <a:normAutofit fontScale="90000"/>
          </a:bodyPr>
          <a:lstStyle/>
          <a:p>
            <a:pPr eaLnBrk="1" fontAlgn="auto" hangingPunct="1">
              <a:spcAft>
                <a:spcPts val="0"/>
              </a:spcAft>
              <a:defRPr/>
            </a:pPr>
            <a:r>
              <a:rPr lang="en-US" dirty="0" smtClean="0"/>
              <a:t>How Genes Guide the </a:t>
            </a:r>
            <a:br>
              <a:rPr lang="en-US" dirty="0" smtClean="0"/>
            </a:br>
            <a:r>
              <a:rPr lang="en-US" dirty="0" smtClean="0"/>
              <a:t>Manufacture of Proteins</a:t>
            </a:r>
            <a:endParaRPr lang="en-US" dirty="0"/>
          </a:p>
        </p:txBody>
      </p:sp>
      <p:sp>
        <p:nvSpPr>
          <p:cNvPr id="23554" name="Content Placeholder 2"/>
          <p:cNvSpPr>
            <a:spLocks noGrp="1"/>
          </p:cNvSpPr>
          <p:nvPr>
            <p:ph idx="1"/>
          </p:nvPr>
        </p:nvSpPr>
        <p:spPr/>
        <p:txBody>
          <a:bodyPr/>
          <a:lstStyle/>
          <a:p>
            <a:pPr eaLnBrk="1" hangingPunct="1"/>
            <a:r>
              <a:rPr lang="en-US" smtClean="0"/>
              <a:t>A complementary mRNA sequence is made using the information in the DNA sequence of that gene during the process of </a:t>
            </a:r>
            <a:r>
              <a:rPr lang="en-US" b="1" smtClean="0"/>
              <a:t>transcription</a:t>
            </a:r>
          </a:p>
          <a:p>
            <a:pPr eaLnBrk="1" hangingPunct="1"/>
            <a:r>
              <a:rPr lang="en-US" smtClean="0"/>
              <a:t>During </a:t>
            </a:r>
            <a:r>
              <a:rPr lang="en-US" b="1" smtClean="0"/>
              <a:t>translation, </a:t>
            </a:r>
            <a:r>
              <a:rPr lang="en-US" smtClean="0"/>
              <a:t>amino acids are covalently linked in the sequence dictated by the base sequence of the mRNA</a:t>
            </a:r>
          </a:p>
          <a:p>
            <a:pPr eaLnBrk="1" hangingPunct="1"/>
            <a:r>
              <a:rPr lang="en-US" smtClean="0"/>
              <a:t>Translation requires other types of RNA, called rRNA and tRNA, to carry out the process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Pixel">
  <a:themeElements>
    <a:clrScheme name="">
      <a:dk1>
        <a:srgbClr val="000000"/>
      </a:dk1>
      <a:lt1>
        <a:srgbClr val="FFFFFF"/>
      </a:lt1>
      <a:dk2>
        <a:srgbClr val="000000"/>
      </a:dk2>
      <a:lt2>
        <a:srgbClr val="1F431F"/>
      </a:lt2>
      <a:accent1>
        <a:srgbClr val="84B43A"/>
      </a:accent1>
      <a:accent2>
        <a:srgbClr val="1F431F"/>
      </a:accent2>
      <a:accent3>
        <a:srgbClr val="FFFFFF"/>
      </a:accent3>
      <a:accent4>
        <a:srgbClr val="000000"/>
      </a:accent4>
      <a:accent5>
        <a:srgbClr val="C2D6AE"/>
      </a:accent5>
      <a:accent6>
        <a:srgbClr val="1B3C1B"/>
      </a:accent6>
      <a:hlink>
        <a:srgbClr val="84B43A"/>
      </a:hlink>
      <a:folHlink>
        <a:srgbClr val="326C32"/>
      </a:folHlink>
    </a:clrScheme>
    <a:fontScheme name="3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CC00"/>
        </a:solidFill>
        <a:ln w="9525" cap="flat" cmpd="sng" algn="ctr">
          <a:solidFill>
            <a:srgbClr val="00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3300"/>
            </a:solidFill>
            <a:effectLst/>
            <a:latin typeface="Arial" charset="0"/>
            <a:sym typeface="Arial" charset="0"/>
          </a:defRPr>
        </a:defPPr>
      </a:lstStyle>
    </a:spDef>
    <a:lnDef>
      <a:spPr bwMode="auto">
        <a:xfrm>
          <a:off x="0" y="0"/>
          <a:ext cx="1" cy="1"/>
        </a:xfrm>
        <a:custGeom>
          <a:avLst/>
          <a:gdLst/>
          <a:ahLst/>
          <a:cxnLst/>
          <a:rect l="0" t="0" r="0" b="0"/>
          <a:pathLst/>
        </a:custGeom>
        <a:solidFill>
          <a:srgbClr val="CCCC00"/>
        </a:solidFill>
        <a:ln w="9525" cap="flat" cmpd="sng" algn="ctr">
          <a:solidFill>
            <a:srgbClr val="00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3300"/>
            </a:solidFill>
            <a:effectLst/>
            <a:latin typeface="Arial" charset="0"/>
            <a:sym typeface="Arial" charset="0"/>
          </a:defRPr>
        </a:defPPr>
      </a:lstStyle>
    </a:lnDef>
  </a:objectDefaults>
  <a:extraClrSchemeLst>
    <a:extraClrScheme>
      <a:clrScheme name="3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3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3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3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3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3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3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3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3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3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3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3_Pixel 13">
        <a:dk1>
          <a:srgbClr val="000000"/>
        </a:dk1>
        <a:lt1>
          <a:srgbClr val="FFFFFF"/>
        </a:lt1>
        <a:dk2>
          <a:srgbClr val="000000"/>
        </a:dk2>
        <a:lt2>
          <a:srgbClr val="F78222"/>
        </a:lt2>
        <a:accent1>
          <a:srgbClr val="FFCC99"/>
        </a:accent1>
        <a:accent2>
          <a:srgbClr val="F78222"/>
        </a:accent2>
        <a:accent3>
          <a:srgbClr val="FFFFFF"/>
        </a:accent3>
        <a:accent4>
          <a:srgbClr val="000000"/>
        </a:accent4>
        <a:accent5>
          <a:srgbClr val="FFE2CA"/>
        </a:accent5>
        <a:accent6>
          <a:srgbClr val="E0751E"/>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3_Pixel 14">
        <a:dk1>
          <a:srgbClr val="F78222"/>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15">
        <a:dk1>
          <a:srgbClr val="F78222"/>
        </a:dk1>
        <a:lt1>
          <a:srgbClr val="FFFFFF"/>
        </a:lt1>
        <a:dk2>
          <a:srgbClr val="330000"/>
        </a:dk2>
        <a:lt2>
          <a:srgbClr val="FFFFFF"/>
        </a:lt2>
        <a:accent1>
          <a:srgbClr val="F78222"/>
        </a:accent1>
        <a:accent2>
          <a:srgbClr val="9E2A06"/>
        </a:accent2>
        <a:accent3>
          <a:srgbClr val="ADAAAA"/>
        </a:accent3>
        <a:accent4>
          <a:srgbClr val="DADADA"/>
        </a:accent4>
        <a:accent5>
          <a:srgbClr val="FAC1AB"/>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16">
        <a:dk1>
          <a:srgbClr val="F78222"/>
        </a:dk1>
        <a:lt1>
          <a:srgbClr val="FFFFFF"/>
        </a:lt1>
        <a:dk2>
          <a:srgbClr val="0C0E0B"/>
        </a:dk2>
        <a:lt2>
          <a:srgbClr val="FFFFFF"/>
        </a:lt2>
        <a:accent1>
          <a:srgbClr val="F78222"/>
        </a:accent1>
        <a:accent2>
          <a:srgbClr val="1F431F"/>
        </a:accent2>
        <a:accent3>
          <a:srgbClr val="AAAAAA"/>
        </a:accent3>
        <a:accent4>
          <a:srgbClr val="DADADA"/>
        </a:accent4>
        <a:accent5>
          <a:srgbClr val="FAC1AB"/>
        </a:accent5>
        <a:accent6>
          <a:srgbClr val="1B3C1B"/>
        </a:accent6>
        <a:hlink>
          <a:srgbClr val="84B43A"/>
        </a:hlink>
        <a:folHlink>
          <a:srgbClr val="326C3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4349</TotalTime>
  <Words>2199</Words>
  <Application>Microsoft Macintosh PowerPoint</Application>
  <PresentationFormat>On-screen Show (4:3)</PresentationFormat>
  <Paragraphs>165</Paragraphs>
  <Slides>41</Slides>
  <Notes>22</Notes>
  <HiddenSlides>0</HiddenSlides>
  <MMClips>0</MMClips>
  <ScaleCrop>false</ScaleCrop>
  <HeadingPairs>
    <vt:vector size="4" baseType="variant">
      <vt:variant>
        <vt:lpstr>Design Template</vt:lpstr>
      </vt:variant>
      <vt:variant>
        <vt:i4>2</vt:i4>
      </vt:variant>
      <vt:variant>
        <vt:lpstr>Slide Titles</vt:lpstr>
      </vt:variant>
      <vt:variant>
        <vt:i4>41</vt:i4>
      </vt:variant>
    </vt:vector>
  </HeadingPairs>
  <TitlesOfParts>
    <vt:vector size="43" baseType="lpstr">
      <vt:lpstr>Office Theme</vt:lpstr>
      <vt:lpstr>3_Pixel</vt:lpstr>
      <vt:lpstr>Discover Biology FIFTH EDITION</vt:lpstr>
      <vt:lpstr>Slide 2</vt:lpstr>
      <vt:lpstr>The Man from the Copper Age</vt:lpstr>
      <vt:lpstr>How Do Genes Store the Information Needed to Build RNA and Proteins?</vt:lpstr>
      <vt:lpstr>How Genes Work</vt:lpstr>
      <vt:lpstr>Genes Contain Information for Building RNA Molecules</vt:lpstr>
      <vt:lpstr>Slide 7</vt:lpstr>
      <vt:lpstr>Three Types of RNA Assist in the Manufacture of Proteins</vt:lpstr>
      <vt:lpstr>How Genes Guide the  Manufacture of Proteins</vt:lpstr>
      <vt:lpstr>How Genes Guide the  Manufacture of Proteins</vt:lpstr>
      <vt:lpstr>Slide 11</vt:lpstr>
      <vt:lpstr>Transcription: Information Flow from DNA to RNA</vt:lpstr>
      <vt:lpstr>Transcription: Information Flow from DNA to RNA</vt:lpstr>
      <vt:lpstr>Slide 14</vt:lpstr>
      <vt:lpstr>Transcription: Information Flow from DNA to RNA</vt:lpstr>
      <vt:lpstr>Slide 16</vt:lpstr>
      <vt:lpstr>The Genetic Code</vt:lpstr>
      <vt:lpstr>The Genetic Code</vt:lpstr>
      <vt:lpstr>Slide 19</vt:lpstr>
      <vt:lpstr>Slide 20</vt:lpstr>
      <vt:lpstr>Translation: Information Flow from mRNA to Protein</vt:lpstr>
      <vt:lpstr>Slide 22</vt:lpstr>
      <vt:lpstr>Translation: Information Flow from mRNA to Protein</vt:lpstr>
      <vt:lpstr>Slide 24</vt:lpstr>
      <vt:lpstr>The Effects of Mutations on  Protein Synthesis</vt:lpstr>
      <vt:lpstr>Mutations Can Alter One or Many Bases in a Gene’s DNA Sequence</vt:lpstr>
      <vt:lpstr>Mutations Can Alter One or Many Bases in a Gene’s DNA Sequence</vt:lpstr>
      <vt:lpstr>Slide 28</vt:lpstr>
      <vt:lpstr>Mutations Can Cause a Change in Protein Function</vt:lpstr>
      <vt:lpstr>Putting It All Together: From Gene to Protein to Phenotype</vt:lpstr>
      <vt:lpstr>Slide 31</vt:lpstr>
      <vt:lpstr>CSI: Copper Age</vt:lpstr>
      <vt:lpstr>Clicker Questions</vt:lpstr>
      <vt:lpstr>Concept Quiz</vt:lpstr>
      <vt:lpstr>Concept Quiz</vt:lpstr>
      <vt:lpstr>Concept Quiz</vt:lpstr>
      <vt:lpstr>Relevant Art from Other Chapters</vt:lpstr>
      <vt:lpstr>Slide 38</vt:lpstr>
      <vt:lpstr>Slide 39</vt:lpstr>
      <vt:lpstr>Slide 40</vt:lpstr>
      <vt:lpstr>Slide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 Cells, Cancer, and Human Health</dc:title>
  <dc:creator>Patrick Shriner</dc:creator>
  <cp:lastModifiedBy>Carson Russell</cp:lastModifiedBy>
  <cp:revision>249</cp:revision>
  <dcterms:created xsi:type="dcterms:W3CDTF">2012-06-05T22:33:52Z</dcterms:created>
  <dcterms:modified xsi:type="dcterms:W3CDTF">2012-06-05T22:46:52Z</dcterms:modified>
</cp:coreProperties>
</file>