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Masters/slideMaster3.xml" ContentType="application/vnd.openxmlformats-officedocument.presentationml.slideMaster+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Layouts/slideLayout1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62" r:id="rId3"/>
  </p:sldMasterIdLst>
  <p:notesMasterIdLst>
    <p:notesMasterId r:id="rId64"/>
  </p:notesMasterIdLst>
  <p:sldIdLst>
    <p:sldId id="346" r:id="rId4"/>
    <p:sldId id="349" r:id="rId5"/>
    <p:sldId id="257" r:id="rId6"/>
    <p:sldId id="258" r:id="rId7"/>
    <p:sldId id="259" r:id="rId8"/>
    <p:sldId id="260" r:id="rId9"/>
    <p:sldId id="273" r:id="rId10"/>
    <p:sldId id="261" r:id="rId11"/>
    <p:sldId id="350" r:id="rId12"/>
    <p:sldId id="284" r:id="rId13"/>
    <p:sldId id="351" r:id="rId14"/>
    <p:sldId id="262" r:id="rId15"/>
    <p:sldId id="352" r:id="rId16"/>
    <p:sldId id="275" r:id="rId17"/>
    <p:sldId id="263" r:id="rId18"/>
    <p:sldId id="264" r:id="rId19"/>
    <p:sldId id="353" r:id="rId20"/>
    <p:sldId id="265" r:id="rId21"/>
    <p:sldId id="354" r:id="rId22"/>
    <p:sldId id="334" r:id="rId23"/>
    <p:sldId id="335" r:id="rId24"/>
    <p:sldId id="336" r:id="rId25"/>
    <p:sldId id="355" r:id="rId26"/>
    <p:sldId id="337" r:id="rId27"/>
    <p:sldId id="356" r:id="rId28"/>
    <p:sldId id="357" r:id="rId29"/>
    <p:sldId id="332" r:id="rId30"/>
    <p:sldId id="333" r:id="rId31"/>
    <p:sldId id="338" r:id="rId32"/>
    <p:sldId id="358" r:id="rId33"/>
    <p:sldId id="359" r:id="rId34"/>
    <p:sldId id="276" r:id="rId35"/>
    <p:sldId id="360" r:id="rId36"/>
    <p:sldId id="266" r:id="rId37"/>
    <p:sldId id="267" r:id="rId38"/>
    <p:sldId id="361" r:id="rId39"/>
    <p:sldId id="294" r:id="rId40"/>
    <p:sldId id="362" r:id="rId41"/>
    <p:sldId id="277" r:id="rId42"/>
    <p:sldId id="340" r:id="rId43"/>
    <p:sldId id="363" r:id="rId44"/>
    <p:sldId id="341" r:id="rId45"/>
    <p:sldId id="342" r:id="rId46"/>
    <p:sldId id="364" r:id="rId47"/>
    <p:sldId id="345" r:id="rId48"/>
    <p:sldId id="347" r:id="rId49"/>
    <p:sldId id="365" r:id="rId50"/>
    <p:sldId id="366" r:id="rId51"/>
    <p:sldId id="367" r:id="rId52"/>
    <p:sldId id="368" r:id="rId53"/>
    <p:sldId id="369" r:id="rId54"/>
    <p:sldId id="370" r:id="rId55"/>
    <p:sldId id="348" r:id="rId56"/>
    <p:sldId id="371" r:id="rId57"/>
    <p:sldId id="372" r:id="rId58"/>
    <p:sldId id="373" r:id="rId59"/>
    <p:sldId id="374" r:id="rId60"/>
    <p:sldId id="375" r:id="rId61"/>
    <p:sldId id="376" r:id="rId62"/>
    <p:sldId id="377" r:id="rId63"/>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6" clrIdx="0"/>
  <p:cmAuthor id="1" name="Carson Russell" initials="WN" lastIdx="0"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4283" autoAdjust="0"/>
    <p:restoredTop sz="94852" autoAdjust="0"/>
  </p:normalViewPr>
  <p:slideViewPr>
    <p:cSldViewPr snapToGrid="0" snapToObjects="1">
      <p:cViewPr>
        <p:scale>
          <a:sx n="100" d="100"/>
          <a:sy n="100" d="100"/>
        </p:scale>
        <p:origin x="-320" y="-7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commentAuthors" Target="commentAuthors.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5FAF41-7730-4EC9-917C-0D899BC417A3}" type="datetimeFigureOut">
              <a:rPr lang="en-US"/>
              <a:pPr>
                <a:defRPr/>
              </a:pPr>
              <a:t>6/5/12</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BB64C22-7CB1-42D0-B17A-F419346A2C9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645AE-90FA-414F-98AC-5F92F13EC984}" type="slidenum">
              <a:rPr lang="en-US"/>
              <a:pPr/>
              <a:t>23</a:t>
            </a:fld>
            <a:endParaRPr lang="en-US"/>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1"/>
              <a:t>Figure 14.6 Mistakes in DNA Replication May Lead to Mutations</a:t>
            </a:r>
            <a:r>
              <a:rPr lang="en-US"/>
              <a:t> </a:t>
            </a:r>
          </a:p>
          <a:p>
            <a:r>
              <a:rPr lang="en-US"/>
              <a:t>DNA repair enzymes usually detect and fix mismatch errors such as the one shown here before the cell’s DNA is replicated again. If the mismatch is not repaired before the next round of DNA replication, half the daughter helices made by this DNA will have a C-G base pair in place of the original A-T base pair. Such a change in the DNA sequence constitutes a mutation.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3EE81-368B-594D-90F8-CAF9B703DF08}" type="slidenum">
              <a:rPr lang="en-US"/>
              <a:pPr/>
              <a:t>25</a:t>
            </a:fld>
            <a:endParaRPr lang="en-US"/>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b="1"/>
              <a:t>Figure 14.7 Repair Proteins Fix DNA Damage</a:t>
            </a:r>
            <a:r>
              <a:rPr lang="en-US"/>
              <a:t> </a:t>
            </a:r>
          </a:p>
          <a:p>
            <a:r>
              <a:rPr lang="en-US"/>
              <a:t>Large complexes of DNA repair proteins work together to fix damaged DNA. They (1) recognize DNA damage, (2) remove the segment of DNA strand that is damaged, and (3) replace the missing segment through new DNA synthesis.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49E3D9-FDEE-E247-950C-ED3B65B25BF4}" type="slidenum">
              <a:rPr lang="en-US"/>
              <a:pPr/>
              <a:t>26</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14.8 The Importance of DNA Repair Mechanisms</a:t>
            </a:r>
            <a:r>
              <a:rPr lang="en-US"/>
              <a:t> </a:t>
            </a:r>
          </a:p>
          <a:p>
            <a:r>
              <a:rPr lang="en-US"/>
              <a:t>When DNA repair mechanisms fail to work properly, the consequences can be severe, as illustrated by the high frequency of skin cancers in people who have xeroderma pigmentosum (XP), a recessive genetic disorder in which cells are unable to make a protein used to repair DNA damage caused by ultraviolet light.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6F6FB-6A9A-114E-96C5-CD412BA1B74C}" type="slidenum">
              <a:rPr lang="en-US"/>
              <a:pPr/>
              <a:t>30</a:t>
            </a:fld>
            <a:endParaRPr lang="en-US"/>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b="1"/>
              <a:t>Figure 14.9 Eukaryotic Genomes Contain Both Coding and Noncoding DNA</a:t>
            </a:r>
            <a:r>
              <a:rPr lang="en-US"/>
              <a:t> </a:t>
            </a:r>
          </a:p>
          <a:p>
            <a:r>
              <a:rPr lang="en-US"/>
              <a:t>Eukaryotic genomes contain a small proportion of genes (purple) interspersed with a large amount of spacer DNA (light blue) and transposons (red and dark blue). Each of the two different types of transposons shown here is found in many copies throughout the human genome. Note that one transposon (dark blue) has inserted itself into one of the five genes. Most eukaryotic genes consist of coding regions (exons) interspersed with noncoding regions called introns.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AEE99-60D8-BE43-B3FF-7038A72B198C}" type="slidenum">
              <a:rPr lang="en-US"/>
              <a:pPr/>
              <a:t>31</a:t>
            </a:fld>
            <a:endParaRPr lang="en-US"/>
          </a:p>
        </p:txBody>
      </p:sp>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27772-1F5D-754C-8696-BBEAADD6A16E}" type="slidenum">
              <a:rPr lang="en-US"/>
              <a:pPr/>
              <a:t>33</a:t>
            </a:fld>
            <a:endParaRPr lang="en-US"/>
          </a:p>
        </p:txBody>
      </p:sp>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b="1"/>
              <a:t>Figure 14.10 DNA Packing in Eukaryotes</a:t>
            </a:r>
            <a:endParaRPr lang="en-US"/>
          </a:p>
          <a:p>
            <a:r>
              <a:rPr lang="en-US"/>
              <a:t>The DNA of eukaryotes is highly organized by a complex packing system. Increasingly higher levels of DNA packing are illustrated, with the chromosome at metaphase representing the stage of the cell cycle at which DNA is most tightly packed.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581DF-E72D-EC4C-8BA0-8212160953CC}" type="slidenum">
              <a:rPr lang="en-US"/>
              <a:pPr/>
              <a:t>36</a:t>
            </a:fld>
            <a:endParaRPr lang="en-US"/>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b="1"/>
              <a:t>Figure 14.11 Bacteria Express Different Genes as Food Availability Changes</a:t>
            </a:r>
            <a:endParaRPr lang="en-US"/>
          </a:p>
          <a:p>
            <a:r>
              <a:rPr lang="en-US"/>
              <a:t>The sugars lactose and arabinose are not always available, but both can serve as food for the bacterium </a:t>
            </a:r>
            <a:r>
              <a:rPr lang="en-US" i="1"/>
              <a:t>E. coli</a:t>
            </a:r>
            <a:r>
              <a:rPr lang="en-US"/>
              <a:t>. The presence of the sugar triggers expression of the gene that codes for enzymes needed to metabolize that sugar.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EF1850-E580-0942-A2B1-67D874F6FDD2}" type="slidenum">
              <a:rPr lang="en-US"/>
              <a:pPr/>
              <a:t>38</a:t>
            </a:fld>
            <a:endParaRPr lang="en-US"/>
          </a:p>
        </p:txBody>
      </p:sp>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b="1"/>
              <a:t>Figure 14.12 Different Types of Cells Express Different Genes</a:t>
            </a:r>
            <a:r>
              <a:rPr lang="en-US"/>
              <a:t> </a:t>
            </a:r>
          </a:p>
          <a:p>
            <a:r>
              <a:rPr lang="en-US"/>
              <a:t>Some genes, such as those encoding hemoglobin, crystallin, and insulin, are active (“on”) only in the types of cells that use or produce the protein encoded by the gene. Housekeeping genes, such as the rRNA gene, are active in most types of cells.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3690A-6F93-7C43-8B87-24A819FF2EBD}" type="slidenum">
              <a:rPr lang="en-US"/>
              <a:pPr/>
              <a:t>41</a:t>
            </a:fld>
            <a:endParaRPr lang="en-US"/>
          </a:p>
        </p:txBody>
      </p:sp>
      <p:sp>
        <p:nvSpPr>
          <p:cNvPr id="182274" name="Rectangle 2"/>
          <p:cNvSpPr>
            <a:spLocks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b="1"/>
              <a:t>Figure 14.13 Repressor Proteins Turn Genes Off</a:t>
            </a:r>
            <a:endParaRPr lang="en-US"/>
          </a:p>
          <a:p>
            <a:r>
              <a:rPr lang="en-US"/>
              <a:t>In the bacterium </a:t>
            </a:r>
            <a:r>
              <a:rPr lang="en-US" i="1"/>
              <a:t>E. coli</a:t>
            </a:r>
            <a:r>
              <a:rPr lang="en-US"/>
              <a:t>, a repressor protein interacts with an operator to control the transcription of a group of genes that encode the enzymes needed to make tryptophan. (a) When tryptophan is present, it binds to a repressor protein; this tryptophan–repressor protein complex then turns the genes off by binding to the operator. (b) On its own (that is, when tryptophan is absent), the repressor protein cannot bind to the operator, but RNA polymerase can bind to the promoter, which turns on the genes for tryptophan synthesis.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2E5851-67CA-E34D-B5CC-D9A669CBD493}" type="slidenum">
              <a:rPr lang="en-US"/>
              <a:pPr/>
              <a:t>44</a:t>
            </a:fld>
            <a:endParaRPr lang="en-US"/>
          </a:p>
        </p:txBody>
      </p:sp>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b="1"/>
              <a:t>Figure 14.14 Steps at Which Gene Expression Can Be Regulated in Eukaryotes</a:t>
            </a:r>
            <a:r>
              <a:rPr lang="en-US"/>
              <a:t> </a:t>
            </a:r>
          </a:p>
          <a:p>
            <a:r>
              <a:rPr lang="en-US"/>
              <a:t>Each point in the pathway from gene to protein provides an opportunity for cells to regulate the production or activity of proteins.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FC1292-4158-2F46-B9BA-3E62FE8DEC5E}" type="slidenum">
              <a:rPr lang="en-US"/>
              <a:pPr/>
              <a:t>2</a:t>
            </a:fld>
            <a:endParaRPr lang="en-US"/>
          </a:p>
        </p:txBody>
      </p:sp>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b="1"/>
              <a:t>Head of a Lamb with Cycl opia.</a:t>
            </a:r>
            <a:r>
              <a:rPr lang="en-US"/>
              <a:t> </a:t>
            </a:r>
          </a:p>
          <a:p>
            <a:r>
              <a:rPr lang="en-US"/>
              <a:t>This lamb suffered severe birth defects, including a single large eye and a fused, malformed brain, because its mother ate a wild plant called corn lily early in pregnancy. Corn lilies make a compound that shuts down the expression of certain genes.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46</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A. The importance of the Griffith experiment was that it provided an assay system to probe what the genetic material was.  The experiment showed that genetic material was passed form one strain to the other.</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Answers B and C:  The experiments by Avery, McLeod &amp; McCarty and Hershey &amp; Chase addressed the protein vs. DNA issue.</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D:  It was known that strain S was lethal before this experiment was performed.</a:t>
            </a:r>
          </a:p>
          <a:p>
            <a:pPr marL="39688" eaLnBrk="1" hangingPunct="1">
              <a:spcBef>
                <a:spcPts val="413"/>
              </a:spcBef>
            </a:pPr>
            <a:r>
              <a:rPr lang="en-US">
                <a:solidFill>
                  <a:srgbClr val="000000"/>
                </a:solidFill>
                <a:latin typeface="Arial" pitchFamily="1" charset="0"/>
                <a:ea typeface="Arial" pitchFamily="1" charset="0"/>
                <a:cs typeface="Arial" pitchFamily="1" charset="0"/>
                <a:sym typeface="Arial" pitchFamily="1" charset="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D. These were all important discoveries based on the structure of the DNA molecule.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C. DNA repair is vital to maintaining the integrity of DNA.</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DNA repair is also important to correct changes made by environmental mutagens.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DNA repair is important to all species.  </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lack of DNA repair is an inherited disorder.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The correct answer is D.</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Answer A: All DNA is made with the same 4 bases.</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Answer B:  Related genes are grouped in prokaryotes but seldom in eukaryotes.</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Answer C: Eukaryotes have many more genes.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A .</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Answer B: This is a specific example of gene control in prokaryotes.</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Answer C: Homeotic genes are active in development, not in response to the environment.</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Answer D: This is one example of development due to homeotic genes, but this class of genes has a wide array of effects.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13"/>
              </a:spcBef>
            </a:pPr>
            <a:r>
              <a:rPr lang="en-US">
                <a:solidFill>
                  <a:srgbClr val="000000"/>
                </a:solidFill>
                <a:latin typeface="Tahoma" pitchFamily="1" charset="0"/>
                <a:sym typeface="Tahoma" pitchFamily="1" charset="0"/>
              </a:rPr>
              <a:t> </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The correct answer is C.</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Answer A:  This is the role of a specific repressor.</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Answer B: The operator is a part of the DNA of a gene, not separate from it.</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sym typeface="Tahoma" pitchFamily="1" charset="0"/>
              </a:rPr>
              <a:t>Answer D: The operator inhibits transcription when the repressor is bound to it.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6EC1244-2D0F-9641-8F03-20CE00AF5D5C}" type="slidenum">
              <a:rPr lang="en-US"/>
              <a:pPr/>
              <a:t>54</a:t>
            </a:fld>
            <a:endParaRPr lang="en-US"/>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b="1"/>
              <a:t>Figure 1.7 DNA Is an Information-Storing Molecule </a:t>
            </a:r>
          </a:p>
          <a:p>
            <a:pPr eaLnBrk="1" hangingPunct="1"/>
            <a:r>
              <a:rPr lang="en-US"/>
              <a:t>Organisms pass genetic information to their young by transferring copies of DNA to their offspring.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C8D3F-AB4F-DA44-9683-8D525359D5C1}" type="slidenum">
              <a:rPr lang="en-US"/>
              <a:pPr/>
              <a:t>55</a:t>
            </a:fld>
            <a:endParaRPr lang="en-US"/>
          </a:p>
        </p:txBody>
      </p:sp>
      <p:sp>
        <p:nvSpPr>
          <p:cNvPr id="320514" name="Rectangle 2"/>
          <p:cNvSpPr>
            <a:spLocks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b="1"/>
              <a:t>Figure 5.22 Nucleotides Are the Building Blocks of Nucleic Acids</a:t>
            </a:r>
            <a:r>
              <a:rPr lang="en-US"/>
              <a:t> </a:t>
            </a:r>
          </a:p>
          <a:p>
            <a:r>
              <a:rPr lang="en-US"/>
              <a:t>Each nucleotide consists of a fivecarbon sugar linked to a nitrogenous base and one or more phosphate groups. The bases adenine, guanine, cytosine, and thymine, when linked to the sugar deoxyribose, form the building blocks of DNA. The bases adenine, guanine, cytosine, and uracil, when linked to the sugar ribose, form the building blocks of RNA.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10DF6-1750-4046-BA55-C5703F599E40}" type="slidenum">
              <a:rPr lang="en-US"/>
              <a:pPr/>
              <a:t>56</a:t>
            </a:fld>
            <a:endParaRPr lang="en-US"/>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b="1"/>
              <a:t>Figure 15.1 RNA Is a Single-Stranded Chain of Nucleotides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99E52B-E985-447F-9F5B-6CC4C36B6543}"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51A34E-4818-6A48-9DF5-1F05C16A4364}" type="slidenum">
              <a:rPr lang="en-US"/>
              <a:pPr/>
              <a:t>57</a:t>
            </a:fld>
            <a:endParaRPr lang="en-US"/>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b="1"/>
              <a:t>Figure 15.2 Genetic Information Flows from DNA to RNA to Protein during Transcription and Translation</a:t>
            </a:r>
            <a:endParaRPr lang="en-US"/>
          </a:p>
          <a:p>
            <a:r>
              <a:rPr lang="en-US"/>
              <a:t>The transcription of a protein-coding gene produces an mRNA molecule, which is then transported to the cytoplasm, where translation occurs and the protein is made with the help of ribosomes. Different amino acids in the protein being constructed at the ribosome are represented here by different colors and shapes.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FBF49-C53A-0E40-A5D3-8DE4E2BFB325}" type="slidenum">
              <a:rPr lang="en-US"/>
              <a:pPr/>
              <a:t>58</a:t>
            </a:fld>
            <a:endParaRPr lang="en-US"/>
          </a:p>
        </p:txBody>
      </p:sp>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b="1"/>
              <a:t>Figure 15.6 The Genetic Code Is Read in Sets of Three Bases, Each Set Constituting a Codon</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F31BF-3F6D-AA41-87D8-A6AD68851738}" type="slidenum">
              <a:rPr lang="en-US"/>
              <a:pPr/>
              <a:t>59</a:t>
            </a:fld>
            <a:endParaRPr lang="en-US"/>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b="1"/>
              <a:t>Figure 15.9 A Change in the DNA Sequence Translates into a Change in the Amino Acid Sequence of the Protein</a:t>
            </a:r>
            <a:r>
              <a:rPr lang="en-US"/>
              <a:t> </a:t>
            </a:r>
          </a:p>
          <a:p>
            <a:r>
              <a:rPr lang="en-US"/>
              <a:t>Two kinds of mutations are shown here: a substitution and an insertion. In each case, the mutation and its effects on transcription and translation are shown in red.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6DEC8-A6BA-6646-89E9-8E18AEB8FE22}" type="slidenum">
              <a:rPr lang="en-US"/>
              <a:pPr/>
              <a:t>60</a:t>
            </a:fld>
            <a:endParaRPr lang="en-US"/>
          </a:p>
        </p:txBody>
      </p:sp>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b="1"/>
              <a:t>Figure 15.10 Mutations in a Single Base in the Hemoglobin Gene Can Lead to Sickle-Cell Anemia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CDC709-AA13-1C44-80B2-CBC3CB18F67F}" type="slidenum">
              <a:rPr lang="en-US"/>
              <a:pPr/>
              <a:t>9</a:t>
            </a:fld>
            <a:endParaRPr 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b="1"/>
              <a:t>Figure 14.1 From Gene to Phenotype at the Molecular Level</a:t>
            </a:r>
            <a:r>
              <a:rPr lang="en-US"/>
              <a:t> </a:t>
            </a:r>
          </a:p>
          <a:p>
            <a:r>
              <a:rPr lang="en-US"/>
              <a:t>The readout of information coded in DNA produces the phenotype, such as the activity of lactase enzyme in the small intestine of humans.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6332F-92BF-224B-A003-273B5BAF4F8B}" type="slidenum">
              <a:rPr lang="en-US"/>
              <a:pPr/>
              <a:t>11</a:t>
            </a:fld>
            <a:endParaRPr lang="en-US"/>
          </a:p>
        </p:txBody>
      </p:sp>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b="1"/>
              <a:t>Figure 14.2 Different Cell Types Have the Same Genes </a:t>
            </a:r>
          </a:p>
          <a:p>
            <a:r>
              <a:rPr lang="en-US"/>
              <a:t>Although all cells within a multicellular organism have the same genes, these cells can differ greatly in structure and function because different genes are active in different types of cells.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8C4BD8-E989-A64D-BF05-EA3A81023D4B}" type="slidenum">
              <a:rPr lang="en-US"/>
              <a:pPr/>
              <a:t>13</a:t>
            </a:fld>
            <a:endParaRPr 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Figure 14.3 The DNA Double Helix and Its Building Blocks</a:t>
            </a:r>
            <a:endParaRPr lang="en-US"/>
          </a:p>
          <a:p>
            <a:r>
              <a:rPr lang="en-US"/>
              <a:t>A nucleotide consists of three types of chemical groups: a phosphate, a sugar, and a nitrogen-containing base. DNA contains four types of nucleotides, varying only in the type of base found in them. DNA consists of two complementary strands of nucleotides that are twisted into a spiral around an imaginary axis, rather like the winding of a spiral staircase. The two strands are held together by hydrogen bonds between their complementary bases. (Inset) James Watson (left) and Francis Crick, with a model of the DNA double helix.</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7AFE70-E359-4D62-AA49-D4E35A3E0AE6}"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323AA8-24E5-7846-A05B-0C84D189B965}" type="slidenum">
              <a:rPr lang="en-US"/>
              <a:pPr/>
              <a:t>17</a:t>
            </a:fld>
            <a:endParaRPr lang="en-US"/>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b="1"/>
              <a:t>Figure 14.4 The Sequence of Bases in DNA Differs among Species and among Individuals within a Species</a:t>
            </a:r>
            <a:r>
              <a:rPr lang="en-US"/>
              <a:t> </a:t>
            </a:r>
          </a:p>
          <a:p>
            <a:r>
              <a:rPr lang="en-US"/>
              <a:t>Here the sequence of bases in a hypothetical gene is compared for two humans (</a:t>
            </a:r>
            <a:r>
              <a:rPr lang="en-US" i="1"/>
              <a:t>A</a:t>
            </a:r>
            <a:r>
              <a:rPr lang="en-US"/>
              <a:t> and </a:t>
            </a:r>
            <a:r>
              <a:rPr lang="en-US" i="1"/>
              <a:t>B</a:t>
            </a:r>
            <a:r>
              <a:rPr lang="en-US"/>
              <a:t>) and a chicken. Base pairs highlighted in yellow are variant; that is, they differ between the genes of persons </a:t>
            </a:r>
            <a:r>
              <a:rPr lang="en-US" i="1"/>
              <a:t>A</a:t>
            </a:r>
            <a:r>
              <a:rPr lang="en-US"/>
              <a:t> and </a:t>
            </a:r>
            <a:r>
              <a:rPr lang="en-US" i="1"/>
              <a:t>B</a:t>
            </a:r>
            <a:r>
              <a:rPr lang="en-US"/>
              <a:t>, and between the comparable human and chicken genes.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0D7008-CA21-B147-8487-2B0A5465A726}" type="slidenum">
              <a:rPr lang="en-US"/>
              <a:pPr/>
              <a:t>19</a:t>
            </a:fld>
            <a:endParaRPr 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b="1"/>
              <a:t>Figure 14.5 The Replication of DNA Is Semiconservative</a:t>
            </a:r>
            <a:r>
              <a:rPr lang="en-US"/>
              <a:t> </a:t>
            </a:r>
          </a:p>
          <a:p>
            <a:r>
              <a:rPr lang="en-US"/>
              <a:t>In this overview of DNA replication, the template DNA strands are blue, and the newly synthesized strands are orange. One strand (blue) from the parent double helix is conserved in each newly made daughter double helix (blue and orange).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09BE98-FF13-462F-B0E3-F478EDB943F6}"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9C15CD-0A3D-450F-A3C1-D52C4020E32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83420B-8404-4B78-96EE-3866A848CE86}"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0C5E7-27E7-48EA-8E16-07080185450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85E6C7-558D-4202-B0D7-AB2C0C66E3D7}"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4ECF81-2D0B-4878-9A76-C3D0E0B4C14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616672C1-D058-5041-84DC-026214598C8E}"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A8BDB470-556C-2F41-84C7-D2E6795D0A41}"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059A82-A9C4-4B75-BC0C-8406419726B4}"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31D654-3366-4FB0-8518-DB9004493FF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6F0D00-9B64-4E0C-8126-F80866B68F42}"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7082A6-3935-44EA-B21B-84D3D877507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24E9216-897A-4D91-BACB-D8FF7BED87D2}" type="datetimeFigureOut">
              <a:rPr lang="en-US"/>
              <a:pPr>
                <a:defRPr/>
              </a:pPr>
              <a:t>6/5/12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BB25CD-21D7-4297-9BD7-400BD006786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789F17-3216-41C9-9C53-D0111EA44C28}" type="datetimeFigureOut">
              <a:rPr lang="en-US"/>
              <a:pPr>
                <a:defRPr/>
              </a:pPr>
              <a:t>6/5/12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461EDE1-6E1E-4C1F-BEF3-A99F5BA706A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A11069-2E30-48D1-9260-3E879ECFE464}" type="datetimeFigureOut">
              <a:rPr lang="en-US"/>
              <a:pPr>
                <a:defRPr/>
              </a:pPr>
              <a:t>6/5/12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DBF67D4-85AC-4098-A0DC-A06B3BB0B8F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614B22-F682-4F0E-9E68-5BB37C3DE15A}" type="datetimeFigureOut">
              <a:rPr lang="en-US"/>
              <a:pPr>
                <a:defRPr/>
              </a:pPr>
              <a:t>6/5/12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3F6CCF-6331-4805-8BF3-43DB4AC57A3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E04443-C259-4585-B026-EFCBD3C4241A}" type="datetimeFigureOut">
              <a:rPr lang="en-US"/>
              <a:pPr>
                <a:defRPr/>
              </a:pPr>
              <a:t>6/5/12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48BA4A-F098-4AC9-967D-453637152B3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78E747-BDE5-4B67-8F2F-6DA677DBE94A}" type="datetimeFigureOut">
              <a:rPr lang="en-US"/>
              <a:pPr>
                <a:defRPr/>
              </a:pPr>
              <a:t>6/5/12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C67C6C-7C13-48CC-A779-9D2958D4DB5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A41931-0661-41EC-9810-153FCC4A2B1F}" type="datetimeFigureOut">
              <a:rPr lang="en-US"/>
              <a:pPr>
                <a:defRPr/>
              </a:pPr>
              <a:t>6/5/12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1AB7C0E-0A51-49A8-B90E-BDE1D9FFBD3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lgn="ct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F10F8351-A459-1C4E-9C1A-9B38E6327038}"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F3823320-3B42-554A-89CF-55194ED98BE9}"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3"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9.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14</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t>DNA and Genes</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z="4000" smtClean="0"/>
              <a:t>Different Sets of Genes Are Expressed in Different Cell Types</a:t>
            </a:r>
          </a:p>
        </p:txBody>
      </p:sp>
      <p:sp>
        <p:nvSpPr>
          <p:cNvPr id="24578" name="Content Placeholder 2"/>
          <p:cNvSpPr>
            <a:spLocks noGrp="1"/>
          </p:cNvSpPr>
          <p:nvPr>
            <p:ph idx="1"/>
          </p:nvPr>
        </p:nvSpPr>
        <p:spPr/>
        <p:txBody>
          <a:bodyPr/>
          <a:lstStyle/>
          <a:p>
            <a:pPr eaLnBrk="1" hangingPunct="1"/>
            <a:r>
              <a:rPr lang="en-US" smtClean="0"/>
              <a:t>All cells in a multicellular individual have essentially the same DNA-based information; however, not all cells express all genes</a:t>
            </a:r>
          </a:p>
          <a:p>
            <a:pPr eaLnBrk="1" hangingPunct="1"/>
            <a:r>
              <a:rPr lang="en-US" smtClean="0"/>
              <a:t>Gene promoters are sections of a gene that function as an on/off switch for transcription</a:t>
            </a:r>
          </a:p>
          <a:p>
            <a:pPr eaLnBrk="1" hangingPunct="1"/>
            <a:r>
              <a:rPr lang="en-US" smtClean="0"/>
              <a:t>The expression of </a:t>
            </a:r>
            <a:r>
              <a:rPr lang="en-US" i="1" smtClean="0"/>
              <a:t>developmentally regulated </a:t>
            </a:r>
            <a:r>
              <a:rPr lang="en-US" smtClean="0"/>
              <a:t>genes changes as an organism develops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14_02"/>
          <p:cNvPicPr>
            <a:picLocks noChangeAspect="1" noChangeArrowheads="1"/>
          </p:cNvPicPr>
          <p:nvPr/>
        </p:nvPicPr>
        <p:blipFill>
          <a:blip r:embed="rId3"/>
          <a:srcRect/>
          <a:stretch>
            <a:fillRect/>
          </a:stretch>
        </p:blipFill>
        <p:spPr bwMode="auto">
          <a:xfrm>
            <a:off x="304800" y="1117600"/>
            <a:ext cx="8531225" cy="46370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Three-Dimensional </a:t>
            </a:r>
            <a:br>
              <a:rPr lang="en-US" dirty="0" smtClean="0"/>
            </a:br>
            <a:r>
              <a:rPr lang="en-US" dirty="0" smtClean="0"/>
              <a:t>Structure of DNA</a:t>
            </a:r>
            <a:endParaRPr lang="en-US" dirty="0"/>
          </a:p>
        </p:txBody>
      </p:sp>
      <p:sp>
        <p:nvSpPr>
          <p:cNvPr id="26626" name="Content Placeholder 2"/>
          <p:cNvSpPr>
            <a:spLocks noGrp="1"/>
          </p:cNvSpPr>
          <p:nvPr>
            <p:ph idx="1"/>
          </p:nvPr>
        </p:nvSpPr>
        <p:spPr/>
        <p:txBody>
          <a:bodyPr/>
          <a:lstStyle/>
          <a:p>
            <a:pPr eaLnBrk="1" hangingPunct="1"/>
            <a:r>
              <a:rPr lang="en-US" smtClean="0"/>
              <a:t>James Watson and Francis Crick deciphered the physical structure of DNA in 1953</a:t>
            </a:r>
          </a:p>
          <a:p>
            <a:pPr eaLnBrk="1" hangingPunct="1"/>
            <a:r>
              <a:rPr lang="en-US" smtClean="0"/>
              <a:t>Watson and Crick won the Nobel Prize for discovering that DNA was shaped in a double helix</a:t>
            </a:r>
          </a:p>
          <a:p>
            <a:pPr eaLnBrk="1" hangingPunct="1"/>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figure_14_03"/>
          <p:cNvPicPr>
            <a:picLocks noChangeAspect="1" noChangeArrowheads="1"/>
          </p:cNvPicPr>
          <p:nvPr/>
        </p:nvPicPr>
        <p:blipFill>
          <a:blip r:embed="rId3"/>
          <a:srcRect/>
          <a:stretch>
            <a:fillRect/>
          </a:stretch>
        </p:blipFill>
        <p:spPr bwMode="auto">
          <a:xfrm>
            <a:off x="711200" y="215900"/>
            <a:ext cx="77327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z="4000" smtClean="0"/>
              <a:t>DNA Is Built from Two Helically</a:t>
            </a:r>
            <a:br>
              <a:rPr lang="en-US" sz="4000" smtClean="0"/>
            </a:br>
            <a:r>
              <a:rPr lang="en-US" sz="4000" smtClean="0"/>
              <a:t>Wound Polynucleotides</a:t>
            </a:r>
          </a:p>
        </p:txBody>
      </p:sp>
      <p:sp>
        <p:nvSpPr>
          <p:cNvPr id="28674" name="Content Placeholder 2"/>
          <p:cNvSpPr>
            <a:spLocks noGrp="1"/>
          </p:cNvSpPr>
          <p:nvPr>
            <p:ph idx="1"/>
          </p:nvPr>
        </p:nvSpPr>
        <p:spPr/>
        <p:txBody>
          <a:bodyPr/>
          <a:lstStyle/>
          <a:p>
            <a:pPr eaLnBrk="1" hangingPunct="1">
              <a:lnSpc>
                <a:spcPct val="90000"/>
              </a:lnSpc>
            </a:pPr>
            <a:r>
              <a:rPr lang="en-US" smtClean="0"/>
              <a:t>DNA is composed of two parallel strands of nucleotides </a:t>
            </a:r>
          </a:p>
          <a:p>
            <a:pPr eaLnBrk="1" hangingPunct="1">
              <a:lnSpc>
                <a:spcPct val="90000"/>
              </a:lnSpc>
            </a:pPr>
            <a:r>
              <a:rPr lang="en-US" smtClean="0"/>
              <a:t>Each nucleotide is made up of a sugar, a phosphate group, and one of four </a:t>
            </a:r>
            <a:r>
              <a:rPr lang="en-US" b="1" smtClean="0"/>
              <a:t>nitrogenous bases</a:t>
            </a:r>
          </a:p>
          <a:p>
            <a:pPr lvl="1" eaLnBrk="1" hangingPunct="1">
              <a:lnSpc>
                <a:spcPct val="90000"/>
              </a:lnSpc>
            </a:pPr>
            <a:r>
              <a:rPr lang="en-US" smtClean="0"/>
              <a:t>Adenine</a:t>
            </a:r>
          </a:p>
          <a:p>
            <a:pPr lvl="1" eaLnBrk="1" hangingPunct="1">
              <a:lnSpc>
                <a:spcPct val="90000"/>
              </a:lnSpc>
            </a:pPr>
            <a:r>
              <a:rPr lang="en-US" smtClean="0"/>
              <a:t>Cytosine</a:t>
            </a:r>
          </a:p>
          <a:p>
            <a:pPr lvl="1" eaLnBrk="1" hangingPunct="1">
              <a:lnSpc>
                <a:spcPct val="90000"/>
              </a:lnSpc>
            </a:pPr>
            <a:r>
              <a:rPr lang="en-US" smtClean="0"/>
              <a:t>Guanine</a:t>
            </a:r>
          </a:p>
          <a:p>
            <a:pPr lvl="1" eaLnBrk="1" hangingPunct="1">
              <a:lnSpc>
                <a:spcPct val="90000"/>
              </a:lnSpc>
            </a:pPr>
            <a:r>
              <a:rPr lang="en-US" smtClean="0"/>
              <a:t>Thymine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4000" smtClean="0"/>
              <a:t>DNA Is Built from Two Helically</a:t>
            </a:r>
            <a:br>
              <a:rPr lang="en-US" sz="4000" smtClean="0"/>
            </a:br>
            <a:r>
              <a:rPr lang="en-US" sz="4000" smtClean="0"/>
              <a:t>Wound Polynucleotides</a:t>
            </a:r>
          </a:p>
        </p:txBody>
      </p:sp>
      <p:sp>
        <p:nvSpPr>
          <p:cNvPr id="29698" name="Content Placeholder 2"/>
          <p:cNvSpPr>
            <a:spLocks noGrp="1"/>
          </p:cNvSpPr>
          <p:nvPr>
            <p:ph idx="1"/>
          </p:nvPr>
        </p:nvSpPr>
        <p:spPr/>
        <p:txBody>
          <a:bodyPr/>
          <a:lstStyle/>
          <a:p>
            <a:pPr eaLnBrk="1" hangingPunct="1"/>
            <a:r>
              <a:rPr lang="en-US" b="1" smtClean="0"/>
              <a:t>Base pair </a:t>
            </a:r>
            <a:r>
              <a:rPr lang="en-US" smtClean="0"/>
              <a:t>is the term for two bases held together by hydrogen bonds in a DNA molecule</a:t>
            </a:r>
          </a:p>
          <a:p>
            <a:pPr eaLnBrk="1" hangingPunct="1"/>
            <a:r>
              <a:rPr lang="en-US" smtClean="0"/>
              <a:t>Base-pairing rules, first proposed by Watson and Crick, state that a base on one strand of DNA pairs exclusively with a corresponding base on the other strand, resulting in two </a:t>
            </a:r>
            <a:r>
              <a:rPr lang="en-US" i="1" smtClean="0"/>
              <a:t>complementary stands </a:t>
            </a:r>
            <a:r>
              <a:rPr lang="en-US" smtClean="0"/>
              <a:t>of DNA</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z="4000" smtClean="0"/>
              <a:t>DNA’s Structure Explains Its Function</a:t>
            </a:r>
          </a:p>
        </p:txBody>
      </p:sp>
      <p:sp>
        <p:nvSpPr>
          <p:cNvPr id="30722" name="Content Placeholder 2"/>
          <p:cNvSpPr>
            <a:spLocks noGrp="1"/>
          </p:cNvSpPr>
          <p:nvPr>
            <p:ph idx="1"/>
          </p:nvPr>
        </p:nvSpPr>
        <p:spPr/>
        <p:txBody>
          <a:bodyPr/>
          <a:lstStyle/>
          <a:p>
            <a:pPr eaLnBrk="1" hangingPunct="1"/>
            <a:r>
              <a:rPr lang="en-US" smtClean="0"/>
              <a:t>A DNA sequence can store a tremendous amount of information in the order of the bases along the DNA molecule</a:t>
            </a:r>
          </a:p>
          <a:p>
            <a:pPr eaLnBrk="1" hangingPunct="1"/>
            <a:r>
              <a:rPr lang="en-US" smtClean="0"/>
              <a:t>Each species, and each individual within the species, has a different sequence of bases in their DNA</a:t>
            </a:r>
          </a:p>
          <a:p>
            <a:pPr eaLnBrk="1" hangingPunct="1"/>
            <a:r>
              <a:rPr lang="en-US" smtClean="0"/>
              <a:t>Differences in DNA sequences account for genetic variation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2" name="Picture 2" descr="figure_14_04"/>
          <p:cNvPicPr>
            <a:picLocks noChangeAspect="1" noChangeArrowheads="1"/>
          </p:cNvPicPr>
          <p:nvPr/>
        </p:nvPicPr>
        <p:blipFill>
          <a:blip r:embed="rId3"/>
          <a:srcRect/>
          <a:stretch>
            <a:fillRect/>
          </a:stretch>
        </p:blipFill>
        <p:spPr bwMode="auto">
          <a:xfrm>
            <a:off x="2260600" y="215900"/>
            <a:ext cx="46370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a:xfrm>
            <a:off x="169863" y="274638"/>
            <a:ext cx="8785225" cy="1143000"/>
          </a:xfrm>
        </p:spPr>
        <p:txBody>
          <a:bodyPr/>
          <a:lstStyle/>
          <a:p>
            <a:pPr eaLnBrk="1" hangingPunct="1"/>
            <a:r>
              <a:rPr lang="en-US" smtClean="0"/>
              <a:t>How DNA Is Replicated</a:t>
            </a:r>
          </a:p>
        </p:txBody>
      </p:sp>
      <p:sp>
        <p:nvSpPr>
          <p:cNvPr id="33794" name="Content Placeholder 2"/>
          <p:cNvSpPr>
            <a:spLocks noGrp="1"/>
          </p:cNvSpPr>
          <p:nvPr>
            <p:ph idx="1"/>
          </p:nvPr>
        </p:nvSpPr>
        <p:spPr/>
        <p:txBody>
          <a:bodyPr/>
          <a:lstStyle/>
          <a:p>
            <a:pPr eaLnBrk="1" hangingPunct="1"/>
            <a:r>
              <a:rPr lang="en-US" b="1" smtClean="0"/>
              <a:t>DNA replication </a:t>
            </a:r>
            <a:r>
              <a:rPr lang="en-US" smtClean="0"/>
              <a:t>involves unwinding a DNA double helix and using each strand as a template for a new, complementary strand</a:t>
            </a:r>
          </a:p>
          <a:p>
            <a:pPr eaLnBrk="1" hangingPunct="1"/>
            <a:r>
              <a:rPr lang="en-US" b="1" smtClean="0"/>
              <a:t>DNA polymerase </a:t>
            </a:r>
            <a:r>
              <a:rPr lang="en-US" smtClean="0"/>
              <a:t>and over a dozen other enzymes and proteins are required to successfully replicate a single strand of DNA</a:t>
            </a:r>
          </a:p>
          <a:p>
            <a:pPr eaLnBrk="1" hangingPunct="1"/>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4930" name="Picture 2" descr="figure_14_05"/>
          <p:cNvPicPr>
            <a:picLocks noChangeAspect="1" noChangeArrowheads="1"/>
          </p:cNvPicPr>
          <p:nvPr/>
        </p:nvPicPr>
        <p:blipFill>
          <a:blip r:embed="rId3"/>
          <a:srcRect/>
          <a:stretch>
            <a:fillRect/>
          </a:stretch>
        </p:blipFill>
        <p:spPr bwMode="auto">
          <a:xfrm>
            <a:off x="1473200" y="215900"/>
            <a:ext cx="61912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14_00"/>
          <p:cNvPicPr>
            <a:picLocks noChangeAspect="1" noChangeArrowheads="1"/>
          </p:cNvPicPr>
          <p:nvPr/>
        </p:nvPicPr>
        <p:blipFill>
          <a:blip r:embed="rId3"/>
          <a:srcRect/>
          <a:stretch>
            <a:fillRect/>
          </a:stretch>
        </p:blipFill>
        <p:spPr bwMode="auto">
          <a:xfrm>
            <a:off x="2133600" y="215900"/>
            <a:ext cx="48942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Repairing Replication Errors and Damaged DNA</a:t>
            </a:r>
            <a:endParaRPr lang="en-US" dirty="0"/>
          </a:p>
        </p:txBody>
      </p:sp>
      <p:sp>
        <p:nvSpPr>
          <p:cNvPr id="35842" name="Content Placeholder 2"/>
          <p:cNvSpPr>
            <a:spLocks noGrp="1"/>
          </p:cNvSpPr>
          <p:nvPr>
            <p:ph idx="1"/>
          </p:nvPr>
        </p:nvSpPr>
        <p:spPr/>
        <p:txBody>
          <a:bodyPr/>
          <a:lstStyle/>
          <a:p>
            <a:pPr eaLnBrk="1" hangingPunct="1"/>
            <a:r>
              <a:rPr lang="en-US" smtClean="0"/>
              <a:t>Six billion base pairs of template DNA must be copied each time a human diploid cell divides</a:t>
            </a:r>
          </a:p>
          <a:p>
            <a:pPr eaLnBrk="1" hangingPunct="1"/>
            <a:r>
              <a:rPr lang="en-US" smtClean="0"/>
              <a:t>Replication errors and damage to the DNA can lead to the death of cells or the entire organism</a:t>
            </a:r>
          </a:p>
          <a:p>
            <a:pPr eaLnBrk="1" hangingPunct="1">
              <a:buFont typeface="Arial" charset="0"/>
              <a:buNone/>
            </a:pPr>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Few Mistakes Are Made </a:t>
            </a:r>
            <a:br>
              <a:rPr lang="en-US" dirty="0" smtClean="0"/>
            </a:br>
            <a:r>
              <a:rPr lang="en-US" dirty="0" smtClean="0"/>
              <a:t>in DNA Replication</a:t>
            </a:r>
            <a:endParaRPr lang="en-US" dirty="0"/>
          </a:p>
        </p:txBody>
      </p:sp>
      <p:sp>
        <p:nvSpPr>
          <p:cNvPr id="36866" name="Content Placeholder 2"/>
          <p:cNvSpPr>
            <a:spLocks noGrp="1"/>
          </p:cNvSpPr>
          <p:nvPr>
            <p:ph idx="1"/>
          </p:nvPr>
        </p:nvSpPr>
        <p:spPr/>
        <p:txBody>
          <a:bodyPr/>
          <a:lstStyle/>
          <a:p>
            <a:pPr eaLnBrk="1" hangingPunct="1"/>
            <a:r>
              <a:rPr lang="en-US" smtClean="0"/>
              <a:t>DNA polymerase acts as a proofreader as it bonds base pairs during DNA replication</a:t>
            </a:r>
          </a:p>
          <a:p>
            <a:pPr eaLnBrk="1" hangingPunct="1"/>
            <a:r>
              <a:rPr lang="en-US" smtClean="0"/>
              <a:t>Cells contain special proteins that correct 99% of any base pair mismatches not caught by DNA polymerase</a:t>
            </a:r>
          </a:p>
          <a:p>
            <a:pPr eaLnBrk="1" hangingPunct="1"/>
            <a:r>
              <a:rPr lang="en-US" smtClean="0"/>
              <a:t>A change to the sequence of bases in an organism’s DNA that is not corrected is called a </a:t>
            </a:r>
            <a:r>
              <a:rPr lang="en-US" b="1" smtClean="0"/>
              <a:t>mutation</a:t>
            </a:r>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Few Mistakes Are Made </a:t>
            </a:r>
            <a:br>
              <a:rPr lang="en-US" dirty="0" smtClean="0"/>
            </a:br>
            <a:r>
              <a:rPr lang="en-US" dirty="0" smtClean="0"/>
              <a:t>in DNA Replication</a:t>
            </a:r>
            <a:endParaRPr lang="en-US" dirty="0"/>
          </a:p>
        </p:txBody>
      </p:sp>
      <p:sp>
        <p:nvSpPr>
          <p:cNvPr id="37890" name="Content Placeholder 2"/>
          <p:cNvSpPr>
            <a:spLocks noGrp="1"/>
          </p:cNvSpPr>
          <p:nvPr>
            <p:ph idx="1"/>
          </p:nvPr>
        </p:nvSpPr>
        <p:spPr/>
        <p:txBody>
          <a:bodyPr/>
          <a:lstStyle/>
          <a:p>
            <a:pPr eaLnBrk="1" hangingPunct="1"/>
            <a:r>
              <a:rPr lang="en-US" b="1" smtClean="0"/>
              <a:t>Mutagens</a:t>
            </a:r>
            <a:r>
              <a:rPr lang="en-US" smtClean="0"/>
              <a:t> are substances or energy sources that can cause mutations</a:t>
            </a:r>
          </a:p>
          <a:p>
            <a:pPr eaLnBrk="1" hangingPunct="1"/>
            <a:r>
              <a:rPr lang="en-US" smtClean="0"/>
              <a:t>Most genetic mutations are either neutral or harmful, and harmful mutations can cause diseases such as cancer and Huntington’s disease</a:t>
            </a:r>
          </a:p>
          <a:p>
            <a:pPr eaLnBrk="1" hangingPunct="1"/>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78" name="Picture 2" descr="figure_14_06"/>
          <p:cNvPicPr>
            <a:picLocks noChangeAspect="1" noChangeArrowheads="1"/>
          </p:cNvPicPr>
          <p:nvPr/>
        </p:nvPicPr>
        <p:blipFill>
          <a:blip r:embed="rId3"/>
          <a:srcRect/>
          <a:stretch>
            <a:fillRect/>
          </a:stretch>
        </p:blipFill>
        <p:spPr bwMode="auto">
          <a:xfrm>
            <a:off x="1485900" y="215900"/>
            <a:ext cx="61849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Normal Gene Function Depends on DNA Repair</a:t>
            </a:r>
            <a:endParaRPr lang="en-US" dirty="0"/>
          </a:p>
        </p:txBody>
      </p:sp>
      <p:sp>
        <p:nvSpPr>
          <p:cNvPr id="39938" name="Content Placeholder 2"/>
          <p:cNvSpPr>
            <a:spLocks noGrp="1"/>
          </p:cNvSpPr>
          <p:nvPr>
            <p:ph idx="1"/>
          </p:nvPr>
        </p:nvSpPr>
        <p:spPr/>
        <p:txBody>
          <a:bodyPr/>
          <a:lstStyle/>
          <a:p>
            <a:pPr eaLnBrk="1" hangingPunct="1"/>
            <a:r>
              <a:rPr lang="en-US" smtClean="0"/>
              <a:t>DNA repair requires a three-step process:</a:t>
            </a:r>
          </a:p>
          <a:p>
            <a:pPr marL="971550" lvl="1" indent="-514350" eaLnBrk="1" hangingPunct="1">
              <a:buFont typeface="Calibri" pitchFamily="34" charset="0"/>
              <a:buAutoNum type="arabicPeriod"/>
            </a:pPr>
            <a:r>
              <a:rPr lang="en-US" smtClean="0"/>
              <a:t>Recognition</a:t>
            </a:r>
          </a:p>
          <a:p>
            <a:pPr marL="971550" lvl="1" indent="-514350" eaLnBrk="1" hangingPunct="1">
              <a:buFont typeface="Calibri" pitchFamily="34" charset="0"/>
              <a:buAutoNum type="arabicPeriod"/>
            </a:pPr>
            <a:r>
              <a:rPr lang="en-US" smtClean="0"/>
              <a:t>Removal</a:t>
            </a:r>
          </a:p>
          <a:p>
            <a:pPr marL="971550" lvl="1" indent="-514350" eaLnBrk="1" hangingPunct="1">
              <a:buFont typeface="Calibri" pitchFamily="34" charset="0"/>
              <a:buAutoNum type="arabicPeriod"/>
            </a:pPr>
            <a:r>
              <a:rPr lang="en-US" smtClean="0"/>
              <a:t>Replacement</a:t>
            </a:r>
          </a:p>
          <a:p>
            <a:pPr eaLnBrk="1" hangingPunct="1"/>
            <a:r>
              <a:rPr lang="en-US" smtClean="0"/>
              <a:t>Each step requires different sets of repair proteins using specialized enzymes to identify, remove, and replace the damaged DNA</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9026" name="Picture 2" descr="figure_14_07"/>
          <p:cNvPicPr>
            <a:picLocks noChangeAspect="1" noChangeArrowheads="1"/>
          </p:cNvPicPr>
          <p:nvPr/>
        </p:nvPicPr>
        <p:blipFill>
          <a:blip r:embed="rId3"/>
          <a:srcRect/>
          <a:stretch>
            <a:fillRect/>
          </a:stretch>
        </p:blipFill>
        <p:spPr bwMode="auto">
          <a:xfrm>
            <a:off x="2552700" y="215900"/>
            <a:ext cx="40401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1074" name="Picture 2" descr="figure_14_08"/>
          <p:cNvPicPr>
            <a:picLocks noChangeAspect="1" noChangeArrowheads="1"/>
          </p:cNvPicPr>
          <p:nvPr/>
        </p:nvPicPr>
        <p:blipFill>
          <a:blip r:embed="rId3"/>
          <a:srcRect/>
          <a:stretch>
            <a:fillRect/>
          </a:stretch>
        </p:blipFill>
        <p:spPr bwMode="auto">
          <a:xfrm>
            <a:off x="304800" y="1016000"/>
            <a:ext cx="8531225" cy="483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Genome Organization</a:t>
            </a:r>
          </a:p>
        </p:txBody>
      </p:sp>
      <p:sp>
        <p:nvSpPr>
          <p:cNvPr id="43010" name="Content Placeholder 2"/>
          <p:cNvSpPr>
            <a:spLocks noGrp="1"/>
          </p:cNvSpPr>
          <p:nvPr>
            <p:ph idx="1"/>
          </p:nvPr>
        </p:nvSpPr>
        <p:spPr/>
        <p:txBody>
          <a:bodyPr/>
          <a:lstStyle/>
          <a:p>
            <a:pPr eaLnBrk="1" hangingPunct="1"/>
            <a:r>
              <a:rPr lang="en-US" smtClean="0"/>
              <a:t>A bacterium contains one chromosome made up of several million base pairs of DNA</a:t>
            </a:r>
          </a:p>
          <a:p>
            <a:pPr eaLnBrk="1" hangingPunct="1"/>
            <a:r>
              <a:rPr lang="en-US" smtClean="0"/>
              <a:t>Eukaryote DNA contains large amounts of noncoding DNA; prokaryotes rarely contain noncoding DNA</a:t>
            </a:r>
          </a:p>
          <a:p>
            <a:pPr eaLnBrk="1" hangingPunct="1"/>
            <a:r>
              <a:rPr lang="en-US" smtClean="0"/>
              <a:t>Prokaryotic genes tend to be organized by function</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z="4000" smtClean="0"/>
              <a:t>Eukaryotes Have More DNA per</a:t>
            </a:r>
            <a:br>
              <a:rPr lang="en-US" sz="4000" smtClean="0"/>
            </a:br>
            <a:r>
              <a:rPr lang="en-US" sz="4000" smtClean="0"/>
              <a:t>Cell Than Most Prokaryotes Have</a:t>
            </a:r>
          </a:p>
        </p:txBody>
      </p:sp>
      <p:sp>
        <p:nvSpPr>
          <p:cNvPr id="44034" name="Content Placeholder 2"/>
          <p:cNvSpPr>
            <a:spLocks noGrp="1"/>
          </p:cNvSpPr>
          <p:nvPr>
            <p:ph idx="1"/>
          </p:nvPr>
        </p:nvSpPr>
        <p:spPr/>
        <p:txBody>
          <a:bodyPr/>
          <a:lstStyle/>
          <a:p>
            <a:pPr eaLnBrk="1" hangingPunct="1"/>
            <a:r>
              <a:rPr lang="en-US" smtClean="0"/>
              <a:t>Eukaryotes in general are structurally and behaviorally more complex than prokaryotes and have larger genomes</a:t>
            </a:r>
          </a:p>
          <a:p>
            <a:pPr eaLnBrk="1" hangingPunct="1"/>
            <a:r>
              <a:rPr lang="en-US" smtClean="0"/>
              <a:t>The genome of a prokaryote is typically contained in a single chromosome</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Genes Constitute Only a Small Percentage of the DNA in Most Eukaryotes</a:t>
            </a:r>
            <a:endParaRPr lang="en-US" dirty="0"/>
          </a:p>
        </p:txBody>
      </p:sp>
      <p:sp>
        <p:nvSpPr>
          <p:cNvPr id="45058" name="Content Placeholder 2"/>
          <p:cNvSpPr>
            <a:spLocks noGrp="1"/>
          </p:cNvSpPr>
          <p:nvPr>
            <p:ph idx="1"/>
          </p:nvPr>
        </p:nvSpPr>
        <p:spPr/>
        <p:txBody>
          <a:bodyPr/>
          <a:lstStyle/>
          <a:p>
            <a:pPr eaLnBrk="1" hangingPunct="1">
              <a:lnSpc>
                <a:spcPct val="90000"/>
              </a:lnSpc>
            </a:pPr>
            <a:r>
              <a:rPr lang="en-US" sz="3000" b="1" smtClean="0"/>
              <a:t>Noncoding DNA </a:t>
            </a:r>
            <a:r>
              <a:rPr lang="en-US" sz="3000" smtClean="0"/>
              <a:t>is DNA that does not code for any kind of functional RNA</a:t>
            </a:r>
          </a:p>
          <a:p>
            <a:pPr eaLnBrk="1" hangingPunct="1">
              <a:lnSpc>
                <a:spcPct val="90000"/>
              </a:lnSpc>
            </a:pPr>
            <a:r>
              <a:rPr lang="en-US" sz="3000" smtClean="0"/>
              <a:t>Noncoding sections of DNA are called </a:t>
            </a:r>
            <a:r>
              <a:rPr lang="en-US" sz="3000" b="1" smtClean="0"/>
              <a:t>introns</a:t>
            </a:r>
            <a:r>
              <a:rPr lang="en-US" sz="3000" smtClean="0"/>
              <a:t>;</a:t>
            </a:r>
            <a:r>
              <a:rPr lang="en-US" sz="3000" i="1" smtClean="0"/>
              <a:t> </a:t>
            </a:r>
            <a:r>
              <a:rPr lang="en-US" sz="3000" b="1" smtClean="0"/>
              <a:t>exons</a:t>
            </a:r>
            <a:r>
              <a:rPr lang="en-US" sz="3000" i="1" smtClean="0"/>
              <a:t> </a:t>
            </a:r>
            <a:r>
              <a:rPr lang="en-US" sz="3000" smtClean="0"/>
              <a:t>are the coding segments of DNA</a:t>
            </a:r>
          </a:p>
          <a:p>
            <a:pPr eaLnBrk="1" hangingPunct="1">
              <a:lnSpc>
                <a:spcPct val="90000"/>
              </a:lnSpc>
            </a:pPr>
            <a:r>
              <a:rPr lang="en-US" sz="3000" smtClean="0"/>
              <a:t>Noncoding DNA that separates one gene from another is called </a:t>
            </a:r>
            <a:r>
              <a:rPr lang="en-US" sz="3000" b="1" smtClean="0"/>
              <a:t>spacer DNA</a:t>
            </a:r>
          </a:p>
          <a:p>
            <a:pPr eaLnBrk="1" hangingPunct="1">
              <a:lnSpc>
                <a:spcPct val="90000"/>
              </a:lnSpc>
            </a:pPr>
            <a:r>
              <a:rPr lang="en-US" sz="3000" b="1" smtClean="0"/>
              <a:t>Transposons </a:t>
            </a:r>
            <a:r>
              <a:rPr lang="en-US" sz="3000" smtClean="0"/>
              <a:t>are sequences that can move from one position on a chromosome to another, or even from one chromosome to another, and may disrupt a gene’s function in the process</a:t>
            </a:r>
            <a:endParaRPr lang="en-US" sz="3000" b="1" smtClean="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Greek Myths and One-Eyed Sheep</a:t>
            </a:r>
          </a:p>
        </p:txBody>
      </p:sp>
      <p:sp>
        <p:nvSpPr>
          <p:cNvPr id="16386" name="Content Placeholder 2"/>
          <p:cNvSpPr>
            <a:spLocks noGrp="1"/>
          </p:cNvSpPr>
          <p:nvPr>
            <p:ph idx="1"/>
          </p:nvPr>
        </p:nvSpPr>
        <p:spPr/>
        <p:txBody>
          <a:bodyPr/>
          <a:lstStyle/>
          <a:p>
            <a:pPr eaLnBrk="1" hangingPunct="1"/>
            <a:r>
              <a:rPr lang="en-US" smtClean="0"/>
              <a:t>Cyclopia can occur in vertebrates, including sharks, fishes, amphibians, and birds, as well as mammals</a:t>
            </a:r>
          </a:p>
          <a:p>
            <a:pPr eaLnBrk="1" hangingPunct="1"/>
            <a:r>
              <a:rPr lang="en-US" smtClean="0"/>
              <a:t>Changes in the sequence of gene expression can lead to improper embryo development, causing cyclopia and other genetic defects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22" name="Picture 2" descr="figure_14_09"/>
          <p:cNvPicPr>
            <a:picLocks noChangeAspect="1" noChangeArrowheads="1"/>
          </p:cNvPicPr>
          <p:nvPr/>
        </p:nvPicPr>
        <p:blipFill>
          <a:blip r:embed="rId3"/>
          <a:srcRect/>
          <a:stretch>
            <a:fillRect/>
          </a:stretch>
        </p:blipFill>
        <p:spPr bwMode="auto">
          <a:xfrm>
            <a:off x="304800" y="952500"/>
            <a:ext cx="8531225" cy="4967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6434" name="Picture 2" descr="table_14_01"/>
          <p:cNvPicPr>
            <a:picLocks noChangeAspect="1" noChangeArrowheads="1"/>
          </p:cNvPicPr>
          <p:nvPr/>
        </p:nvPicPr>
        <p:blipFill>
          <a:blip r:embed="rId3"/>
          <a:srcRect/>
          <a:stretch>
            <a:fillRect/>
          </a:stretch>
        </p:blipFill>
        <p:spPr bwMode="auto">
          <a:xfrm>
            <a:off x="304800" y="1397000"/>
            <a:ext cx="8531225" cy="406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a:xfrm>
            <a:off x="277813" y="274638"/>
            <a:ext cx="8682037" cy="1143000"/>
          </a:xfrm>
        </p:spPr>
        <p:txBody>
          <a:bodyPr/>
          <a:lstStyle/>
          <a:p>
            <a:pPr eaLnBrk="1" hangingPunct="1"/>
            <a:r>
              <a:rPr lang="en-US" smtClean="0"/>
              <a:t>DNA Packing in Eukaryotes</a:t>
            </a:r>
          </a:p>
        </p:txBody>
      </p:sp>
      <p:sp>
        <p:nvSpPr>
          <p:cNvPr id="48130" name="Content Placeholder 2"/>
          <p:cNvSpPr>
            <a:spLocks noGrp="1"/>
          </p:cNvSpPr>
          <p:nvPr>
            <p:ph idx="1"/>
          </p:nvPr>
        </p:nvSpPr>
        <p:spPr/>
        <p:txBody>
          <a:bodyPr/>
          <a:lstStyle/>
          <a:p>
            <a:pPr eaLnBrk="1" hangingPunct="1">
              <a:lnSpc>
                <a:spcPct val="90000"/>
              </a:lnSpc>
            </a:pPr>
            <a:r>
              <a:rPr lang="en-US" sz="3000" smtClean="0"/>
              <a:t>Eukaryotic cells must use packaging proteins to compress a large amount of genetic information into a chromosome</a:t>
            </a:r>
          </a:p>
          <a:p>
            <a:pPr eaLnBrk="1" hangingPunct="1">
              <a:lnSpc>
                <a:spcPct val="90000"/>
              </a:lnSpc>
            </a:pPr>
            <a:r>
              <a:rPr lang="en-US" sz="3000" smtClean="0"/>
              <a:t>Short lengths of DNA are wound around histone proteins to create a bead-on-a-string structure that is further compressed into a looped, 30-nanometer fiber</a:t>
            </a:r>
          </a:p>
          <a:p>
            <a:pPr eaLnBrk="1" hangingPunct="1">
              <a:lnSpc>
                <a:spcPct val="90000"/>
              </a:lnSpc>
            </a:pPr>
            <a:r>
              <a:rPr lang="en-US" sz="3000" smtClean="0"/>
              <a:t>During cell division, DNA condenses into shorter, thicker chromosomes, the highest level of packing a chromosome can acquire</a:t>
            </a:r>
          </a:p>
          <a:p>
            <a:pPr eaLnBrk="1" hangingPunct="1">
              <a:lnSpc>
                <a:spcPct val="90000"/>
              </a:lnSpc>
            </a:pPr>
            <a:endParaRPr lang="en-US" sz="3000" smtClean="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4146" name="Picture 2" descr="figure_14_10"/>
          <p:cNvPicPr>
            <a:picLocks noChangeAspect="1" noChangeArrowheads="1"/>
          </p:cNvPicPr>
          <p:nvPr/>
        </p:nvPicPr>
        <p:blipFill>
          <a:blip r:embed="rId3"/>
          <a:srcRect/>
          <a:stretch>
            <a:fillRect/>
          </a:stretch>
        </p:blipFill>
        <p:spPr bwMode="auto">
          <a:xfrm>
            <a:off x="2336800" y="215900"/>
            <a:ext cx="44799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mtClean="0"/>
              <a:t>Patterns of Gene Expression</a:t>
            </a:r>
          </a:p>
        </p:txBody>
      </p:sp>
      <p:sp>
        <p:nvSpPr>
          <p:cNvPr id="50178" name="Content Placeholder 2"/>
          <p:cNvSpPr>
            <a:spLocks noGrp="1"/>
          </p:cNvSpPr>
          <p:nvPr>
            <p:ph idx="1"/>
          </p:nvPr>
        </p:nvSpPr>
        <p:spPr/>
        <p:txBody>
          <a:bodyPr/>
          <a:lstStyle/>
          <a:p>
            <a:pPr eaLnBrk="1" hangingPunct="1"/>
            <a:r>
              <a:rPr lang="en-US" smtClean="0"/>
              <a:t>Gene expression is the means by which genes influence the structure and function of a cell or organism</a:t>
            </a:r>
          </a:p>
          <a:p>
            <a:pPr eaLnBrk="1" hangingPunct="1"/>
            <a:r>
              <a:rPr lang="en-US" smtClean="0"/>
              <a:t>Patterns of gene expression, even within a cell, can change over time</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Organisms Can Turn Genes On or Off in Response to Environmental Cues</a:t>
            </a:r>
            <a:endParaRPr lang="en-US" dirty="0"/>
          </a:p>
        </p:txBody>
      </p:sp>
      <p:sp>
        <p:nvSpPr>
          <p:cNvPr id="51202" name="Content Placeholder 2"/>
          <p:cNvSpPr>
            <a:spLocks noGrp="1"/>
          </p:cNvSpPr>
          <p:nvPr>
            <p:ph idx="1"/>
          </p:nvPr>
        </p:nvSpPr>
        <p:spPr/>
        <p:txBody>
          <a:bodyPr/>
          <a:lstStyle/>
          <a:p>
            <a:pPr eaLnBrk="1" hangingPunct="1">
              <a:lnSpc>
                <a:spcPct val="90000"/>
              </a:lnSpc>
            </a:pPr>
            <a:r>
              <a:rPr lang="en-US" smtClean="0"/>
              <a:t>Bacteria have the ability to reorganize gene expression to match the food resources available </a:t>
            </a:r>
          </a:p>
          <a:p>
            <a:pPr eaLnBrk="1" hangingPunct="1">
              <a:lnSpc>
                <a:spcPct val="90000"/>
              </a:lnSpc>
            </a:pPr>
            <a:r>
              <a:rPr lang="en-US" smtClean="0"/>
              <a:t>By producing only the enzymes needed when a particular food is available, bacteria avoid wasting energy and cellular resources</a:t>
            </a:r>
          </a:p>
          <a:p>
            <a:pPr eaLnBrk="1" hangingPunct="1">
              <a:lnSpc>
                <a:spcPct val="90000"/>
              </a:lnSpc>
            </a:pPr>
            <a:r>
              <a:rPr lang="en-US" smtClean="0"/>
              <a:t>Multicellular organisms can change which genes are expressed in response to internal and external signals</a:t>
            </a:r>
          </a:p>
          <a:p>
            <a:pPr eaLnBrk="1" hangingPunct="1">
              <a:lnSpc>
                <a:spcPct val="90000"/>
              </a:lnSpc>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6194" name="Picture 2" descr="figure_14_11"/>
          <p:cNvPicPr>
            <a:picLocks noChangeAspect="1" noChangeArrowheads="1"/>
          </p:cNvPicPr>
          <p:nvPr/>
        </p:nvPicPr>
        <p:blipFill>
          <a:blip r:embed="rId3"/>
          <a:srcRect/>
          <a:stretch>
            <a:fillRect/>
          </a:stretch>
        </p:blipFill>
        <p:spPr bwMode="auto">
          <a:xfrm>
            <a:off x="304800" y="406400"/>
            <a:ext cx="8531225" cy="6057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Different Cells in Eukaryotes</a:t>
            </a:r>
            <a:br>
              <a:rPr lang="en-US" dirty="0" smtClean="0"/>
            </a:br>
            <a:r>
              <a:rPr lang="en-US" dirty="0" smtClean="0"/>
              <a:t>Express Different Genes</a:t>
            </a:r>
            <a:endParaRPr lang="en-US" dirty="0"/>
          </a:p>
        </p:txBody>
      </p:sp>
      <p:sp>
        <p:nvSpPr>
          <p:cNvPr id="53250" name="Content Placeholder 2"/>
          <p:cNvSpPr>
            <a:spLocks noGrp="1"/>
          </p:cNvSpPr>
          <p:nvPr>
            <p:ph idx="1"/>
          </p:nvPr>
        </p:nvSpPr>
        <p:spPr/>
        <p:txBody>
          <a:bodyPr/>
          <a:lstStyle/>
          <a:p>
            <a:pPr eaLnBrk="1" hangingPunct="1"/>
            <a:r>
              <a:rPr lang="en-US" smtClean="0"/>
              <a:t>Different types of cells express different sets of genes depending on whether that gene function is needed under the current conditions</a:t>
            </a:r>
          </a:p>
          <a:p>
            <a:pPr eaLnBrk="1" hangingPunct="1"/>
            <a:r>
              <a:rPr lang="en-US" b="1" smtClean="0"/>
              <a:t>Housekeeping genes </a:t>
            </a:r>
            <a:r>
              <a:rPr lang="en-US" smtClean="0"/>
              <a:t>play an essential role in the maintenance of cellular activities in all kinds of cells and have been highly conserved in evolutionary history</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7218" name="Picture 2" descr="figure_14_12"/>
          <p:cNvPicPr>
            <a:picLocks noChangeAspect="1" noChangeArrowheads="1"/>
          </p:cNvPicPr>
          <p:nvPr/>
        </p:nvPicPr>
        <p:blipFill>
          <a:blip r:embed="rId3"/>
          <a:srcRect/>
          <a:stretch>
            <a:fillRect/>
          </a:stretch>
        </p:blipFill>
        <p:spPr bwMode="auto">
          <a:xfrm>
            <a:off x="1828800" y="215900"/>
            <a:ext cx="54975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How Cells Control Gene Expression</a:t>
            </a:r>
          </a:p>
        </p:txBody>
      </p:sp>
      <p:sp>
        <p:nvSpPr>
          <p:cNvPr id="55298" name="Content Placeholder 2"/>
          <p:cNvSpPr>
            <a:spLocks noGrp="1"/>
          </p:cNvSpPr>
          <p:nvPr>
            <p:ph idx="1"/>
          </p:nvPr>
        </p:nvSpPr>
        <p:spPr/>
        <p:txBody>
          <a:bodyPr/>
          <a:lstStyle/>
          <a:p>
            <a:pPr eaLnBrk="1" hangingPunct="1"/>
            <a:r>
              <a:rPr lang="en-US" smtClean="0"/>
              <a:t>Cells process information from a variety of signals and use that information to determine which genes to express</a:t>
            </a:r>
          </a:p>
          <a:p>
            <a:pPr eaLnBrk="1" hangingPunct="1"/>
            <a:r>
              <a:rPr lang="en-US" smtClean="0"/>
              <a:t>Internal and external signals as well as cell-to-cell signals all work to control gene expression within a cell</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mtClean="0"/>
              <a:t>Genes Control the Inheritance of Traits</a:t>
            </a:r>
          </a:p>
        </p:txBody>
      </p:sp>
      <p:sp>
        <p:nvSpPr>
          <p:cNvPr id="17410" name="Content Placeholder 2"/>
          <p:cNvSpPr>
            <a:spLocks noGrp="1"/>
          </p:cNvSpPr>
          <p:nvPr>
            <p:ph idx="1"/>
          </p:nvPr>
        </p:nvSpPr>
        <p:spPr/>
        <p:txBody>
          <a:bodyPr/>
          <a:lstStyle/>
          <a:p>
            <a:pPr eaLnBrk="1" hangingPunct="1"/>
            <a:r>
              <a:rPr lang="en-US" smtClean="0"/>
              <a:t>Genes control the inheritance of traits and are located on chromosomes</a:t>
            </a:r>
          </a:p>
          <a:p>
            <a:pPr eaLnBrk="1" hangingPunct="1"/>
            <a:r>
              <a:rPr lang="en-US" smtClean="0"/>
              <a:t>DNA is the genetic material that makes up genes and, therefore, chromosomes and the genotype and phenotype of an individual</a:t>
            </a:r>
          </a:p>
          <a:p>
            <a:pPr eaLnBrk="1" hangingPunct="1">
              <a:buFont typeface="Arial" charset="0"/>
              <a:buNone/>
            </a:pPr>
            <a:r>
              <a:rPr lang="en-US" smtClean="0"/>
              <a:t> </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Most Genes Are Controlled</a:t>
            </a:r>
            <a:br>
              <a:rPr lang="en-US" dirty="0" smtClean="0"/>
            </a:br>
            <a:r>
              <a:rPr lang="en-US" dirty="0" smtClean="0"/>
              <a:t>at the Transcriptional Level</a:t>
            </a:r>
            <a:endParaRPr lang="en-US" dirty="0"/>
          </a:p>
        </p:txBody>
      </p:sp>
      <p:sp>
        <p:nvSpPr>
          <p:cNvPr id="56322" name="Content Placeholder 2"/>
          <p:cNvSpPr>
            <a:spLocks noGrp="1"/>
          </p:cNvSpPr>
          <p:nvPr>
            <p:ph idx="1"/>
          </p:nvPr>
        </p:nvSpPr>
        <p:spPr/>
        <p:txBody>
          <a:bodyPr/>
          <a:lstStyle/>
          <a:p>
            <a:pPr eaLnBrk="1" hangingPunct="1"/>
            <a:r>
              <a:rPr lang="en-US" smtClean="0"/>
              <a:t>Cells generally control gene expression by regulating the transcription of the gene</a:t>
            </a:r>
          </a:p>
          <a:p>
            <a:pPr eaLnBrk="1" hangingPunct="1"/>
            <a:r>
              <a:rPr lang="en-US" b="1" smtClean="0"/>
              <a:t>Regulatory DNA </a:t>
            </a:r>
            <a:r>
              <a:rPr lang="en-US" smtClean="0"/>
              <a:t>activates or inactivates gene transcription and gene </a:t>
            </a:r>
            <a:r>
              <a:rPr lang="en-US" b="1" smtClean="0"/>
              <a:t>regulatory proteins </a:t>
            </a:r>
            <a:endParaRPr lang="en-US" smtClean="0"/>
          </a:p>
          <a:p>
            <a:pPr eaLnBrk="1" hangingPunct="1"/>
            <a:r>
              <a:rPr lang="en-US" smtClean="0"/>
              <a:t>Gene regulatory proteins, also called </a:t>
            </a:r>
            <a:r>
              <a:rPr lang="en-US" i="1" smtClean="0"/>
              <a:t>transcription factors</a:t>
            </a:r>
            <a:r>
              <a:rPr lang="en-US" smtClean="0"/>
              <a:t>, interact with signals from the environment and regulatory DNA to control gene expression</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8242" name="Picture 2" descr="figure_14_13"/>
          <p:cNvPicPr>
            <a:picLocks noChangeAspect="1" noChangeArrowheads="1"/>
          </p:cNvPicPr>
          <p:nvPr/>
        </p:nvPicPr>
        <p:blipFill>
          <a:blip r:embed="rId3"/>
          <a:srcRect/>
          <a:stretch>
            <a:fillRect/>
          </a:stretch>
        </p:blipFill>
        <p:spPr bwMode="auto">
          <a:xfrm>
            <a:off x="965200" y="215900"/>
            <a:ext cx="72215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z="4000" smtClean="0"/>
              <a:t>Gene Expression Can Be Regulated at Several Levels</a:t>
            </a:r>
          </a:p>
        </p:txBody>
      </p:sp>
      <p:sp>
        <p:nvSpPr>
          <p:cNvPr id="58370" name="Content Placeholder 2"/>
          <p:cNvSpPr>
            <a:spLocks noGrp="1"/>
          </p:cNvSpPr>
          <p:nvPr>
            <p:ph idx="1"/>
          </p:nvPr>
        </p:nvSpPr>
        <p:spPr/>
        <p:txBody>
          <a:bodyPr/>
          <a:lstStyle/>
          <a:p>
            <a:pPr eaLnBrk="1" hangingPunct="1">
              <a:lnSpc>
                <a:spcPct val="90000"/>
              </a:lnSpc>
            </a:pPr>
            <a:r>
              <a:rPr lang="en-US" smtClean="0"/>
              <a:t>Tight packing of DNA prevents access to its gene regulatory DNA ,making that segment of DNA transcriptionally inactive</a:t>
            </a:r>
          </a:p>
          <a:p>
            <a:pPr eaLnBrk="1" hangingPunct="1">
              <a:lnSpc>
                <a:spcPct val="90000"/>
              </a:lnSpc>
            </a:pPr>
            <a:r>
              <a:rPr lang="en-US" smtClean="0"/>
              <a:t>Regulation of transcription enables the cell to conserve resources when it does not need a particular gene product</a:t>
            </a:r>
          </a:p>
          <a:p>
            <a:pPr eaLnBrk="1" hangingPunct="1">
              <a:lnSpc>
                <a:spcPct val="90000"/>
              </a:lnSpc>
            </a:pPr>
            <a:r>
              <a:rPr lang="en-US" smtClean="0"/>
              <a:t>By limiting the life span of many types of mRNA, a cell prevents the wasteful synthesis of proteins</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z="4000" smtClean="0"/>
              <a:t>Gene Expression Can Be Regulated at Several Levels</a:t>
            </a:r>
          </a:p>
        </p:txBody>
      </p:sp>
      <p:sp>
        <p:nvSpPr>
          <p:cNvPr id="59394" name="Content Placeholder 2"/>
          <p:cNvSpPr>
            <a:spLocks noGrp="1"/>
          </p:cNvSpPr>
          <p:nvPr>
            <p:ph idx="1"/>
          </p:nvPr>
        </p:nvSpPr>
        <p:spPr/>
        <p:txBody>
          <a:bodyPr/>
          <a:lstStyle/>
          <a:p>
            <a:pPr eaLnBrk="1" hangingPunct="1"/>
            <a:r>
              <a:rPr lang="en-US" smtClean="0"/>
              <a:t>Regulation of translation keeps mRNA ready to direct rapid protein synthesis when needed</a:t>
            </a:r>
          </a:p>
          <a:p>
            <a:pPr eaLnBrk="1" hangingPunct="1"/>
            <a:r>
              <a:rPr lang="en-US" smtClean="0"/>
              <a:t>Proteins can be directly regulated by modification following translation</a:t>
            </a:r>
          </a:p>
          <a:p>
            <a:pPr eaLnBrk="1" hangingPunct="1"/>
            <a:r>
              <a:rPr lang="en-US" smtClean="0"/>
              <a:t>Regulation of protein breakdown conserves resources and prevents damage</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4386" name="Picture 2" descr="figure_14_14"/>
          <p:cNvPicPr>
            <a:picLocks noChangeAspect="1" noChangeArrowheads="1"/>
          </p:cNvPicPr>
          <p:nvPr/>
        </p:nvPicPr>
        <p:blipFill>
          <a:blip r:embed="rId3"/>
          <a:srcRect/>
          <a:stretch>
            <a:fillRect/>
          </a:stretch>
        </p:blipFill>
        <p:spPr bwMode="auto">
          <a:xfrm>
            <a:off x="3086100" y="215900"/>
            <a:ext cx="29797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mtClean="0"/>
              <a:t>From Gene Expression to Cyclops</a:t>
            </a:r>
          </a:p>
        </p:txBody>
      </p:sp>
      <p:sp>
        <p:nvSpPr>
          <p:cNvPr id="61442" name="Content Placeholder 2"/>
          <p:cNvSpPr>
            <a:spLocks noGrp="1"/>
          </p:cNvSpPr>
          <p:nvPr>
            <p:ph idx="1"/>
          </p:nvPr>
        </p:nvSpPr>
        <p:spPr/>
        <p:txBody>
          <a:bodyPr/>
          <a:lstStyle/>
          <a:p>
            <a:pPr eaLnBrk="1" hangingPunct="1"/>
            <a:r>
              <a:rPr lang="en-US" sz="3600" smtClean="0"/>
              <a:t>Environmental influences, such as ingestion of the corn lily by a pregnant animal, can cause gene expression to be altered, resulting in abnormalities such as cyclopia</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a:t>
            </a:r>
            <a:r>
              <a:rPr lang="en-US" sz="2800" b="1" dirty="0" smtClean="0"/>
              <a:t> 14</a:t>
            </a:r>
            <a:endParaRPr lang="en-US" sz="2800" dirty="0" smtClean="0"/>
          </a:p>
          <a:p>
            <a:pPr eaLnBrk="1" fontAlgn="auto" hangingPunct="1">
              <a:lnSpc>
                <a:spcPct val="90000"/>
              </a:lnSpc>
              <a:spcAft>
                <a:spcPts val="0"/>
              </a:spcAft>
              <a:defRPr/>
            </a:pPr>
            <a:r>
              <a:rPr lang="en-US" sz="2800" dirty="0" smtClean="0"/>
              <a:t>DNA and Genes</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body" idx="1"/>
          </p:nvPr>
        </p:nvSpPr>
        <p:spPr>
          <a:xfrm>
            <a:off x="457200" y="1676400"/>
            <a:ext cx="8229600" cy="3533775"/>
          </a:xfrm>
        </p:spPr>
        <p:txBody>
          <a:bodyPr rIns="132080"/>
          <a:lstStyle/>
          <a:p>
            <a:pPr marL="649288" indent="-649288" eaLnBrk="1" hangingPunct="1">
              <a:lnSpc>
                <a:spcPct val="110000"/>
              </a:lnSpc>
              <a:buFont typeface="Wingdings" pitchFamily="1" charset="2"/>
              <a:buNone/>
            </a:pPr>
            <a:r>
              <a:rPr lang="en-US"/>
              <a:t>The Griffith experiment showed that</a:t>
            </a:r>
          </a:p>
          <a:p>
            <a:pPr marL="649288" indent="-649288" eaLnBrk="1" hangingPunct="1">
              <a:lnSpc>
                <a:spcPct val="110000"/>
              </a:lnSpc>
              <a:buSzPct val="99000"/>
              <a:buFont typeface="Wingdings" pitchFamily="1" charset="2"/>
              <a:buAutoNum type="alphaUcPeriod"/>
            </a:pPr>
            <a:r>
              <a:rPr lang="en-US" sz="2800"/>
              <a:t>Something heritable was being passed between the bacterial strains.</a:t>
            </a:r>
          </a:p>
          <a:p>
            <a:pPr marL="649288" indent="-649288" eaLnBrk="1" hangingPunct="1">
              <a:lnSpc>
                <a:spcPct val="110000"/>
              </a:lnSpc>
              <a:buSzPct val="99000"/>
              <a:buFont typeface="Wingdings" pitchFamily="1" charset="2"/>
              <a:buAutoNum type="alphaUcPeriod"/>
            </a:pPr>
            <a:r>
              <a:rPr lang="en-US" sz="2800"/>
              <a:t>DNA was the genetic material.</a:t>
            </a:r>
          </a:p>
          <a:p>
            <a:pPr marL="649288" indent="-649288" eaLnBrk="1" hangingPunct="1">
              <a:lnSpc>
                <a:spcPct val="110000"/>
              </a:lnSpc>
              <a:buSzPct val="99000"/>
              <a:buFont typeface="Wingdings" pitchFamily="1" charset="2"/>
              <a:buAutoNum type="alphaUcPeriod"/>
            </a:pPr>
            <a:r>
              <a:rPr lang="en-US" sz="2800"/>
              <a:t>Protein was the genetic material.</a:t>
            </a:r>
          </a:p>
          <a:p>
            <a:pPr marL="649288" indent="-649288" eaLnBrk="1" hangingPunct="1">
              <a:lnSpc>
                <a:spcPct val="110000"/>
              </a:lnSpc>
              <a:buSzPct val="99000"/>
              <a:buFont typeface="Wingdings" pitchFamily="1" charset="2"/>
              <a:buAutoNum type="alphaUcPeriod"/>
            </a:pPr>
            <a:r>
              <a:rPr lang="en-US" sz="2800"/>
              <a:t>Strain S was lethal to mice.</a:t>
            </a:r>
          </a:p>
        </p:txBody>
      </p:sp>
      <p:sp>
        <p:nvSpPr>
          <p:cNvPr id="26627" name="Rectangle 14"/>
          <p:cNvSpPr>
            <a:spLocks noGrp="1" noChangeArrowheads="1"/>
          </p:cNvSpPr>
          <p:nvPr>
            <p:ph type="title"/>
          </p:nvPr>
        </p:nvSpPr>
        <p:spPr>
          <a:xfrm>
            <a:off x="457200" y="582613"/>
            <a:ext cx="8229600" cy="1120775"/>
          </a:xfrm>
        </p:spPr>
        <p:txBody>
          <a:bodyPr rIns="132080"/>
          <a:lstStyle/>
          <a:p>
            <a:pPr eaLnBrk="1" hangingPunct="1"/>
            <a:r>
              <a:rPr lang="en-US"/>
              <a:t>Concept Quiz</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body" idx="1"/>
          </p:nvPr>
        </p:nvSpPr>
        <p:spPr>
          <a:xfrm>
            <a:off x="533400" y="1676400"/>
            <a:ext cx="8229600" cy="5029200"/>
          </a:xfrm>
        </p:spPr>
        <p:txBody>
          <a:bodyPr rIns="132080"/>
          <a:lstStyle/>
          <a:p>
            <a:pPr marL="649288" indent="-649288" eaLnBrk="1" hangingPunct="1">
              <a:lnSpc>
                <a:spcPct val="110000"/>
              </a:lnSpc>
              <a:buFont typeface="Wingdings" pitchFamily="1" charset="2"/>
              <a:buNone/>
            </a:pPr>
            <a:r>
              <a:rPr lang="en-US"/>
              <a:t>Watson and Crick showed that</a:t>
            </a:r>
          </a:p>
          <a:p>
            <a:pPr marL="649288" indent="-649288" eaLnBrk="1" hangingPunct="1">
              <a:lnSpc>
                <a:spcPct val="110000"/>
              </a:lnSpc>
              <a:buSzPct val="99000"/>
              <a:buFont typeface="Wingdings" pitchFamily="1" charset="2"/>
              <a:buAutoNum type="alphaUcPeriod"/>
            </a:pPr>
            <a:r>
              <a:rPr lang="en-US" sz="2800"/>
              <a:t>A binds to T and G binds to C.</a:t>
            </a:r>
          </a:p>
          <a:p>
            <a:pPr marL="649288" indent="-649288" eaLnBrk="1" hangingPunct="1">
              <a:lnSpc>
                <a:spcPct val="110000"/>
              </a:lnSpc>
              <a:buSzPct val="99000"/>
              <a:buFont typeface="Wingdings" pitchFamily="1" charset="2"/>
              <a:buAutoNum type="alphaUcPeriod"/>
            </a:pPr>
            <a:r>
              <a:rPr lang="en-US" sz="2800"/>
              <a:t>One strand is a template for the other strand.</a:t>
            </a:r>
          </a:p>
          <a:p>
            <a:pPr marL="649288" indent="-649288" eaLnBrk="1" hangingPunct="1">
              <a:lnSpc>
                <a:spcPct val="110000"/>
              </a:lnSpc>
              <a:buSzPct val="99000"/>
              <a:buFont typeface="Wingdings" pitchFamily="1" charset="2"/>
              <a:buAutoNum type="alphaUcPeriod"/>
            </a:pPr>
            <a:r>
              <a:rPr lang="en-US" sz="2800"/>
              <a:t>The DNA molecule can be easily replicated.</a:t>
            </a:r>
          </a:p>
          <a:p>
            <a:pPr marL="649288" indent="-649288" eaLnBrk="1" hangingPunct="1">
              <a:lnSpc>
                <a:spcPct val="110000"/>
              </a:lnSpc>
              <a:buSzPct val="99000"/>
              <a:buFont typeface="Wingdings" pitchFamily="1" charset="2"/>
              <a:buAutoNum type="alphaUcPeriod"/>
            </a:pPr>
            <a:r>
              <a:rPr lang="en-US" sz="2800"/>
              <a:t>All of the above</a:t>
            </a:r>
          </a:p>
        </p:txBody>
      </p:sp>
      <p:sp>
        <p:nvSpPr>
          <p:cNvPr id="28675" name="Rectangle 14"/>
          <p:cNvSpPr>
            <a:spLocks noGrp="1" noChangeArrowheads="1"/>
          </p:cNvSpPr>
          <p:nvPr>
            <p:ph type="title"/>
          </p:nvPr>
        </p:nvSpPr>
        <p:spPr>
          <a:xfrm>
            <a:off x="457200" y="609600"/>
            <a:ext cx="8229600" cy="1120775"/>
          </a:xfrm>
        </p:spPr>
        <p:txBody>
          <a:bodyPr rIns="132080"/>
          <a:lstStyle/>
          <a:p>
            <a:pPr eaLnBrk="1" hangingPunct="1"/>
            <a:r>
              <a:rPr lang="en-US"/>
              <a:t>Concept Quiz</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body" idx="1"/>
          </p:nvPr>
        </p:nvSpPr>
        <p:spPr>
          <a:xfrm>
            <a:off x="457200" y="1676400"/>
            <a:ext cx="8229600" cy="3598863"/>
          </a:xfrm>
        </p:spPr>
        <p:txBody>
          <a:bodyPr rIns="132080"/>
          <a:lstStyle/>
          <a:p>
            <a:pPr marL="649288" indent="-649288" eaLnBrk="1" hangingPunct="1">
              <a:buFont typeface="Wingdings" pitchFamily="1" charset="2"/>
              <a:buNone/>
            </a:pPr>
            <a:r>
              <a:rPr lang="en-US"/>
              <a:t>DNA repair is</a:t>
            </a:r>
          </a:p>
          <a:p>
            <a:pPr marL="649288" indent="-649288" eaLnBrk="1" hangingPunct="1">
              <a:buSzPct val="99000"/>
              <a:buFont typeface="Wingdings" pitchFamily="1" charset="2"/>
              <a:buAutoNum type="alphaUcPeriod"/>
            </a:pPr>
            <a:r>
              <a:rPr lang="en-US" sz="2800"/>
              <a:t>Important only during replication.</a:t>
            </a:r>
          </a:p>
          <a:p>
            <a:pPr marL="649288" indent="-649288" eaLnBrk="1" hangingPunct="1">
              <a:buSzPct val="99000"/>
              <a:buFont typeface="Wingdings" pitchFamily="1" charset="2"/>
              <a:buAutoNum type="alphaUcPeriod"/>
            </a:pPr>
            <a:r>
              <a:rPr lang="en-US" sz="2800"/>
              <a:t>Found in some species.</a:t>
            </a:r>
          </a:p>
          <a:p>
            <a:pPr marL="649288" indent="-649288" eaLnBrk="1" hangingPunct="1">
              <a:buSzPct val="99000"/>
              <a:buFont typeface="Wingdings" pitchFamily="1" charset="2"/>
              <a:buAutoNum type="alphaUcPeriod"/>
            </a:pPr>
            <a:r>
              <a:rPr lang="en-US" sz="2800"/>
              <a:t>Vital to maintaining DNA’s integrity.</a:t>
            </a:r>
          </a:p>
          <a:p>
            <a:pPr marL="649288" indent="-649288" eaLnBrk="1" hangingPunct="1">
              <a:buSzPct val="99000"/>
              <a:buFont typeface="Wingdings" pitchFamily="1" charset="2"/>
              <a:buAutoNum type="alphaUcPeriod"/>
            </a:pPr>
            <a:r>
              <a:rPr lang="en-US" sz="2800"/>
              <a:t>An inherited disorder.</a:t>
            </a:r>
          </a:p>
        </p:txBody>
      </p:sp>
      <p:sp>
        <p:nvSpPr>
          <p:cNvPr id="30723" name="Rectangle 14"/>
          <p:cNvSpPr>
            <a:spLocks noGrp="1" noChangeArrowheads="1"/>
          </p:cNvSpPr>
          <p:nvPr>
            <p:ph type="title"/>
          </p:nvPr>
        </p:nvSpPr>
        <p:spPr>
          <a:xfrm>
            <a:off x="457200" y="582613"/>
            <a:ext cx="8229600" cy="1120775"/>
          </a:xfrm>
        </p:spPr>
        <p:txBody>
          <a:bodyPr rIns="132080"/>
          <a:lstStyle/>
          <a:p>
            <a:pPr eaLnBrk="1" hangingPunct="1"/>
            <a:r>
              <a:rPr lang="en-US"/>
              <a:t>Concept Quiz</a:t>
            </a:r>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An Overview of DNA and Genes</a:t>
            </a:r>
          </a:p>
        </p:txBody>
      </p:sp>
      <p:sp>
        <p:nvSpPr>
          <p:cNvPr id="18434" name="Content Placeholder 2"/>
          <p:cNvSpPr>
            <a:spLocks noGrp="1"/>
          </p:cNvSpPr>
          <p:nvPr>
            <p:ph idx="1"/>
          </p:nvPr>
        </p:nvSpPr>
        <p:spPr>
          <a:xfrm>
            <a:off x="457200" y="1600200"/>
            <a:ext cx="8229600" cy="4948238"/>
          </a:xfrm>
        </p:spPr>
        <p:txBody>
          <a:bodyPr/>
          <a:lstStyle/>
          <a:p>
            <a:pPr eaLnBrk="1" hangingPunct="1"/>
            <a:r>
              <a:rPr lang="en-US" smtClean="0"/>
              <a:t>In the early part of the 1900s, scientists were unsure if the genetic material contained in genes was the protein or the DNA</a:t>
            </a:r>
          </a:p>
          <a:p>
            <a:pPr eaLnBrk="1" hangingPunct="1"/>
            <a:r>
              <a:rPr lang="en-US" smtClean="0"/>
              <a:t>By 1952, through a series of experiments with bacteria, biologists determined that the genetic material was DNA </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457200" y="582613"/>
            <a:ext cx="8229600" cy="1120775"/>
          </a:xfrm>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457200" y="1676400"/>
            <a:ext cx="8229600" cy="4572000"/>
          </a:xfrm>
        </p:spPr>
        <p:txBody>
          <a:bodyPr rIns="132080"/>
          <a:lstStyle/>
          <a:p>
            <a:pPr marL="0" indent="0" eaLnBrk="1" hangingPunct="1">
              <a:buFont typeface="Wingdings" pitchFamily="1" charset="2"/>
              <a:buNone/>
            </a:pPr>
            <a:r>
              <a:rPr lang="en-US"/>
              <a:t>One difference between prokaryotic and eukaryotic genes is that</a:t>
            </a:r>
          </a:p>
          <a:p>
            <a:pPr marL="0" indent="0" eaLnBrk="1" hangingPunct="1">
              <a:buSzPct val="99000"/>
              <a:buFont typeface="Wingdings" pitchFamily="1" charset="2"/>
              <a:buAutoNum type="alphaUcPeriod"/>
            </a:pPr>
            <a:r>
              <a:rPr lang="en-US" sz="2800"/>
              <a:t>Prokaryotic genes are made with different bases.</a:t>
            </a:r>
          </a:p>
          <a:p>
            <a:pPr marL="0" indent="0" eaLnBrk="1" hangingPunct="1">
              <a:buSzPct val="99000"/>
              <a:buFont typeface="Wingdings" pitchFamily="1" charset="2"/>
              <a:buAutoNum type="alphaUcPeriod"/>
            </a:pPr>
            <a:r>
              <a:rPr lang="en-US" sz="2800"/>
              <a:t>Related genes are grouped in eukaryotes.</a:t>
            </a:r>
          </a:p>
          <a:p>
            <a:pPr marL="0" indent="0" eaLnBrk="1" hangingPunct="1">
              <a:buSzPct val="99000"/>
              <a:buFont typeface="Wingdings" pitchFamily="1" charset="2"/>
              <a:buAutoNum type="alphaUcPeriod"/>
            </a:pPr>
            <a:r>
              <a:rPr lang="en-US" sz="2800"/>
              <a:t>Prokaryotes have many more genes.</a:t>
            </a:r>
          </a:p>
          <a:p>
            <a:pPr marL="0" indent="0" eaLnBrk="1" hangingPunct="1">
              <a:buSzPct val="99000"/>
              <a:buFont typeface="Wingdings" pitchFamily="1" charset="2"/>
              <a:buAutoNum type="alphaUcPeriod"/>
            </a:pPr>
            <a:r>
              <a:rPr lang="en-US" sz="2800"/>
              <a:t>Eukaryotic genes have noncoding regions.</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a:xfrm>
            <a:off x="457200" y="582613"/>
            <a:ext cx="8229600" cy="1120775"/>
          </a:xfrm>
        </p:spPr>
        <p:txBody>
          <a:bodyPr rIns="132080"/>
          <a:lstStyle/>
          <a:p>
            <a:pPr eaLnBrk="1" hangingPunct="1"/>
            <a:r>
              <a:rPr lang="en-US"/>
              <a:t>Concept Quiz</a:t>
            </a:r>
          </a:p>
        </p:txBody>
      </p:sp>
      <p:sp>
        <p:nvSpPr>
          <p:cNvPr id="28675" name="Rectangle 14"/>
          <p:cNvSpPr>
            <a:spLocks noGrp="1" noChangeArrowheads="1"/>
          </p:cNvSpPr>
          <p:nvPr>
            <p:ph type="body" idx="1"/>
          </p:nvPr>
        </p:nvSpPr>
        <p:spPr>
          <a:xfrm>
            <a:off x="457200" y="1676400"/>
            <a:ext cx="8229600" cy="4572000"/>
          </a:xfrm>
        </p:spPr>
        <p:txBody>
          <a:bodyPr rIns="132080"/>
          <a:lstStyle/>
          <a:p>
            <a:pPr marL="649288" indent="-649288" eaLnBrk="1" hangingPunct="1">
              <a:buFont typeface="Wingdings" pitchFamily="1" charset="2"/>
              <a:buNone/>
            </a:pPr>
            <a:r>
              <a:rPr lang="en-US"/>
              <a:t>The function of homeotic genes is to</a:t>
            </a:r>
          </a:p>
          <a:p>
            <a:pPr marL="649288" indent="-649288" eaLnBrk="1" hangingPunct="1">
              <a:buSzPct val="99000"/>
              <a:buFont typeface="Wingdings" pitchFamily="1" charset="2"/>
              <a:buAutoNum type="alphaUcPeriod"/>
            </a:pPr>
            <a:r>
              <a:rPr lang="en-US"/>
              <a:t>Act as a master switch, turning on a gene cascade.</a:t>
            </a:r>
          </a:p>
          <a:p>
            <a:pPr marL="649288" indent="-649288" eaLnBrk="1" hangingPunct="1">
              <a:buSzPct val="99000"/>
              <a:buFont typeface="Wingdings" pitchFamily="1" charset="2"/>
              <a:buAutoNum type="alphaUcPeriod"/>
            </a:pPr>
            <a:r>
              <a:rPr lang="en-US"/>
              <a:t>Activate a gene in response to lactose.</a:t>
            </a:r>
          </a:p>
          <a:p>
            <a:pPr marL="649288" indent="-649288" eaLnBrk="1" hangingPunct="1">
              <a:buSzPct val="99000"/>
              <a:buFont typeface="Wingdings" pitchFamily="1" charset="2"/>
              <a:buAutoNum type="alphaUcPeriod"/>
            </a:pPr>
            <a:r>
              <a:rPr lang="en-US"/>
              <a:t>Respond to changes in the environment.</a:t>
            </a:r>
          </a:p>
          <a:p>
            <a:pPr marL="649288" indent="-649288" eaLnBrk="1" hangingPunct="1">
              <a:buSzPct val="99000"/>
              <a:buFont typeface="Wingdings" pitchFamily="1" charset="2"/>
              <a:buAutoNum type="alphaUcPeriod"/>
            </a:pPr>
            <a:r>
              <a:rPr lang="en-US"/>
              <a:t>Cause the development of the eye in fruit flies.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a:xfrm>
            <a:off x="457200" y="582613"/>
            <a:ext cx="8229600" cy="1120775"/>
          </a:xfrm>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676400"/>
            <a:ext cx="8229600" cy="4572000"/>
          </a:xfrm>
        </p:spPr>
        <p:txBody>
          <a:bodyPr rIns="132080"/>
          <a:lstStyle/>
          <a:p>
            <a:pPr marL="649288" indent="-649288" eaLnBrk="1" hangingPunct="1">
              <a:buFont typeface="Wingdings" pitchFamily="1" charset="2"/>
              <a:buNone/>
            </a:pPr>
            <a:r>
              <a:rPr lang="en-US"/>
              <a:t>	In prokaryotic gene control, the role of the operator is to</a:t>
            </a:r>
          </a:p>
          <a:p>
            <a:pPr marL="649288" indent="-649288" eaLnBrk="1" hangingPunct="1">
              <a:buSzPct val="99000"/>
              <a:buFont typeface="Wingdings" pitchFamily="1" charset="2"/>
              <a:buAutoNum type="alphaUcPeriod"/>
            </a:pPr>
            <a:r>
              <a:rPr lang="en-US"/>
              <a:t>Bind to tryptophan.</a:t>
            </a:r>
          </a:p>
          <a:p>
            <a:pPr marL="649288" indent="-649288" eaLnBrk="1" hangingPunct="1">
              <a:buSzPct val="99000"/>
              <a:buFont typeface="Wingdings" pitchFamily="1" charset="2"/>
              <a:buAutoNum type="alphaUcPeriod"/>
            </a:pPr>
            <a:r>
              <a:rPr lang="en-US"/>
              <a:t>Bind to the DNA.</a:t>
            </a:r>
          </a:p>
          <a:p>
            <a:pPr marL="649288" indent="-649288" eaLnBrk="1" hangingPunct="1">
              <a:buSzPct val="99000"/>
              <a:buFont typeface="Wingdings" pitchFamily="1" charset="2"/>
              <a:buAutoNum type="alphaUcPeriod"/>
            </a:pPr>
            <a:r>
              <a:rPr lang="en-US"/>
              <a:t>Bind the repressor.</a:t>
            </a:r>
          </a:p>
          <a:p>
            <a:pPr marL="649288" indent="-649288" eaLnBrk="1" hangingPunct="1">
              <a:buSzPct val="99000"/>
              <a:buFont typeface="Wingdings" pitchFamily="1" charset="2"/>
              <a:buAutoNum type="alphaUcPeriod"/>
            </a:pPr>
            <a:r>
              <a:rPr lang="en-US"/>
              <a:t>Activate transcription.</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Picture 2" descr="figure_01_07"/>
          <p:cNvPicPr>
            <a:picLocks noChangeAspect="1" noChangeArrowheads="1"/>
          </p:cNvPicPr>
          <p:nvPr/>
        </p:nvPicPr>
        <p:blipFill>
          <a:blip r:embed="rId3"/>
          <a:srcRect/>
          <a:stretch>
            <a:fillRect/>
          </a:stretch>
        </p:blipFill>
        <p:spPr bwMode="auto">
          <a:xfrm>
            <a:off x="1879600" y="215900"/>
            <a:ext cx="5381625"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9442" name="Picture 2" descr="figure_05_22"/>
          <p:cNvPicPr>
            <a:picLocks noChangeAspect="1" noChangeArrowheads="1"/>
          </p:cNvPicPr>
          <p:nvPr/>
        </p:nvPicPr>
        <p:blipFill>
          <a:blip r:embed="rId3"/>
          <a:srcRect/>
          <a:stretch>
            <a:fillRect/>
          </a:stretch>
        </p:blipFill>
        <p:spPr bwMode="auto">
          <a:xfrm>
            <a:off x="1549400" y="215900"/>
            <a:ext cx="60515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15_01"/>
          <p:cNvPicPr>
            <a:picLocks noChangeAspect="1" noChangeArrowheads="1"/>
          </p:cNvPicPr>
          <p:nvPr/>
        </p:nvPicPr>
        <p:blipFill>
          <a:blip r:embed="rId3"/>
          <a:srcRect/>
          <a:stretch>
            <a:fillRect/>
          </a:stretch>
        </p:blipFill>
        <p:spPr bwMode="auto">
          <a:xfrm>
            <a:off x="622300" y="215900"/>
            <a:ext cx="78978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figure_15_02"/>
          <p:cNvPicPr>
            <a:picLocks noChangeAspect="1" noChangeArrowheads="1"/>
          </p:cNvPicPr>
          <p:nvPr/>
        </p:nvPicPr>
        <p:blipFill>
          <a:blip r:embed="rId3"/>
          <a:srcRect/>
          <a:stretch>
            <a:fillRect/>
          </a:stretch>
        </p:blipFill>
        <p:spPr bwMode="auto">
          <a:xfrm>
            <a:off x="698500" y="215900"/>
            <a:ext cx="77454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0050" name="Picture 2" descr="figure_15_06_nb"/>
          <p:cNvPicPr>
            <a:picLocks noChangeAspect="1" noChangeArrowheads="1"/>
          </p:cNvPicPr>
          <p:nvPr/>
        </p:nvPicPr>
        <p:blipFill>
          <a:blip r:embed="rId3"/>
          <a:srcRect/>
          <a:stretch>
            <a:fillRect/>
          </a:stretch>
        </p:blipFill>
        <p:spPr bwMode="auto">
          <a:xfrm>
            <a:off x="1765300" y="215900"/>
            <a:ext cx="56070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4386" name="Picture 2" descr="figure_15_09"/>
          <p:cNvPicPr>
            <a:picLocks noChangeAspect="1" noChangeArrowheads="1"/>
          </p:cNvPicPr>
          <p:nvPr/>
        </p:nvPicPr>
        <p:blipFill>
          <a:blip r:embed="rId3"/>
          <a:srcRect/>
          <a:stretch>
            <a:fillRect/>
          </a:stretch>
        </p:blipFill>
        <p:spPr bwMode="auto">
          <a:xfrm>
            <a:off x="2006600" y="215900"/>
            <a:ext cx="51435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4000" smtClean="0"/>
              <a:t>DNA Stores Genetic Information</a:t>
            </a:r>
            <a:br>
              <a:rPr lang="en-US" sz="4000" smtClean="0"/>
            </a:br>
            <a:r>
              <a:rPr lang="en-US" sz="4000" smtClean="0"/>
              <a:t>as a Sequence of Nucleotides</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a:buChar char="•"/>
              <a:defRPr/>
            </a:pPr>
            <a:r>
              <a:rPr lang="en-US" b="1" dirty="0" smtClean="0"/>
              <a:t>DNA </a:t>
            </a:r>
            <a:r>
              <a:rPr lang="en-US" dirty="0" smtClean="0"/>
              <a:t>is a nucleic acid composed of two strands of polynucleotides twisted to form a double helix</a:t>
            </a:r>
          </a:p>
          <a:p>
            <a:pPr eaLnBrk="1" fontAlgn="auto" hangingPunct="1">
              <a:spcAft>
                <a:spcPts val="0"/>
              </a:spcAft>
              <a:buFont typeface="Arial"/>
              <a:buChar char="•"/>
              <a:defRPr/>
            </a:pPr>
            <a:r>
              <a:rPr lang="en-US" dirty="0" smtClean="0"/>
              <a:t>Four different nucleotides make up polynucleotides and can be found in the DNA of all cells</a:t>
            </a:r>
          </a:p>
          <a:p>
            <a:pPr eaLnBrk="1" fontAlgn="auto" hangingPunct="1">
              <a:spcAft>
                <a:spcPts val="0"/>
              </a:spcAft>
              <a:buFont typeface="Arial"/>
              <a:buChar char="•"/>
              <a:defRPr/>
            </a:pPr>
            <a:r>
              <a:rPr lang="en-US" dirty="0" smtClean="0"/>
              <a:t>All the DNA-based information in the nucleoid or nucleus of an organism is called the </a:t>
            </a:r>
            <a:r>
              <a:rPr lang="en-US" b="1" dirty="0" smtClean="0"/>
              <a:t>genome </a:t>
            </a:r>
            <a:r>
              <a:rPr lang="en-US" dirty="0" smtClean="0"/>
              <a:t> </a:t>
            </a:r>
          </a:p>
          <a:p>
            <a:pPr eaLnBrk="1" fontAlgn="auto" hangingPunct="1">
              <a:spcAft>
                <a:spcPts val="0"/>
              </a:spcAft>
              <a:buFont typeface="Arial"/>
              <a:buChar char="•"/>
              <a:defRPr/>
            </a:pPr>
            <a:r>
              <a:rPr lang="en-US" dirty="0" smtClean="0"/>
              <a:t>Each species has a unique genome</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6434" name="Picture 2" descr="figure_15_10"/>
          <p:cNvPicPr>
            <a:picLocks noChangeAspect="1" noChangeArrowheads="1"/>
          </p:cNvPicPr>
          <p:nvPr/>
        </p:nvPicPr>
        <p:blipFill>
          <a:blip r:embed="rId3"/>
          <a:srcRect/>
          <a:stretch>
            <a:fillRect/>
          </a:stretch>
        </p:blipFill>
        <p:spPr bwMode="auto">
          <a:xfrm>
            <a:off x="1790700" y="215900"/>
            <a:ext cx="55753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Most Genes Code for Proteins,</a:t>
            </a:r>
            <a:br>
              <a:rPr lang="en-US" dirty="0" smtClean="0"/>
            </a:br>
            <a:r>
              <a:rPr lang="en-US" dirty="0" smtClean="0"/>
              <a:t>Which Generate Phenotypes</a:t>
            </a:r>
            <a:endParaRPr lang="en-US" dirty="0"/>
          </a:p>
        </p:txBody>
      </p:sp>
      <p:sp>
        <p:nvSpPr>
          <p:cNvPr id="21506" name="Content Placeholder 2"/>
          <p:cNvSpPr>
            <a:spLocks noGrp="1"/>
          </p:cNvSpPr>
          <p:nvPr>
            <p:ph idx="1"/>
          </p:nvPr>
        </p:nvSpPr>
        <p:spPr/>
        <p:txBody>
          <a:bodyPr/>
          <a:lstStyle/>
          <a:p>
            <a:pPr eaLnBrk="1" hangingPunct="1">
              <a:lnSpc>
                <a:spcPct val="90000"/>
              </a:lnSpc>
            </a:pPr>
            <a:r>
              <a:rPr lang="en-US" sz="3000" smtClean="0"/>
              <a:t>A </a:t>
            </a:r>
            <a:r>
              <a:rPr lang="en-US" sz="3000" b="1" smtClean="0"/>
              <a:t>gene </a:t>
            </a:r>
            <a:r>
              <a:rPr lang="en-US" sz="3000" smtClean="0"/>
              <a:t>is a segment of DNA that codes for at least one distinct genetic trait</a:t>
            </a:r>
          </a:p>
          <a:p>
            <a:pPr eaLnBrk="1" hangingPunct="1">
              <a:lnSpc>
                <a:spcPct val="90000"/>
              </a:lnSpc>
            </a:pPr>
            <a:r>
              <a:rPr lang="en-US" sz="3000" b="1" smtClean="0"/>
              <a:t>RNA </a:t>
            </a:r>
            <a:r>
              <a:rPr lang="en-US" sz="3000" smtClean="0"/>
              <a:t>is a single-stranded nucleic acid similar to DNA</a:t>
            </a:r>
          </a:p>
          <a:p>
            <a:pPr eaLnBrk="1" hangingPunct="1">
              <a:lnSpc>
                <a:spcPct val="90000"/>
              </a:lnSpc>
            </a:pPr>
            <a:r>
              <a:rPr lang="en-US" sz="3000" b="1" smtClean="0"/>
              <a:t>Messenger RNA</a:t>
            </a:r>
            <a:r>
              <a:rPr lang="en-US" sz="3000" i="1" smtClean="0"/>
              <a:t> </a:t>
            </a:r>
            <a:r>
              <a:rPr lang="en-US" sz="3000" b="1" smtClean="0"/>
              <a:t>(mRNA) </a:t>
            </a:r>
            <a:r>
              <a:rPr lang="en-US" sz="3000" smtClean="0"/>
              <a:t>delivers the genetic information, or instructions, from DNA to the </a:t>
            </a:r>
            <a:r>
              <a:rPr lang="en-US" sz="3000" b="1" smtClean="0"/>
              <a:t>ribosomes</a:t>
            </a:r>
            <a:r>
              <a:rPr lang="en-US" sz="3000" smtClean="0"/>
              <a:t>, where proteins are made</a:t>
            </a:r>
          </a:p>
          <a:p>
            <a:pPr eaLnBrk="1" hangingPunct="1">
              <a:lnSpc>
                <a:spcPct val="90000"/>
              </a:lnSpc>
            </a:pPr>
            <a:r>
              <a:rPr lang="en-US" sz="3000" smtClean="0"/>
              <a:t>The conversion of a DNA-based sequence of nucleotides in a gene to an RNA-based sequence is called</a:t>
            </a:r>
            <a:r>
              <a:rPr lang="en-US" sz="3000" b="1" smtClean="0"/>
              <a:t> transcription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274638"/>
            <a:ext cx="9144000" cy="1143000"/>
          </a:xfrm>
        </p:spPr>
        <p:txBody>
          <a:bodyPr/>
          <a:lstStyle/>
          <a:p>
            <a:pPr eaLnBrk="1" hangingPunct="1"/>
            <a:r>
              <a:rPr lang="en-US" sz="4000" dirty="0" smtClean="0"/>
              <a:t>Most Genes Code for Proteins,</a:t>
            </a:r>
            <a:r>
              <a:rPr lang="en-US" sz="4000" dirty="0" smtClean="0"/>
              <a:t> </a:t>
            </a:r>
            <a:br>
              <a:rPr lang="en-US" sz="4000" dirty="0" smtClean="0"/>
            </a:br>
            <a:r>
              <a:rPr lang="en-US" sz="4000" dirty="0" smtClean="0"/>
              <a:t>Which </a:t>
            </a:r>
            <a:r>
              <a:rPr lang="en-US" sz="4000" dirty="0" smtClean="0"/>
              <a:t>Generate Phenotypes </a:t>
            </a:r>
          </a:p>
        </p:txBody>
      </p:sp>
      <p:sp>
        <p:nvSpPr>
          <p:cNvPr id="22530" name="Content Placeholder 2"/>
          <p:cNvSpPr>
            <a:spLocks noGrp="1"/>
          </p:cNvSpPr>
          <p:nvPr>
            <p:ph idx="1"/>
          </p:nvPr>
        </p:nvSpPr>
        <p:spPr/>
        <p:txBody>
          <a:bodyPr/>
          <a:lstStyle/>
          <a:p>
            <a:pPr eaLnBrk="1" hangingPunct="1"/>
            <a:r>
              <a:rPr lang="en-US" dirty="0" smtClean="0"/>
              <a:t>The process by which</a:t>
            </a:r>
            <a:r>
              <a:rPr lang="en-US" b="1" dirty="0" smtClean="0"/>
              <a:t> </a:t>
            </a:r>
            <a:r>
              <a:rPr lang="en-US" dirty="0" err="1" smtClean="0"/>
              <a:t>ribosomes</a:t>
            </a:r>
            <a:r>
              <a:rPr lang="en-US" dirty="0" smtClean="0"/>
              <a:t> convert the genetic information in mRNA into proteins is known as </a:t>
            </a:r>
            <a:r>
              <a:rPr lang="en-US" b="1" dirty="0" smtClean="0"/>
              <a:t>translation</a:t>
            </a:r>
          </a:p>
          <a:p>
            <a:pPr eaLnBrk="1" hangingPunct="1"/>
            <a:r>
              <a:rPr lang="en-US" dirty="0" smtClean="0"/>
              <a:t>Each protein has a unique amino acid sequence, which gives it a unique function</a:t>
            </a:r>
          </a:p>
          <a:p>
            <a:pPr eaLnBrk="1" hangingPunct="1"/>
            <a:r>
              <a:rPr lang="en-US" b="1" dirty="0" smtClean="0"/>
              <a:t>Gene expression </a:t>
            </a:r>
            <a:r>
              <a:rPr lang="en-US" dirty="0" smtClean="0"/>
              <a:t>is the manifestation of the information encoded in a gene as a specific trait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14_01"/>
          <p:cNvPicPr>
            <a:picLocks noChangeAspect="1" noChangeArrowheads="1"/>
          </p:cNvPicPr>
          <p:nvPr/>
        </p:nvPicPr>
        <p:blipFill>
          <a:blip r:embed="rId3"/>
          <a:srcRect/>
          <a:stretch>
            <a:fillRect/>
          </a:stretch>
        </p:blipFill>
        <p:spPr bwMode="auto">
          <a:xfrm>
            <a:off x="1079500" y="215900"/>
            <a:ext cx="70024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5166</TotalTime>
  <Words>3322</Words>
  <Application>Microsoft Macintosh PowerPoint</Application>
  <PresentationFormat>On-screen Show (4:3)</PresentationFormat>
  <Paragraphs>243</Paragraphs>
  <Slides>60</Slides>
  <Notes>33</Notes>
  <HiddenSlides>0</HiddenSlides>
  <MMClips>0</MMClips>
  <ScaleCrop>false</ScaleCrop>
  <HeadingPairs>
    <vt:vector size="4" baseType="variant">
      <vt:variant>
        <vt:lpstr>Design Template</vt:lpstr>
      </vt:variant>
      <vt:variant>
        <vt:i4>3</vt:i4>
      </vt:variant>
      <vt:variant>
        <vt:lpstr>Slide Titles</vt:lpstr>
      </vt:variant>
      <vt:variant>
        <vt:i4>60</vt:i4>
      </vt:variant>
    </vt:vector>
  </HeadingPairs>
  <TitlesOfParts>
    <vt:vector size="63" baseType="lpstr">
      <vt:lpstr>Office Theme</vt:lpstr>
      <vt:lpstr>3_Pixel</vt:lpstr>
      <vt:lpstr>4_Pixel</vt:lpstr>
      <vt:lpstr>Discover Biology FIFTH EDITION</vt:lpstr>
      <vt:lpstr>Slide 2</vt:lpstr>
      <vt:lpstr>Greek Myths and One-Eyed Sheep</vt:lpstr>
      <vt:lpstr>Genes Control the Inheritance of Traits</vt:lpstr>
      <vt:lpstr>An Overview of DNA and Genes</vt:lpstr>
      <vt:lpstr>DNA Stores Genetic Information as a Sequence of Nucleotides</vt:lpstr>
      <vt:lpstr>Most Genes Code for Proteins, Which Generate Phenotypes</vt:lpstr>
      <vt:lpstr>Most Genes Code for Proteins,  Which Generate Phenotypes </vt:lpstr>
      <vt:lpstr>Slide 9</vt:lpstr>
      <vt:lpstr>Different Sets of Genes Are Expressed in Different Cell Types</vt:lpstr>
      <vt:lpstr>Slide 11</vt:lpstr>
      <vt:lpstr>The Three-Dimensional  Structure of DNA</vt:lpstr>
      <vt:lpstr>Slide 13</vt:lpstr>
      <vt:lpstr>DNA Is Built from Two Helically Wound Polynucleotides</vt:lpstr>
      <vt:lpstr>DNA Is Built from Two Helically Wound Polynucleotides</vt:lpstr>
      <vt:lpstr>DNA’s Structure Explains Its Function</vt:lpstr>
      <vt:lpstr>Slide 17</vt:lpstr>
      <vt:lpstr>How DNA Is Replicated</vt:lpstr>
      <vt:lpstr>Slide 19</vt:lpstr>
      <vt:lpstr>Repairing Replication Errors and Damaged DNA</vt:lpstr>
      <vt:lpstr>Few Mistakes Are Made  in DNA Replication</vt:lpstr>
      <vt:lpstr>Few Mistakes Are Made  in DNA Replication</vt:lpstr>
      <vt:lpstr>Slide 23</vt:lpstr>
      <vt:lpstr>Normal Gene Function Depends on DNA Repair</vt:lpstr>
      <vt:lpstr>Slide 25</vt:lpstr>
      <vt:lpstr>Slide 26</vt:lpstr>
      <vt:lpstr>Genome Organization</vt:lpstr>
      <vt:lpstr>Eukaryotes Have More DNA per Cell Than Most Prokaryotes Have</vt:lpstr>
      <vt:lpstr>Genes Constitute Only a Small Percentage of the DNA in Most Eukaryotes</vt:lpstr>
      <vt:lpstr>Slide 30</vt:lpstr>
      <vt:lpstr>Slide 31</vt:lpstr>
      <vt:lpstr>DNA Packing in Eukaryotes</vt:lpstr>
      <vt:lpstr>Slide 33</vt:lpstr>
      <vt:lpstr>Patterns of Gene Expression</vt:lpstr>
      <vt:lpstr>Organisms Can Turn Genes On or Off in Response to Environmental Cues</vt:lpstr>
      <vt:lpstr>Slide 36</vt:lpstr>
      <vt:lpstr>Different Cells in Eukaryotes Express Different Genes</vt:lpstr>
      <vt:lpstr>Slide 38</vt:lpstr>
      <vt:lpstr>How Cells Control Gene Expression</vt:lpstr>
      <vt:lpstr>Most Genes Are Controlled at the Transcriptional Level</vt:lpstr>
      <vt:lpstr>Slide 41</vt:lpstr>
      <vt:lpstr>Gene Expression Can Be Regulated at Several Levels</vt:lpstr>
      <vt:lpstr>Gene Expression Can Be Regulated at Several Levels</vt:lpstr>
      <vt:lpstr>Slide 44</vt:lpstr>
      <vt:lpstr>From Gene Expression to Cyclops</vt:lpstr>
      <vt:lpstr>Clicker Questions</vt:lpstr>
      <vt:lpstr>Concept Quiz</vt:lpstr>
      <vt:lpstr>Concept Quiz</vt:lpstr>
      <vt:lpstr>Concept Quiz</vt:lpstr>
      <vt:lpstr>Concept Quiz</vt:lpstr>
      <vt:lpstr>Concept Quiz</vt:lpstr>
      <vt:lpstr>Concept Quiz</vt:lpstr>
      <vt:lpstr>Relevant Art from Other Chapters</vt:lpstr>
      <vt:lpstr>Slide 54</vt:lpstr>
      <vt:lpstr>Slide 55</vt:lpstr>
      <vt:lpstr>Slide 56</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331</cp:revision>
  <dcterms:created xsi:type="dcterms:W3CDTF">2012-06-05T21:56:40Z</dcterms:created>
  <dcterms:modified xsi:type="dcterms:W3CDTF">2012-06-05T22:32:06Z</dcterms:modified>
</cp:coreProperties>
</file>