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Masters/slideMaster3.xml" ContentType="application/vnd.openxmlformats-officedocument.presentationml.slideMaster+xml"/>
  <Override PartName="/ppt/slides/slide46.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1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 id="2147483664" r:id="rId4"/>
  </p:sldMasterIdLst>
  <p:notesMasterIdLst>
    <p:notesMasterId r:id="rId60"/>
  </p:notesMasterIdLst>
  <p:sldIdLst>
    <p:sldId id="348" r:id="rId5"/>
    <p:sldId id="351" r:id="rId6"/>
    <p:sldId id="257" r:id="rId7"/>
    <p:sldId id="258" r:id="rId8"/>
    <p:sldId id="259" r:id="rId9"/>
    <p:sldId id="260" r:id="rId10"/>
    <p:sldId id="352" r:id="rId11"/>
    <p:sldId id="273" r:id="rId12"/>
    <p:sldId id="353" r:id="rId13"/>
    <p:sldId id="261" r:id="rId14"/>
    <p:sldId id="354" r:id="rId15"/>
    <p:sldId id="284" r:id="rId16"/>
    <p:sldId id="355" r:id="rId17"/>
    <p:sldId id="262" r:id="rId18"/>
    <p:sldId id="275" r:id="rId19"/>
    <p:sldId id="356" r:id="rId20"/>
    <p:sldId id="263" r:id="rId21"/>
    <p:sldId id="357" r:id="rId22"/>
    <p:sldId id="264" r:id="rId23"/>
    <p:sldId id="265" r:id="rId24"/>
    <p:sldId id="358" r:id="rId25"/>
    <p:sldId id="332" r:id="rId26"/>
    <p:sldId id="359" r:id="rId27"/>
    <p:sldId id="333" r:id="rId28"/>
    <p:sldId id="360" r:id="rId29"/>
    <p:sldId id="276" r:id="rId30"/>
    <p:sldId id="361" r:id="rId31"/>
    <p:sldId id="266" r:id="rId32"/>
    <p:sldId id="362" r:id="rId33"/>
    <p:sldId id="267" r:id="rId34"/>
    <p:sldId id="294" r:id="rId35"/>
    <p:sldId id="277" r:id="rId36"/>
    <p:sldId id="363" r:id="rId37"/>
    <p:sldId id="334" r:id="rId38"/>
    <p:sldId id="335" r:id="rId39"/>
    <p:sldId id="336" r:id="rId40"/>
    <p:sldId id="364" r:id="rId41"/>
    <p:sldId id="338" r:id="rId42"/>
    <p:sldId id="339" r:id="rId43"/>
    <p:sldId id="365" r:id="rId44"/>
    <p:sldId id="366" r:id="rId45"/>
    <p:sldId id="341" r:id="rId46"/>
    <p:sldId id="367" r:id="rId47"/>
    <p:sldId id="368" r:id="rId48"/>
    <p:sldId id="343" r:id="rId49"/>
    <p:sldId id="344" r:id="rId50"/>
    <p:sldId id="349" r:id="rId51"/>
    <p:sldId id="345" r:id="rId52"/>
    <p:sldId id="346" r:id="rId53"/>
    <p:sldId id="347" r:id="rId54"/>
    <p:sldId id="350" r:id="rId55"/>
    <p:sldId id="369" r:id="rId56"/>
    <p:sldId id="370" r:id="rId57"/>
    <p:sldId id="371" r:id="rId58"/>
    <p:sldId id="372" r:id="rId59"/>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4" clrIdx="0"/>
  <p:cmAuthor id="1" name="Carson Russell" initials="WN" lastIdx="0"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816" autoAdjust="0"/>
    <p:restoredTop sz="96412" autoAdjust="0"/>
  </p:normalViewPr>
  <p:slideViewPr>
    <p:cSldViewPr snapToGrid="0" snapToObjects="1">
      <p:cViewPr>
        <p:scale>
          <a:sx n="100" d="100"/>
          <a:sy n="100" d="100"/>
        </p:scale>
        <p:origin x="-400" y="-8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commentAuthors" Target="commentAuthor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3599C4-E1B1-4E02-A71B-666E5EE93D46}" type="datetimeFigureOut">
              <a:rPr lang="en-US"/>
              <a:pPr>
                <a:defRPr/>
              </a:pPr>
              <a:t>6/5/12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D4EC69-ACA4-486C-BFCA-BA2AD1EEA83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105189-AC53-4E5C-917C-79A83B3142E6}"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E54B1-52F7-FD40-A0F4-84C67F9B9512}" type="slidenum">
              <a:rPr lang="en-US"/>
              <a:pPr/>
              <a:t>21</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13.6 Genes on the Same Chromosome May Not Assort Independently</a:t>
            </a:r>
            <a:r>
              <a:rPr lang="en-US"/>
              <a:t> </a:t>
            </a:r>
          </a:p>
          <a:p>
            <a:r>
              <a:rPr lang="en-US"/>
              <a:t>By crossing flies of genotype </a:t>
            </a:r>
            <a:r>
              <a:rPr lang="en-US" i="1"/>
              <a:t>GgWw</a:t>
            </a:r>
            <a:r>
              <a:rPr lang="en-US"/>
              <a:t> with flies of genotype </a:t>
            </a:r>
            <a:r>
              <a:rPr lang="en-US" i="1"/>
              <a:t>ggww</a:t>
            </a:r>
            <a:r>
              <a:rPr lang="en-US"/>
              <a:t>, Morgan found that the gene for body color (dominant allele </a:t>
            </a:r>
            <a:r>
              <a:rPr lang="en-US" i="1"/>
              <a:t>G</a:t>
            </a:r>
            <a:r>
              <a:rPr lang="en-US"/>
              <a:t> for gray, recessive allele </a:t>
            </a:r>
            <a:r>
              <a:rPr lang="en-US" i="1"/>
              <a:t>g</a:t>
            </a:r>
            <a:r>
              <a:rPr lang="en-US"/>
              <a:t> for black) is linked to the gene for wing length (dominant allele </a:t>
            </a:r>
            <a:r>
              <a:rPr lang="en-US" i="1"/>
              <a:t>W</a:t>
            </a:r>
            <a:r>
              <a:rPr lang="en-US"/>
              <a:t> for normal length, recessive allele </a:t>
            </a:r>
            <a:r>
              <a:rPr lang="en-US" i="1"/>
              <a:t>w</a:t>
            </a:r>
            <a:r>
              <a:rPr lang="en-US"/>
              <a:t> for reduced length). The parental genotypes are overrepresented because the </a:t>
            </a:r>
            <a:r>
              <a:rPr lang="en-US" i="1"/>
              <a:t>G</a:t>
            </a:r>
            <a:r>
              <a:rPr lang="en-US"/>
              <a:t> and </a:t>
            </a:r>
            <a:r>
              <a:rPr lang="en-US" i="1"/>
              <a:t>W</a:t>
            </a:r>
            <a:r>
              <a:rPr lang="en-US"/>
              <a:t> genes are linked to each other: the two genes are located relatively close to each other on the same chromosome.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5AAC0-953E-3441-BABE-44275D4A0A06}" type="slidenum">
              <a:rPr lang="en-US"/>
              <a:pPr/>
              <a:t>23</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13.7 Without Crossing-Over, Genes on the Same Chromosome Would Be Completely Linked</a:t>
            </a:r>
            <a:r>
              <a:rPr lang="en-US"/>
              <a:t> </a:t>
            </a:r>
          </a:p>
          <a:p>
            <a:r>
              <a:rPr lang="en-US"/>
              <a:t>If genes were completely linked, the F</a:t>
            </a:r>
            <a:r>
              <a:rPr lang="en-US" baseline="-25000"/>
              <a:t>2</a:t>
            </a:r>
            <a:r>
              <a:rPr lang="en-US"/>
              <a:t> progeny in Morgan’s experiment would all have had exactly the same genotype as the parents: </a:t>
            </a:r>
            <a:r>
              <a:rPr lang="en-US" i="1"/>
              <a:t>GgWw</a:t>
            </a:r>
            <a:r>
              <a:rPr lang="en-US"/>
              <a:t> or </a:t>
            </a:r>
            <a:r>
              <a:rPr lang="en-US" i="1"/>
              <a:t>ggww</a:t>
            </a:r>
            <a:r>
              <a:rPr lang="en-US"/>
              <a:t>. But Morgan’s experiment (see Figure 13.6) did not produce this result, indicating that there was some recombination between the two genetic loci.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081AA-09E0-214A-A290-D247DC719807}" type="slidenum">
              <a:rPr lang="en-US"/>
              <a:pPr/>
              <a:t>25</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a:t>Figure 13.8 Living with a Genetic Disorder</a:t>
            </a:r>
            <a:r>
              <a:rPr lang="en-US"/>
              <a:t> </a:t>
            </a:r>
          </a:p>
          <a:p>
            <a:r>
              <a:rPr lang="en-US"/>
              <a:t>A toddler with cystic fibrosis inhales medication into her lungs with the help of a nebulizer, which turns the medicine into a fine spray. Cystic fibrosis is a recessive genetic disorder in which mucus builds up in the lungs, digestive tract, and pancreas, causing chronic bronchitis, poor absorption of nutrients, and recurrent bacterial infections, often leading to death before the age of 35.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6030F-A6B3-CC4B-9410-35B3DBE03530}" type="slidenum">
              <a:rPr lang="en-US"/>
              <a:pPr/>
              <a:t>27</a:t>
            </a:fld>
            <a:endParaRPr 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b="1"/>
              <a:t>Figure 13.9 Patterns of Inheritance Can Be Analyzed in Family Pedigrees</a:t>
            </a:r>
            <a:r>
              <a:rPr lang="en-US"/>
              <a:t> </a:t>
            </a:r>
          </a:p>
          <a:p>
            <a:r>
              <a:rPr lang="en-US"/>
              <a:t>The pedigree shown here illustrates symbols commonly used by geneticists. The Roman numerals at left identify different generations. Numbers listed below the symbols identify individuals of a given generation. This pedigree charts the inheritance of brachydactyly, a dominant condition marked by short or clubbed fingers and toes. Brachydactyly was the first genetic condition to be analyzed, in 1903, by following pedigrees.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A5EEC-DA80-4B49-8601-1B962D84635D}" type="slidenum">
              <a:rPr lang="en-US"/>
              <a:pPr/>
              <a:t>29</a:t>
            </a:fld>
            <a:endParaRPr 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13.10 Genes Known to be Associated with Inherited Genetic Disorders in Humans</a:t>
            </a:r>
            <a:r>
              <a:rPr lang="en-US"/>
              <a:t> </a:t>
            </a:r>
          </a:p>
          <a:p>
            <a:r>
              <a:rPr lang="en-US"/>
              <a:t>About 2,000 Mendelian traits are known, and each has been mapped to one of the 23 pairs of human chromosomes. Mutations of single genes that lead to genetic disorders are found on the X chromosome and on each of the 22 autosomes in humans. For clarity, we show only one such genetic disorder per chromosome.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38934-1F87-CE43-8831-1C47F0D5A02D}" type="slidenum">
              <a:rPr lang="en-US"/>
              <a:pPr/>
              <a:t>33</a:t>
            </a:fld>
            <a:endParaRPr 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b="1"/>
              <a:t>Figure 13.11 Genetic Carriers Transmit an Autosomal Recessive Condition without Displaying It Themselves</a:t>
            </a:r>
            <a:r>
              <a:rPr lang="en-US"/>
              <a:t> </a:t>
            </a:r>
          </a:p>
          <a:p>
            <a:r>
              <a:rPr lang="en-US"/>
              <a:t>The patterns of inheritance for a human autosomal recessive genetic disorder are the same as for any other recessive trait (compare this figure with the pattern shown by Mendel’s pea plants in Figure 12.7). Recessive disorder alleles are colored red and denoted a. Dominant, normal alleles are black and denoted </a:t>
            </a:r>
            <a:r>
              <a:rPr lang="en-US" i="1"/>
              <a:t>A</a:t>
            </a:r>
            <a:r>
              <a:rPr lang="en-US"/>
              <a:t>. Here, the parents are a carrier male (genotype </a:t>
            </a:r>
            <a:r>
              <a:rPr lang="en-US" i="1"/>
              <a:t>Aa</a:t>
            </a:r>
            <a:r>
              <a:rPr lang="en-US"/>
              <a:t>) and a carrier female (genotype </a:t>
            </a:r>
            <a:r>
              <a:rPr lang="en-US" i="1"/>
              <a:t>Aa</a:t>
            </a:r>
            <a:r>
              <a:rPr lang="en-US"/>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AF60B-DFDC-BD40-BE29-8DBF6E074E13}" type="slidenum">
              <a:rPr lang="en-US"/>
              <a:pPr/>
              <a:t>37</a:t>
            </a:fld>
            <a:endParaRPr 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b="1"/>
              <a:t>Figure 13.12 X-Linked Recessive Conditions Tend to Be More Common in Males Than in Females</a:t>
            </a:r>
            <a:r>
              <a:rPr lang="en-US"/>
              <a:t> </a:t>
            </a:r>
          </a:p>
          <a:p>
            <a:r>
              <a:rPr lang="en-US"/>
              <a:t>The recessive disorder allele (</a:t>
            </a:r>
            <a:r>
              <a:rPr lang="en-US" i="1"/>
              <a:t>a</a:t>
            </a:r>
            <a:r>
              <a:rPr lang="en-US"/>
              <a:t>) is located on the X chromosome and is denoted by X</a:t>
            </a:r>
            <a:r>
              <a:rPr lang="en-US" i="1" baseline="30000"/>
              <a:t>a</a:t>
            </a:r>
            <a:r>
              <a:rPr lang="en-US"/>
              <a:t>. The dominant normal allele (</a:t>
            </a:r>
            <a:r>
              <a:rPr lang="en-US" i="1"/>
              <a:t>A</a:t>
            </a:r>
            <a:r>
              <a:rPr lang="en-US"/>
              <a:t>) on the X chromosome is denoted by X</a:t>
            </a:r>
            <a:r>
              <a:rPr lang="en-US" i="1" baseline="30000"/>
              <a:t>A</a:t>
            </a:r>
            <a:r>
              <a:rPr lang="en-US"/>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D6F87-481F-B64F-8AEF-9DCBED931CDA}" type="slidenum">
              <a:rPr lang="en-US"/>
              <a:pPr/>
              <a:t>40</a:t>
            </a:fld>
            <a:endParaRPr 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b="1"/>
              <a:t>Figure 13.14a Chromosome Rearrangements Can Cause Serious Genetic Disorders</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A0F8A-D1A1-3449-894F-50DCD7E6AF34}" type="slidenum">
              <a:rPr lang="en-US"/>
              <a:pPr/>
              <a:t>41</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b="1"/>
              <a:t>Figure 13.14b Chromosome Rearrangements Can Cause Serious Genetic Disorders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32EF5-07FD-C64E-9243-DF8FC5672B5A}" type="slidenum">
              <a:rPr lang="en-US"/>
              <a:pPr/>
              <a:t>2</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a:t>Misty Oto with Her Mother and Daughter.</a:t>
            </a:r>
            <a:r>
              <a:rPr lang="en-US"/>
              <a:t> </a:t>
            </a:r>
          </a:p>
          <a:p>
            <a:r>
              <a:rPr lang="en-US"/>
              <a:t>Misty Oto’s mother, Rosie Shaw, died of Huntington’s disease, a genetic disease passed through families on a single dominant allele. Oto, who works to educate people about Huntington’s disease, has lost several family members to the disease. When her daughter was born, Oto did not know whether she or her daughter carried the disease gene.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91676-72A4-DC4F-941D-4FA4E4BA34B7}" type="slidenum">
              <a:rPr lang="en-US"/>
              <a:pPr/>
              <a:t>43</a:t>
            </a:fld>
            <a:endParaRPr 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a:t>Figure 13.14c Chromosome Rearrangements Can Cause Serious Genetic Disorders</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08335-E0FF-1641-8A04-58F359715AD5}" type="slidenum">
              <a:rPr lang="en-US"/>
              <a:pPr/>
              <a:t>44</a:t>
            </a:fld>
            <a:endParaRPr 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b="1"/>
              <a:t>Figure 13.14d Chromosome Rearrangements Can Cause Serious Genetic Disorders</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47</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 they don’t necessarily carry the same alleles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This stresses the difference between genes and alleles, which is confusing to students; alleles are what create genetic diversity, so there must be differences between maternal and paternal alleles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B is true, unless there is a chromosomal abnormality</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C is true; this is the result of fertilization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D is true; students often confuse sister chromatids with homologous chromosomes; Stress that homologous means “similar” not identical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pPr>
            <a:r>
              <a:rPr lang="en-US">
                <a:solidFill>
                  <a:srgbClr val="000000"/>
                </a:solidFill>
                <a:latin typeface="Tahoma" pitchFamily="1" charset="0"/>
                <a:ea typeface="Tahoma" pitchFamily="1" charset="0"/>
                <a:cs typeface="Tahoma" pitchFamily="1" charset="0"/>
                <a:sym typeface="Tahoma" pitchFamily="1" charset="0"/>
              </a:rPr>
              <a:t> </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False.  While linked genes usually segregate together (which means that they don’t obey the Law of Independent Assortment), crossing over can cause them to act as if they aren’t linked.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B.  Autosomal dominant disorders are rare because affected individuals usually die before mating and passing the gene on.  The exception is autosomal dominant disorders that express late in life, like Huntington’s Disease.</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Sex-linked diseases are associated with the X chromosome (although the X and Y share 18 genes and these act as autosomal genes).</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Since </a:t>
            </a:r>
            <a:r>
              <a:rPr lang="en-US" u="sng">
                <a:solidFill>
                  <a:srgbClr val="000000"/>
                </a:solidFill>
                <a:latin typeface="Times New Roman" pitchFamily="1" charset="0"/>
                <a:ea typeface="Times New Roman" pitchFamily="1" charset="0"/>
                <a:cs typeface="Times New Roman" pitchFamily="1" charset="0"/>
                <a:sym typeface="Times New Roman" pitchFamily="1" charset="0"/>
              </a:rPr>
              <a:t>the </a:t>
            </a:r>
            <a:r>
              <a:rPr lang="en-US">
                <a:solidFill>
                  <a:srgbClr val="000000"/>
                </a:solidFill>
                <a:latin typeface="Times New Roman" pitchFamily="1" charset="0"/>
                <a:ea typeface="Times New Roman" pitchFamily="1" charset="0"/>
                <a:cs typeface="Times New Roman" pitchFamily="1" charset="0"/>
                <a:sym typeface="Times New Roman" pitchFamily="1" charset="0"/>
              </a:rPr>
              <a:t>is dominant, people with one gene are affected.  There are no carriers.</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Recessive disorders are more common because they are spread by carriers.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421FD31-57D3-B64E-8BB0-32F1821FB646}" type="slidenum">
              <a:rPr lang="en-US"/>
              <a:pPr/>
              <a:t>52</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b="1"/>
              <a:t>Figure 12.3 Somatic Cells Have Two Copies of Most Genes</a:t>
            </a:r>
            <a:r>
              <a:rPr lang="en-US"/>
              <a:t> </a:t>
            </a:r>
          </a:p>
          <a:p>
            <a:pPr eaLnBrk="1" hangingPunct="1"/>
            <a:r>
              <a:rPr lang="en-US"/>
              <a:t>Somatic cells make up the large majority of cells in the body of a multicellular organism. Somatic cells in plants and animals are diploid: each type of chromosome occurs as a pair, known as a homologous pair. Alternative versions of a gene are known as alleles. In a matched pair of homologous chromosomes, a given gene is found at the same location on each chromosome, but the paternal and maternal homologues may carry different alleles of that gene.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05332-1F67-B145-86B6-566970ADEB78}" type="slidenum">
              <a:rPr lang="en-US"/>
              <a:pPr/>
              <a:t>53</a:t>
            </a:fld>
            <a:endParaRPr 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b="1"/>
              <a:t>Figure 10.9 The Karyotype Identifies All the Chromosomes of a Species </a:t>
            </a:r>
            <a:endParaRPr lang="en-US"/>
          </a:p>
          <a:p>
            <a:r>
              <a:rPr lang="en-US"/>
              <a:t>The 46 chromosomes in this micrograph represent the karyotype of a human male. With the help of computer graphics, photos of the chromosomes have been aligned so that the two members of each homologous pair are placed next to each other. The non–sex chromosomes (known as autosomes) are numbered. The sex chromosomes are represented by letters (XY, in the case of this individual, a male).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6B19E-3AD9-8445-A9BC-77970875EB5A}" type="slidenum">
              <a:rPr lang="en-US"/>
              <a:pPr/>
              <a:t>54</a:t>
            </a:fld>
            <a:endParaRPr lang="en-US"/>
          </a:p>
        </p:txBody>
      </p:sp>
      <p:sp>
        <p:nvSpPr>
          <p:cNvPr id="225282" name="Rectangle 2"/>
          <p:cNvSpPr>
            <a:spLocks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b="1"/>
              <a:t>Figure 10.15 Crossing-over Produces Recombinant Chromosomes </a:t>
            </a:r>
            <a:endParaRPr lang="en-US"/>
          </a:p>
          <a:p>
            <a:r>
              <a:rPr lang="en-US"/>
              <a:t>Crossing-over is the physical exchange of corresponding segments between the non–sister chromatids in a pair of homologous chromosomes that are aligned parallel to each other during prophase I. For clarity, only one maternal and one paternal chromatid are depicted here as exchanging segments. In human cells undergoing meiosis, most tetrads have one to three crossover sites, with longer chromosomes more likely to have multiple crossovers. A crossover site can be located at any point along the length of the paired homologues (tetrad), not just at the tips of the chromatids. The letters (</a:t>
            </a:r>
            <a:r>
              <a:rPr lang="en-US" i="1"/>
              <a:t>A</a:t>
            </a:r>
            <a:r>
              <a:rPr lang="en-US"/>
              <a:t>/</a:t>
            </a:r>
            <a:r>
              <a:rPr lang="en-US" i="1"/>
              <a:t>a</a:t>
            </a:r>
            <a:r>
              <a:rPr lang="en-US"/>
              <a:t> and </a:t>
            </a:r>
            <a:r>
              <a:rPr lang="en-US" i="1"/>
              <a:t>B</a:t>
            </a:r>
            <a:r>
              <a:rPr lang="en-US"/>
              <a:t>/</a:t>
            </a:r>
            <a:r>
              <a:rPr lang="en-US" i="1"/>
              <a:t>b</a:t>
            </a:r>
            <a:r>
              <a:rPr lang="en-US"/>
              <a:t>) represent alternative alleles of two genes, </a:t>
            </a:r>
            <a:r>
              <a:rPr lang="en-US" i="1"/>
              <a:t>A</a:t>
            </a:r>
            <a:r>
              <a:rPr lang="en-US"/>
              <a:t> and </a:t>
            </a:r>
            <a:r>
              <a:rPr lang="en-US" i="1"/>
              <a:t>B</a:t>
            </a:r>
            <a:r>
              <a:rPr lang="en-US"/>
              <a:t>. Note that the parental combinations of these alleles have been shuffled in the recombinant chromosomes.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FCFDE-F296-AA47-B64B-793924C23F76}" type="slidenum">
              <a:rPr lang="en-US"/>
              <a:pPr/>
              <a:t>55</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b="1"/>
              <a:t>Figure 10.16 The Random Assortment of Homologous Chromosomes Generates Chromosomal Diversity among Gametes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FF555D-0304-4220-ADCA-7DF8E8A3B309}"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A5994-58C2-1943-9E72-9B926EBBE72A}" type="slidenum">
              <a:rPr lang="en-US">
                <a:solidFill>
                  <a:prstClr val="black"/>
                </a:solidFill>
              </a:rPr>
              <a:pPr/>
              <a:t>7</a:t>
            </a:fld>
            <a:endParaRPr lang="en-US">
              <a:solidFill>
                <a:prstClr val="black"/>
              </a:solidFill>
            </a:endParaRPr>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13.1 Genes Are Located on Chromosomes</a:t>
            </a:r>
            <a:r>
              <a:rPr lang="en-US"/>
              <a:t> </a:t>
            </a:r>
          </a:p>
          <a:p>
            <a:r>
              <a:rPr lang="en-US"/>
              <a:t>A technique called fluorescence in situ hybridization (FISH) was used to show the location of three different genes on these chromosomes prepared from tumor cells in mitosis. Each of the three genes (</a:t>
            </a:r>
            <a:r>
              <a:rPr lang="en-US" i="1"/>
              <a:t>HER2</a:t>
            </a:r>
            <a:r>
              <a:rPr lang="en-US"/>
              <a:t>, green; </a:t>
            </a:r>
            <a:r>
              <a:rPr lang="en-US" i="1"/>
              <a:t>p16</a:t>
            </a:r>
            <a:r>
              <a:rPr lang="en-US"/>
              <a:t>, pink; </a:t>
            </a:r>
            <a:r>
              <a:rPr lang="en-US" i="1"/>
              <a:t>znk217</a:t>
            </a:r>
            <a:r>
              <a:rPr lang="en-US"/>
              <a:t>, gold) is known to be involved in cancer.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86B8C-58DB-0145-993C-96992311315B}" type="slidenum">
              <a:rPr lang="en-US"/>
              <a:pPr/>
              <a:t>9</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b="1"/>
              <a:t>Figure 13.2 Genes Are Located on Chromosomes</a:t>
            </a:r>
            <a:r>
              <a:rPr lang="en-US"/>
              <a:t> </a:t>
            </a:r>
          </a:p>
          <a:p>
            <a:r>
              <a:rPr lang="en-US"/>
              <a:t>The genes shown here take up a larger portion of the chromosome than they would if they were drawn to scale. The average human chromosome has more than a thousand different genes interspersed with large stretches of noncoding DNA.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DAAB0-BBDE-9C49-AFA0-A3CEB2AA78CA}" type="slidenum">
              <a:rPr lang="en-US"/>
              <a:pPr/>
              <a:t>11</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13.3 Autosomes and Sex Chromosomes</a:t>
            </a:r>
            <a:r>
              <a:rPr lang="en-US"/>
              <a:t> </a:t>
            </a:r>
          </a:p>
          <a:p>
            <a:r>
              <a:rPr lang="en-US"/>
              <a:t>These chromosomes have been stained using a technique called FISH (fluorescence in situ hybridization).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80AC9-F014-1749-8E93-BF742F0CE620}" type="slidenum">
              <a:rPr lang="en-US"/>
              <a:pPr/>
              <a:t>13</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Figure 13.4 Dad’s Chromosomes Determine Baby’s Gender</a:t>
            </a:r>
            <a:r>
              <a:rPr lang="en-US"/>
              <a:t> </a:t>
            </a:r>
          </a:p>
          <a:p>
            <a:r>
              <a:rPr lang="en-US"/>
              <a:t>Human females have two X chromosomes, while human males have one X and one Y chromosome. If a baby receives an X chromosome from the father, it’s a girl! If the baby receives a Y chromosome from Dad, it’s a boy! Because a man’s X and Y chromosomes segregate into different gametes during meiosis, the odds are 50 percent that a given sperm cell will contain an X or Y chromosome.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1C56D-AFCE-5641-BFDB-E4063A266022}" type="slidenum">
              <a:rPr lang="en-US"/>
              <a:pPr/>
              <a:t>16</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13.5 Segments of Chromosomes Are Exchanged in Crossing-Over</a:t>
            </a:r>
            <a:r>
              <a:rPr lang="en-US"/>
              <a:t> </a:t>
            </a:r>
          </a:p>
          <a:p>
            <a:r>
              <a:rPr lang="en-US"/>
              <a:t>Crossing-over takes place during prophase I. As a result of crossover between </a:t>
            </a:r>
            <a:r>
              <a:rPr lang="en-US" i="1"/>
              <a:t>A</a:t>
            </a:r>
            <a:r>
              <a:rPr lang="en-US"/>
              <a:t>/</a:t>
            </a:r>
            <a:r>
              <a:rPr lang="en-US" i="1"/>
              <a:t>a</a:t>
            </a:r>
            <a:r>
              <a:rPr lang="en-US"/>
              <a:t> and </a:t>
            </a:r>
            <a:r>
              <a:rPr lang="en-US" i="1"/>
              <a:t>B</a:t>
            </a:r>
            <a:r>
              <a:rPr lang="en-US"/>
              <a:t>/</a:t>
            </a:r>
            <a:r>
              <a:rPr lang="en-US" i="1"/>
              <a:t>b</a:t>
            </a:r>
            <a:r>
              <a:rPr lang="en-US"/>
              <a:t>, half of the gametes have a parental genotype (</a:t>
            </a:r>
            <a:r>
              <a:rPr lang="en-US" i="1"/>
              <a:t>ABC</a:t>
            </a:r>
            <a:r>
              <a:rPr lang="en-US"/>
              <a:t> or </a:t>
            </a:r>
            <a:r>
              <a:rPr lang="en-US" i="1"/>
              <a:t>abc</a:t>
            </a:r>
            <a:r>
              <a:rPr lang="en-US"/>
              <a:t>), while the other half have a nonparental genotype (</a:t>
            </a:r>
            <a:r>
              <a:rPr lang="en-US" i="1"/>
              <a:t>Abc</a:t>
            </a:r>
            <a:r>
              <a:rPr lang="en-US"/>
              <a:t> or </a:t>
            </a:r>
            <a:r>
              <a:rPr lang="en-US" i="1"/>
              <a:t>aBC</a:t>
            </a:r>
            <a:r>
              <a:rPr lang="en-US"/>
              <a:t>). In this example, there is no crossing-over between </a:t>
            </a:r>
            <a:r>
              <a:rPr lang="en-US" i="1"/>
              <a:t>B</a:t>
            </a:r>
            <a:r>
              <a:rPr lang="en-US"/>
              <a:t>/</a:t>
            </a:r>
            <a:r>
              <a:rPr lang="en-US" i="1"/>
              <a:t>b</a:t>
            </a:r>
            <a:r>
              <a:rPr lang="en-US"/>
              <a:t> and </a:t>
            </a:r>
            <a:r>
              <a:rPr lang="en-US" i="1"/>
              <a:t>C</a:t>
            </a:r>
            <a:r>
              <a:rPr lang="en-US"/>
              <a:t>/</a:t>
            </a:r>
            <a:r>
              <a:rPr lang="en-US" i="1"/>
              <a:t>c</a:t>
            </a:r>
            <a:r>
              <a:rPr lang="en-US"/>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6C2F7-8F74-F649-8501-BB591921B798}" type="slidenum">
              <a:rPr lang="en-US"/>
              <a:pPr/>
              <a:t>18</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AF6B01-032F-46CC-8068-4C139FC8D4C2}"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20B335-D56B-481F-BCDF-AC774710EAB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FB5158-A2D8-4BA7-B6F4-38D58786F2AC}"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8C605C-998B-4587-B150-E6630450728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B8631B-7141-40A6-882B-BB7D25F96E0D}"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BEC073-246D-4397-9901-E6ACF9A4655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5ED159AD-FB90-3647-B428-4AB04CDAC6F5}"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045DA-E366-4A54-940A-2D169BD9B402}" type="datetimeFigureOut">
              <a:rPr lang="en-US">
                <a:solidFill>
                  <a:prstClr val="black">
                    <a:tint val="75000"/>
                  </a:prstClr>
                </a:solidFill>
              </a:rPr>
              <a:pPr>
                <a:defRPr/>
              </a:pPr>
              <a:t>6/5/12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C6643E-8E03-4603-B3BF-22A0FBCF768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406A6D-7763-654F-976B-71BA294F736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C8D24486-9566-0347-95D7-464A0770E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72EAE2-4790-4303-B61D-87AF127F5780}"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917C1-86B2-4E18-BE85-C33A16BC6B9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016400-D71D-4687-9BC8-86FF41B6D77B}"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F7384-713A-4A60-A4AC-266BDB813AF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271CAB-E424-4236-AC42-F5AE9673536C}"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B7F9FA-321C-423B-B4EF-92D59A6462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5B09BF-1785-4298-84B8-1482FE8FCA7C}" type="datetimeFigureOut">
              <a:rPr lang="en-US"/>
              <a:pPr>
                <a:defRPr/>
              </a:pPr>
              <a:t>6/5/12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C4CDFE-EAB8-4D86-8393-1D8AC0F000B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E5CD44-2219-4637-B9A5-2343B89C1AC5}" type="datetimeFigureOut">
              <a:rPr lang="en-US"/>
              <a:pPr>
                <a:defRPr/>
              </a:pPr>
              <a:t>6/5/12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32F26E-72FF-496F-869D-21B8930662E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835A3-6AFF-4BC7-8FCA-42347BB82516}" type="datetimeFigureOut">
              <a:rPr lang="en-US"/>
              <a:pPr>
                <a:defRPr/>
              </a:pPr>
              <a:t>6/5/12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FD4B4B6-222D-4F9A-AF1C-A78BFD61C8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3C0008-AAAB-483F-9C9E-982D562DBF90}"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41CDB2-5D01-4815-9C04-C2D249CE711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509288-8C52-48E9-93E2-3303D69939DE}"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A7FA9F-359F-4ACC-A5FB-72C08043F4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A77628C-9754-4727-9F6C-8D02B7CAD1E5}" type="datetimeFigureOut">
              <a:rPr lang="en-US"/>
              <a:pPr>
                <a:defRPr/>
              </a:pPr>
              <a:t>6/5/12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2F496E-FEB4-4068-8112-84313FCF62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6D4BF003-4131-584C-96A9-37791142AE5E}"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E30E18-3BDF-4ED5-A734-BC17DE480F3A}" type="datetimeFigureOut">
              <a:rPr lang="en-US">
                <a:solidFill>
                  <a:prstClr val="black">
                    <a:tint val="75000"/>
                  </a:prstClr>
                </a:solidFill>
              </a:rPr>
              <a:pPr>
                <a:defRPr/>
              </a:pPr>
              <a:t>6/5/12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410611-E18F-4E1B-B2C0-7D655A74E242}"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6"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CCC154C8-0B5E-9F4D-B85C-5F8B3CE53BD6}"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13</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Chromosomes and Human</a:t>
            </a:r>
          </a:p>
          <a:p>
            <a:pPr eaLnBrk="1" fontAlgn="auto" hangingPunct="1">
              <a:lnSpc>
                <a:spcPct val="90000"/>
              </a:lnSpc>
              <a:spcAft>
                <a:spcPts val="0"/>
              </a:spcAft>
              <a:buFont typeface="Arial"/>
              <a:buNone/>
              <a:defRPr/>
            </a:pPr>
            <a:r>
              <a:rPr lang="en-US" sz="2800" dirty="0" smtClean="0"/>
              <a:t>Genetics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Autosomes Differ from Sex Chromosomes</a:t>
            </a:r>
            <a:endParaRPr lang="en-US" dirty="0"/>
          </a:p>
        </p:txBody>
      </p:sp>
      <p:sp>
        <p:nvSpPr>
          <p:cNvPr id="24578" name="Content Placeholder 2"/>
          <p:cNvSpPr>
            <a:spLocks noGrp="1"/>
          </p:cNvSpPr>
          <p:nvPr>
            <p:ph idx="1"/>
          </p:nvPr>
        </p:nvSpPr>
        <p:spPr/>
        <p:txBody>
          <a:bodyPr/>
          <a:lstStyle/>
          <a:p>
            <a:pPr eaLnBrk="1" hangingPunct="1">
              <a:lnSpc>
                <a:spcPct val="90000"/>
              </a:lnSpc>
            </a:pPr>
            <a:r>
              <a:rPr lang="en-US" smtClean="0"/>
              <a:t>Chromosomes that determine sex are called </a:t>
            </a:r>
            <a:r>
              <a:rPr lang="en-US" b="1" smtClean="0"/>
              <a:t>sex chromosomes</a:t>
            </a:r>
            <a:r>
              <a:rPr lang="en-US" smtClean="0"/>
              <a:t>;</a:t>
            </a:r>
            <a:r>
              <a:rPr lang="en-US" b="1" smtClean="0"/>
              <a:t> </a:t>
            </a:r>
            <a:r>
              <a:rPr lang="en-US" smtClean="0"/>
              <a:t>all other chromosomes are called </a:t>
            </a:r>
            <a:r>
              <a:rPr lang="en-US" b="1" smtClean="0"/>
              <a:t>autosomes</a:t>
            </a:r>
          </a:p>
          <a:p>
            <a:pPr eaLnBrk="1" hangingPunct="1">
              <a:lnSpc>
                <a:spcPct val="90000"/>
              </a:lnSpc>
            </a:pPr>
            <a:r>
              <a:rPr lang="en-US" smtClean="0"/>
              <a:t>In humans, males have one X chromosome and one Y chromosome and females have two X chromosomes</a:t>
            </a:r>
          </a:p>
          <a:p>
            <a:pPr eaLnBrk="1" hangingPunct="1">
              <a:lnSpc>
                <a:spcPct val="90000"/>
              </a:lnSpc>
            </a:pPr>
            <a:r>
              <a:rPr lang="en-US" smtClean="0"/>
              <a:t>Human males have only one copy of each gene that is unique to either the X or the Y chromosome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13_03"/>
          <p:cNvPicPr>
            <a:picLocks noChangeAspect="1" noChangeArrowheads="1"/>
          </p:cNvPicPr>
          <p:nvPr/>
        </p:nvPicPr>
        <p:blipFill>
          <a:blip r:embed="rId3"/>
          <a:srcRect/>
          <a:stretch>
            <a:fillRect/>
          </a:stretch>
        </p:blipFill>
        <p:spPr bwMode="auto">
          <a:xfrm>
            <a:off x="914400" y="215900"/>
            <a:ext cx="73183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smtClean="0"/>
              <a:t>In Humans, Maleness Is Specified by the Y Chromosome</a:t>
            </a:r>
          </a:p>
        </p:txBody>
      </p:sp>
      <p:sp>
        <p:nvSpPr>
          <p:cNvPr id="26626" name="Content Placeholder 2"/>
          <p:cNvSpPr>
            <a:spLocks noGrp="1"/>
          </p:cNvSpPr>
          <p:nvPr>
            <p:ph idx="1"/>
          </p:nvPr>
        </p:nvSpPr>
        <p:spPr/>
        <p:txBody>
          <a:bodyPr/>
          <a:lstStyle/>
          <a:p>
            <a:pPr eaLnBrk="1" hangingPunct="1">
              <a:lnSpc>
                <a:spcPct val="90000"/>
              </a:lnSpc>
            </a:pPr>
            <a:r>
              <a:rPr lang="en-US" smtClean="0"/>
              <a:t>In humans, female gametes all contain an X chromosome; male gametes contain either an X or a Y chromosome</a:t>
            </a:r>
          </a:p>
          <a:p>
            <a:pPr eaLnBrk="1" hangingPunct="1">
              <a:lnSpc>
                <a:spcPct val="90000"/>
              </a:lnSpc>
            </a:pPr>
            <a:r>
              <a:rPr lang="en-US" smtClean="0"/>
              <a:t>The sex chromosome carried by the sperm determines the sex of the offspring</a:t>
            </a:r>
          </a:p>
          <a:p>
            <a:pPr eaLnBrk="1" hangingPunct="1">
              <a:lnSpc>
                <a:spcPct val="90000"/>
              </a:lnSpc>
            </a:pPr>
            <a:r>
              <a:rPr lang="en-US" smtClean="0"/>
              <a:t>The Y chromosome carries the </a:t>
            </a:r>
            <a:r>
              <a:rPr lang="en-US" b="1" smtClean="0"/>
              <a:t>SRY gene</a:t>
            </a:r>
            <a:r>
              <a:rPr lang="en-US" smtClean="0"/>
              <a:t>, which causes the other genes to produce male sexual characteristics; without the SRY gene, the embryo develops as a female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13_04"/>
          <p:cNvPicPr>
            <a:picLocks noChangeAspect="1" noChangeArrowheads="1"/>
          </p:cNvPicPr>
          <p:nvPr/>
        </p:nvPicPr>
        <p:blipFill>
          <a:blip r:embed="rId3"/>
          <a:srcRect/>
          <a:stretch>
            <a:fillRect/>
          </a:stretch>
        </p:blipFill>
        <p:spPr bwMode="auto">
          <a:xfrm>
            <a:off x="2882900" y="215900"/>
            <a:ext cx="33829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4000" smtClean="0"/>
              <a:t>Origins of Genetic Differences between Individuals</a:t>
            </a:r>
          </a:p>
        </p:txBody>
      </p:sp>
      <p:sp>
        <p:nvSpPr>
          <p:cNvPr id="28674" name="Content Placeholder 2"/>
          <p:cNvSpPr>
            <a:spLocks noGrp="1"/>
          </p:cNvSpPr>
          <p:nvPr>
            <p:ph idx="1"/>
          </p:nvPr>
        </p:nvSpPr>
        <p:spPr/>
        <p:txBody>
          <a:bodyPr/>
          <a:lstStyle/>
          <a:p>
            <a:pPr marL="609600" indent="-609600" eaLnBrk="1" hangingPunct="1"/>
            <a:r>
              <a:rPr lang="en-US" smtClean="0"/>
              <a:t>Genetic differences among offspring provide the genetic variation on which evolution can act</a:t>
            </a:r>
          </a:p>
          <a:p>
            <a:pPr marL="609600" indent="-609600" eaLnBrk="1" hangingPunct="1"/>
            <a:r>
              <a:rPr lang="en-US" smtClean="0"/>
              <a:t>Alleles are arranged in new combinations by one of three methods:</a:t>
            </a:r>
          </a:p>
          <a:p>
            <a:pPr marL="990600" lvl="1" indent="-533400" eaLnBrk="1" hangingPunct="1">
              <a:buFont typeface="Arial" charset="0"/>
              <a:buAutoNum type="arabicPeriod"/>
            </a:pPr>
            <a:r>
              <a:rPr lang="en-US" smtClean="0"/>
              <a:t>Crossing-over</a:t>
            </a:r>
          </a:p>
          <a:p>
            <a:pPr marL="990600" lvl="1" indent="-533400" eaLnBrk="1" hangingPunct="1">
              <a:buFont typeface="Arial" charset="0"/>
              <a:buAutoNum type="arabicPeriod"/>
            </a:pPr>
            <a:r>
              <a:rPr lang="en-US" smtClean="0"/>
              <a:t>Independent assortment of chromosomes</a:t>
            </a:r>
          </a:p>
          <a:p>
            <a:pPr marL="990600" lvl="1" indent="-533400" eaLnBrk="1" hangingPunct="1">
              <a:buFont typeface="Arial" charset="0"/>
              <a:buAutoNum type="arabicPeriod"/>
            </a:pPr>
            <a:r>
              <a:rPr lang="en-US" smtClean="0"/>
              <a:t>Fertilization</a:t>
            </a:r>
          </a:p>
          <a:p>
            <a:pPr marL="609600" indent="-609600" eaLnBrk="1" hangingPunct="1"/>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smtClean="0"/>
              <a:t>Origins of Genetic Differences between Individuals</a:t>
            </a:r>
          </a:p>
        </p:txBody>
      </p:sp>
      <p:sp>
        <p:nvSpPr>
          <p:cNvPr id="29698" name="Content Placeholder 2"/>
          <p:cNvSpPr>
            <a:spLocks noGrp="1"/>
          </p:cNvSpPr>
          <p:nvPr>
            <p:ph idx="1"/>
          </p:nvPr>
        </p:nvSpPr>
        <p:spPr/>
        <p:txBody>
          <a:bodyPr/>
          <a:lstStyle/>
          <a:p>
            <a:pPr eaLnBrk="1" hangingPunct="1"/>
            <a:r>
              <a:rPr lang="en-US" b="1" dirty="0" smtClean="0"/>
              <a:t>Crossing-over </a:t>
            </a:r>
            <a:r>
              <a:rPr lang="en-US" dirty="0" smtClean="0"/>
              <a:t>is a reciprocal exchange of segments of </a:t>
            </a:r>
            <a:r>
              <a:rPr lang="en-US" dirty="0" err="1" smtClean="0"/>
              <a:t>nonsister</a:t>
            </a:r>
            <a:r>
              <a:rPr lang="en-US" dirty="0" smtClean="0"/>
              <a:t> </a:t>
            </a:r>
            <a:r>
              <a:rPr lang="en-US" dirty="0" err="1" smtClean="0"/>
              <a:t>chromatids</a:t>
            </a:r>
            <a:r>
              <a:rPr lang="en-US" dirty="0" smtClean="0"/>
              <a:t> in prophase I of meiosis, which produces chromosomes with new combinations of alleles</a:t>
            </a:r>
          </a:p>
          <a:p>
            <a:pPr eaLnBrk="1" hangingPunct="1"/>
            <a:r>
              <a:rPr lang="en-US" dirty="0" smtClean="0"/>
              <a:t>Crossing-over causes offspring to have a genotype that differs from the genotype of either </a:t>
            </a:r>
            <a:r>
              <a:rPr lang="en-US" dirty="0" smtClean="0"/>
              <a:t>parent and their siblings</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13_05"/>
          <p:cNvPicPr>
            <a:picLocks noChangeAspect="1" noChangeArrowheads="1"/>
          </p:cNvPicPr>
          <p:nvPr/>
        </p:nvPicPr>
        <p:blipFill>
          <a:blip r:embed="rId3"/>
          <a:srcRect/>
          <a:stretch>
            <a:fillRect/>
          </a:stretch>
        </p:blipFill>
        <p:spPr bwMode="auto">
          <a:xfrm>
            <a:off x="304800" y="533400"/>
            <a:ext cx="8531225" cy="5807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4000" smtClean="0"/>
              <a:t>Origins of Genetic Differences between Individuals</a:t>
            </a:r>
          </a:p>
        </p:txBody>
      </p:sp>
      <p:sp>
        <p:nvSpPr>
          <p:cNvPr id="31746" name="Content Placeholder 2"/>
          <p:cNvSpPr>
            <a:spLocks noGrp="1"/>
          </p:cNvSpPr>
          <p:nvPr>
            <p:ph idx="1"/>
          </p:nvPr>
        </p:nvSpPr>
        <p:spPr/>
        <p:txBody>
          <a:bodyPr/>
          <a:lstStyle/>
          <a:p>
            <a:pPr eaLnBrk="1" hangingPunct="1"/>
            <a:r>
              <a:rPr lang="en-US" smtClean="0"/>
              <a:t>The </a:t>
            </a:r>
            <a:r>
              <a:rPr lang="en-US" b="1" smtClean="0"/>
              <a:t>independent assortment of chromosomes </a:t>
            </a:r>
            <a:r>
              <a:rPr lang="en-US" smtClean="0"/>
              <a:t>creates new combinations of alleles through the random distribution of maternal and paternal chromosomes into gametes during meiosis</a:t>
            </a:r>
          </a:p>
          <a:p>
            <a:pPr eaLnBrk="1" hangingPunct="1"/>
            <a:r>
              <a:rPr lang="en-US" smtClean="0"/>
              <a:t>The independent assortment of chromosomes can generate gametes with new allele combinations not seen in either parent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6674" name="Picture 2" descr="unnumbered_13_p305"/>
          <p:cNvPicPr>
            <a:picLocks noChangeAspect="1" noChangeArrowheads="1"/>
          </p:cNvPicPr>
          <p:nvPr/>
        </p:nvPicPr>
        <p:blipFill>
          <a:blip r:embed="rId3"/>
          <a:srcRect/>
          <a:stretch>
            <a:fillRect/>
          </a:stretch>
        </p:blipFill>
        <p:spPr bwMode="auto">
          <a:xfrm>
            <a:off x="2400300" y="215900"/>
            <a:ext cx="43386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Genetic Linkage and Crossing-Over</a:t>
            </a:r>
          </a:p>
        </p:txBody>
      </p:sp>
      <p:sp>
        <p:nvSpPr>
          <p:cNvPr id="33794" name="Content Placeholder 2"/>
          <p:cNvSpPr>
            <a:spLocks noGrp="1"/>
          </p:cNvSpPr>
          <p:nvPr>
            <p:ph idx="1"/>
          </p:nvPr>
        </p:nvSpPr>
        <p:spPr/>
        <p:txBody>
          <a:bodyPr/>
          <a:lstStyle/>
          <a:p>
            <a:pPr eaLnBrk="1" hangingPunct="1"/>
            <a:r>
              <a:rPr lang="en-US" smtClean="0"/>
              <a:t>Mendel’s law of independent assortment states that the two copies of one gene are separated into gametes independently of the two copies of other genes</a:t>
            </a:r>
          </a:p>
          <a:p>
            <a:pPr eaLnBrk="1" hangingPunct="1"/>
            <a:r>
              <a:rPr lang="en-US" smtClean="0"/>
              <a:t>This law was challenged in the early 20th century when studies showed that certain genes were often inherited together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13_00"/>
          <p:cNvPicPr>
            <a:picLocks noChangeAspect="1" noChangeArrowheads="1"/>
          </p:cNvPicPr>
          <p:nvPr/>
        </p:nvPicPr>
        <p:blipFill>
          <a:blip r:embed="rId3"/>
          <a:srcRect/>
          <a:stretch>
            <a:fillRect/>
          </a:stretch>
        </p:blipFill>
        <p:spPr bwMode="auto">
          <a:xfrm>
            <a:off x="1447800" y="215900"/>
            <a:ext cx="62642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a:xfrm>
            <a:off x="169863" y="274638"/>
            <a:ext cx="8785225" cy="1143000"/>
          </a:xfrm>
        </p:spPr>
        <p:txBody>
          <a:bodyPr/>
          <a:lstStyle/>
          <a:p>
            <a:pPr eaLnBrk="1" hangingPunct="1"/>
            <a:r>
              <a:rPr lang="en-US" sz="4000" smtClean="0"/>
              <a:t>Linked Genes Are Located on </a:t>
            </a:r>
            <a:br>
              <a:rPr lang="en-US" sz="4000" smtClean="0"/>
            </a:br>
            <a:r>
              <a:rPr lang="en-US" sz="4000" smtClean="0"/>
              <a:t>the Same Chromosome</a:t>
            </a:r>
          </a:p>
        </p:txBody>
      </p:sp>
      <p:sp>
        <p:nvSpPr>
          <p:cNvPr id="35842" name="Content Placeholder 2"/>
          <p:cNvSpPr>
            <a:spLocks noGrp="1"/>
          </p:cNvSpPr>
          <p:nvPr>
            <p:ph idx="1"/>
          </p:nvPr>
        </p:nvSpPr>
        <p:spPr/>
        <p:txBody>
          <a:bodyPr/>
          <a:lstStyle/>
          <a:p>
            <a:pPr eaLnBrk="1" hangingPunct="1"/>
            <a:r>
              <a:rPr lang="en-US" smtClean="0"/>
              <a:t>Genes that are inherited together are said to be </a:t>
            </a:r>
            <a:r>
              <a:rPr lang="en-US" b="1" smtClean="0"/>
              <a:t>genetically linked</a:t>
            </a:r>
          </a:p>
          <a:p>
            <a:pPr eaLnBrk="1" hangingPunct="1"/>
            <a:r>
              <a:rPr lang="en-US" smtClean="0"/>
              <a:t>Genetic loci that are neighbors or positioned close to each other on the same chromosome tend to be genetically linked</a:t>
            </a:r>
          </a:p>
          <a:p>
            <a:pPr eaLnBrk="1" hangingPunct="1"/>
            <a:r>
              <a:rPr lang="en-US" smtClean="0"/>
              <a:t>Genes cannot be genetically linked if they are located on different chromosomes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13_06"/>
          <p:cNvPicPr>
            <a:picLocks noChangeAspect="1" noChangeArrowheads="1"/>
          </p:cNvPicPr>
          <p:nvPr/>
        </p:nvPicPr>
        <p:blipFill>
          <a:blip r:embed="rId3"/>
          <a:srcRect/>
          <a:stretch>
            <a:fillRect/>
          </a:stretch>
        </p:blipFill>
        <p:spPr bwMode="auto">
          <a:xfrm>
            <a:off x="723900" y="215900"/>
            <a:ext cx="76914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Crossing-Over Reduces </a:t>
            </a:r>
            <a:br>
              <a:rPr lang="en-US" dirty="0" smtClean="0"/>
            </a:br>
            <a:r>
              <a:rPr lang="en-US" dirty="0" smtClean="0"/>
              <a:t>Genetic Linkage</a:t>
            </a:r>
            <a:endParaRPr lang="en-US" dirty="0"/>
          </a:p>
        </p:txBody>
      </p:sp>
      <p:sp>
        <p:nvSpPr>
          <p:cNvPr id="37890" name="Content Placeholder 2"/>
          <p:cNvSpPr>
            <a:spLocks noGrp="1"/>
          </p:cNvSpPr>
          <p:nvPr>
            <p:ph idx="1"/>
          </p:nvPr>
        </p:nvSpPr>
        <p:spPr/>
        <p:txBody>
          <a:bodyPr/>
          <a:lstStyle/>
          <a:p>
            <a:pPr eaLnBrk="1" hangingPunct="1"/>
            <a:r>
              <a:rPr lang="en-US" smtClean="0"/>
              <a:t>Crossing-over can occur between homologous chromosomes during meiosis, even in linked genes</a:t>
            </a:r>
          </a:p>
          <a:p>
            <a:pPr eaLnBrk="1" hangingPunct="1"/>
            <a:r>
              <a:rPr lang="en-US" smtClean="0"/>
              <a:t>Genetic loci that are far apart on a chromosome are more likely to be separated by crossing-over</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13_07"/>
          <p:cNvPicPr>
            <a:picLocks noChangeAspect="1" noChangeArrowheads="1"/>
          </p:cNvPicPr>
          <p:nvPr/>
        </p:nvPicPr>
        <p:blipFill>
          <a:blip r:embed="rId3"/>
          <a:srcRect/>
          <a:stretch>
            <a:fillRect/>
          </a:stretch>
        </p:blipFill>
        <p:spPr bwMode="auto">
          <a:xfrm>
            <a:off x="1612900" y="215900"/>
            <a:ext cx="59166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Human Genetic Disorders</a:t>
            </a:r>
          </a:p>
        </p:txBody>
      </p:sp>
      <p:sp>
        <p:nvSpPr>
          <p:cNvPr id="39938" name="Content Placeholder 2"/>
          <p:cNvSpPr>
            <a:spLocks noGrp="1"/>
          </p:cNvSpPr>
          <p:nvPr>
            <p:ph idx="1"/>
          </p:nvPr>
        </p:nvSpPr>
        <p:spPr/>
        <p:txBody>
          <a:bodyPr/>
          <a:lstStyle/>
          <a:p>
            <a:pPr eaLnBrk="1" hangingPunct="1"/>
            <a:r>
              <a:rPr lang="en-US" smtClean="0"/>
              <a:t>Studying genetics and genetic disorders can lead to the prevention or cure of many human genetic diseases</a:t>
            </a:r>
          </a:p>
          <a:p>
            <a:pPr eaLnBrk="1" hangingPunct="1"/>
            <a:r>
              <a:rPr lang="en-US" smtClean="0"/>
              <a:t>Studying human genetic disorders is challenging due to the long generation time and the variables in mate selection and family size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6" name="Picture 2" descr="figure_13_08"/>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277813" y="274638"/>
            <a:ext cx="8682037" cy="1143000"/>
          </a:xfrm>
        </p:spPr>
        <p:txBody>
          <a:bodyPr/>
          <a:lstStyle/>
          <a:p>
            <a:pPr eaLnBrk="1" hangingPunct="1"/>
            <a:r>
              <a:rPr lang="en-US" sz="4000" smtClean="0"/>
              <a:t>Pedigrees Are a Useful Way to Study Human Genetic Disorders</a:t>
            </a:r>
          </a:p>
        </p:txBody>
      </p:sp>
      <p:sp>
        <p:nvSpPr>
          <p:cNvPr id="41986" name="Content Placeholder 2"/>
          <p:cNvSpPr>
            <a:spLocks noGrp="1"/>
          </p:cNvSpPr>
          <p:nvPr>
            <p:ph idx="1"/>
          </p:nvPr>
        </p:nvSpPr>
        <p:spPr/>
        <p:txBody>
          <a:bodyPr/>
          <a:lstStyle/>
          <a:p>
            <a:pPr eaLnBrk="1" hangingPunct="1"/>
            <a:r>
              <a:rPr lang="en-US" smtClean="0"/>
              <a:t>A </a:t>
            </a:r>
            <a:r>
              <a:rPr lang="en-US" b="1" smtClean="0"/>
              <a:t>pedigree </a:t>
            </a:r>
            <a:r>
              <a:rPr lang="en-US" smtClean="0"/>
              <a:t>is a chart that shows genetic relationships among family members over two or more generations of a family’s history</a:t>
            </a:r>
          </a:p>
          <a:p>
            <a:pPr eaLnBrk="1" hangingPunct="1"/>
            <a:r>
              <a:rPr lang="en-US" smtClean="0"/>
              <a:t>Geneticists use pedigrees to analyze data and study patterns of inheritance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13_09"/>
          <p:cNvPicPr>
            <a:picLocks noChangeAspect="1" noChangeArrowheads="1"/>
          </p:cNvPicPr>
          <p:nvPr/>
        </p:nvPicPr>
        <p:blipFill>
          <a:blip r:embed="rId3"/>
          <a:srcRect/>
          <a:stretch>
            <a:fillRect/>
          </a:stretch>
        </p:blipFill>
        <p:spPr bwMode="auto">
          <a:xfrm>
            <a:off x="304800" y="876300"/>
            <a:ext cx="8531225" cy="5100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4000" smtClean="0"/>
              <a:t>Some Genetic Disorders Are Inherited</a:t>
            </a:r>
          </a:p>
        </p:txBody>
      </p:sp>
      <p:sp>
        <p:nvSpPr>
          <p:cNvPr id="44034" name="Content Placeholder 2"/>
          <p:cNvSpPr>
            <a:spLocks noGrp="1"/>
          </p:cNvSpPr>
          <p:nvPr>
            <p:ph idx="1"/>
          </p:nvPr>
        </p:nvSpPr>
        <p:spPr/>
        <p:txBody>
          <a:bodyPr/>
          <a:lstStyle/>
          <a:p>
            <a:pPr marL="609600" indent="-609600" eaLnBrk="1" hangingPunct="1">
              <a:lnSpc>
                <a:spcPct val="90000"/>
              </a:lnSpc>
            </a:pPr>
            <a:r>
              <a:rPr lang="en-US" b="1" smtClean="0"/>
              <a:t>Somatic mutations </a:t>
            </a:r>
            <a:r>
              <a:rPr lang="en-US" smtClean="0"/>
              <a:t>occur in non-sex cells and are not passed down to offspring</a:t>
            </a:r>
          </a:p>
          <a:p>
            <a:pPr marL="609600" indent="-609600" eaLnBrk="1" hangingPunct="1">
              <a:lnSpc>
                <a:spcPct val="90000"/>
              </a:lnSpc>
            </a:pPr>
            <a:r>
              <a:rPr lang="en-US" smtClean="0"/>
              <a:t>Mutations present in gametes can be passed on to offspring</a:t>
            </a:r>
          </a:p>
          <a:p>
            <a:pPr marL="609600" indent="-609600" eaLnBrk="1" hangingPunct="1">
              <a:lnSpc>
                <a:spcPct val="90000"/>
              </a:lnSpc>
            </a:pPr>
            <a:r>
              <a:rPr lang="en-US" smtClean="0"/>
              <a:t>Inherited genetic disorders can come from two sources:</a:t>
            </a:r>
          </a:p>
          <a:p>
            <a:pPr marL="990600" lvl="1" indent="-533400" eaLnBrk="1" hangingPunct="1">
              <a:lnSpc>
                <a:spcPct val="90000"/>
              </a:lnSpc>
              <a:buFont typeface="Arial" charset="0"/>
              <a:buAutoNum type="arabicPeriod"/>
            </a:pPr>
            <a:r>
              <a:rPr lang="en-US" smtClean="0"/>
              <a:t>Mutations in individual genes</a:t>
            </a:r>
            <a:endParaRPr lang="en-US" b="1" smtClean="0"/>
          </a:p>
          <a:p>
            <a:pPr marL="990600" lvl="1" indent="-533400" eaLnBrk="1" hangingPunct="1">
              <a:lnSpc>
                <a:spcPct val="90000"/>
              </a:lnSpc>
              <a:buFont typeface="Arial" charset="0"/>
              <a:buAutoNum type="arabicPeriod"/>
            </a:pPr>
            <a:r>
              <a:rPr lang="en-US" smtClean="0"/>
              <a:t>Abnormalities in chromosome number or structure</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8242" name="Picture 2" descr="figure_13_10"/>
          <p:cNvPicPr>
            <a:picLocks noChangeAspect="1" noChangeArrowheads="1"/>
          </p:cNvPicPr>
          <p:nvPr/>
        </p:nvPicPr>
        <p:blipFill>
          <a:blip r:embed="rId3"/>
          <a:srcRect/>
          <a:stretch>
            <a:fillRect/>
          </a:stretch>
        </p:blipFill>
        <p:spPr bwMode="auto">
          <a:xfrm>
            <a:off x="1358900" y="215900"/>
            <a:ext cx="64293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Kith and Kin</a:t>
            </a:r>
          </a:p>
        </p:txBody>
      </p:sp>
      <p:sp>
        <p:nvSpPr>
          <p:cNvPr id="16386" name="Content Placeholder 2"/>
          <p:cNvSpPr>
            <a:spLocks noGrp="1"/>
          </p:cNvSpPr>
          <p:nvPr>
            <p:ph idx="1"/>
          </p:nvPr>
        </p:nvSpPr>
        <p:spPr/>
        <p:txBody>
          <a:bodyPr/>
          <a:lstStyle/>
          <a:p>
            <a:pPr eaLnBrk="1" hangingPunct="1"/>
            <a:r>
              <a:rPr lang="en-US" smtClean="0"/>
              <a:t>The gene for Huntington’s disease was located in 1993 and a genetic test to identify carriers was developed soon after</a:t>
            </a:r>
          </a:p>
          <a:p>
            <a:pPr eaLnBrk="1" hangingPunct="1"/>
            <a:r>
              <a:rPr lang="en-US" smtClean="0"/>
              <a:t>People with a history of Huntington’s disease in their family struggle with whether to be tested for this as-yet incurable disease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Autosomal Inheritance of Single-Gene Mutations</a:t>
            </a:r>
            <a:endParaRPr lang="en-US" dirty="0"/>
          </a:p>
        </p:txBody>
      </p:sp>
      <p:sp>
        <p:nvSpPr>
          <p:cNvPr id="46082" name="Content Placeholder 2"/>
          <p:cNvSpPr>
            <a:spLocks noGrp="1"/>
          </p:cNvSpPr>
          <p:nvPr>
            <p:ph idx="1"/>
          </p:nvPr>
        </p:nvSpPr>
        <p:spPr/>
        <p:txBody>
          <a:bodyPr/>
          <a:lstStyle/>
          <a:p>
            <a:pPr eaLnBrk="1" hangingPunct="1"/>
            <a:r>
              <a:rPr lang="en-US" smtClean="0"/>
              <a:t>Single-gene genetic disorders can be organized based on whether the gene is located on an autosome or a sex chromosome</a:t>
            </a:r>
          </a:p>
          <a:p>
            <a:pPr eaLnBrk="1" hangingPunct="1"/>
            <a:r>
              <a:rPr lang="en-US" smtClean="0"/>
              <a:t>Autosomal disorders can be organized by whether the disease-causing allele is recessive or dominant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z="4000" smtClean="0"/>
              <a:t>Autosomal Recessive Genetic Disorders Are Common</a:t>
            </a:r>
          </a:p>
        </p:txBody>
      </p:sp>
      <p:sp>
        <p:nvSpPr>
          <p:cNvPr id="47106" name="Content Placeholder 2"/>
          <p:cNvSpPr>
            <a:spLocks noGrp="1"/>
          </p:cNvSpPr>
          <p:nvPr>
            <p:ph idx="1"/>
          </p:nvPr>
        </p:nvSpPr>
        <p:spPr/>
        <p:txBody>
          <a:bodyPr/>
          <a:lstStyle/>
          <a:p>
            <a:pPr eaLnBrk="1" hangingPunct="1"/>
            <a:r>
              <a:rPr lang="en-US" smtClean="0"/>
              <a:t>There are several thousand human genetic disorders that are inherited as recessive traits</a:t>
            </a:r>
          </a:p>
          <a:p>
            <a:pPr eaLnBrk="1" hangingPunct="1"/>
            <a:r>
              <a:rPr lang="en-US" smtClean="0"/>
              <a:t>Offspring that inherit a recessive genetic disorder inherit two copies of the defective allele, one from each heterozygous parent</a:t>
            </a:r>
          </a:p>
          <a:p>
            <a:pPr eaLnBrk="1" hangingPunct="1"/>
            <a:r>
              <a:rPr lang="en-US" smtClean="0"/>
              <a:t>Individuals that are heterozygous for a recessive disorder are said to be </a:t>
            </a:r>
            <a:r>
              <a:rPr lang="en-US" b="1" smtClean="0"/>
              <a:t>genetic carriers </a:t>
            </a:r>
            <a:r>
              <a:rPr lang="en-US" smtClean="0"/>
              <a:t>of the disorder</a:t>
            </a:r>
            <a:endParaRPr lang="en-US" b="1" smtClean="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smtClean="0"/>
              <a:t>Autosomal Recessive Genetic Disorders Are Common</a:t>
            </a:r>
          </a:p>
        </p:txBody>
      </p:sp>
      <p:sp>
        <p:nvSpPr>
          <p:cNvPr id="48130" name="Content Placeholder 2"/>
          <p:cNvSpPr>
            <a:spLocks noGrp="1"/>
          </p:cNvSpPr>
          <p:nvPr>
            <p:ph idx="1"/>
          </p:nvPr>
        </p:nvSpPr>
        <p:spPr/>
        <p:txBody>
          <a:bodyPr/>
          <a:lstStyle/>
          <a:p>
            <a:pPr eaLnBrk="1" hangingPunct="1"/>
            <a:r>
              <a:rPr lang="en-US" dirty="0" smtClean="0"/>
              <a:t>Recessive disorders often skip a generation because the offspring of two carriers have a 75% chance of not displaying any symptoms</a:t>
            </a:r>
          </a:p>
          <a:p>
            <a:pPr eaLnBrk="1" hangingPunct="1"/>
            <a:r>
              <a:rPr lang="en-US" dirty="0" smtClean="0"/>
              <a:t>Lethal recessive disorders can persist in</a:t>
            </a:r>
            <a:r>
              <a:rPr lang="en-US" dirty="0" smtClean="0"/>
              <a:t> the human </a:t>
            </a:r>
            <a:r>
              <a:rPr lang="en-US" dirty="0" smtClean="0"/>
              <a:t>population because carriers are not harmed by the disorder</a:t>
            </a:r>
          </a:p>
          <a:p>
            <a:pPr eaLnBrk="1" hangingPunct="1"/>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9266" name="Picture 2" descr="figure_13_11"/>
          <p:cNvPicPr>
            <a:picLocks noChangeAspect="1" noChangeArrowheads="1"/>
          </p:cNvPicPr>
          <p:nvPr/>
        </p:nvPicPr>
        <p:blipFill>
          <a:blip r:embed="rId3"/>
          <a:srcRect/>
          <a:stretch>
            <a:fillRect/>
          </a:stretch>
        </p:blipFill>
        <p:spPr bwMode="auto">
          <a:xfrm>
            <a:off x="2476500" y="215900"/>
            <a:ext cx="41989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Serious Dominant Genetic Disorders Are Less Common</a:t>
            </a:r>
            <a:endParaRPr lang="en-US" dirty="0"/>
          </a:p>
        </p:txBody>
      </p:sp>
      <p:sp>
        <p:nvSpPr>
          <p:cNvPr id="50178" name="Content Placeholder 2"/>
          <p:cNvSpPr>
            <a:spLocks noGrp="1"/>
          </p:cNvSpPr>
          <p:nvPr>
            <p:ph idx="1"/>
          </p:nvPr>
        </p:nvSpPr>
        <p:spPr/>
        <p:txBody>
          <a:bodyPr/>
          <a:lstStyle/>
          <a:p>
            <a:pPr eaLnBrk="1" hangingPunct="1">
              <a:lnSpc>
                <a:spcPct val="90000"/>
              </a:lnSpc>
            </a:pPr>
            <a:r>
              <a:rPr lang="en-US" sz="3000" smtClean="0"/>
              <a:t>A parent that has a dominant genetic disorder has a 50% chance of passing it on to the children</a:t>
            </a:r>
          </a:p>
          <a:p>
            <a:pPr eaLnBrk="1" hangingPunct="1">
              <a:lnSpc>
                <a:spcPct val="90000"/>
              </a:lnSpc>
            </a:pPr>
            <a:r>
              <a:rPr lang="en-US" sz="3000" smtClean="0"/>
              <a:t>Dominant genetic disorders that prevent a sufferer from reproducing are uncommon in a population and most often appear as the result of new mutations</a:t>
            </a:r>
          </a:p>
          <a:p>
            <a:pPr eaLnBrk="1" hangingPunct="1">
              <a:lnSpc>
                <a:spcPct val="90000"/>
              </a:lnSpc>
            </a:pPr>
            <a:r>
              <a:rPr lang="en-US" sz="3000" smtClean="0"/>
              <a:t>Huntington’s disease is a dominant genetic disorder that expresses its effects after childbearing age</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Sex-Linked Inheritance of </a:t>
            </a:r>
            <a:br>
              <a:rPr lang="en-US" dirty="0" smtClean="0"/>
            </a:br>
            <a:r>
              <a:rPr lang="en-US" dirty="0" smtClean="0"/>
              <a:t>Single-Gene Mutations</a:t>
            </a:r>
            <a:endParaRPr lang="en-US" dirty="0"/>
          </a:p>
        </p:txBody>
      </p:sp>
      <p:sp>
        <p:nvSpPr>
          <p:cNvPr id="51202" name="Content Placeholder 2"/>
          <p:cNvSpPr>
            <a:spLocks noGrp="1"/>
          </p:cNvSpPr>
          <p:nvPr>
            <p:ph idx="1"/>
          </p:nvPr>
        </p:nvSpPr>
        <p:spPr/>
        <p:txBody>
          <a:bodyPr/>
          <a:lstStyle/>
          <a:p>
            <a:pPr eaLnBrk="1" hangingPunct="1"/>
            <a:r>
              <a:rPr lang="en-US" smtClean="0"/>
              <a:t>Genes found only on the X or Y chromosome are said to be </a:t>
            </a:r>
            <a:r>
              <a:rPr lang="en-US" b="1" smtClean="0"/>
              <a:t>sex-linked</a:t>
            </a:r>
          </a:p>
          <a:p>
            <a:pPr eaLnBrk="1" hangingPunct="1"/>
            <a:r>
              <a:rPr lang="en-US" smtClean="0"/>
              <a:t>Males receive one copy of each sex-linked gene while females receive two copies of genes on the X chromosome and no copies of genes on the Y chromosome</a:t>
            </a:r>
          </a:p>
          <a:p>
            <a:pPr eaLnBrk="1" hangingPunct="1"/>
            <a:r>
              <a:rPr lang="en-US" smtClean="0"/>
              <a:t>There are about 50 human </a:t>
            </a:r>
            <a:r>
              <a:rPr lang="en-US" b="1" smtClean="0"/>
              <a:t>Y-linked</a:t>
            </a:r>
            <a:r>
              <a:rPr lang="en-US" smtClean="0"/>
              <a:t> genes and approximately 1,100 human </a:t>
            </a:r>
            <a:r>
              <a:rPr lang="en-US" b="1" smtClean="0"/>
              <a:t>X-linked</a:t>
            </a:r>
            <a:r>
              <a:rPr lang="en-US" smtClean="0"/>
              <a:t> genes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000" smtClean="0"/>
              <a:t>Sex-Linked Inheritance of </a:t>
            </a:r>
            <a:br>
              <a:rPr lang="en-US" sz="4000" smtClean="0"/>
            </a:br>
            <a:r>
              <a:rPr lang="en-US" sz="4000" smtClean="0"/>
              <a:t>Single-Gene Mutations</a:t>
            </a:r>
          </a:p>
        </p:txBody>
      </p:sp>
      <p:sp>
        <p:nvSpPr>
          <p:cNvPr id="52226" name="Content Placeholder 2"/>
          <p:cNvSpPr>
            <a:spLocks noGrp="1"/>
          </p:cNvSpPr>
          <p:nvPr>
            <p:ph idx="1"/>
          </p:nvPr>
        </p:nvSpPr>
        <p:spPr/>
        <p:txBody>
          <a:bodyPr/>
          <a:lstStyle/>
          <a:p>
            <a:pPr eaLnBrk="1" hangingPunct="1">
              <a:lnSpc>
                <a:spcPct val="90000"/>
              </a:lnSpc>
            </a:pPr>
            <a:r>
              <a:rPr lang="en-US" smtClean="0"/>
              <a:t>Males cannot be heterozygous for any X-linked genes because the Y chromosome does not have a copy of those genes; therefore, the effects of a recessive X-linked disorder cannot be masked by a dominant allele</a:t>
            </a:r>
          </a:p>
          <a:p>
            <a:pPr eaLnBrk="1" hangingPunct="1">
              <a:lnSpc>
                <a:spcPct val="90000"/>
              </a:lnSpc>
            </a:pPr>
            <a:r>
              <a:rPr lang="en-US" smtClean="0"/>
              <a:t>Males are more likely to get recessive X-linked disorders</a:t>
            </a:r>
          </a:p>
          <a:p>
            <a:pPr eaLnBrk="1" hangingPunct="1">
              <a:lnSpc>
                <a:spcPct val="90000"/>
              </a:lnSpc>
            </a:pPr>
            <a:r>
              <a:rPr lang="en-US" smtClean="0"/>
              <a:t>Females must inherit two copies of the allele for the disorder in order to be affected</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13_12"/>
          <p:cNvPicPr>
            <a:picLocks noChangeAspect="1" noChangeArrowheads="1"/>
          </p:cNvPicPr>
          <p:nvPr/>
        </p:nvPicPr>
        <p:blipFill>
          <a:blip r:embed="rId3"/>
          <a:srcRect/>
          <a:stretch>
            <a:fillRect/>
          </a:stretch>
        </p:blipFill>
        <p:spPr bwMode="auto">
          <a:xfrm>
            <a:off x="2514600" y="215900"/>
            <a:ext cx="41132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Inherited Chromosomal Abnormalities</a:t>
            </a:r>
            <a:endParaRPr lang="en-US" dirty="0"/>
          </a:p>
        </p:txBody>
      </p:sp>
      <p:sp>
        <p:nvSpPr>
          <p:cNvPr id="54274" name="Content Placeholder 2"/>
          <p:cNvSpPr>
            <a:spLocks noGrp="1"/>
          </p:cNvSpPr>
          <p:nvPr>
            <p:ph idx="1"/>
          </p:nvPr>
        </p:nvSpPr>
        <p:spPr/>
        <p:txBody>
          <a:bodyPr/>
          <a:lstStyle/>
          <a:p>
            <a:pPr eaLnBrk="1" hangingPunct="1">
              <a:lnSpc>
                <a:spcPct val="90000"/>
              </a:lnSpc>
            </a:pPr>
            <a:r>
              <a:rPr lang="en-US" sz="2800" smtClean="0"/>
              <a:t>A change in the number or structure of chromosomes is considered a chromosomal abnormality</a:t>
            </a:r>
          </a:p>
          <a:p>
            <a:pPr eaLnBrk="1" hangingPunct="1">
              <a:lnSpc>
                <a:spcPct val="90000"/>
              </a:lnSpc>
            </a:pPr>
            <a:r>
              <a:rPr lang="en-US" sz="2800" smtClean="0"/>
              <a:t>Chromosomal abnormalities that occur in gametes or gamete-producing cells can be passed to offspring</a:t>
            </a:r>
          </a:p>
          <a:p>
            <a:pPr eaLnBrk="1" hangingPunct="1">
              <a:lnSpc>
                <a:spcPct val="90000"/>
              </a:lnSpc>
            </a:pPr>
            <a:r>
              <a:rPr lang="en-US" sz="2800" smtClean="0"/>
              <a:t>Very few genetic disorders are caused by inherited chromosomal abnormalities, probably because most large changes in the chromosomes cause death in the developing embryo</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z="4000" smtClean="0"/>
              <a:t>The Structure of Chromosomes Can Change in Several Ways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Changes occur most often when chromosomes are being aligned or separated during cell division</a:t>
            </a:r>
          </a:p>
          <a:p>
            <a:pPr eaLnBrk="1" fontAlgn="auto" hangingPunct="1">
              <a:spcAft>
                <a:spcPts val="0"/>
              </a:spcAft>
              <a:buFont typeface="Arial"/>
              <a:buChar char="•"/>
              <a:defRPr/>
            </a:pPr>
            <a:r>
              <a:rPr lang="en-US" b="1" dirty="0" smtClean="0"/>
              <a:t>Deletion</a:t>
            </a:r>
            <a:r>
              <a:rPr lang="en-US" dirty="0" smtClean="0"/>
              <a:t> occurs when a piece of a chromosome breaks off and is lost </a:t>
            </a:r>
          </a:p>
          <a:p>
            <a:pPr eaLnBrk="1" fontAlgn="auto" hangingPunct="1">
              <a:spcAft>
                <a:spcPts val="0"/>
              </a:spcAft>
              <a:buFont typeface="Arial"/>
              <a:buChar char="•"/>
              <a:defRPr/>
            </a:pPr>
            <a:r>
              <a:rPr lang="en-US" b="1" dirty="0" smtClean="0"/>
              <a:t>Inversion </a:t>
            </a:r>
            <a:r>
              <a:rPr lang="en-US" dirty="0" smtClean="0"/>
              <a:t>occurs when a fragment of a chromosome breaks off and returns to the correct place on the original chromosome, but with the genetic loci in reverse order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mtClean="0"/>
              <a:t>Over a Hundred Years Ago . . .</a:t>
            </a:r>
          </a:p>
        </p:txBody>
      </p:sp>
      <p:sp>
        <p:nvSpPr>
          <p:cNvPr id="17410" name="Content Placeholder 2"/>
          <p:cNvSpPr>
            <a:spLocks noGrp="1"/>
          </p:cNvSpPr>
          <p:nvPr>
            <p:ph idx="1"/>
          </p:nvPr>
        </p:nvSpPr>
        <p:spPr/>
        <p:txBody>
          <a:bodyPr/>
          <a:lstStyle/>
          <a:p>
            <a:pPr eaLnBrk="1" hangingPunct="1"/>
            <a:r>
              <a:rPr lang="en-US" smtClean="0"/>
              <a:t>Gregor Mendel deduced that inherited traits are governed by discrete hereditary units</a:t>
            </a:r>
          </a:p>
          <a:p>
            <a:pPr eaLnBrk="1" hangingPunct="1"/>
            <a:r>
              <a:rPr lang="en-US" smtClean="0"/>
              <a:t>The </a:t>
            </a:r>
            <a:r>
              <a:rPr lang="en-US" i="1" smtClean="0"/>
              <a:t>chromosome theory of inheritance,</a:t>
            </a:r>
            <a:r>
              <a:rPr lang="en-US" smtClean="0"/>
              <a:t> along with Mendel’s laws, forms the foundation of modern genetics</a:t>
            </a:r>
            <a:endParaRPr lang="en-US" i="1" smtClean="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figure_13_14a"/>
          <p:cNvPicPr>
            <a:picLocks noChangeAspect="1" noChangeArrowheads="1"/>
          </p:cNvPicPr>
          <p:nvPr/>
        </p:nvPicPr>
        <p:blipFill>
          <a:blip r:embed="rId3"/>
          <a:srcRect/>
          <a:stretch>
            <a:fillRect/>
          </a:stretch>
        </p:blipFill>
        <p:spPr bwMode="auto">
          <a:xfrm>
            <a:off x="304800" y="2120900"/>
            <a:ext cx="8531225" cy="2632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8482" name="Picture 2" descr="figure_13_14b"/>
          <p:cNvPicPr>
            <a:picLocks noChangeAspect="1" noChangeArrowheads="1"/>
          </p:cNvPicPr>
          <p:nvPr/>
        </p:nvPicPr>
        <p:blipFill>
          <a:blip r:embed="rId3"/>
          <a:srcRect/>
          <a:stretch>
            <a:fillRect/>
          </a:stretch>
        </p:blipFill>
        <p:spPr bwMode="auto">
          <a:xfrm>
            <a:off x="304800" y="2006600"/>
            <a:ext cx="8531225" cy="2846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z="4000" smtClean="0"/>
              <a:t>The Structure of Chromosomes Can Change in Several Ways</a:t>
            </a:r>
          </a:p>
        </p:txBody>
      </p:sp>
      <p:sp>
        <p:nvSpPr>
          <p:cNvPr id="57346" name="Content Placeholder 2"/>
          <p:cNvSpPr>
            <a:spLocks noGrp="1"/>
          </p:cNvSpPr>
          <p:nvPr>
            <p:ph idx="1"/>
          </p:nvPr>
        </p:nvSpPr>
        <p:spPr/>
        <p:txBody>
          <a:bodyPr/>
          <a:lstStyle/>
          <a:p>
            <a:pPr eaLnBrk="1" hangingPunct="1"/>
            <a:r>
              <a:rPr lang="en-US" smtClean="0"/>
              <a:t>A </a:t>
            </a:r>
            <a:r>
              <a:rPr lang="en-US" b="1" smtClean="0"/>
              <a:t>translocation </a:t>
            </a:r>
            <a:r>
              <a:rPr lang="en-US" smtClean="0"/>
              <a:t>occurs when</a:t>
            </a:r>
            <a:r>
              <a:rPr lang="en-US" b="1" smtClean="0"/>
              <a:t> </a:t>
            </a:r>
            <a:r>
              <a:rPr lang="en-US" smtClean="0"/>
              <a:t>a broken piece from one chromosome becomes attached to a different, nonhomologous chromosome</a:t>
            </a:r>
          </a:p>
          <a:p>
            <a:pPr eaLnBrk="1" hangingPunct="1"/>
            <a:r>
              <a:rPr lang="en-US" b="1" smtClean="0"/>
              <a:t>Duplication</a:t>
            </a:r>
            <a:r>
              <a:rPr lang="en-US" smtClean="0"/>
              <a:t> is a type of chromosomal abnormality in which a chromosome becomes longer because it ends up with two copies of a particular chromosome fragment</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0530" name="Picture 2" descr="figure_13_14c"/>
          <p:cNvPicPr>
            <a:picLocks noChangeAspect="1" noChangeArrowheads="1"/>
          </p:cNvPicPr>
          <p:nvPr/>
        </p:nvPicPr>
        <p:blipFill>
          <a:blip r:embed="rId3"/>
          <a:srcRect/>
          <a:stretch>
            <a:fillRect/>
          </a:stretch>
        </p:blipFill>
        <p:spPr bwMode="auto">
          <a:xfrm>
            <a:off x="304800" y="1778000"/>
            <a:ext cx="8531225" cy="3303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2578" name="Picture 2" descr="figure_13_14d"/>
          <p:cNvPicPr>
            <a:picLocks noChangeAspect="1" noChangeArrowheads="1"/>
          </p:cNvPicPr>
          <p:nvPr/>
        </p:nvPicPr>
        <p:blipFill>
          <a:blip r:embed="rId3"/>
          <a:srcRect/>
          <a:stretch>
            <a:fillRect/>
          </a:stretch>
        </p:blipFill>
        <p:spPr bwMode="auto">
          <a:xfrm>
            <a:off x="304800" y="1752600"/>
            <a:ext cx="8531225" cy="3357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z="4000" smtClean="0"/>
              <a:t>Changes in Chromosome Number Are Often Fatal</a:t>
            </a:r>
          </a:p>
        </p:txBody>
      </p:sp>
      <p:sp>
        <p:nvSpPr>
          <p:cNvPr id="59394" name="Content Placeholder 2"/>
          <p:cNvSpPr>
            <a:spLocks noGrp="1"/>
          </p:cNvSpPr>
          <p:nvPr>
            <p:ph idx="1"/>
          </p:nvPr>
        </p:nvSpPr>
        <p:spPr/>
        <p:txBody>
          <a:bodyPr/>
          <a:lstStyle/>
          <a:p>
            <a:pPr eaLnBrk="1" hangingPunct="1"/>
            <a:r>
              <a:rPr lang="en-US" smtClean="0"/>
              <a:t>Unusual numbers of chromosomes can result when chromosomes fail to separate properly during meiosis</a:t>
            </a:r>
          </a:p>
          <a:p>
            <a:pPr eaLnBrk="1" hangingPunct="1"/>
            <a:r>
              <a:rPr lang="en-US" smtClean="0"/>
              <a:t>Down syndrome results when a person inherits three copies, or a </a:t>
            </a:r>
            <a:r>
              <a:rPr lang="en-US" b="1" smtClean="0"/>
              <a:t>trisomy</a:t>
            </a:r>
            <a:r>
              <a:rPr lang="en-US" smtClean="0"/>
              <a:t>, of chromosome 21</a:t>
            </a:r>
          </a:p>
          <a:p>
            <a:pPr eaLnBrk="1" hangingPunct="1"/>
            <a:r>
              <a:rPr lang="en-US" smtClean="0"/>
              <a:t>Changes in the number of sex chromosomes have more minor effects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Testing for Huntington’s Disease</a:t>
            </a:r>
          </a:p>
        </p:txBody>
      </p:sp>
      <p:sp>
        <p:nvSpPr>
          <p:cNvPr id="60418" name="Content Placeholder 2"/>
          <p:cNvSpPr>
            <a:spLocks noGrp="1"/>
          </p:cNvSpPr>
          <p:nvPr>
            <p:ph idx="1"/>
          </p:nvPr>
        </p:nvSpPr>
        <p:spPr/>
        <p:txBody>
          <a:bodyPr/>
          <a:lstStyle/>
          <a:p>
            <a:pPr eaLnBrk="1" hangingPunct="1">
              <a:lnSpc>
                <a:spcPct val="90000"/>
              </a:lnSpc>
            </a:pPr>
            <a:r>
              <a:rPr lang="en-US" smtClean="0"/>
              <a:t>Huntington’s disease (HD) is caused by a dominant allele; therefore, each child of a parent with Huntington’s has a 50% chance of developing the disease</a:t>
            </a:r>
          </a:p>
          <a:p>
            <a:pPr eaLnBrk="1" hangingPunct="1">
              <a:lnSpc>
                <a:spcPct val="90000"/>
              </a:lnSpc>
            </a:pPr>
            <a:r>
              <a:rPr lang="en-US" smtClean="0"/>
              <a:t>Scientists have developed a test for the HD gene and are working on a cure </a:t>
            </a:r>
          </a:p>
          <a:p>
            <a:pPr eaLnBrk="1" hangingPunct="1">
              <a:lnSpc>
                <a:spcPct val="90000"/>
              </a:lnSpc>
            </a:pPr>
            <a:r>
              <a:rPr lang="en-US" smtClean="0"/>
              <a:t>Genetic testing and counseling can help reduce the number of people with genetic diseases</a:t>
            </a:r>
          </a:p>
          <a:p>
            <a:pPr eaLnBrk="1" hangingPunct="1">
              <a:lnSpc>
                <a:spcPct val="90000"/>
              </a:lnSpc>
            </a:pPr>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a:t>
            </a:r>
            <a:r>
              <a:rPr lang="en-US" sz="2800" b="1" dirty="0" smtClean="0"/>
              <a:t>13</a:t>
            </a:r>
            <a:endParaRPr lang="en-US" sz="2800" dirty="0" smtClean="0"/>
          </a:p>
          <a:p>
            <a:pPr eaLnBrk="1" fontAlgn="auto" hangingPunct="1">
              <a:lnSpc>
                <a:spcPct val="90000"/>
              </a:lnSpc>
              <a:spcAft>
                <a:spcPts val="0"/>
              </a:spcAft>
              <a:defRPr/>
            </a:pPr>
            <a:r>
              <a:rPr lang="en-US" sz="2800" dirty="0" smtClean="0"/>
              <a:t>Chromosomes and Human</a:t>
            </a:r>
          </a:p>
          <a:p>
            <a:pPr eaLnBrk="1" fontAlgn="auto" hangingPunct="1">
              <a:lnSpc>
                <a:spcPct val="90000"/>
              </a:lnSpc>
              <a:spcAft>
                <a:spcPts val="0"/>
              </a:spcAft>
              <a:defRPr/>
            </a:pPr>
            <a:r>
              <a:rPr lang="en-US" sz="2800" dirty="0" smtClean="0"/>
              <a:t>Genetics</a:t>
            </a: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3886200"/>
          </a:xfrm>
        </p:spPr>
        <p:txBody>
          <a:bodyPr rIns="132080"/>
          <a:lstStyle/>
          <a:p>
            <a:pPr marL="0" indent="0" eaLnBrk="1" hangingPunct="1">
              <a:lnSpc>
                <a:spcPct val="90000"/>
              </a:lnSpc>
              <a:buFont typeface="Wingdings" pitchFamily="1" charset="2"/>
              <a:buNone/>
            </a:pPr>
            <a:r>
              <a:rPr lang="en-US"/>
              <a:t>Which of the following is </a:t>
            </a:r>
            <a:r>
              <a:rPr lang="en-US" i="1"/>
              <a:t>not</a:t>
            </a:r>
            <a:r>
              <a:rPr lang="en-US"/>
              <a:t> true of homologous chromosomes?</a:t>
            </a:r>
          </a:p>
          <a:p>
            <a:pPr marL="0" indent="0" eaLnBrk="1" hangingPunct="1">
              <a:lnSpc>
                <a:spcPct val="90000"/>
              </a:lnSpc>
              <a:buSzPct val="99000"/>
              <a:buFont typeface="Wingdings" pitchFamily="1" charset="2"/>
              <a:buAutoNum type="alphaUcPeriod"/>
            </a:pPr>
            <a:r>
              <a:rPr lang="en-US"/>
              <a:t>They contain the same alleles.</a:t>
            </a:r>
          </a:p>
          <a:p>
            <a:pPr marL="0" indent="0" eaLnBrk="1" hangingPunct="1">
              <a:lnSpc>
                <a:spcPct val="90000"/>
              </a:lnSpc>
              <a:buSzPct val="99000"/>
              <a:buFont typeface="Wingdings" pitchFamily="1" charset="2"/>
              <a:buAutoNum type="alphaUcPeriod"/>
            </a:pPr>
            <a:r>
              <a:rPr lang="en-US"/>
              <a:t>They contain the same genes.</a:t>
            </a:r>
          </a:p>
          <a:p>
            <a:pPr marL="0" indent="0" eaLnBrk="1" hangingPunct="1">
              <a:lnSpc>
                <a:spcPct val="90000"/>
              </a:lnSpc>
              <a:buSzPct val="99000"/>
              <a:buFont typeface="Wingdings" pitchFamily="1" charset="2"/>
              <a:buAutoNum type="alphaUcPeriod"/>
            </a:pPr>
            <a:r>
              <a:rPr lang="en-US"/>
              <a:t>One came from each parent.</a:t>
            </a:r>
          </a:p>
          <a:p>
            <a:pPr marL="0" indent="0" eaLnBrk="1" hangingPunct="1">
              <a:lnSpc>
                <a:spcPct val="90000"/>
              </a:lnSpc>
              <a:buSzPct val="99000"/>
              <a:buFont typeface="Wingdings" pitchFamily="1" charset="2"/>
              <a:buAutoNum type="alphaUcPeriod"/>
            </a:pPr>
            <a:r>
              <a:rPr lang="en-US"/>
              <a:t>Each is duplicated during replication.</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body" idx="1"/>
          </p:nvPr>
        </p:nvSpPr>
        <p:spPr>
          <a:xfrm>
            <a:off x="457200" y="1676400"/>
            <a:ext cx="8229600" cy="3886200"/>
          </a:xfrm>
        </p:spPr>
        <p:txBody>
          <a:bodyPr rIns="132080"/>
          <a:lstStyle/>
          <a:p>
            <a:pPr eaLnBrk="1" hangingPunct="1">
              <a:buFont typeface="Wingdings" pitchFamily="1" charset="2"/>
              <a:buNone/>
            </a:pPr>
            <a:r>
              <a:rPr lang="en-US">
                <a:solidFill>
                  <a:srgbClr val="336600"/>
                </a:solidFill>
              </a:rPr>
              <a:t>	</a:t>
            </a:r>
            <a:r>
              <a:rPr lang="en-US"/>
              <a:t>Genes that are linked on the same chromosome always segregate together.</a:t>
            </a:r>
          </a:p>
          <a:p>
            <a:pPr eaLnBrk="1" hangingPunct="1">
              <a:buFont typeface="Wingdings" pitchFamily="1" charset="2"/>
              <a:buNone/>
            </a:pPr>
            <a:endParaRPr lang="en-US"/>
          </a:p>
          <a:p>
            <a:pPr eaLnBrk="1" hangingPunct="1">
              <a:buSzPct val="99000"/>
              <a:buFont typeface="Wingdings" pitchFamily="1" charset="2"/>
              <a:buAutoNum type="alphaUcPeriod"/>
            </a:pPr>
            <a:r>
              <a:rPr lang="en-US"/>
              <a:t> True</a:t>
            </a:r>
          </a:p>
          <a:p>
            <a:pPr eaLnBrk="1" hangingPunct="1">
              <a:buSzPct val="99000"/>
              <a:buFont typeface="Wingdings" pitchFamily="1" charset="2"/>
              <a:buAutoNum type="alphaUcPeriod"/>
            </a:pPr>
            <a:r>
              <a:rPr lang="en-US"/>
              <a:t> False</a:t>
            </a:r>
          </a:p>
          <a:p>
            <a:pPr eaLnBrk="1" hangingPunct="1">
              <a:buFont typeface="Wingdings" pitchFamily="1" charset="2"/>
              <a:buNone/>
            </a:pPr>
            <a:endParaRPr lang="en-US"/>
          </a:p>
          <a:p>
            <a:pPr eaLnBrk="1" hangingPunct="1">
              <a:buFont typeface="Wingdings" pitchFamily="1" charset="2"/>
              <a:buNone/>
            </a:pPr>
            <a:r>
              <a:rPr lang="en-US"/>
              <a:t>   </a:t>
            </a:r>
          </a:p>
        </p:txBody>
      </p:sp>
      <p:sp>
        <p:nvSpPr>
          <p:cNvPr id="28675" name="Rectangle 14"/>
          <p:cNvSpPr>
            <a:spLocks noGrp="1" noChangeArrowheads="1"/>
          </p:cNvSpPr>
          <p:nvPr>
            <p:ph type="title"/>
          </p:nvPr>
        </p:nvSpPr>
        <p:spPr/>
        <p:txBody>
          <a:bodyPr rIns="132080"/>
          <a:lstStyle/>
          <a:p>
            <a:pPr eaLnBrk="1" hangingPunct="1"/>
            <a:r>
              <a:rPr lang="en-US"/>
              <a:t>Concept Quiz</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z="4000" smtClean="0"/>
              <a:t>The Role of Chromosomes in Inheritance</a:t>
            </a:r>
          </a:p>
        </p:txBody>
      </p:sp>
      <p:sp>
        <p:nvSpPr>
          <p:cNvPr id="18434" name="Content Placeholder 2"/>
          <p:cNvSpPr>
            <a:spLocks noGrp="1"/>
          </p:cNvSpPr>
          <p:nvPr>
            <p:ph idx="1"/>
          </p:nvPr>
        </p:nvSpPr>
        <p:spPr>
          <a:xfrm>
            <a:off x="457200" y="1600200"/>
            <a:ext cx="8229600" cy="4948238"/>
          </a:xfrm>
        </p:spPr>
        <p:txBody>
          <a:bodyPr/>
          <a:lstStyle/>
          <a:p>
            <a:pPr eaLnBrk="1" hangingPunct="1">
              <a:lnSpc>
                <a:spcPct val="90000"/>
              </a:lnSpc>
            </a:pPr>
            <a:r>
              <a:rPr lang="en-US" smtClean="0"/>
              <a:t>In 1882, scientists were able to use microscopes to indentify threadlike structures, now known as chromosomes, inside dividing cells</a:t>
            </a:r>
          </a:p>
          <a:p>
            <a:pPr eaLnBrk="1" hangingPunct="1">
              <a:lnSpc>
                <a:spcPct val="90000"/>
              </a:lnSpc>
            </a:pPr>
            <a:r>
              <a:rPr lang="en-US" smtClean="0"/>
              <a:t>August Weismann first hypothesized that the number of chromosomes was first reduced by half during the formation of gametes and then restored to its full number during fertilization</a:t>
            </a:r>
          </a:p>
          <a:p>
            <a:pPr eaLnBrk="1" hangingPunct="1">
              <a:lnSpc>
                <a:spcPct val="90000"/>
              </a:lnSpc>
            </a:pPr>
            <a:r>
              <a:rPr lang="en-US" smtClean="0"/>
              <a:t>Weismann also suggested that hereditary material was located on the chromosomes</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76400"/>
            <a:ext cx="8229600" cy="3886200"/>
          </a:xfrm>
        </p:spPr>
        <p:txBody>
          <a:bodyPr rIns="132080"/>
          <a:lstStyle/>
          <a:p>
            <a:pPr marL="649288" indent="-649288" eaLnBrk="1" hangingPunct="1">
              <a:lnSpc>
                <a:spcPct val="90000"/>
              </a:lnSpc>
              <a:buFont typeface="Wingdings" pitchFamily="1" charset="2"/>
              <a:buNone/>
            </a:pPr>
            <a:r>
              <a:rPr lang="en-US"/>
              <a:t>Autosomal‑dominant disorders</a:t>
            </a:r>
          </a:p>
          <a:p>
            <a:pPr marL="649288" indent="-649288" eaLnBrk="1" hangingPunct="1">
              <a:lnSpc>
                <a:spcPct val="90000"/>
              </a:lnSpc>
              <a:buSzPct val="99000"/>
              <a:buFont typeface="Wingdings" pitchFamily="1" charset="2"/>
              <a:buAutoNum type="alphaUcPeriod"/>
            </a:pPr>
            <a:r>
              <a:rPr lang="en-US"/>
              <a:t>Are carried on the X chromosome.</a:t>
            </a:r>
          </a:p>
          <a:p>
            <a:pPr marL="649288" indent="-649288" eaLnBrk="1" hangingPunct="1">
              <a:lnSpc>
                <a:spcPct val="90000"/>
              </a:lnSpc>
              <a:buSzPct val="99000"/>
              <a:buFont typeface="Wingdings" pitchFamily="1" charset="2"/>
              <a:buAutoNum type="alphaUcPeriod"/>
            </a:pPr>
            <a:r>
              <a:rPr lang="en-US"/>
              <a:t>Often express late in life.</a:t>
            </a:r>
          </a:p>
          <a:p>
            <a:pPr marL="649288" indent="-649288" eaLnBrk="1" hangingPunct="1">
              <a:lnSpc>
                <a:spcPct val="90000"/>
              </a:lnSpc>
              <a:buSzPct val="99000"/>
              <a:buFont typeface="Wingdings" pitchFamily="1" charset="2"/>
              <a:buAutoNum type="alphaUcPeriod"/>
            </a:pPr>
            <a:r>
              <a:rPr lang="en-US"/>
              <a:t>Are spread by carriers (heterozygotes) mating.</a:t>
            </a:r>
          </a:p>
          <a:p>
            <a:pPr marL="649288" indent="-649288" eaLnBrk="1" hangingPunct="1">
              <a:lnSpc>
                <a:spcPct val="90000"/>
              </a:lnSpc>
              <a:buSzPct val="99000"/>
              <a:buFont typeface="Wingdings" pitchFamily="1" charset="2"/>
              <a:buAutoNum type="alphaUcPeriod"/>
            </a:pPr>
            <a:r>
              <a:rPr lang="en-US"/>
              <a:t>Are more common than recessive disorders.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figure_12_03"/>
          <p:cNvPicPr>
            <a:picLocks noChangeAspect="1" noChangeArrowheads="1"/>
          </p:cNvPicPr>
          <p:nvPr/>
        </p:nvPicPr>
        <p:blipFill>
          <a:blip r:embed="rId3"/>
          <a:srcRect/>
          <a:stretch>
            <a:fillRect/>
          </a:stretch>
        </p:blipFill>
        <p:spPr bwMode="auto">
          <a:xfrm>
            <a:off x="304800" y="317500"/>
            <a:ext cx="8531225" cy="622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figure_10_09"/>
          <p:cNvPicPr>
            <a:picLocks noChangeAspect="1" noChangeArrowheads="1"/>
          </p:cNvPicPr>
          <p:nvPr/>
        </p:nvPicPr>
        <p:blipFill>
          <a:blip r:embed="rId3"/>
          <a:srcRect/>
          <a:stretch>
            <a:fillRect/>
          </a:stretch>
        </p:blipFill>
        <p:spPr bwMode="auto">
          <a:xfrm>
            <a:off x="2260600" y="215900"/>
            <a:ext cx="46196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0770" name="Picture 2" descr="figure_10_15"/>
          <p:cNvPicPr>
            <a:picLocks noChangeAspect="1" noChangeArrowheads="1"/>
          </p:cNvPicPr>
          <p:nvPr/>
        </p:nvPicPr>
        <p:blipFill>
          <a:blip r:embed="rId3"/>
          <a:srcRect/>
          <a:stretch>
            <a:fillRect/>
          </a:stretch>
        </p:blipFill>
        <p:spPr bwMode="auto">
          <a:xfrm>
            <a:off x="2247900" y="215900"/>
            <a:ext cx="46561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8962" name="Picture 2" descr="figure_10_16"/>
          <p:cNvPicPr>
            <a:picLocks noChangeAspect="1" noChangeArrowheads="1"/>
          </p:cNvPicPr>
          <p:nvPr/>
        </p:nvPicPr>
        <p:blipFill>
          <a:blip r:embed="rId3"/>
          <a:srcRect/>
          <a:stretch>
            <a:fillRect/>
          </a:stretch>
        </p:blipFill>
        <p:spPr bwMode="auto">
          <a:xfrm>
            <a:off x="304800" y="647700"/>
            <a:ext cx="8531225" cy="557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smtClean="0"/>
              <a:t>Genes Are Located on Chromosomes</a:t>
            </a:r>
          </a:p>
        </p:txBody>
      </p:sp>
      <p:sp>
        <p:nvSpPr>
          <p:cNvPr id="20482" name="Content Placeholder 2"/>
          <p:cNvSpPr>
            <a:spLocks noGrp="1"/>
          </p:cNvSpPr>
          <p:nvPr>
            <p:ph idx="1"/>
          </p:nvPr>
        </p:nvSpPr>
        <p:spPr/>
        <p:txBody>
          <a:bodyPr/>
          <a:lstStyle/>
          <a:p>
            <a:pPr eaLnBrk="1" hangingPunct="1">
              <a:lnSpc>
                <a:spcPct val="90000"/>
              </a:lnSpc>
            </a:pPr>
            <a:r>
              <a:rPr lang="en-US" smtClean="0"/>
              <a:t>The </a:t>
            </a:r>
            <a:r>
              <a:rPr lang="en-US" b="1" smtClean="0"/>
              <a:t>chromosome theory of inheritance </a:t>
            </a:r>
            <a:r>
              <a:rPr lang="en-US" smtClean="0"/>
              <a:t>states that all genes are located on chromosomes</a:t>
            </a:r>
          </a:p>
          <a:p>
            <a:pPr eaLnBrk="1" hangingPunct="1">
              <a:lnSpc>
                <a:spcPct val="90000"/>
              </a:lnSpc>
            </a:pPr>
            <a:r>
              <a:rPr lang="en-US" smtClean="0"/>
              <a:t>Each chromosome consists of a single long DNA molecule attached to many bundles of packaging proteins</a:t>
            </a:r>
          </a:p>
          <a:p>
            <a:pPr eaLnBrk="1" hangingPunct="1">
              <a:lnSpc>
                <a:spcPct val="90000"/>
              </a:lnSpc>
            </a:pPr>
            <a:r>
              <a:rPr lang="en-US" smtClean="0"/>
              <a:t>Each gene is a small region of the DNA molecule</a:t>
            </a:r>
          </a:p>
          <a:p>
            <a:pPr eaLnBrk="1" hangingPunct="1">
              <a:lnSpc>
                <a:spcPct val="90000"/>
              </a:lnSpc>
            </a:pPr>
            <a:r>
              <a:rPr lang="en-US" smtClean="0"/>
              <a:t>Humans have an estimated 25,000 genes located on 23 pairs of chromosomes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3_01"/>
          <p:cNvPicPr>
            <a:picLocks noChangeAspect="1" noChangeArrowheads="1"/>
          </p:cNvPicPr>
          <p:nvPr/>
        </p:nvPicPr>
        <p:blipFill>
          <a:blip r:embed="rId3"/>
          <a:srcRect/>
          <a:stretch>
            <a:fillRect/>
          </a:stretch>
        </p:blipFill>
        <p:spPr bwMode="auto">
          <a:xfrm>
            <a:off x="1612900" y="215900"/>
            <a:ext cx="59293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274638"/>
            <a:ext cx="9144000" cy="1143000"/>
          </a:xfrm>
        </p:spPr>
        <p:txBody>
          <a:bodyPr/>
          <a:lstStyle/>
          <a:p>
            <a:pPr eaLnBrk="1" hangingPunct="1"/>
            <a:r>
              <a:rPr lang="en-US" smtClean="0"/>
              <a:t>Genes Are Located on Chromosomes</a:t>
            </a:r>
          </a:p>
        </p:txBody>
      </p:sp>
      <p:sp>
        <p:nvSpPr>
          <p:cNvPr id="22530" name="Content Placeholder 2"/>
          <p:cNvSpPr>
            <a:spLocks noGrp="1"/>
          </p:cNvSpPr>
          <p:nvPr>
            <p:ph idx="1"/>
          </p:nvPr>
        </p:nvSpPr>
        <p:spPr>
          <a:xfrm>
            <a:off x="457200" y="1417638"/>
            <a:ext cx="8229600" cy="5019675"/>
          </a:xfrm>
        </p:spPr>
        <p:txBody>
          <a:bodyPr/>
          <a:lstStyle/>
          <a:p>
            <a:pPr eaLnBrk="1" hangingPunct="1"/>
            <a:r>
              <a:rPr lang="en-US" sz="2800" smtClean="0"/>
              <a:t>The physical location of a gene on a chromosome is called a </a:t>
            </a:r>
            <a:r>
              <a:rPr lang="en-US" sz="2800" b="1" smtClean="0"/>
              <a:t>locus</a:t>
            </a:r>
          </a:p>
          <a:p>
            <a:pPr eaLnBrk="1" hangingPunct="1"/>
            <a:r>
              <a:rPr lang="en-US" sz="2800" smtClean="0"/>
              <a:t>A diploid cell that has two different alleles at a given genetic locus has a heterozygous genotype for the gene at that locus</a:t>
            </a:r>
          </a:p>
          <a:p>
            <a:pPr eaLnBrk="1" hangingPunct="1"/>
            <a:r>
              <a:rPr lang="en-US" sz="2800" smtClean="0"/>
              <a:t>A diploid cell that has two identical alleles at a given genetic locus is homozygous for the gene at that locus</a:t>
            </a:r>
          </a:p>
          <a:p>
            <a:pPr eaLnBrk="1" hangingPunct="1"/>
            <a:r>
              <a:rPr lang="en-US" sz="2800" smtClean="0"/>
              <a:t>The inheritance of various genes can be affected by how close or far apart they are on the chromosome and whether it is a sex chromosome or an autosome </a:t>
            </a:r>
          </a:p>
          <a:p>
            <a:pPr eaLnBrk="1" hangingPunct="1"/>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13_02"/>
          <p:cNvPicPr>
            <a:picLocks noChangeAspect="1" noChangeArrowheads="1"/>
          </p:cNvPicPr>
          <p:nvPr/>
        </p:nvPicPr>
        <p:blipFill>
          <a:blip r:embed="rId3"/>
          <a:srcRect/>
          <a:stretch>
            <a:fillRect/>
          </a:stretch>
        </p:blipFill>
        <p:spPr bwMode="auto">
          <a:xfrm>
            <a:off x="1536700" y="215900"/>
            <a:ext cx="60753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4817</TotalTime>
  <Words>3197</Words>
  <Application>Microsoft Macintosh PowerPoint</Application>
  <PresentationFormat>On-screen Show (4:3)</PresentationFormat>
  <Paragraphs>208</Paragraphs>
  <Slides>55</Slides>
  <Notes>29</Notes>
  <HiddenSlides>0</HiddenSlides>
  <MMClips>0</MMClips>
  <ScaleCrop>false</ScaleCrop>
  <HeadingPairs>
    <vt:vector size="4" baseType="variant">
      <vt:variant>
        <vt:lpstr>Design Template</vt:lpstr>
      </vt:variant>
      <vt:variant>
        <vt:i4>4</vt:i4>
      </vt:variant>
      <vt:variant>
        <vt:lpstr>Slide Titles</vt:lpstr>
      </vt:variant>
      <vt:variant>
        <vt:i4>55</vt:i4>
      </vt:variant>
    </vt:vector>
  </HeadingPairs>
  <TitlesOfParts>
    <vt:vector size="59" baseType="lpstr">
      <vt:lpstr>Office Theme</vt:lpstr>
      <vt:lpstr>3_Pixel</vt:lpstr>
      <vt:lpstr>1_Office Theme</vt:lpstr>
      <vt:lpstr>Blank Presentation</vt:lpstr>
      <vt:lpstr>Discover Biology FIFTH EDITION</vt:lpstr>
      <vt:lpstr>Slide 2</vt:lpstr>
      <vt:lpstr>Kith and Kin</vt:lpstr>
      <vt:lpstr>Over a Hundred Years Ago . . .</vt:lpstr>
      <vt:lpstr>The Role of Chromosomes in Inheritance</vt:lpstr>
      <vt:lpstr>Genes Are Located on Chromosomes</vt:lpstr>
      <vt:lpstr>Slide 7</vt:lpstr>
      <vt:lpstr>Genes Are Located on Chromosomes</vt:lpstr>
      <vt:lpstr>Slide 9</vt:lpstr>
      <vt:lpstr>Autosomes Differ from Sex Chromosomes</vt:lpstr>
      <vt:lpstr>Slide 11</vt:lpstr>
      <vt:lpstr>In Humans, Maleness Is Specified by the Y Chromosome</vt:lpstr>
      <vt:lpstr>Slide 13</vt:lpstr>
      <vt:lpstr>Origins of Genetic Differences between Individuals</vt:lpstr>
      <vt:lpstr>Origins of Genetic Differences between Individuals</vt:lpstr>
      <vt:lpstr>Slide 16</vt:lpstr>
      <vt:lpstr>Origins of Genetic Differences between Individuals</vt:lpstr>
      <vt:lpstr>Slide 18</vt:lpstr>
      <vt:lpstr>Genetic Linkage and Crossing-Over</vt:lpstr>
      <vt:lpstr>Linked Genes Are Located on  the Same Chromosome</vt:lpstr>
      <vt:lpstr>Slide 21</vt:lpstr>
      <vt:lpstr>Crossing-Over Reduces  Genetic Linkage</vt:lpstr>
      <vt:lpstr>Slide 23</vt:lpstr>
      <vt:lpstr>Human Genetic Disorders</vt:lpstr>
      <vt:lpstr>Slide 25</vt:lpstr>
      <vt:lpstr>Pedigrees Are a Useful Way to Study Human Genetic Disorders</vt:lpstr>
      <vt:lpstr>Slide 27</vt:lpstr>
      <vt:lpstr>Some Genetic Disorders Are Inherited</vt:lpstr>
      <vt:lpstr>Slide 29</vt:lpstr>
      <vt:lpstr>Autosomal Inheritance of Single-Gene Mutations</vt:lpstr>
      <vt:lpstr>Autosomal Recessive Genetic Disorders Are Common</vt:lpstr>
      <vt:lpstr>Autosomal Recessive Genetic Disorders Are Common</vt:lpstr>
      <vt:lpstr>Slide 33</vt:lpstr>
      <vt:lpstr>Serious Dominant Genetic Disorders Are Less Common</vt:lpstr>
      <vt:lpstr>Sex-Linked Inheritance of  Single-Gene Mutations</vt:lpstr>
      <vt:lpstr>Sex-Linked Inheritance of  Single-Gene Mutations</vt:lpstr>
      <vt:lpstr>Slide 37</vt:lpstr>
      <vt:lpstr>Inherited Chromosomal Abnormalities</vt:lpstr>
      <vt:lpstr>The Structure of Chromosomes Can Change in Several Ways</vt:lpstr>
      <vt:lpstr>Slide 40</vt:lpstr>
      <vt:lpstr>Slide 41</vt:lpstr>
      <vt:lpstr>The Structure of Chromosomes Can Change in Several Ways</vt:lpstr>
      <vt:lpstr>Slide 43</vt:lpstr>
      <vt:lpstr>Slide 44</vt:lpstr>
      <vt:lpstr>Changes in Chromosome Number Are Often Fatal</vt:lpstr>
      <vt:lpstr>Testing for Huntington’s Disease</vt:lpstr>
      <vt:lpstr>Clicker Questions</vt:lpstr>
      <vt:lpstr>Concept Quiz</vt:lpstr>
      <vt:lpstr>Concept Quiz</vt:lpstr>
      <vt:lpstr>Concept Quiz</vt:lpstr>
      <vt:lpstr>Relevant Art from Other Chapters</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259</cp:revision>
  <dcterms:created xsi:type="dcterms:W3CDTF">2012-06-05T19:05:20Z</dcterms:created>
  <dcterms:modified xsi:type="dcterms:W3CDTF">2012-06-05T21:54:30Z</dcterms:modified>
</cp:coreProperties>
</file>