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Masters/slideMaster3.xml" ContentType="application/vnd.openxmlformats-officedocument.presentationml.slideMaster+xml"/>
  <Override PartName="/ppt/slides/slide46.xml" ContentType="application/vnd.openxmlformats-officedocument.presentationml.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s/slide63.xml" ContentType="application/vnd.openxmlformats-officedocument.presentationml.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slideLayouts/slideLayout1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62" r:id="rId3"/>
  </p:sldMasterIdLst>
  <p:notesMasterIdLst>
    <p:notesMasterId r:id="rId67"/>
  </p:notesMasterIdLst>
  <p:sldIdLst>
    <p:sldId id="347" r:id="rId4"/>
    <p:sldId id="350" r:id="rId5"/>
    <p:sldId id="257" r:id="rId6"/>
    <p:sldId id="258" r:id="rId7"/>
    <p:sldId id="351" r:id="rId8"/>
    <p:sldId id="259" r:id="rId9"/>
    <p:sldId id="352" r:id="rId10"/>
    <p:sldId id="260" r:id="rId11"/>
    <p:sldId id="353" r:id="rId12"/>
    <p:sldId id="273" r:id="rId13"/>
    <p:sldId id="261" r:id="rId14"/>
    <p:sldId id="284" r:id="rId15"/>
    <p:sldId id="354" r:id="rId16"/>
    <p:sldId id="262" r:id="rId17"/>
    <p:sldId id="275" r:id="rId18"/>
    <p:sldId id="263" r:id="rId19"/>
    <p:sldId id="355" r:id="rId20"/>
    <p:sldId id="264" r:id="rId21"/>
    <p:sldId id="265" r:id="rId22"/>
    <p:sldId id="356" r:id="rId23"/>
    <p:sldId id="332" r:id="rId24"/>
    <p:sldId id="334" r:id="rId25"/>
    <p:sldId id="357" r:id="rId26"/>
    <p:sldId id="333" r:id="rId27"/>
    <p:sldId id="335" r:id="rId28"/>
    <p:sldId id="358" r:id="rId29"/>
    <p:sldId id="276" r:id="rId30"/>
    <p:sldId id="359" r:id="rId31"/>
    <p:sldId id="360" r:id="rId32"/>
    <p:sldId id="266" r:id="rId33"/>
    <p:sldId id="267" r:id="rId34"/>
    <p:sldId id="294" r:id="rId35"/>
    <p:sldId id="361" r:id="rId36"/>
    <p:sldId id="362" r:id="rId37"/>
    <p:sldId id="363" r:id="rId38"/>
    <p:sldId id="364" r:id="rId39"/>
    <p:sldId id="277" r:id="rId40"/>
    <p:sldId id="365" r:id="rId41"/>
    <p:sldId id="336" r:id="rId42"/>
    <p:sldId id="366" r:id="rId43"/>
    <p:sldId id="367" r:id="rId44"/>
    <p:sldId id="338" r:id="rId45"/>
    <p:sldId id="368" r:id="rId46"/>
    <p:sldId id="340" r:id="rId47"/>
    <p:sldId id="369" r:id="rId48"/>
    <p:sldId id="343" r:id="rId49"/>
    <p:sldId id="370" r:id="rId50"/>
    <p:sldId id="344" r:id="rId51"/>
    <p:sldId id="371" r:id="rId52"/>
    <p:sldId id="346" r:id="rId53"/>
    <p:sldId id="348" r:id="rId54"/>
    <p:sldId id="372" r:id="rId55"/>
    <p:sldId id="373" r:id="rId56"/>
    <p:sldId id="374" r:id="rId57"/>
    <p:sldId id="349" r:id="rId58"/>
    <p:sldId id="375" r:id="rId59"/>
    <p:sldId id="376" r:id="rId60"/>
    <p:sldId id="377" r:id="rId61"/>
    <p:sldId id="378" r:id="rId62"/>
    <p:sldId id="379" r:id="rId63"/>
    <p:sldId id="380" r:id="rId64"/>
    <p:sldId id="381" r:id="rId65"/>
    <p:sldId id="382" r:id="rId66"/>
  </p:sldIdLst>
  <p:sldSz cx="9144000" cy="6858000" type="screen4x3"/>
  <p:notesSz cx="7077075" cy="90773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opy editor" initials="CE" lastIdx="8"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5458" autoAdjust="0"/>
    <p:restoredTop sz="90851" autoAdjust="0"/>
  </p:normalViewPr>
  <p:slideViewPr>
    <p:cSldViewPr snapToGrid="0" snapToObjects="1">
      <p:cViewPr>
        <p:scale>
          <a:sx n="100" d="100"/>
          <a:sy n="100" d="100"/>
        </p:scale>
        <p:origin x="-1800" y="-6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commentAuthors" Target="commentAuthor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6A8CF05-092A-4A50-95D5-5A7A4475A8F9}" type="datetimeFigureOut">
              <a:rPr lang="en-US"/>
              <a:pPr>
                <a:defRPr/>
              </a:pPr>
              <a:t>6/5/12</a:t>
            </a:fld>
            <a:endParaRPr lang="en-US" dirty="0"/>
          </a:p>
        </p:txBody>
      </p:sp>
      <p:sp>
        <p:nvSpPr>
          <p:cNvPr id="4" name="Slide Image Placeholder 3"/>
          <p:cNvSpPr>
            <a:spLocks noGrp="1" noRot="1" noChangeAspect="1"/>
          </p:cNvSpPr>
          <p:nvPr>
            <p:ph type="sldImg" idx="2"/>
          </p:nvPr>
        </p:nvSpPr>
        <p:spPr>
          <a:xfrm>
            <a:off x="1270000" y="681038"/>
            <a:ext cx="4538663" cy="34036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8025" y="4311650"/>
            <a:ext cx="5661025" cy="40846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21713"/>
            <a:ext cx="306705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D590304-5B9F-49EC-8CA0-6BE163DBF57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1</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8FE8BF-C307-D84C-B713-ED532A209A7D}" type="slidenum">
              <a:rPr lang="en-US"/>
              <a:pPr/>
              <a:t>20</a:t>
            </a:fld>
            <a:endParaRPr lang="en-US"/>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b="1"/>
              <a:t>Figure 12.5 True-Breeding Traits Have a Homozygous Genotype </a:t>
            </a:r>
            <a:endParaRPr lang="en-US"/>
          </a:p>
          <a:p>
            <a:r>
              <a:rPr lang="en-US"/>
              <a:t>Flower color in peas is controlled by a gene with two alleles (</a:t>
            </a:r>
            <a:r>
              <a:rPr lang="en-US" i="1"/>
              <a:t>P</a:t>
            </a:r>
            <a:r>
              <a:rPr lang="en-US"/>
              <a:t> and </a:t>
            </a:r>
            <a:r>
              <a:rPr lang="en-US" i="1"/>
              <a:t>p</a:t>
            </a:r>
            <a:r>
              <a:rPr lang="en-US"/>
              <a:t>)</a:t>
            </a:r>
            <a:r>
              <a:rPr lang="en-US" i="1"/>
              <a:t>.</a:t>
            </a:r>
            <a:r>
              <a:rPr lang="en-US"/>
              <a:t> Although there are three genotypes (</a:t>
            </a:r>
            <a:r>
              <a:rPr lang="en-US" i="1"/>
              <a:t>PP</a:t>
            </a:r>
            <a:r>
              <a:rPr lang="en-US"/>
              <a:t>, </a:t>
            </a:r>
            <a:r>
              <a:rPr lang="en-US" i="1"/>
              <a:t>Pp</a:t>
            </a:r>
            <a:r>
              <a:rPr lang="en-US"/>
              <a:t>, and </a:t>
            </a:r>
            <a:r>
              <a:rPr lang="en-US" i="1"/>
              <a:t>pp</a:t>
            </a:r>
            <a:r>
              <a:rPr lang="en-US"/>
              <a:t>), there are only two phenotypes (purple flowers and white flowers). There are fewer phenotypes because genotypes </a:t>
            </a:r>
            <a:r>
              <a:rPr lang="en-US" i="1"/>
              <a:t>PP</a:t>
            </a:r>
            <a:r>
              <a:rPr lang="en-US"/>
              <a:t> and </a:t>
            </a:r>
            <a:r>
              <a:rPr lang="en-US" i="1"/>
              <a:t>Pp</a:t>
            </a:r>
            <a:r>
              <a:rPr lang="en-US"/>
              <a:t> both produce purple flowers, while pp produces white flowers.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0CA465-5276-BB45-BD4A-C8A4F11ED311}" type="slidenum">
              <a:rPr lang="en-US"/>
              <a:pPr/>
              <a:t>23</a:t>
            </a:fld>
            <a:endParaRPr lang="en-US"/>
          </a:p>
        </p:txBody>
      </p:sp>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b="1"/>
              <a:t>Figure 12.6 Inheritance of a Single Trait over Three Generations</a:t>
            </a:r>
            <a:r>
              <a:rPr lang="en-US"/>
              <a:t> </a:t>
            </a:r>
          </a:p>
          <a:p>
            <a:r>
              <a:rPr lang="en-US"/>
              <a:t>Mendel crossed parent plants that were true-breeding (homozygous) for two discrete phenotypes (purple or white) of a particular trait (flower color). Such breeding trials are described as monohybrid crosses because the F</a:t>
            </a:r>
            <a:r>
              <a:rPr lang="en-US" baseline="-25000"/>
              <a:t>1</a:t>
            </a:r>
            <a:r>
              <a:rPr lang="en-US"/>
              <a:t> plants are hybrid (heterozygous) for a single trait (flower color).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2B97DC-5F16-D04B-9CA1-E968A9F053E2}" type="slidenum">
              <a:rPr lang="en-US"/>
              <a:pPr/>
              <a:t>26</a:t>
            </a:fld>
            <a:endParaRPr lang="en-US"/>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b="1"/>
              <a:t>Figure 12.7 The Punnett Square Method Is Used to Predict All Possible Outcomes of a Genetic Cross </a:t>
            </a:r>
            <a:endParaRPr lang="en-US"/>
          </a:p>
          <a:p>
            <a:r>
              <a:rPr lang="en-US"/>
              <a:t>Punnett squares chart the segregation (separation) of alleles into gametes and all the possible ways in which the alleles borne by these gametes can be combined to produce offspring.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A9273-F91D-8442-8821-6C85A374EF17}" type="slidenum">
              <a:rPr lang="en-US"/>
              <a:pPr/>
              <a:t>28</a:t>
            </a:fld>
            <a:endParaRPr lang="en-US"/>
          </a:p>
        </p:txBody>
      </p:sp>
      <p:sp>
        <p:nvSpPr>
          <p:cNvPr id="173058" name="Rectangle 2"/>
          <p:cNvSpPr>
            <a:spLocks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b="1"/>
              <a:t>Figure 12.8 Inheritance of Two Traits over Three Generations </a:t>
            </a:r>
            <a:endParaRPr lang="en-US"/>
          </a:p>
          <a:p>
            <a:r>
              <a:rPr lang="en-US"/>
              <a:t>Mendel used two-trait breeding experiments to test the hypothesis that the alleles of two different genes are inherited independently from each other. In one set of experiments, illustrated here, Mendel tracked the seed shape trait controlled by the </a:t>
            </a:r>
            <a:r>
              <a:rPr lang="en-US" i="1"/>
              <a:t>R/r</a:t>
            </a:r>
            <a:r>
              <a:rPr lang="en-US"/>
              <a:t> alleles and the seed color trait controlled by the </a:t>
            </a:r>
            <a:r>
              <a:rPr lang="en-US" i="1"/>
              <a:t>Y/y</a:t>
            </a:r>
            <a:r>
              <a:rPr lang="en-US"/>
              <a:t> alleles. The real test of the hypothesis came when Mendel examined the phenotypes of the offspring produced by crossing the heterozygous F</a:t>
            </a:r>
            <a:r>
              <a:rPr lang="en-US" baseline="-25000"/>
              <a:t>1</a:t>
            </a:r>
            <a:r>
              <a:rPr lang="en-US"/>
              <a:t> plants (</a:t>
            </a:r>
            <a:r>
              <a:rPr lang="en-US" i="1"/>
              <a:t>RrYy</a:t>
            </a:r>
            <a:r>
              <a:rPr lang="en-US"/>
              <a:t>). As predicted by the hypothesis, two new phenotypic combinations were found among the F</a:t>
            </a:r>
            <a:r>
              <a:rPr lang="en-US" baseline="-25000"/>
              <a:t>2</a:t>
            </a:r>
            <a:r>
              <a:rPr lang="en-US"/>
              <a:t> offspring: plants that made round, green seeds (</a:t>
            </a:r>
            <a:r>
              <a:rPr lang="en-US" i="1"/>
              <a:t>R-yy</a:t>
            </a:r>
            <a:r>
              <a:rPr lang="en-US"/>
              <a:t>) and plants that made wrinkled, yellow seeds (</a:t>
            </a:r>
            <a:r>
              <a:rPr lang="en-US" i="1"/>
              <a:t>rrY-</a:t>
            </a:r>
            <a:r>
              <a:rPr lang="en-US"/>
              <a:t>). The bottom panel summarizes the ratio of the two parental phenotypes and the two novel, nonparental phenotypes. A two-trait breeding experiment in which the F</a:t>
            </a:r>
            <a:r>
              <a:rPr lang="en-US" baseline="-25000"/>
              <a:t>1</a:t>
            </a:r>
            <a:r>
              <a:rPr lang="en-US"/>
              <a:t> plants are double heterozygotes (heterozygous for both traits) is called a dihybrid cross.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DFBA31-8E39-D347-96F6-9EB0D4B7C151}" type="slidenum">
              <a:rPr lang="en-US"/>
              <a:pPr/>
              <a:t>29</a:t>
            </a:fld>
            <a:endParaRPr lang="en-US"/>
          </a:p>
        </p:txBody>
      </p:sp>
      <p:sp>
        <p:nvSpPr>
          <p:cNvPr id="183298" name="Rectangle 2"/>
          <p:cNvSpPr>
            <a:spLocks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b="1"/>
              <a:t>Figure 12.9 The Alleles of Two Genes Are Sorted into Gametes Independently </a:t>
            </a:r>
            <a:endParaRPr lang="en-US"/>
          </a:p>
          <a:p>
            <a:r>
              <a:rPr lang="en-US"/>
              <a:t>The 9:3:3:1 phenotypic ratios in the F</a:t>
            </a:r>
            <a:r>
              <a:rPr lang="en-US" baseline="-25000"/>
              <a:t>2</a:t>
            </a:r>
            <a:r>
              <a:rPr lang="en-US"/>
              <a:t> generation of Mendel’s dihybrid cross are best explained by the law of independent assortment, according to which the alleles of the </a:t>
            </a:r>
            <a:r>
              <a:rPr lang="en-US" i="1"/>
              <a:t>R</a:t>
            </a:r>
            <a:r>
              <a:rPr lang="en-US"/>
              <a:t> gene segregate independently of the alleles of the</a:t>
            </a:r>
            <a:r>
              <a:rPr lang="en-US" i="1"/>
              <a:t> Y</a:t>
            </a:r>
            <a:r>
              <a:rPr lang="en-US"/>
              <a:t> gene during meiosis.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A561C9-4364-E44C-900F-3E70F372C757}" type="slidenum">
              <a:rPr lang="en-US"/>
              <a:pPr/>
              <a:t>33</a:t>
            </a:fld>
            <a:endParaRPr lang="en-US"/>
          </a:p>
        </p:txBody>
      </p:sp>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349A50-1C66-6549-B972-0ED60EBB10B1}" type="slidenum">
              <a:rPr lang="en-US"/>
              <a:pPr/>
              <a:t>34</a:t>
            </a:fld>
            <a:endParaRPr lang="en-US"/>
          </a:p>
        </p:txBody>
      </p:sp>
      <p:sp>
        <p:nvSpPr>
          <p:cNvPr id="186370" name="Rectangle 2"/>
          <p:cNvSpPr>
            <a:spLocks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b="1"/>
              <a:t>Figure 12.10 Incomplete Dominance in Horses</a:t>
            </a:r>
            <a:r>
              <a:rPr lang="en-US"/>
              <a:t> </a:t>
            </a:r>
          </a:p>
          <a:p>
            <a:r>
              <a:rPr lang="en-US"/>
              <a:t>Palominos (heterozygous genotype </a:t>
            </a:r>
            <a:r>
              <a:rPr lang="en-US" i="1"/>
              <a:t>H</a:t>
            </a:r>
            <a:r>
              <a:rPr lang="en-US" i="1" baseline="30000"/>
              <a:t>C</a:t>
            </a:r>
            <a:r>
              <a:rPr lang="en-US" i="1"/>
              <a:t>H</a:t>
            </a:r>
            <a:r>
              <a:rPr lang="en-US" i="1" baseline="30000"/>
              <a:t>Cr</a:t>
            </a:r>
            <a:r>
              <a:rPr lang="en-US"/>
              <a:t>) are intermediate in color to chestnuts (</a:t>
            </a:r>
            <a:r>
              <a:rPr lang="en-US" i="1"/>
              <a:t>H</a:t>
            </a:r>
            <a:r>
              <a:rPr lang="en-US" i="1" baseline="30000"/>
              <a:t>C</a:t>
            </a:r>
            <a:r>
              <a:rPr lang="en-US" i="1"/>
              <a:t>H</a:t>
            </a:r>
            <a:r>
              <a:rPr lang="en-US" i="1" baseline="30000"/>
              <a:t>C</a:t>
            </a:r>
            <a:r>
              <a:rPr lang="en-US"/>
              <a:t>) and cremellos (</a:t>
            </a:r>
            <a:r>
              <a:rPr lang="en-US" i="1"/>
              <a:t>H</a:t>
            </a:r>
            <a:r>
              <a:rPr lang="en-US" i="1" baseline="30000"/>
              <a:t>Cr</a:t>
            </a:r>
            <a:r>
              <a:rPr lang="en-US" i="1"/>
              <a:t>H</a:t>
            </a:r>
            <a:r>
              <a:rPr lang="en-US" i="1" baseline="30000"/>
              <a:t>Cr</a:t>
            </a:r>
            <a:r>
              <a:rPr lang="en-US"/>
              <a:t>) because in the heterozygote, the </a:t>
            </a:r>
            <a:r>
              <a:rPr lang="en-US" i="1"/>
              <a:t>H</a:t>
            </a:r>
            <a:r>
              <a:rPr lang="en-US" i="1" baseline="30000"/>
              <a:t>Cr</a:t>
            </a:r>
            <a:r>
              <a:rPr lang="en-US"/>
              <a:t> allele “dilutes” the effect of the </a:t>
            </a:r>
            <a:r>
              <a:rPr lang="en-US" i="1"/>
              <a:t>H</a:t>
            </a:r>
            <a:r>
              <a:rPr lang="en-US" i="1" baseline="30000"/>
              <a:t>C</a:t>
            </a:r>
            <a:r>
              <a:rPr lang="en-US"/>
              <a:t> allele to produce the intermediate phenotype.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2F4CA-A825-374B-8133-070DC081E855}" type="slidenum">
              <a:rPr lang="en-US"/>
              <a:pPr/>
              <a:t>35</a:t>
            </a:fld>
            <a:endParaRPr lang="en-US"/>
          </a:p>
        </p:txBody>
      </p:sp>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b="1"/>
              <a:t>Figure 12.10 Incomplete Dominance in Horses</a:t>
            </a:r>
            <a:r>
              <a:rPr lang="en-US"/>
              <a:t> </a:t>
            </a:r>
          </a:p>
          <a:p>
            <a:r>
              <a:rPr lang="en-US"/>
              <a:t>Palominos (heterozygous genotype </a:t>
            </a:r>
            <a:r>
              <a:rPr lang="en-US" i="1"/>
              <a:t>H</a:t>
            </a:r>
            <a:r>
              <a:rPr lang="en-US" i="1" baseline="30000"/>
              <a:t>C</a:t>
            </a:r>
            <a:r>
              <a:rPr lang="en-US" i="1"/>
              <a:t>H</a:t>
            </a:r>
            <a:r>
              <a:rPr lang="en-US" i="1" baseline="30000"/>
              <a:t>Cr</a:t>
            </a:r>
            <a:r>
              <a:rPr lang="en-US"/>
              <a:t>) are intermediate in color to chestnuts (</a:t>
            </a:r>
            <a:r>
              <a:rPr lang="en-US" i="1"/>
              <a:t>H</a:t>
            </a:r>
            <a:r>
              <a:rPr lang="en-US" i="1" baseline="30000"/>
              <a:t>C</a:t>
            </a:r>
            <a:r>
              <a:rPr lang="en-US" i="1"/>
              <a:t>H</a:t>
            </a:r>
            <a:r>
              <a:rPr lang="en-US" i="1" baseline="30000"/>
              <a:t>C</a:t>
            </a:r>
            <a:r>
              <a:rPr lang="en-US"/>
              <a:t>) and cremellos (</a:t>
            </a:r>
            <a:r>
              <a:rPr lang="en-US" i="1"/>
              <a:t>H</a:t>
            </a:r>
            <a:r>
              <a:rPr lang="en-US" i="1" baseline="30000"/>
              <a:t>Cr</a:t>
            </a:r>
            <a:r>
              <a:rPr lang="en-US" i="1"/>
              <a:t>H</a:t>
            </a:r>
            <a:r>
              <a:rPr lang="en-US" i="1" baseline="30000"/>
              <a:t>Cr</a:t>
            </a:r>
            <a:r>
              <a:rPr lang="en-US"/>
              <a:t>) because in the heterozygote, the </a:t>
            </a:r>
            <a:r>
              <a:rPr lang="en-US" i="1"/>
              <a:t>H</a:t>
            </a:r>
            <a:r>
              <a:rPr lang="en-US" i="1" baseline="30000"/>
              <a:t>Cr</a:t>
            </a:r>
            <a:r>
              <a:rPr lang="en-US"/>
              <a:t> allele “dilutes” the effect of the </a:t>
            </a:r>
            <a:r>
              <a:rPr lang="en-US" i="1"/>
              <a:t>H</a:t>
            </a:r>
            <a:r>
              <a:rPr lang="en-US" i="1" baseline="30000"/>
              <a:t>C</a:t>
            </a:r>
            <a:r>
              <a:rPr lang="en-US"/>
              <a:t> allele to produce the intermediate phenotype.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EBB238-BA1B-E541-B51F-9FB2F4A0DAF1}" type="slidenum">
              <a:rPr lang="en-US"/>
              <a:pPr/>
              <a:t>36</a:t>
            </a:fld>
            <a:endParaRPr lang="en-US"/>
          </a:p>
        </p:txBody>
      </p:sp>
      <p:sp>
        <p:nvSpPr>
          <p:cNvPr id="188418" name="Rectangle 2"/>
          <p:cNvSpPr>
            <a:spLocks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b="1"/>
              <a:t>Figure 12.10 Incomplete Dominance in Horses</a:t>
            </a:r>
            <a:r>
              <a:rPr lang="en-US"/>
              <a:t> </a:t>
            </a:r>
          </a:p>
          <a:p>
            <a:r>
              <a:rPr lang="en-US"/>
              <a:t>Palominos (heterozygous genotype </a:t>
            </a:r>
            <a:r>
              <a:rPr lang="en-US" i="1"/>
              <a:t>H</a:t>
            </a:r>
            <a:r>
              <a:rPr lang="en-US" i="1" baseline="30000"/>
              <a:t>C</a:t>
            </a:r>
            <a:r>
              <a:rPr lang="en-US" i="1"/>
              <a:t>H</a:t>
            </a:r>
            <a:r>
              <a:rPr lang="en-US" i="1" baseline="30000"/>
              <a:t>Cr</a:t>
            </a:r>
            <a:r>
              <a:rPr lang="en-US"/>
              <a:t>) are intermediate in color to chestnuts (</a:t>
            </a:r>
            <a:r>
              <a:rPr lang="en-US" i="1"/>
              <a:t>H</a:t>
            </a:r>
            <a:r>
              <a:rPr lang="en-US" i="1" baseline="30000"/>
              <a:t>C</a:t>
            </a:r>
            <a:r>
              <a:rPr lang="en-US" i="1"/>
              <a:t>H</a:t>
            </a:r>
            <a:r>
              <a:rPr lang="en-US" i="1" baseline="30000"/>
              <a:t>C</a:t>
            </a:r>
            <a:r>
              <a:rPr lang="en-US"/>
              <a:t>) and cremellos (</a:t>
            </a:r>
            <a:r>
              <a:rPr lang="en-US" i="1"/>
              <a:t>H</a:t>
            </a:r>
            <a:r>
              <a:rPr lang="en-US" i="1" baseline="30000"/>
              <a:t>Cr</a:t>
            </a:r>
            <a:r>
              <a:rPr lang="en-US" i="1"/>
              <a:t>H</a:t>
            </a:r>
            <a:r>
              <a:rPr lang="en-US" i="1" baseline="30000"/>
              <a:t>Cr</a:t>
            </a:r>
            <a:r>
              <a:rPr lang="en-US"/>
              <a:t>) because in the heterozygote, the </a:t>
            </a:r>
            <a:r>
              <a:rPr lang="en-US" i="1"/>
              <a:t>H</a:t>
            </a:r>
            <a:r>
              <a:rPr lang="en-US" i="1" baseline="30000"/>
              <a:t>Cr</a:t>
            </a:r>
            <a:r>
              <a:rPr lang="en-US"/>
              <a:t> allele “dilutes” the effect of the </a:t>
            </a:r>
            <a:r>
              <a:rPr lang="en-US" i="1"/>
              <a:t>H</a:t>
            </a:r>
            <a:r>
              <a:rPr lang="en-US" i="1" baseline="30000"/>
              <a:t>C</a:t>
            </a:r>
            <a:r>
              <a:rPr lang="en-US"/>
              <a:t> allele to produce the intermediate phenotype.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9CE56-D360-7F41-B3D1-BEB1F11C7C4E}" type="slidenum">
              <a:rPr lang="en-US"/>
              <a:pPr/>
              <a:t>38</a:t>
            </a:fld>
            <a:endParaRPr lang="en-US"/>
          </a:p>
        </p:txBody>
      </p:sp>
      <p:sp>
        <p:nvSpPr>
          <p:cNvPr id="191490" name="Rectangle 2"/>
          <p:cNvSpPr>
            <a:spLocks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b="1"/>
              <a:t>Figure 12.11 Genetic Basis of the ABO Blood Types in Humans </a:t>
            </a:r>
            <a:endParaRPr lang="en-US"/>
          </a:p>
          <a:p>
            <a:r>
              <a:rPr lang="en-US"/>
              <a:t>The ABO blood types are determined by chains of sugars covalently attached to certain cell surface proteins on red blood cells. Type A red blood cells have a distinctive “A type” of sugar (chemically,</a:t>
            </a:r>
            <a:r>
              <a:rPr lang="en-US" i="1"/>
              <a:t> N</a:t>
            </a:r>
            <a:r>
              <a:rPr lang="en-US"/>
              <a:t>-acetylgalactosamine), whereas type B blood cells have a “B type” of sugar (galactose) at the end of the chain. The AB blood type reflects codominance: the red blood cells in type AB blood have about equal amounts of A-type sugars and B-type sugars on their cell surface. The </a:t>
            </a:r>
            <a:r>
              <a:rPr lang="en-US" i="1"/>
              <a:t>I</a:t>
            </a:r>
            <a:r>
              <a:rPr lang="en-US"/>
              <a:t> gene encodes an enzyme that comes in at least two allelic forms: the form encoded by the </a:t>
            </a:r>
            <a:r>
              <a:rPr lang="en-US" i="1"/>
              <a:t>A</a:t>
            </a:r>
            <a:r>
              <a:rPr lang="en-US"/>
              <a:t> allele adds A-type sugars to red blood cell surfaces, and the form encoded by the B allele adds B-type sugars. The i allele codes for a nonfunctional version of the enzyme that cannot attach any sugar to the cell surface protein. People who have two copies of the </a:t>
            </a:r>
            <a:r>
              <a:rPr lang="en-US" i="1"/>
              <a:t>i</a:t>
            </a:r>
            <a:r>
              <a:rPr lang="en-US"/>
              <a:t> allele (homozygotes) are said to have blood type 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56A8DE-FB93-5544-945F-0D397F3E452E}" type="slidenum">
              <a:rPr lang="en-US"/>
              <a:pPr/>
              <a:t>2</a:t>
            </a:fld>
            <a:endParaRPr lang="en-US"/>
          </a:p>
        </p:txBody>
      </p:sp>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b="1"/>
              <a:t>A Royal Mystery. </a:t>
            </a:r>
          </a:p>
          <a:p>
            <a:r>
              <a:rPr lang="en-US"/>
              <a:t>Czar Nicholas II, seen here with the czarina and their five children, was the last czar of Russia. His youngest daughter, Princess Anastasia, is on the right in this 1910 photo.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7F3B62-C4D9-294D-AEF1-98D07A48951E}" type="slidenum">
              <a:rPr lang="en-US"/>
              <a:pPr/>
              <a:t>40</a:t>
            </a:fld>
            <a:endParaRPr lang="en-US"/>
          </a:p>
        </p:txBody>
      </p:sp>
      <p:sp>
        <p:nvSpPr>
          <p:cNvPr id="193538" name="Rectangle 2"/>
          <p:cNvSpPr>
            <a:spLocks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b="1"/>
              <a:t>Figure 12.12 A Child with Albinism </a:t>
            </a:r>
          </a:p>
          <a:p>
            <a:r>
              <a:rPr lang="en-US"/>
              <a:t>A mother and her son, who has albinism, in their living room in Douala, Cameroon, Africa. Because it affects eyesight as well as pigmentation in skin, eyes, and hair, albinism is an example of a pleiotropic condition.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29B588-21F3-A646-9986-CDB8BDADF1FB}" type="slidenum">
              <a:rPr lang="en-US"/>
              <a:pPr/>
              <a:t>41</a:t>
            </a:fld>
            <a:endParaRPr lang="en-US"/>
          </a:p>
        </p:txBody>
      </p:sp>
      <p:sp>
        <p:nvSpPr>
          <p:cNvPr id="194562" name="Rectangle 2"/>
          <p:cNvSpPr>
            <a:spLocks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b="1"/>
              <a:t>Figure 12.13 Flo Hyman </a:t>
            </a:r>
            <a:endParaRPr lang="en-US"/>
          </a:p>
          <a:p>
            <a:r>
              <a:rPr lang="en-US"/>
              <a:t>U.S. Olympic volleyball silver medalist Flora Jean (“Flo”) Hyman, shown during practice in 1984. Complications from Marfan syndrome, a pleiotropic genetic disorder, contributed to her death in 1986.</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FB926F-6C4D-4143-BFBF-8A678421C80B}" type="slidenum">
              <a:rPr lang="en-US"/>
              <a:pPr/>
              <a:t>43</a:t>
            </a:fld>
            <a:endParaRPr lang="en-US"/>
          </a:p>
        </p:txBody>
      </p:sp>
      <p:sp>
        <p:nvSpPr>
          <p:cNvPr id="195586" name="Rectangle 2"/>
          <p:cNvSpPr>
            <a:spLocks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b="1"/>
              <a:t>Figure 12.14 Alleles of One Gene May Affect the Phenotype Produced by Alleles of Another Gene</a:t>
            </a:r>
            <a:r>
              <a:rPr lang="en-US"/>
              <a:t> </a:t>
            </a:r>
          </a:p>
          <a:p>
            <a:r>
              <a:rPr lang="en-US"/>
              <a:t>In this example the </a:t>
            </a:r>
            <a:r>
              <a:rPr lang="en-US" i="1"/>
              <a:t>c</a:t>
            </a:r>
            <a:r>
              <a:rPr lang="en-US"/>
              <a:t> allele of gene </a:t>
            </a:r>
            <a:r>
              <a:rPr lang="en-US" i="1"/>
              <a:t>C</a:t>
            </a:r>
            <a:r>
              <a:rPr lang="en-US"/>
              <a:t> masks the alleles of another gene, </a:t>
            </a:r>
            <a:r>
              <a:rPr lang="en-US" i="1"/>
              <a:t>B</a:t>
            </a:r>
            <a:r>
              <a:rPr lang="en-US"/>
              <a:t>. In mice with the </a:t>
            </a:r>
            <a:r>
              <a:rPr lang="en-US" i="1"/>
              <a:t>CC</a:t>
            </a:r>
            <a:r>
              <a:rPr lang="en-US"/>
              <a:t> or </a:t>
            </a:r>
            <a:r>
              <a:rPr lang="en-US" i="1"/>
              <a:t>Cc</a:t>
            </a:r>
            <a:r>
              <a:rPr lang="en-US"/>
              <a:t> genotype, the dominant </a:t>
            </a:r>
            <a:r>
              <a:rPr lang="en-US" i="1"/>
              <a:t>B</a:t>
            </a:r>
            <a:r>
              <a:rPr lang="en-US"/>
              <a:t> allele directs the production of melanin, resulting in black fur, while the recessive bb genotype “dilutes” melanin accumulation so that brown fur results. Mice with the </a:t>
            </a:r>
            <a:r>
              <a:rPr lang="en-US" i="1"/>
              <a:t>cc</a:t>
            </a:r>
            <a:r>
              <a:rPr lang="en-US"/>
              <a:t> genotype are albinos because melanin production gets blocked at an early point in the pathway, before the </a:t>
            </a:r>
            <a:r>
              <a:rPr lang="en-US" i="1"/>
              <a:t>B</a:t>
            </a:r>
            <a:r>
              <a:rPr lang="en-US"/>
              <a:t> gene exerts its influence. The </a:t>
            </a:r>
            <a:r>
              <a:rPr lang="en-US" i="1"/>
              <a:t>cc</a:t>
            </a:r>
            <a:r>
              <a:rPr lang="en-US"/>
              <a:t> genotype always results in albinism, regardless of whether the genotype with respect to the </a:t>
            </a:r>
            <a:r>
              <a:rPr lang="en-US" i="1"/>
              <a:t>B</a:t>
            </a:r>
            <a:r>
              <a:rPr lang="en-US"/>
              <a:t> gene is </a:t>
            </a:r>
            <a:r>
              <a:rPr lang="en-US" i="1"/>
              <a:t>BB</a:t>
            </a:r>
            <a:r>
              <a:rPr lang="en-US"/>
              <a:t>, </a:t>
            </a:r>
            <a:r>
              <a:rPr lang="en-US" i="1"/>
              <a:t>Bb</a:t>
            </a:r>
            <a:r>
              <a:rPr lang="en-US"/>
              <a:t>, or </a:t>
            </a:r>
            <a:r>
              <a:rPr lang="en-US" i="1"/>
              <a:t>bb</a:t>
            </a:r>
            <a:r>
              <a:rPr lang="en-US"/>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E4932-3AB0-274A-868A-F49183BA75BD}" type="slidenum">
              <a:rPr lang="en-US"/>
              <a:pPr/>
              <a:t>45</a:t>
            </a:fld>
            <a:endParaRPr lang="en-US"/>
          </a:p>
        </p:txBody>
      </p:sp>
      <p:sp>
        <p:nvSpPr>
          <p:cNvPr id="197634" name="Rectangle 2"/>
          <p:cNvSpPr>
            <a:spLocks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b="1"/>
              <a:t>Figure 12.15 The Environment Can Alter the Effects of Genes </a:t>
            </a:r>
            <a:endParaRPr lang="en-US"/>
          </a:p>
          <a:p>
            <a:r>
              <a:rPr lang="en-US"/>
              <a:t>Coat color in Siamese cats is controlled by a temperature-sensitive allele. The </a:t>
            </a:r>
            <a:r>
              <a:rPr lang="en-US" i="1"/>
              <a:t>Ct</a:t>
            </a:r>
            <a:r>
              <a:rPr lang="en-US"/>
              <a:t> allele of the </a:t>
            </a:r>
            <a:r>
              <a:rPr lang="en-US" i="1"/>
              <a:t>C</a:t>
            </a:r>
            <a:r>
              <a:rPr lang="en-US"/>
              <a:t> gene directs melanin production only at lower temperatures (below 37°C). Melanin therefore accumulates only in the colder extremities—the snout, tail, lower legs, and edges of the ears—and not in the main trunk, which is at the core body temperature (37°C).</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AFD532-1C34-8D4B-971F-1801FF0D5831}" type="slidenum">
              <a:rPr lang="en-US"/>
              <a:pPr/>
              <a:t>47</a:t>
            </a:fld>
            <a:endParaRPr lang="en-US"/>
          </a:p>
        </p:txBody>
      </p:sp>
      <p:sp>
        <p:nvSpPr>
          <p:cNvPr id="198658" name="Rectangle 2"/>
          <p:cNvSpPr>
            <a:spLocks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b="1"/>
              <a:t>Figure 12.16 Three Genes Can Produce a Range of Skin Color in Humans </a:t>
            </a:r>
            <a:endParaRPr lang="en-US"/>
          </a:p>
          <a:p>
            <a:r>
              <a:rPr lang="en-US" sz="1100"/>
              <a:t>In this model, skin color is influenced by the total number of melanin “units” specified by the person’s genotype. (</a:t>
            </a:r>
            <a:r>
              <a:rPr lang="en-US" sz="1100" i="1"/>
              <a:t>a</a:t>
            </a:r>
            <a:r>
              <a:rPr lang="en-US" sz="1100"/>
              <a:t>) For each of the three hypothetical genes shown here (</a:t>
            </a:r>
            <a:r>
              <a:rPr lang="en-US" sz="1100" i="1"/>
              <a:t>A</a:t>
            </a:r>
            <a:r>
              <a:rPr lang="en-US" sz="1100"/>
              <a:t>, </a:t>
            </a:r>
            <a:r>
              <a:rPr lang="en-US" sz="1100" i="1"/>
              <a:t>B</a:t>
            </a:r>
            <a:r>
              <a:rPr lang="en-US" sz="1100"/>
              <a:t>, and </a:t>
            </a:r>
            <a:r>
              <a:rPr lang="en-US" sz="1100" i="1"/>
              <a:t>C</a:t>
            </a:r>
            <a:r>
              <a:rPr lang="en-US" sz="1100"/>
              <a:t>), the superscript 1 (for example, </a:t>
            </a:r>
            <a:r>
              <a:rPr lang="en-US" sz="1100" i="1"/>
              <a:t>A</a:t>
            </a:r>
            <a:r>
              <a:rPr lang="en-US" sz="1100" baseline="30000"/>
              <a:t>1</a:t>
            </a:r>
            <a:r>
              <a:rPr lang="en-US" sz="1100"/>
              <a:t>) identifies an allele that leads to the production of one “unit” of melanin, while the superscript 0 (for example, </a:t>
            </a:r>
            <a:r>
              <a:rPr lang="en-US" sz="1100" i="1"/>
              <a:t>A</a:t>
            </a:r>
            <a:r>
              <a:rPr lang="en-US" sz="1100" baseline="30000"/>
              <a:t>0</a:t>
            </a:r>
            <a:r>
              <a:rPr lang="en-US" sz="1100"/>
              <a:t>) identifies an allele that produces no melanin. The two alleles of each of these genes are incompletely dominant. Alleles that do not contribute to melanin production (</a:t>
            </a:r>
            <a:r>
              <a:rPr lang="en-US" sz="1100" i="1"/>
              <a:t>A</a:t>
            </a:r>
            <a:r>
              <a:rPr lang="en-US" sz="1100" baseline="30000"/>
              <a:t>0</a:t>
            </a:r>
            <a:r>
              <a:rPr lang="en-US" sz="1100"/>
              <a:t>, </a:t>
            </a:r>
            <a:r>
              <a:rPr lang="en-US" sz="1100" i="1"/>
              <a:t>B</a:t>
            </a:r>
            <a:r>
              <a:rPr lang="en-US" sz="1100" baseline="30000"/>
              <a:t>0</a:t>
            </a:r>
            <a:r>
              <a:rPr lang="en-US" sz="1100"/>
              <a:t>, and </a:t>
            </a:r>
            <a:r>
              <a:rPr lang="en-US" sz="1100" i="1"/>
              <a:t>C</a:t>
            </a:r>
            <a:r>
              <a:rPr lang="en-US" sz="1100" baseline="30000"/>
              <a:t>0</a:t>
            </a:r>
            <a:r>
              <a:rPr lang="en-US" sz="1100"/>
              <a:t>) are represented by open circles, while alleles that do contribute to melanin production (</a:t>
            </a:r>
            <a:r>
              <a:rPr lang="en-US" sz="1100" i="1"/>
              <a:t>A</a:t>
            </a:r>
            <a:r>
              <a:rPr lang="en-US" sz="1100" baseline="30000"/>
              <a:t>1</a:t>
            </a:r>
            <a:r>
              <a:rPr lang="en-US" sz="1100"/>
              <a:t>, </a:t>
            </a:r>
            <a:r>
              <a:rPr lang="en-US" sz="1100" i="1"/>
              <a:t>B</a:t>
            </a:r>
            <a:r>
              <a:rPr lang="en-US" sz="1100" baseline="30000"/>
              <a:t>1</a:t>
            </a:r>
            <a:r>
              <a:rPr lang="en-US" sz="1100"/>
              <a:t>, and </a:t>
            </a:r>
            <a:r>
              <a:rPr lang="en-US" sz="1100" i="1"/>
              <a:t>C</a:t>
            </a:r>
            <a:r>
              <a:rPr lang="en-US" sz="1100" baseline="30000"/>
              <a:t>1</a:t>
            </a:r>
            <a:r>
              <a:rPr lang="en-US" sz="1100"/>
              <a:t>) are represented by solid circles. The bar graph depicts the seven phenotypic outcomes arranged from lightest skin to darkest skin. Bar heights indicate the relative proportions of children of each phenotype. (</a:t>
            </a:r>
            <a:r>
              <a:rPr lang="en-US" sz="1100" i="1"/>
              <a:t>b</a:t>
            </a:r>
            <a:r>
              <a:rPr lang="en-US" sz="1100"/>
              <a:t>) The Punnett square shows the proportions of gametes with specific genotypes that are produced by two heterozygote (</a:t>
            </a:r>
            <a:r>
              <a:rPr lang="en-US" sz="1100" i="1"/>
              <a:t>A</a:t>
            </a:r>
            <a:r>
              <a:rPr lang="en-US" sz="1100" baseline="30000"/>
              <a:t>1</a:t>
            </a:r>
            <a:r>
              <a:rPr lang="en-US" sz="1100" i="1"/>
              <a:t>A</a:t>
            </a:r>
            <a:r>
              <a:rPr lang="en-US" sz="1100" baseline="30000"/>
              <a:t>0</a:t>
            </a:r>
            <a:r>
              <a:rPr lang="en-US" sz="1100" i="1"/>
              <a:t>B</a:t>
            </a:r>
            <a:r>
              <a:rPr lang="en-US" sz="1100" baseline="30000"/>
              <a:t>1</a:t>
            </a:r>
            <a:r>
              <a:rPr lang="en-US" sz="1100" i="1"/>
              <a:t>B</a:t>
            </a:r>
            <a:r>
              <a:rPr lang="en-US" sz="1100" baseline="30000"/>
              <a:t>0</a:t>
            </a:r>
            <a:r>
              <a:rPr lang="en-US" sz="1100" i="1"/>
              <a:t>C</a:t>
            </a:r>
            <a:r>
              <a:rPr lang="en-US" sz="1100" baseline="30000"/>
              <a:t>1</a:t>
            </a:r>
            <a:r>
              <a:rPr lang="en-US" sz="1100" i="1"/>
              <a:t>C</a:t>
            </a:r>
            <a:r>
              <a:rPr lang="en-US" sz="1100" baseline="30000"/>
              <a:t>0</a:t>
            </a:r>
            <a:r>
              <a:rPr lang="en-US" sz="1100"/>
              <a:t>) parents and all the possible ways in which the eight different genotypes can come together during fertilization. Each of the seven different phenotypes (that is, children with 0, 1, 2, 3, 4, 5, or 6 melanin units) can be specified by one to several different genotypes. For example, children producing two melanin units can have any one of six different genotypes. Additional variation in skin color would result from different levels of sun exposure.</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B5AF0-9B25-0141-A54E-7229D2446F42}" type="slidenum">
              <a:rPr lang="en-US"/>
              <a:pPr/>
              <a:t>49</a:t>
            </a:fld>
            <a:endParaRPr lang="en-US"/>
          </a:p>
        </p:txBody>
      </p:sp>
      <p:sp>
        <p:nvSpPr>
          <p:cNvPr id="203778" name="Rectangle 2"/>
          <p:cNvSpPr>
            <a:spLocks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b="1"/>
              <a:t>Figure 12.17 Most Phenotypes Are Shaped by Interactions among Multiple Genes and the Environment </a:t>
            </a:r>
            <a:endParaRPr lang="en-US"/>
          </a:p>
          <a:p>
            <a:r>
              <a:rPr lang="en-US"/>
              <a:t>The effect of a gene on an organism’s phenotype can depend on a combination of the gene’s own function, the function of other genes with which it interacts, and the impact of environmental factors. As a result, two individuals with the same genotype for a gene may show very different phenotypes, as illustrated by the differences in growth between the two pea plants depicted here.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51</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solidFill>
            <a:srgbClr val="FFFFFF"/>
          </a:solidFill>
          <a:ln/>
        </p:spPr>
      </p:sp>
      <p:sp>
        <p:nvSpPr>
          <p:cNvPr id="27651"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B.</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Pink is the intermediate color between red and white.</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Red and white are homozygous and pink is heterozygous.</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If complete dominance were occurring, then there would only be two phenotypes, red and white.</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If codominance were occurring, then the heterozygote would have </a:t>
            </a:r>
            <a:r>
              <a:rPr lang="en-US" i="1">
                <a:solidFill>
                  <a:srgbClr val="000000"/>
                </a:solidFill>
                <a:latin typeface="Arial" pitchFamily="1" charset="0"/>
                <a:ea typeface="Arial" pitchFamily="1" charset="0"/>
                <a:cs typeface="Arial" pitchFamily="1" charset="0"/>
                <a:sym typeface="Arial" pitchFamily="1" charset="0"/>
              </a:rPr>
              <a:t>both</a:t>
            </a:r>
            <a:r>
              <a:rPr lang="en-US">
                <a:solidFill>
                  <a:srgbClr val="000000"/>
                </a:solidFill>
                <a:latin typeface="Arial" pitchFamily="1" charset="0"/>
                <a:ea typeface="Arial" pitchFamily="1" charset="0"/>
                <a:cs typeface="Arial" pitchFamily="1" charset="0"/>
                <a:sym typeface="Arial" pitchFamily="1" charset="0"/>
              </a:rPr>
              <a:t> red and white patches on the same flower.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solidFill>
            <a:srgbClr val="FFFFFF"/>
          </a:solidFill>
          <a:ln/>
        </p:spPr>
      </p:sp>
      <p:sp>
        <p:nvSpPr>
          <p:cNvPr id="29699"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C.</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only way to have offspring that are short is if both parent plants carry the short (t) allele.</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Since one parent is homozygous dominant, no short offspring can be produced.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solidFill>
            <a:srgbClr val="FFFFFF"/>
          </a:solidFill>
          <a:ln/>
        </p:spPr>
      </p:sp>
      <p:sp>
        <p:nvSpPr>
          <p:cNvPr id="31747"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C.</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In order to produce brown rabbits, each parent would have to have at least one copy of the brown allele, since brown is homozygous (FBFB).</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Although a 3:1 ratio is possible of the offspring, the </a:t>
            </a:r>
            <a:r>
              <a:rPr lang="en-US" i="1">
                <a:solidFill>
                  <a:srgbClr val="000000"/>
                </a:solidFill>
                <a:latin typeface="Arial" pitchFamily="1" charset="0"/>
                <a:ea typeface="Arial" pitchFamily="1" charset="0"/>
                <a:cs typeface="Arial" pitchFamily="1" charset="0"/>
                <a:sym typeface="Arial" pitchFamily="1" charset="0"/>
              </a:rPr>
              <a:t>expected </a:t>
            </a:r>
            <a:r>
              <a:rPr lang="en-US">
                <a:solidFill>
                  <a:srgbClr val="000000"/>
                </a:solidFill>
                <a:latin typeface="Arial" pitchFamily="1" charset="0"/>
                <a:ea typeface="Arial" pitchFamily="1" charset="0"/>
                <a:cs typeface="Arial" pitchFamily="1" charset="0"/>
                <a:sym typeface="Arial" pitchFamily="1" charset="0"/>
              </a:rPr>
              <a:t> ratio cannot be 3:1 (see Punnett square in Lecture notes).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E0CA54-800B-8346-92CE-51E0DEE9AE8A}" type="slidenum">
              <a:rPr lang="en-US"/>
              <a:pPr/>
              <a:t>5</a:t>
            </a:fld>
            <a:endParaRPr lang="en-US"/>
          </a:p>
        </p:txBody>
      </p:sp>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b="1" dirty="0"/>
              <a:t>Figure 12.1 </a:t>
            </a:r>
            <a:r>
              <a:rPr lang="en-US" b="1" dirty="0" err="1"/>
              <a:t>Gregor</a:t>
            </a:r>
            <a:r>
              <a:rPr lang="en-US" b="1" dirty="0"/>
              <a:t> Mendel (1822-1884)</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714E6-A1C1-E14B-B34D-6976B8E19DC5}" type="slidenum">
              <a:rPr lang="en-US"/>
              <a:pPr/>
              <a:t>56</a:t>
            </a:fld>
            <a:endParaRPr lang="en-US"/>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b="1"/>
              <a:t>Figure 13.1 Genes Are Located on Chromosomes</a:t>
            </a:r>
            <a:r>
              <a:rPr lang="en-US"/>
              <a:t> </a:t>
            </a:r>
          </a:p>
          <a:p>
            <a:r>
              <a:rPr lang="en-US"/>
              <a:t>A technique called fluorescence in situ hybridization (FISH) was used to show the location of three different genes on these chromosomes prepared from tumor cells in mitosis. Each of the three genes (</a:t>
            </a:r>
            <a:r>
              <a:rPr lang="en-US" i="1"/>
              <a:t>HER2</a:t>
            </a:r>
            <a:r>
              <a:rPr lang="en-US"/>
              <a:t>, green; </a:t>
            </a:r>
            <a:r>
              <a:rPr lang="en-US" i="1"/>
              <a:t>p16</a:t>
            </a:r>
            <a:r>
              <a:rPr lang="en-US"/>
              <a:t>, pink; </a:t>
            </a:r>
            <a:r>
              <a:rPr lang="en-US" i="1"/>
              <a:t>znk217</a:t>
            </a:r>
            <a:r>
              <a:rPr lang="en-US"/>
              <a:t>, gold) is known to be involved in cancer.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CC8021-104F-CC40-A1FD-96D295C4AF34}" type="slidenum">
              <a:rPr lang="en-US"/>
              <a:pPr/>
              <a:t>57</a:t>
            </a:fld>
            <a:endParaRPr lang="en-US"/>
          </a:p>
        </p:txBody>
      </p:sp>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b="1"/>
              <a:t>Figure 13.2 Genes Are Located on Chromosomes</a:t>
            </a:r>
            <a:r>
              <a:rPr lang="en-US"/>
              <a:t> </a:t>
            </a:r>
          </a:p>
          <a:p>
            <a:r>
              <a:rPr lang="en-US"/>
              <a:t>The genes shown here take up a larger portion of the chromosome than they would if they were drawn to scale. The average human chromosome has more than a thousand different genes interspersed with large stretches of noncoding DNA.</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C82F68-80B7-A043-85ED-2E7828C45122}" type="slidenum">
              <a:rPr lang="en-US"/>
              <a:pPr/>
              <a:t>58</a:t>
            </a:fld>
            <a:endParaRPr lang="en-US"/>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b="1"/>
              <a:t>Figure 13.3 Autosomes and Sex Chromosomes</a:t>
            </a:r>
            <a:r>
              <a:rPr lang="en-US"/>
              <a:t> </a:t>
            </a:r>
          </a:p>
          <a:p>
            <a:r>
              <a:rPr lang="en-US"/>
              <a:t>These chromosomes have been stained using a technique called FISH (fluorescence in situ hybridization).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873A3-F2B5-7149-99A0-11138A288AF8}" type="slidenum">
              <a:rPr lang="en-US"/>
              <a:pPr/>
              <a:t>59</a:t>
            </a:fld>
            <a:endParaRPr lang="en-US"/>
          </a:p>
        </p:txBody>
      </p:sp>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a:t>Most Chronic Diseases Are Complex Traits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0899F7-43B7-5147-B82C-B22924B849BD}" type="slidenum">
              <a:rPr lang="en-US"/>
              <a:pPr/>
              <a:t>60</a:t>
            </a:fld>
            <a:endParaRPr 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b="1"/>
              <a:t>Figure 13.5 Segments of Chromosomes Are Exchanged in Crossing-Over</a:t>
            </a:r>
            <a:r>
              <a:rPr lang="en-US"/>
              <a:t> </a:t>
            </a:r>
          </a:p>
          <a:p>
            <a:r>
              <a:rPr lang="en-US"/>
              <a:t>Crossing-over takes place during prophase I. As a result of crossover between </a:t>
            </a:r>
            <a:r>
              <a:rPr lang="en-US" i="1"/>
              <a:t>A</a:t>
            </a:r>
            <a:r>
              <a:rPr lang="en-US"/>
              <a:t>/</a:t>
            </a:r>
            <a:r>
              <a:rPr lang="en-US" i="1"/>
              <a:t>a</a:t>
            </a:r>
            <a:r>
              <a:rPr lang="en-US"/>
              <a:t> and </a:t>
            </a:r>
            <a:r>
              <a:rPr lang="en-US" i="1"/>
              <a:t>B</a:t>
            </a:r>
            <a:r>
              <a:rPr lang="en-US"/>
              <a:t>/</a:t>
            </a:r>
            <a:r>
              <a:rPr lang="en-US" i="1"/>
              <a:t>b</a:t>
            </a:r>
            <a:r>
              <a:rPr lang="en-US"/>
              <a:t>, half of the gametes have a parental genotype (</a:t>
            </a:r>
            <a:r>
              <a:rPr lang="en-US" i="1"/>
              <a:t>ABC</a:t>
            </a:r>
            <a:r>
              <a:rPr lang="en-US"/>
              <a:t> or </a:t>
            </a:r>
            <a:r>
              <a:rPr lang="en-US" i="1"/>
              <a:t>abc</a:t>
            </a:r>
            <a:r>
              <a:rPr lang="en-US"/>
              <a:t>), while the other half have a nonparental genotype (</a:t>
            </a:r>
            <a:r>
              <a:rPr lang="en-US" i="1"/>
              <a:t>Abc</a:t>
            </a:r>
            <a:r>
              <a:rPr lang="en-US"/>
              <a:t> or </a:t>
            </a:r>
            <a:r>
              <a:rPr lang="en-US" i="1"/>
              <a:t>aBC</a:t>
            </a:r>
            <a:r>
              <a:rPr lang="en-US"/>
              <a:t>). In this example, there is no crossing-over between </a:t>
            </a:r>
            <a:r>
              <a:rPr lang="en-US" i="1"/>
              <a:t>B</a:t>
            </a:r>
            <a:r>
              <a:rPr lang="en-US"/>
              <a:t>/</a:t>
            </a:r>
            <a:r>
              <a:rPr lang="en-US" i="1"/>
              <a:t>b</a:t>
            </a:r>
            <a:r>
              <a:rPr lang="en-US"/>
              <a:t> and </a:t>
            </a:r>
            <a:r>
              <a:rPr lang="en-US" i="1"/>
              <a:t>C</a:t>
            </a:r>
            <a:r>
              <a:rPr lang="en-US"/>
              <a:t>/</a:t>
            </a:r>
            <a:r>
              <a:rPr lang="en-US" i="1"/>
              <a:t>c</a:t>
            </a:r>
            <a:r>
              <a:rPr lang="en-US"/>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92E090-F256-9648-9AB2-39C98B83FCF1}" type="slidenum">
              <a:rPr lang="en-US"/>
              <a:pPr/>
              <a:t>61</a:t>
            </a:fld>
            <a:endParaRPr lang="en-US"/>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65D2B-74B5-BF4C-A493-74D9349604FD}" type="slidenum">
              <a:rPr lang="en-US"/>
              <a:pPr/>
              <a:t>62</a:t>
            </a:fld>
            <a:endParaRPr lang="en-US"/>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b="1"/>
              <a:t>Figure 14.1 From Gene to Phenotype at the Molecular Level</a:t>
            </a:r>
            <a:r>
              <a:rPr lang="en-US"/>
              <a:t> </a:t>
            </a:r>
          </a:p>
          <a:p>
            <a:r>
              <a:rPr lang="en-US"/>
              <a:t>The readout of information coded in DNA produces the phenotype, such as the activity of lactase enzyme in the small intestine of humans.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DAC6AC-F427-C045-B095-BD12089EB0D8}" type="slidenum">
              <a:rPr lang="en-US"/>
              <a:pPr/>
              <a:t>63</a:t>
            </a:fld>
            <a:endParaRPr lang="en-US"/>
          </a:p>
        </p:txBody>
      </p:sp>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b="1"/>
              <a:t>Figure 15.2 Genetic Information Flows from DNA to RNA to Protein during Transcription and Translation</a:t>
            </a:r>
            <a:endParaRPr lang="en-US"/>
          </a:p>
          <a:p>
            <a:r>
              <a:rPr lang="en-US"/>
              <a:t>The transcription of a protein-coding gene produces an mRNA molecule, which is then transported to the cytoplasm, where translation occurs and the protein is made with the help of ribosomes. Different amino acids in the protein being constructed at the ribosome are represented here by different colors and shapes.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6CE239-D6C3-4BD8-838E-B5E23DC1772E}"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4206C0-9F26-C349-87A5-C97B9D5A4115}" type="slidenum">
              <a:rPr lang="en-US"/>
              <a:pPr/>
              <a:t>7</a:t>
            </a:fld>
            <a:endParaRPr lang="en-US"/>
          </a:p>
        </p:txBody>
      </p:sp>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b="1"/>
              <a:t>Figure 12.2 Genetic Traits in Humans </a:t>
            </a:r>
            <a:endParaRPr lang="en-US"/>
          </a:p>
          <a:p>
            <a:r>
              <a:rPr lang="en-US"/>
              <a:t>How many genetic traits can you identify in this crowd? Are the traits discrete, falling into clear-cut categories, or do they vary by degree in different people (the way height does)? Do you suppose that the traits you have identified are controlled by genes exclusively, or might they be influenced by environmental factors also?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EFE274-9C70-F34C-B919-3E871A79FD14}" type="slidenum">
              <a:rPr lang="en-US"/>
              <a:pPr/>
              <a:t>9</a:t>
            </a:fld>
            <a:endParaRPr lang="en-US"/>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b="1"/>
              <a:t>Figure 12.3 Somatic Cells Have Two Copies of Most Genes</a:t>
            </a:r>
            <a:r>
              <a:rPr lang="en-US"/>
              <a:t> </a:t>
            </a:r>
          </a:p>
          <a:p>
            <a:r>
              <a:rPr lang="en-US"/>
              <a:t>Somatic cells make up the large majority of cells in the body of a multicellular organism. Somatic cells in plants and animals are diploid: each type of chromosome occurs as a pair, known as a homologous pair. Alternative versions of a gene are known as alleles. In a matched pair of homologous chromosomes, a given gene is found at the same location on each chromosome, but the paternal and maternal homologues may carry different alleles of that gene.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7ECEAD-CE2A-174A-B753-1BD59830017C}" type="slidenum">
              <a:rPr lang="en-US"/>
              <a:pPr/>
              <a:t>13</a:t>
            </a:fld>
            <a:endParaRPr lang="en-US"/>
          </a:p>
        </p:txBody>
      </p:sp>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b="1"/>
              <a:t>Figure 12.4 In Cats, Short Hair Is Dominant over Long Hair</a:t>
            </a:r>
          </a:p>
          <a:p>
            <a:r>
              <a:rPr lang="en-US"/>
              <a:t>The </a:t>
            </a:r>
            <a:r>
              <a:rPr lang="en-US" i="1"/>
              <a:t>L</a:t>
            </a:r>
            <a:r>
              <a:rPr lang="en-US"/>
              <a:t> allele is dominant over the </a:t>
            </a:r>
            <a:r>
              <a:rPr lang="en-US" i="1"/>
              <a:t>l</a:t>
            </a:r>
            <a:r>
              <a:rPr lang="en-US"/>
              <a:t> allele and therefore confers short hair in both the homozygous and heterozygous states (</a:t>
            </a:r>
            <a:r>
              <a:rPr lang="en-US" i="1"/>
              <a:t>LL</a:t>
            </a:r>
            <a:r>
              <a:rPr lang="en-US"/>
              <a:t> and </a:t>
            </a:r>
            <a:r>
              <a:rPr lang="en-US" i="1"/>
              <a:t>Ll</a:t>
            </a:r>
            <a:r>
              <a:rPr lang="en-US"/>
              <a:t>). The long-hair phenotype, controlled by the </a:t>
            </a:r>
            <a:r>
              <a:rPr lang="en-US" i="1"/>
              <a:t>l</a:t>
            </a:r>
            <a:r>
              <a:rPr lang="en-US"/>
              <a:t> allele, is manifested only when unmasked in the </a:t>
            </a:r>
            <a:r>
              <a:rPr lang="en-US" i="1"/>
              <a:t>ll</a:t>
            </a:r>
            <a:r>
              <a:rPr lang="en-US"/>
              <a:t> homozygote.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BD47ED-0C92-BE45-99F8-452A97645401}" type="slidenum">
              <a:rPr lang="en-US">
                <a:solidFill>
                  <a:prstClr val="black"/>
                </a:solidFill>
              </a:rPr>
              <a:pPr/>
              <a:t>17</a:t>
            </a:fld>
            <a:endParaRPr lang="en-US">
              <a:solidFill>
                <a:prstClr val="black"/>
              </a:solidFill>
            </a:endParaRPr>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b="1" dirty="0"/>
              <a:t>Table 12.1 Essential Terms in Genetics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86FCF9-7AC9-44CC-AC71-6D3D9070F803}"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13999B1-B54A-471C-BB71-F97F82775132}"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0E8571-C8A7-4FD2-B012-26E3A0D68B9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B1BE92-12D8-4112-AE29-23C1965FA768}"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B0BC2C-146A-44AA-B485-613DB24ACC0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6AC962-22EC-416A-A197-DA7CF49EA8D2}"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2CD31D-BB69-4C5C-A230-274160DEB19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39D096AB-7DD2-2842-A3A0-18054BE8261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1E4C96AC-3A91-3648-90CD-5EE025C9336E}"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11ABC2-F000-434D-9DC1-B8E3B61FE640}"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46491-2779-4B4D-8E9F-1DEC92D0FAB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DDBB753-C40E-4601-A056-96BC99F68878}"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12F030-2647-415C-8306-5BD0683B15E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147EA6-F866-4899-8171-39310C768654}" type="datetimeFigureOut">
              <a:rPr lang="en-US"/>
              <a:pPr>
                <a:defRPr/>
              </a:pPr>
              <a:t>6/5/12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B4606B-B617-4875-B044-3ACCB1AB290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CEAAD61-6DDB-4543-B37A-1A7B5F63604A}" type="datetimeFigureOut">
              <a:rPr lang="en-US"/>
              <a:pPr>
                <a:defRPr/>
              </a:pPr>
              <a:t>6/5/12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F4A50F-69DA-4BBB-A997-C3D633E491B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9487E6-08F4-422F-ADED-D91E7A112B91}" type="datetimeFigureOut">
              <a:rPr lang="en-US"/>
              <a:pPr>
                <a:defRPr/>
              </a:pPr>
              <a:t>6/5/12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F727B24-A5C0-4268-BF85-1E2EF43D621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E93344-EEE3-48DA-B3EF-E2A6CC52D7AA}" type="datetimeFigureOut">
              <a:rPr lang="en-US"/>
              <a:pPr>
                <a:defRPr/>
              </a:pPr>
              <a:t>6/5/12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EFAB41-778B-4998-BB56-C04A6EBC22B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BBCEDB-694F-4EB5-B76E-379EBE190232}" type="datetimeFigureOut">
              <a:rPr lang="en-US"/>
              <a:pPr>
                <a:defRPr/>
              </a:pPr>
              <a:t>6/5/12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221BE0-4801-479A-B134-581D1E700B0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837A1C-BC7B-4367-84B5-FDC9095C02C6}" type="datetimeFigureOut">
              <a:rPr lang="en-US"/>
              <a:pPr>
                <a:defRPr/>
              </a:pPr>
              <a:t>6/5/12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512E6C-486E-4040-A5EB-37FFB800074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0089877-FAC4-4CE8-B8EF-C8F60571AEB3}" type="datetimeFigureOut">
              <a:rPr lang="en-US"/>
              <a:pPr>
                <a:defRPr/>
              </a:pPr>
              <a:t>6/5/12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D2188AA-6855-453B-BA53-24FB936182F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eaLnBrk="0" hangingPunct="0"/>
            <a:endParaRPr lang="en-US">
              <a:solidFill>
                <a:srgbClr val="000000"/>
              </a:solidFill>
              <a:latin typeface="Verdana" pitchFamily="1"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eaLnBrk="0" hangingPunct="0"/>
            <a:endParaRPr lang="en-US">
              <a:solidFill>
                <a:srgbClr val="000000"/>
              </a:solidFill>
              <a:latin typeface="Verdana" pitchFamily="1"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fld id="{22925AA2-FCFB-704D-96E1-7D3800FA45F4}" type="slidenum">
              <a:rPr lang="en-US">
                <a:solidFill>
                  <a:srgbClr val="000000"/>
                </a:solidFill>
                <a:latin typeface="Verdana" pitchFamily="1" charset="0"/>
                <a:cs typeface="+mn-cs"/>
              </a:rPr>
              <a:pPr defTabSz="914400" eaLnBrk="0" hangingPunct="0"/>
              <a:t>‹#›</a:t>
            </a:fld>
            <a:endParaRPr lang="en-US">
              <a:solidFill>
                <a:srgbClr val="000000"/>
              </a:solidFill>
              <a:latin typeface="Verdana" pitchFamily="1" charset="0"/>
              <a:cs typeface="+mn-cs"/>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D75DFE29-D338-D544-BD23-5F09DD4E9FFC}"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3"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9.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12</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ea typeface="+mn-ea"/>
                <a:cs typeface="+mn-cs"/>
              </a:rPr>
              <a:t>Patterns of Inheritance</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274638"/>
            <a:ext cx="9144000" cy="1143000"/>
          </a:xfrm>
        </p:spPr>
        <p:txBody>
          <a:bodyPr/>
          <a:lstStyle/>
          <a:p>
            <a:pPr eaLnBrk="1" hangingPunct="1"/>
            <a:r>
              <a:rPr lang="en-US" smtClean="0"/>
              <a:t>Genotype Directs Phenotype</a:t>
            </a:r>
          </a:p>
        </p:txBody>
      </p:sp>
      <p:sp>
        <p:nvSpPr>
          <p:cNvPr id="24578" name="Content Placeholder 2"/>
          <p:cNvSpPr>
            <a:spLocks noGrp="1"/>
          </p:cNvSpPr>
          <p:nvPr>
            <p:ph idx="1"/>
          </p:nvPr>
        </p:nvSpPr>
        <p:spPr/>
        <p:txBody>
          <a:bodyPr/>
          <a:lstStyle/>
          <a:p>
            <a:pPr eaLnBrk="1" hangingPunct="1"/>
            <a:r>
              <a:rPr lang="en-US" b="1" smtClean="0"/>
              <a:t>Alleles</a:t>
            </a:r>
            <a:r>
              <a:rPr lang="en-US" smtClean="0"/>
              <a:t> are different versions of a given gene</a:t>
            </a:r>
          </a:p>
          <a:p>
            <a:pPr eaLnBrk="1" hangingPunct="1"/>
            <a:r>
              <a:rPr lang="en-US" smtClean="0"/>
              <a:t>Genetic diversity is the result of the many different alleles of each gene in a population</a:t>
            </a:r>
          </a:p>
          <a:p>
            <a:pPr eaLnBrk="1" hangingPunct="1"/>
            <a:r>
              <a:rPr lang="en-US" smtClean="0"/>
              <a:t>The </a:t>
            </a:r>
            <a:r>
              <a:rPr lang="en-US" b="1" smtClean="0"/>
              <a:t>genotype </a:t>
            </a:r>
            <a:r>
              <a:rPr lang="en-US" smtClean="0"/>
              <a:t>of an individual is the allelic makeup of that individual with respect to a specific genetic trait</a:t>
            </a:r>
          </a:p>
          <a:p>
            <a:pPr lvl="1" eaLnBrk="1" hangingPunct="1"/>
            <a:r>
              <a:rPr lang="en-US" smtClean="0"/>
              <a:t>The phenotype is the result of an individual’s genotype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itle 1"/>
          <p:cNvSpPr>
            <a:spLocks noGrp="1"/>
          </p:cNvSpPr>
          <p:nvPr>
            <p:ph type="title"/>
          </p:nvPr>
        </p:nvSpPr>
        <p:spPr>
          <a:xfrm>
            <a:off x="0" y="274638"/>
            <a:ext cx="9144000" cy="1143000"/>
          </a:xfrm>
        </p:spPr>
        <p:txBody>
          <a:bodyPr/>
          <a:lstStyle/>
          <a:p>
            <a:pPr eaLnBrk="1" hangingPunct="1"/>
            <a:r>
              <a:rPr lang="en-US" smtClean="0"/>
              <a:t>Genotype Directs Phenotype</a:t>
            </a:r>
          </a:p>
        </p:txBody>
      </p:sp>
      <p:sp>
        <p:nvSpPr>
          <p:cNvPr id="25602" name="Content Placeholder 2"/>
          <p:cNvSpPr>
            <a:spLocks noGrp="1"/>
          </p:cNvSpPr>
          <p:nvPr>
            <p:ph idx="1"/>
          </p:nvPr>
        </p:nvSpPr>
        <p:spPr/>
        <p:txBody>
          <a:bodyPr/>
          <a:lstStyle/>
          <a:p>
            <a:pPr eaLnBrk="1" hangingPunct="1"/>
            <a:r>
              <a:rPr lang="en-US" smtClean="0"/>
              <a:t>An individual who carries two copies of the same allele is said to be </a:t>
            </a:r>
            <a:r>
              <a:rPr lang="en-US" b="1" smtClean="0"/>
              <a:t>homozygous </a:t>
            </a:r>
            <a:r>
              <a:rPr lang="en-US" smtClean="0"/>
              <a:t>for that gene</a:t>
            </a:r>
            <a:endParaRPr lang="en-US" b="1" smtClean="0"/>
          </a:p>
          <a:p>
            <a:pPr eaLnBrk="1" hangingPunct="1"/>
            <a:r>
              <a:rPr lang="en-US" smtClean="0"/>
              <a:t>An individual whose genotype consists of two different alleles for a given phenotype is said to be </a:t>
            </a:r>
            <a:r>
              <a:rPr lang="en-US" b="1" smtClean="0"/>
              <a:t>heterozygous </a:t>
            </a:r>
            <a:r>
              <a:rPr lang="en-US" smtClean="0"/>
              <a:t>for that gene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4000" smtClean="0"/>
              <a:t>Some Phenotypes Are Controlled by Dominant Alleles</a:t>
            </a:r>
          </a:p>
        </p:txBody>
      </p:sp>
      <p:sp>
        <p:nvSpPr>
          <p:cNvPr id="26626" name="Content Placeholder 2"/>
          <p:cNvSpPr>
            <a:spLocks noGrp="1"/>
          </p:cNvSpPr>
          <p:nvPr>
            <p:ph idx="1"/>
          </p:nvPr>
        </p:nvSpPr>
        <p:spPr/>
        <p:txBody>
          <a:bodyPr/>
          <a:lstStyle/>
          <a:p>
            <a:pPr eaLnBrk="1" hangingPunct="1"/>
            <a:r>
              <a:rPr lang="en-US" smtClean="0"/>
              <a:t>The allele that exerts a controlling influence on the phenotype is said to be </a:t>
            </a:r>
            <a:r>
              <a:rPr lang="en-US" b="1" smtClean="0"/>
              <a:t>dominant</a:t>
            </a:r>
          </a:p>
          <a:p>
            <a:pPr eaLnBrk="1" hangingPunct="1"/>
            <a:r>
              <a:rPr lang="en-US" smtClean="0"/>
              <a:t>An allele that has no effect on the phenotype when paired with a dominant allele is said to be </a:t>
            </a:r>
            <a:r>
              <a:rPr lang="en-US" b="1" smtClean="0"/>
              <a:t>recessive</a:t>
            </a:r>
          </a:p>
          <a:p>
            <a:pPr eaLnBrk="1" hangingPunct="1"/>
            <a:r>
              <a:rPr lang="en-US" smtClean="0"/>
              <a:t>Some traits are controlled by more than one gene, whereas others are not controlled by any one set of genes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7762" name="Picture 2" descr="figure_12_04"/>
          <p:cNvPicPr>
            <a:picLocks noChangeAspect="1" noChangeArrowheads="1"/>
          </p:cNvPicPr>
          <p:nvPr/>
        </p:nvPicPr>
        <p:blipFill>
          <a:blip r:embed="rId3"/>
          <a:srcRect/>
          <a:stretch>
            <a:fillRect/>
          </a:stretch>
        </p:blipFill>
        <p:spPr bwMode="auto">
          <a:xfrm>
            <a:off x="304800" y="1549400"/>
            <a:ext cx="8531225" cy="3765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z="4000" smtClean="0"/>
              <a:t>Gene Mutations Are the </a:t>
            </a:r>
            <a:br>
              <a:rPr lang="en-US" sz="4000" smtClean="0"/>
            </a:br>
            <a:r>
              <a:rPr lang="en-US" sz="4000" smtClean="0"/>
              <a:t>Source of New Alleles</a:t>
            </a:r>
          </a:p>
        </p:txBody>
      </p:sp>
      <p:sp>
        <p:nvSpPr>
          <p:cNvPr id="28674" name="Content Placeholder 2"/>
          <p:cNvSpPr>
            <a:spLocks noGrp="1"/>
          </p:cNvSpPr>
          <p:nvPr>
            <p:ph idx="1"/>
          </p:nvPr>
        </p:nvSpPr>
        <p:spPr/>
        <p:txBody>
          <a:bodyPr/>
          <a:lstStyle/>
          <a:p>
            <a:pPr eaLnBrk="1" hangingPunct="1"/>
            <a:r>
              <a:rPr lang="en-US" smtClean="0"/>
              <a:t>A </a:t>
            </a:r>
            <a:r>
              <a:rPr lang="en-US" b="1" smtClean="0"/>
              <a:t>mutation</a:t>
            </a:r>
            <a:r>
              <a:rPr lang="en-US" smtClean="0"/>
              <a:t> is a change in the DNA making up a gene that creates new alleles, leading to genetic diversity in a population</a:t>
            </a:r>
          </a:p>
          <a:p>
            <a:pPr eaLnBrk="1" hangingPunct="1"/>
            <a:r>
              <a:rPr lang="en-US" smtClean="0"/>
              <a:t>Harmful mutations are often recessive and therefore masked by the dominant allele yet are passed along to offspring by heterozygotes </a:t>
            </a:r>
          </a:p>
          <a:p>
            <a:pPr eaLnBrk="1" hangingPunct="1"/>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z="4000" smtClean="0"/>
              <a:t>Gene Mutations Are the </a:t>
            </a:r>
            <a:br>
              <a:rPr lang="en-US" sz="4000" smtClean="0"/>
            </a:br>
            <a:r>
              <a:rPr lang="en-US" sz="4000" smtClean="0"/>
              <a:t>Source of New Alleles</a:t>
            </a:r>
          </a:p>
        </p:txBody>
      </p:sp>
      <p:sp>
        <p:nvSpPr>
          <p:cNvPr id="29698" name="Content Placeholder 2"/>
          <p:cNvSpPr>
            <a:spLocks noGrp="1"/>
          </p:cNvSpPr>
          <p:nvPr>
            <p:ph idx="1"/>
          </p:nvPr>
        </p:nvSpPr>
        <p:spPr/>
        <p:txBody>
          <a:bodyPr/>
          <a:lstStyle/>
          <a:p>
            <a:pPr eaLnBrk="1" hangingPunct="1"/>
            <a:r>
              <a:rPr lang="en-US" smtClean="0"/>
              <a:t>Mutations are often neutral or, on the rare occasion, beneficial to the individual</a:t>
            </a:r>
          </a:p>
          <a:p>
            <a:pPr eaLnBrk="1" hangingPunct="1"/>
            <a:r>
              <a:rPr lang="en-US" smtClean="0"/>
              <a:t>Gene mutations occur at random</a:t>
            </a:r>
          </a:p>
          <a:p>
            <a:pPr eaLnBrk="1" hangingPunct="1"/>
            <a:r>
              <a:rPr lang="en-US" smtClean="0"/>
              <a:t>Only mutations that occur in the gametes or the cells that produce gametes can be passed to offspring</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Controlled Crosses Help Us Understand Patterns of Inheritance</a:t>
            </a:r>
            <a:endParaRPr lang="en-US" dirty="0"/>
          </a:p>
        </p:txBody>
      </p:sp>
      <p:sp>
        <p:nvSpPr>
          <p:cNvPr id="30722" name="Content Placeholder 2"/>
          <p:cNvSpPr>
            <a:spLocks noGrp="1"/>
          </p:cNvSpPr>
          <p:nvPr>
            <p:ph idx="1"/>
          </p:nvPr>
        </p:nvSpPr>
        <p:spPr/>
        <p:txBody>
          <a:bodyPr/>
          <a:lstStyle/>
          <a:p>
            <a:pPr eaLnBrk="1" hangingPunct="1"/>
            <a:r>
              <a:rPr lang="en-US" smtClean="0"/>
              <a:t>A </a:t>
            </a:r>
            <a:r>
              <a:rPr lang="en-US" b="1" smtClean="0"/>
              <a:t>genetic cross </a:t>
            </a:r>
            <a:r>
              <a:rPr lang="en-US" smtClean="0"/>
              <a:t>is a controlled mating experiment performed to examine how a particular trait is inherited</a:t>
            </a:r>
          </a:p>
          <a:p>
            <a:pPr eaLnBrk="1" hangingPunct="1"/>
            <a:r>
              <a:rPr lang="en-US" smtClean="0"/>
              <a:t>The parents, or </a:t>
            </a:r>
            <a:r>
              <a:rPr lang="en-US" b="1" smtClean="0"/>
              <a:t>P generation</a:t>
            </a:r>
            <a:r>
              <a:rPr lang="en-US" smtClean="0"/>
              <a:t>,</a:t>
            </a:r>
            <a:r>
              <a:rPr lang="en-US" b="1" smtClean="0"/>
              <a:t> </a:t>
            </a:r>
            <a:r>
              <a:rPr lang="en-US" smtClean="0"/>
              <a:t>are crossed to produce offspring, called the </a:t>
            </a:r>
            <a:r>
              <a:rPr lang="en-US" b="1" smtClean="0"/>
              <a:t>F</a:t>
            </a:r>
            <a:r>
              <a:rPr lang="en-US" b="1" baseline="-25000" smtClean="0"/>
              <a:t>1</a:t>
            </a:r>
            <a:r>
              <a:rPr lang="en-US" b="1" smtClean="0"/>
              <a:t> generation</a:t>
            </a:r>
          </a:p>
          <a:p>
            <a:pPr eaLnBrk="1" hangingPunct="1"/>
            <a:r>
              <a:rPr lang="en-US" smtClean="0"/>
              <a:t>Two individuals from the F</a:t>
            </a:r>
            <a:r>
              <a:rPr lang="en-US" baseline="-25000" smtClean="0"/>
              <a:t>1</a:t>
            </a:r>
            <a:r>
              <a:rPr lang="en-US" smtClean="0"/>
              <a:t> generation are then crossed to produce the </a:t>
            </a:r>
            <a:r>
              <a:rPr lang="en-US" b="1" smtClean="0"/>
              <a:t>F</a:t>
            </a:r>
            <a:r>
              <a:rPr lang="en-US" b="1" baseline="-25000" smtClean="0"/>
              <a:t>2</a:t>
            </a:r>
            <a:r>
              <a:rPr lang="en-US" b="1" smtClean="0"/>
              <a:t> generation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5650" name="Picture 2" descr="table_12_01"/>
          <p:cNvPicPr>
            <a:picLocks noChangeAspect="1" noChangeArrowheads="1"/>
          </p:cNvPicPr>
          <p:nvPr/>
        </p:nvPicPr>
        <p:blipFill>
          <a:blip r:embed="rId3"/>
          <a:srcRect/>
          <a:stretch>
            <a:fillRect/>
          </a:stretch>
        </p:blipFill>
        <p:spPr bwMode="auto">
          <a:xfrm>
            <a:off x="304800" y="596900"/>
            <a:ext cx="8531225" cy="5667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Basic Patterns of Inheritance</a:t>
            </a:r>
          </a:p>
        </p:txBody>
      </p:sp>
      <p:sp>
        <p:nvSpPr>
          <p:cNvPr id="32770" name="Content Placeholder 2"/>
          <p:cNvSpPr>
            <a:spLocks noGrp="1"/>
          </p:cNvSpPr>
          <p:nvPr>
            <p:ph idx="1"/>
          </p:nvPr>
        </p:nvSpPr>
        <p:spPr/>
        <p:txBody>
          <a:bodyPr/>
          <a:lstStyle/>
          <a:p>
            <a:pPr eaLnBrk="1" hangingPunct="1"/>
            <a:r>
              <a:rPr lang="en-US" smtClean="0"/>
              <a:t>Prior to Mendel’s work, it was believed that offspring were a blend of parental traits that produced an intermediate (“in-between”) phenotype, meaning that lost traits could not appear in later generations</a:t>
            </a:r>
          </a:p>
          <a:p>
            <a:pPr eaLnBrk="1" hangingPunct="1"/>
            <a:r>
              <a:rPr lang="en-US" smtClean="0"/>
              <a:t>Mendel analyzed inheritance in pea plants and proposed that offspring inherit two separate units of genetic information, now known as genes, with one from each parent </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p:nvPr>
        </p:nvSpPr>
        <p:spPr>
          <a:xfrm>
            <a:off x="169863" y="274638"/>
            <a:ext cx="8785225" cy="1143000"/>
          </a:xfrm>
        </p:spPr>
        <p:txBody>
          <a:bodyPr/>
          <a:lstStyle/>
          <a:p>
            <a:pPr eaLnBrk="1" hangingPunct="1"/>
            <a:r>
              <a:rPr lang="en-US" sz="4000" smtClean="0"/>
              <a:t>Mendel’s Genetic Experiments Began with True-Breeding Pea Plants</a:t>
            </a:r>
          </a:p>
        </p:txBody>
      </p:sp>
      <p:sp>
        <p:nvSpPr>
          <p:cNvPr id="34818" name="Content Placeholder 2"/>
          <p:cNvSpPr>
            <a:spLocks noGrp="1"/>
          </p:cNvSpPr>
          <p:nvPr>
            <p:ph idx="1"/>
          </p:nvPr>
        </p:nvSpPr>
        <p:spPr/>
        <p:txBody>
          <a:bodyPr/>
          <a:lstStyle/>
          <a:p>
            <a:pPr eaLnBrk="1" hangingPunct="1"/>
            <a:r>
              <a:rPr lang="en-US" smtClean="0"/>
              <a:t>Mendel used </a:t>
            </a:r>
            <a:r>
              <a:rPr lang="en-US" i="1" smtClean="0"/>
              <a:t>true-breeding varieties </a:t>
            </a:r>
            <a:r>
              <a:rPr lang="en-US" smtClean="0"/>
              <a:t>of pea plants to conduct highly controlled experiments </a:t>
            </a:r>
          </a:p>
          <a:p>
            <a:pPr eaLnBrk="1" hangingPunct="1"/>
            <a:r>
              <a:rPr lang="en-US" smtClean="0"/>
              <a:t>True-breeding, or purebred, individuals have a homogenous genotype</a:t>
            </a:r>
          </a:p>
          <a:p>
            <a:pPr eaLnBrk="1" hangingPunct="1"/>
            <a:r>
              <a:rPr lang="en-US" smtClean="0"/>
              <a:t>Mendel crossed two lines of pure-breeding plants to produce two generations of hybrid plants and recorded the phenotypic data</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12_00"/>
          <p:cNvPicPr>
            <a:picLocks noChangeAspect="1" noChangeArrowheads="1"/>
          </p:cNvPicPr>
          <p:nvPr/>
        </p:nvPicPr>
        <p:blipFill>
          <a:blip r:embed="rId3"/>
          <a:srcRect/>
          <a:stretch>
            <a:fillRect/>
          </a:stretch>
        </p:blipFill>
        <p:spPr bwMode="auto">
          <a:xfrm>
            <a:off x="685800" y="215900"/>
            <a:ext cx="77692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6" name="Picture 2" descr="figure_12_05"/>
          <p:cNvPicPr>
            <a:picLocks noChangeAspect="1" noChangeArrowheads="1"/>
          </p:cNvPicPr>
          <p:nvPr/>
        </p:nvPicPr>
        <p:blipFill>
          <a:blip r:embed="rId3"/>
          <a:srcRect/>
          <a:stretch>
            <a:fillRect/>
          </a:stretch>
        </p:blipFill>
        <p:spPr bwMode="auto">
          <a:xfrm>
            <a:off x="304800" y="317500"/>
            <a:ext cx="8531225" cy="6227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z="4000" smtClean="0"/>
              <a:t>Mendel Inferred That Inherited Traits Are Determined by Genes </a:t>
            </a:r>
          </a:p>
        </p:txBody>
      </p:sp>
      <p:sp>
        <p:nvSpPr>
          <p:cNvPr id="36866" name="Content Placeholder 2"/>
          <p:cNvSpPr>
            <a:spLocks noGrp="1"/>
          </p:cNvSpPr>
          <p:nvPr>
            <p:ph idx="1"/>
          </p:nvPr>
        </p:nvSpPr>
        <p:spPr/>
        <p:txBody>
          <a:bodyPr/>
          <a:lstStyle/>
          <a:p>
            <a:pPr marL="609600" indent="-609600" eaLnBrk="1" hangingPunct="1"/>
            <a:r>
              <a:rPr lang="en-US" dirty="0" smtClean="0"/>
              <a:t>Mendel repeatedly observed a 3:1 ratio of dominant to recessive phenotypes</a:t>
            </a:r>
          </a:p>
          <a:p>
            <a:pPr marL="609600" indent="-609600" eaLnBrk="1" hangingPunct="1"/>
            <a:r>
              <a:rPr lang="en-US" dirty="0" smtClean="0"/>
              <a:t>The basis of Mendel’s work can be summarized as in five points:</a:t>
            </a:r>
          </a:p>
          <a:p>
            <a:pPr marL="990600" lvl="1" indent="-533400" eaLnBrk="1" hangingPunct="1">
              <a:buFont typeface="Arial" charset="0"/>
              <a:buAutoNum type="arabicPeriod"/>
            </a:pPr>
            <a:r>
              <a:rPr lang="en-US" dirty="0" smtClean="0"/>
              <a:t>Alternative versions of genes cause variation in inherited traits</a:t>
            </a:r>
          </a:p>
          <a:p>
            <a:pPr marL="990600" lvl="1" indent="-533400" eaLnBrk="1" hangingPunct="1">
              <a:buFont typeface="Arial" charset="0"/>
              <a:buAutoNum type="arabicPeriod"/>
            </a:pPr>
            <a:r>
              <a:rPr lang="en-US" dirty="0" smtClean="0"/>
              <a:t>Offspring inherit one copy of a gene from each parent</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z="4000" dirty="0" smtClean="0"/>
              <a:t>Mendel Inferred That Inherited Traits Are Determined by Genes </a:t>
            </a:r>
          </a:p>
        </p:txBody>
      </p:sp>
      <p:sp>
        <p:nvSpPr>
          <p:cNvPr id="37890" name="Content Placeholder 2"/>
          <p:cNvSpPr>
            <a:spLocks noGrp="1"/>
          </p:cNvSpPr>
          <p:nvPr>
            <p:ph idx="1"/>
          </p:nvPr>
        </p:nvSpPr>
        <p:spPr/>
        <p:txBody>
          <a:bodyPr/>
          <a:lstStyle/>
          <a:p>
            <a:pPr marL="647700" lvl="1" indent="-533400" eaLnBrk="1" hangingPunct="1">
              <a:buFontTx/>
              <a:buChar char="•"/>
            </a:pPr>
            <a:r>
              <a:rPr lang="en-US" sz="3200" dirty="0" smtClean="0"/>
              <a:t>The basis of Mendel’s work can be summarized in five </a:t>
            </a:r>
            <a:r>
              <a:rPr lang="en-US" sz="3200" dirty="0" smtClean="0"/>
              <a:t>points (cont’d):</a:t>
            </a:r>
          </a:p>
          <a:p>
            <a:pPr marL="971550" lvl="1" indent="-457200" eaLnBrk="1" hangingPunct="1">
              <a:buFont typeface="Calibri" pitchFamily="34" charset="0"/>
              <a:buAutoNum type="arabicPeriod" startAt="3"/>
            </a:pPr>
            <a:r>
              <a:rPr lang="en-US" dirty="0" smtClean="0"/>
              <a:t>An allele is dominant if, when paired with a different allele, it has exclusive control over an individual’s phenotype </a:t>
            </a:r>
          </a:p>
          <a:p>
            <a:pPr marL="971550" lvl="1" indent="-457200" eaLnBrk="1" hangingPunct="1">
              <a:buFont typeface="Calibri" pitchFamily="34" charset="0"/>
              <a:buAutoNum type="arabicPeriod" startAt="3"/>
            </a:pPr>
            <a:r>
              <a:rPr lang="en-US" dirty="0" smtClean="0"/>
              <a:t>The </a:t>
            </a:r>
            <a:r>
              <a:rPr lang="en-US" dirty="0" smtClean="0"/>
              <a:t>two copies (alleles) of a gene segregate during meiosis and end up in different gametes</a:t>
            </a:r>
          </a:p>
          <a:p>
            <a:pPr marL="971550" lvl="1" indent="-457200" eaLnBrk="1" hangingPunct="1">
              <a:buFont typeface="Calibri" pitchFamily="34" charset="0"/>
              <a:buAutoNum type="arabicPeriod" startAt="3"/>
            </a:pPr>
            <a:r>
              <a:rPr lang="en-US" dirty="0" smtClean="0"/>
              <a:t>Gametes fuse randomly, without regard to the particular alleles they carry</a:t>
            </a:r>
          </a:p>
          <a:p>
            <a:pPr marL="609600" indent="-609600" eaLnBrk="1" hangingPunct="1"/>
            <a:endParaRPr lang="en-US" sz="28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10" name="Picture 2" descr="figure_12_06"/>
          <p:cNvPicPr>
            <a:picLocks noChangeAspect="1" noChangeArrowheads="1"/>
          </p:cNvPicPr>
          <p:nvPr/>
        </p:nvPicPr>
        <p:blipFill>
          <a:blip r:embed="rId3"/>
          <a:srcRect/>
          <a:stretch>
            <a:fillRect/>
          </a:stretch>
        </p:blipFill>
        <p:spPr bwMode="auto">
          <a:xfrm>
            <a:off x="1917700" y="215900"/>
            <a:ext cx="53086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Mendel’s Laws of Inheritance</a:t>
            </a:r>
          </a:p>
        </p:txBody>
      </p:sp>
      <p:sp>
        <p:nvSpPr>
          <p:cNvPr id="39938" name="Content Placeholder 2"/>
          <p:cNvSpPr>
            <a:spLocks noGrp="1"/>
          </p:cNvSpPr>
          <p:nvPr>
            <p:ph idx="1"/>
          </p:nvPr>
        </p:nvSpPr>
        <p:spPr/>
        <p:txBody>
          <a:bodyPr/>
          <a:lstStyle/>
          <a:p>
            <a:pPr eaLnBrk="1" hangingPunct="1"/>
            <a:r>
              <a:rPr lang="en-US" smtClean="0"/>
              <a:t>Mendel deduced the </a:t>
            </a:r>
            <a:r>
              <a:rPr lang="en-US" b="1" smtClean="0"/>
              <a:t>law of segregation</a:t>
            </a:r>
            <a:r>
              <a:rPr lang="en-US" i="1" smtClean="0"/>
              <a:t> </a:t>
            </a:r>
            <a:r>
              <a:rPr lang="en-US" smtClean="0"/>
              <a:t>from breeding experiments in which he tracked a single trait</a:t>
            </a:r>
          </a:p>
          <a:p>
            <a:pPr eaLnBrk="1" hangingPunct="1"/>
            <a:r>
              <a:rPr lang="en-US" smtClean="0"/>
              <a:t>The </a:t>
            </a:r>
            <a:r>
              <a:rPr lang="en-US" b="1" smtClean="0"/>
              <a:t>law of independent assortment</a:t>
            </a:r>
            <a:r>
              <a:rPr lang="en-US" i="1" smtClean="0"/>
              <a:t> </a:t>
            </a:r>
            <a:r>
              <a:rPr lang="en-US" smtClean="0"/>
              <a:t>was based on two-trait breeding experiments that Mendel conducted, in which he tracked two completely different traits at the same time</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Mendel’s Single-Trait Crosses</a:t>
            </a:r>
            <a:br>
              <a:rPr lang="en-US" dirty="0" smtClean="0"/>
            </a:br>
            <a:r>
              <a:rPr lang="en-US" dirty="0" smtClean="0"/>
              <a:t>Revealed the Law of Segregation</a:t>
            </a:r>
            <a:endParaRPr lang="en-US" dirty="0"/>
          </a:p>
        </p:txBody>
      </p:sp>
      <p:sp>
        <p:nvSpPr>
          <p:cNvPr id="40962" name="Content Placeholder 2"/>
          <p:cNvSpPr>
            <a:spLocks noGrp="1"/>
          </p:cNvSpPr>
          <p:nvPr>
            <p:ph idx="1"/>
          </p:nvPr>
        </p:nvSpPr>
        <p:spPr/>
        <p:txBody>
          <a:bodyPr/>
          <a:lstStyle/>
          <a:p>
            <a:pPr eaLnBrk="1" hangingPunct="1"/>
            <a:r>
              <a:rPr lang="en-US" smtClean="0"/>
              <a:t>The law of segregation</a:t>
            </a:r>
            <a:r>
              <a:rPr lang="en-US" b="1" smtClean="0"/>
              <a:t> </a:t>
            </a:r>
            <a:r>
              <a:rPr lang="en-US" smtClean="0"/>
              <a:t>states that the two copies of a gene are separated during meiosis and end up in different gametes</a:t>
            </a:r>
          </a:p>
          <a:p>
            <a:pPr eaLnBrk="1" hangingPunct="1"/>
            <a:r>
              <a:rPr lang="en-US" smtClean="0"/>
              <a:t>The law of segregation can be used to predict how a single trait will be inherited</a:t>
            </a:r>
          </a:p>
          <a:p>
            <a:pPr eaLnBrk="1" hangingPunct="1"/>
            <a:r>
              <a:rPr lang="en-US" smtClean="0"/>
              <a:t>A </a:t>
            </a:r>
            <a:r>
              <a:rPr lang="en-US" b="1" smtClean="0"/>
              <a:t>Punnett square </a:t>
            </a:r>
            <a:r>
              <a:rPr lang="en-US" smtClean="0"/>
              <a:t>can be used to show all the possible ways in which two alleles can recombine through fertilization</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1858" name="Picture 2" descr="figure_12_07"/>
          <p:cNvPicPr>
            <a:picLocks noChangeAspect="1" noChangeArrowheads="1"/>
          </p:cNvPicPr>
          <p:nvPr/>
        </p:nvPicPr>
        <p:blipFill>
          <a:blip r:embed="rId3"/>
          <a:srcRect/>
          <a:stretch>
            <a:fillRect/>
          </a:stretch>
        </p:blipFill>
        <p:spPr bwMode="auto">
          <a:xfrm>
            <a:off x="1828800" y="215900"/>
            <a:ext cx="55022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7813" y="274638"/>
            <a:ext cx="8682037" cy="1143000"/>
          </a:xfrm>
        </p:spPr>
        <p:txBody>
          <a:bodyPr rtlCol="0">
            <a:normAutofit fontScale="90000"/>
          </a:bodyPr>
          <a:lstStyle/>
          <a:p>
            <a:pPr eaLnBrk="1" fontAlgn="auto" hangingPunct="1">
              <a:spcAft>
                <a:spcPts val="0"/>
              </a:spcAft>
              <a:defRPr/>
            </a:pPr>
            <a:r>
              <a:rPr lang="en-US" dirty="0" smtClean="0"/>
              <a:t>Mendel’s Two-Trait Experiments Led to the Law of Independent Assortment</a:t>
            </a:r>
            <a:endParaRPr lang="en-US" dirty="0"/>
          </a:p>
        </p:txBody>
      </p:sp>
      <p:sp>
        <p:nvSpPr>
          <p:cNvPr id="43010" name="Content Placeholder 2"/>
          <p:cNvSpPr>
            <a:spLocks noGrp="1"/>
          </p:cNvSpPr>
          <p:nvPr>
            <p:ph idx="1"/>
          </p:nvPr>
        </p:nvSpPr>
        <p:spPr/>
        <p:txBody>
          <a:bodyPr/>
          <a:lstStyle/>
          <a:p>
            <a:pPr eaLnBrk="1" hangingPunct="1">
              <a:lnSpc>
                <a:spcPct val="80000"/>
              </a:lnSpc>
            </a:pPr>
            <a:r>
              <a:rPr lang="en-US" sz="2800" smtClean="0"/>
              <a:t>Mendel crossed </a:t>
            </a:r>
            <a:r>
              <a:rPr lang="en-US" sz="2800" b="1" smtClean="0"/>
              <a:t>dihybrids</a:t>
            </a:r>
            <a:r>
              <a:rPr lang="en-US" sz="2800" smtClean="0"/>
              <a:t>, individuals that are  heterozygous for two traits, to determine if the inheritance of one allele was dependent on the inheritance of another allele</a:t>
            </a:r>
          </a:p>
          <a:p>
            <a:pPr eaLnBrk="1" hangingPunct="1">
              <a:lnSpc>
                <a:spcPct val="80000"/>
              </a:lnSpc>
            </a:pPr>
            <a:r>
              <a:rPr lang="en-US" sz="2800" smtClean="0"/>
              <a:t>The law of independent assortment</a:t>
            </a:r>
            <a:r>
              <a:rPr lang="en-US" sz="2800" b="1" smtClean="0"/>
              <a:t> </a:t>
            </a:r>
            <a:r>
              <a:rPr lang="en-US" sz="2800" smtClean="0"/>
              <a:t>states that when gametes form, the two copies of any given allele segregate during meiosis, independently of any two alleles of other genes</a:t>
            </a:r>
          </a:p>
          <a:p>
            <a:pPr eaLnBrk="1" hangingPunct="1">
              <a:lnSpc>
                <a:spcPct val="80000"/>
              </a:lnSpc>
            </a:pPr>
            <a:r>
              <a:rPr lang="en-US" sz="2800" smtClean="0"/>
              <a:t>The law of independent assortment applies to the inheritance of two genes that are physically separated on different chromosomes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3906" name="Picture 2" descr="figure_12_08"/>
          <p:cNvPicPr>
            <a:picLocks noChangeAspect="1" noChangeArrowheads="1"/>
          </p:cNvPicPr>
          <p:nvPr/>
        </p:nvPicPr>
        <p:blipFill>
          <a:blip r:embed="rId3"/>
          <a:srcRect/>
          <a:stretch>
            <a:fillRect/>
          </a:stretch>
        </p:blipFill>
        <p:spPr bwMode="auto">
          <a:xfrm>
            <a:off x="2184400" y="215900"/>
            <a:ext cx="47720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4146" name="Picture 2" descr="figure_12_09"/>
          <p:cNvPicPr>
            <a:picLocks noChangeAspect="1" noChangeArrowheads="1"/>
          </p:cNvPicPr>
          <p:nvPr/>
        </p:nvPicPr>
        <p:blipFill>
          <a:blip r:embed="rId3"/>
          <a:srcRect/>
          <a:stretch>
            <a:fillRect/>
          </a:stretch>
        </p:blipFill>
        <p:spPr bwMode="auto">
          <a:xfrm>
            <a:off x="304800" y="1409700"/>
            <a:ext cx="8531225" cy="40528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The Lost Princess</a:t>
            </a:r>
          </a:p>
        </p:txBody>
      </p:sp>
      <p:sp>
        <p:nvSpPr>
          <p:cNvPr id="16386" name="Content Placeholder 2"/>
          <p:cNvSpPr>
            <a:spLocks noGrp="1"/>
          </p:cNvSpPr>
          <p:nvPr>
            <p:ph idx="1"/>
          </p:nvPr>
        </p:nvSpPr>
        <p:spPr/>
        <p:txBody>
          <a:bodyPr/>
          <a:lstStyle/>
          <a:p>
            <a:pPr eaLnBrk="1" hangingPunct="1"/>
            <a:r>
              <a:rPr lang="en-US" smtClean="0"/>
              <a:t>The last Russian czar and his family were executed in 1918</a:t>
            </a:r>
          </a:p>
          <a:p>
            <a:pPr eaLnBrk="1" hangingPunct="1"/>
            <a:r>
              <a:rPr lang="en-US" smtClean="0"/>
              <a:t>Rumors that one of his daughters escaped were disproved through genetic testing</a:t>
            </a:r>
          </a:p>
          <a:p>
            <a:pPr eaLnBrk="1" hangingPunct="1"/>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Mendel’s Insights Rested on a Sound Understanding of Probability</a:t>
            </a:r>
            <a:endParaRPr lang="en-US" dirty="0"/>
          </a:p>
        </p:txBody>
      </p:sp>
      <p:sp>
        <p:nvSpPr>
          <p:cNvPr id="46082" name="Content Placeholder 2"/>
          <p:cNvSpPr>
            <a:spLocks noGrp="1"/>
          </p:cNvSpPr>
          <p:nvPr>
            <p:ph idx="1"/>
          </p:nvPr>
        </p:nvSpPr>
        <p:spPr/>
        <p:txBody>
          <a:bodyPr/>
          <a:lstStyle/>
          <a:p>
            <a:pPr eaLnBrk="1" hangingPunct="1">
              <a:lnSpc>
                <a:spcPct val="90000"/>
              </a:lnSpc>
            </a:pPr>
            <a:r>
              <a:rPr lang="en-US" sz="3000" smtClean="0"/>
              <a:t>To deduce the patterns of inheritance, Mendel used </a:t>
            </a:r>
            <a:r>
              <a:rPr lang="en-US" sz="3000" i="1" smtClean="0"/>
              <a:t>probability</a:t>
            </a:r>
            <a:r>
              <a:rPr lang="en-US" sz="3000" smtClean="0"/>
              <a:t> to analyze the data he collected from the offspring of the genetic crosses</a:t>
            </a:r>
          </a:p>
          <a:p>
            <a:pPr eaLnBrk="1" hangingPunct="1">
              <a:lnSpc>
                <a:spcPct val="90000"/>
              </a:lnSpc>
            </a:pPr>
            <a:r>
              <a:rPr lang="en-US" sz="3000" smtClean="0"/>
              <a:t>We can predict the probability that a particular offspring will have a certain phenotype or genotype, but we cannot predict the actual phenotype or genotype of an individual</a:t>
            </a:r>
          </a:p>
          <a:p>
            <a:pPr eaLnBrk="1" hangingPunct="1">
              <a:lnSpc>
                <a:spcPct val="90000"/>
              </a:lnSpc>
            </a:pPr>
            <a:r>
              <a:rPr lang="en-US" sz="3000" smtClean="0"/>
              <a:t>The probability that a particular offspring will display a specific phenotype is completely unaffected by the number of offspring </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t>Extensions of Mendel’s Laws</a:t>
            </a:r>
          </a:p>
        </p:txBody>
      </p:sp>
      <p:sp>
        <p:nvSpPr>
          <p:cNvPr id="47106" name="Content Placeholder 2"/>
          <p:cNvSpPr>
            <a:spLocks noGrp="1"/>
          </p:cNvSpPr>
          <p:nvPr>
            <p:ph idx="1"/>
          </p:nvPr>
        </p:nvSpPr>
        <p:spPr/>
        <p:txBody>
          <a:bodyPr/>
          <a:lstStyle/>
          <a:p>
            <a:pPr eaLnBrk="1" hangingPunct="1"/>
            <a:r>
              <a:rPr lang="en-US" smtClean="0"/>
              <a:t>Mendel’s work was based on genetic traits controlled by a single gene with a dominant and a recessive allele</a:t>
            </a:r>
          </a:p>
          <a:p>
            <a:pPr eaLnBrk="1" hangingPunct="1"/>
            <a:r>
              <a:rPr lang="en-US" smtClean="0"/>
              <a:t>Mendel’s laws have been expanded to help explain the more complex patterns of inheritance</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Many Alleles Display </a:t>
            </a:r>
            <a:br>
              <a:rPr lang="en-US" dirty="0" smtClean="0"/>
            </a:br>
            <a:r>
              <a:rPr lang="en-US" dirty="0" smtClean="0"/>
              <a:t>Incomplete Dominance</a:t>
            </a:r>
            <a:endParaRPr lang="en-US" dirty="0"/>
          </a:p>
        </p:txBody>
      </p:sp>
      <p:sp>
        <p:nvSpPr>
          <p:cNvPr id="48130" name="Content Placeholder 2"/>
          <p:cNvSpPr>
            <a:spLocks noGrp="1"/>
          </p:cNvSpPr>
          <p:nvPr>
            <p:ph idx="1"/>
          </p:nvPr>
        </p:nvSpPr>
        <p:spPr/>
        <p:txBody>
          <a:bodyPr/>
          <a:lstStyle/>
          <a:p>
            <a:pPr eaLnBrk="1" hangingPunct="1"/>
            <a:r>
              <a:rPr lang="en-US" b="1" smtClean="0"/>
              <a:t>Incomplete dominance </a:t>
            </a:r>
            <a:r>
              <a:rPr lang="en-US" smtClean="0"/>
              <a:t>is the situation in which no single allele completely dominates the other when the two are paired in a heterozygote</a:t>
            </a:r>
          </a:p>
          <a:p>
            <a:pPr eaLnBrk="1" hangingPunct="1"/>
            <a:r>
              <a:rPr lang="en-US" smtClean="0"/>
              <a:t>In cases where neither allele is able to exert its full effect, heterozygotes display an intermediate phenotype</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6674" name="Picture 2" descr="unnumbered_12_p289"/>
          <p:cNvPicPr>
            <a:picLocks noChangeAspect="1" noChangeArrowheads="1"/>
          </p:cNvPicPr>
          <p:nvPr/>
        </p:nvPicPr>
        <p:blipFill>
          <a:blip r:embed="rId3"/>
          <a:srcRect/>
          <a:stretch>
            <a:fillRect/>
          </a:stretch>
        </p:blipFill>
        <p:spPr bwMode="auto">
          <a:xfrm>
            <a:off x="2616200" y="215900"/>
            <a:ext cx="39131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6194" name="Picture 2" descr="figure_12_10a"/>
          <p:cNvPicPr>
            <a:picLocks noChangeAspect="1" noChangeArrowheads="1"/>
          </p:cNvPicPr>
          <p:nvPr/>
        </p:nvPicPr>
        <p:blipFill>
          <a:blip r:embed="rId3"/>
          <a:srcRect/>
          <a:stretch>
            <a:fillRect/>
          </a:stretch>
        </p:blipFill>
        <p:spPr bwMode="auto">
          <a:xfrm>
            <a:off x="647700" y="215900"/>
            <a:ext cx="78613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7218" name="Picture 2" descr="figure_12_10b"/>
          <p:cNvPicPr>
            <a:picLocks noChangeAspect="1" noChangeArrowheads="1"/>
          </p:cNvPicPr>
          <p:nvPr/>
        </p:nvPicPr>
        <p:blipFill>
          <a:blip r:embed="rId3"/>
          <a:srcRect/>
          <a:stretch>
            <a:fillRect/>
          </a:stretch>
        </p:blipFill>
        <p:spPr bwMode="auto">
          <a:xfrm>
            <a:off x="825500" y="215900"/>
            <a:ext cx="75025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8242" name="Picture 2" descr="figure_12_10c"/>
          <p:cNvPicPr>
            <a:picLocks noChangeAspect="1" noChangeArrowheads="1"/>
          </p:cNvPicPr>
          <p:nvPr/>
        </p:nvPicPr>
        <p:blipFill>
          <a:blip r:embed="rId3"/>
          <a:srcRect/>
          <a:stretch>
            <a:fillRect/>
          </a:stretch>
        </p:blipFill>
        <p:spPr bwMode="auto">
          <a:xfrm>
            <a:off x="977900" y="215900"/>
            <a:ext cx="71977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sz="4000" smtClean="0"/>
              <a:t>The Alleles of Some Genes </a:t>
            </a:r>
            <a:br>
              <a:rPr lang="en-US" sz="4000" smtClean="0"/>
            </a:br>
            <a:r>
              <a:rPr lang="en-US" sz="4000" smtClean="0"/>
              <a:t>Are Codominant</a:t>
            </a:r>
          </a:p>
        </p:txBody>
      </p:sp>
      <p:sp>
        <p:nvSpPr>
          <p:cNvPr id="50178" name="Content Placeholder 2"/>
          <p:cNvSpPr>
            <a:spLocks noGrp="1"/>
          </p:cNvSpPr>
          <p:nvPr>
            <p:ph idx="1"/>
          </p:nvPr>
        </p:nvSpPr>
        <p:spPr/>
        <p:txBody>
          <a:bodyPr/>
          <a:lstStyle/>
          <a:p>
            <a:pPr eaLnBrk="1" hangingPunct="1"/>
            <a:r>
              <a:rPr lang="en-US" b="1" smtClean="0"/>
              <a:t>Codominance </a:t>
            </a:r>
            <a:r>
              <a:rPr lang="en-US" smtClean="0"/>
              <a:t>occurs when the effect of both alleles is equally visible in the phenotype of the heterozygote</a:t>
            </a:r>
          </a:p>
          <a:p>
            <a:pPr eaLnBrk="1" hangingPunct="1"/>
            <a:r>
              <a:rPr lang="en-US" smtClean="0"/>
              <a:t>Neither allele is diminished or diluted in a heterozygote that displays codominance</a:t>
            </a:r>
          </a:p>
          <a:p>
            <a:pPr eaLnBrk="1" hangingPunct="1"/>
            <a:r>
              <a:rPr lang="en-US" smtClean="0"/>
              <a:t>The AB blood type is an example of codominance</a:t>
            </a:r>
          </a:p>
          <a:p>
            <a:pPr eaLnBrk="1" hangingPunct="1"/>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9266" name="Picture 2" descr="figure_12_11"/>
          <p:cNvPicPr>
            <a:picLocks noChangeAspect="1" noChangeArrowheads="1"/>
          </p:cNvPicPr>
          <p:nvPr/>
        </p:nvPicPr>
        <p:blipFill>
          <a:blip r:embed="rId3"/>
          <a:srcRect/>
          <a:stretch>
            <a:fillRect/>
          </a:stretch>
        </p:blipFill>
        <p:spPr bwMode="auto">
          <a:xfrm>
            <a:off x="2679700" y="215900"/>
            <a:ext cx="37973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 Pleiotropic Gene Affects </a:t>
            </a:r>
            <a:br>
              <a:rPr lang="en-US" dirty="0" smtClean="0"/>
            </a:br>
            <a:r>
              <a:rPr lang="en-US" dirty="0" smtClean="0"/>
              <a:t>Multiple Traits</a:t>
            </a:r>
            <a:endParaRPr lang="en-US" dirty="0"/>
          </a:p>
        </p:txBody>
      </p:sp>
      <p:sp>
        <p:nvSpPr>
          <p:cNvPr id="52226" name="Content Placeholder 2"/>
          <p:cNvSpPr>
            <a:spLocks noGrp="1"/>
          </p:cNvSpPr>
          <p:nvPr>
            <p:ph idx="1"/>
          </p:nvPr>
        </p:nvSpPr>
        <p:spPr/>
        <p:txBody>
          <a:bodyPr/>
          <a:lstStyle/>
          <a:p>
            <a:pPr eaLnBrk="1" hangingPunct="1"/>
            <a:r>
              <a:rPr lang="en-US" smtClean="0"/>
              <a:t>The situation in which a single gene influences two or more distinctly different traits is called </a:t>
            </a:r>
            <a:r>
              <a:rPr lang="en-US" b="1" smtClean="0"/>
              <a:t>pleiotropy</a:t>
            </a:r>
          </a:p>
          <a:p>
            <a:pPr eaLnBrk="1" hangingPunct="1"/>
            <a:r>
              <a:rPr lang="en-US" smtClean="0"/>
              <a:t>A mutation in a pleiotropic gene can cause changes in many different traits</a:t>
            </a:r>
          </a:p>
          <a:p>
            <a:pPr eaLnBrk="1" hangingPunct="1"/>
            <a:r>
              <a:rPr lang="en-US" smtClean="0"/>
              <a:t>Albinism is an example of a pleiotropic disorder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Humans Have Used the Principles of Inheritance for Thousands of Years</a:t>
            </a:r>
            <a:endParaRPr lang="en-US" dirty="0"/>
          </a:p>
        </p:txBody>
      </p:sp>
      <p:sp>
        <p:nvSpPr>
          <p:cNvPr id="17410" name="Content Placeholder 2"/>
          <p:cNvSpPr>
            <a:spLocks noGrp="1"/>
          </p:cNvSpPr>
          <p:nvPr>
            <p:ph idx="1"/>
          </p:nvPr>
        </p:nvSpPr>
        <p:spPr/>
        <p:txBody>
          <a:bodyPr/>
          <a:lstStyle/>
          <a:p>
            <a:pPr eaLnBrk="1" hangingPunct="1">
              <a:lnSpc>
                <a:spcPct val="90000"/>
              </a:lnSpc>
            </a:pPr>
            <a:r>
              <a:rPr lang="en-US" smtClean="0"/>
              <a:t>The field of genetics originated in 1866 after Gregor Mendel published a paper on inheritance in pea plants</a:t>
            </a:r>
          </a:p>
          <a:p>
            <a:pPr eaLnBrk="1" hangingPunct="1">
              <a:lnSpc>
                <a:spcPct val="90000"/>
              </a:lnSpc>
            </a:pPr>
            <a:r>
              <a:rPr lang="en-US" smtClean="0"/>
              <a:t>Mendel used mathematics to analyze the inheritance of seven genetic traits in pea plants</a:t>
            </a:r>
          </a:p>
          <a:p>
            <a:pPr eaLnBrk="1" hangingPunct="1">
              <a:lnSpc>
                <a:spcPct val="90000"/>
              </a:lnSpc>
            </a:pPr>
            <a:r>
              <a:rPr lang="en-US" smtClean="0"/>
              <a:t>Mendel’s work was largely ignored for 30 years before it was adopted as the foundation for modern </a:t>
            </a:r>
            <a:r>
              <a:rPr lang="en-US" b="1" smtClean="0"/>
              <a:t>genetics</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1314" name="Picture 2" descr="figure_12_12"/>
          <p:cNvPicPr>
            <a:picLocks noChangeAspect="1" noChangeArrowheads="1"/>
          </p:cNvPicPr>
          <p:nvPr/>
        </p:nvPicPr>
        <p:blipFill>
          <a:blip r:embed="rId3"/>
          <a:srcRect/>
          <a:stretch>
            <a:fillRect/>
          </a:stretch>
        </p:blipFill>
        <p:spPr bwMode="auto">
          <a:xfrm>
            <a:off x="1714500" y="215900"/>
            <a:ext cx="57277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2338" name="Picture 2" descr="figure_12_13"/>
          <p:cNvPicPr>
            <a:picLocks noChangeAspect="1" noChangeArrowheads="1"/>
          </p:cNvPicPr>
          <p:nvPr/>
        </p:nvPicPr>
        <p:blipFill>
          <a:blip r:embed="rId3"/>
          <a:srcRect/>
          <a:stretch>
            <a:fillRect/>
          </a:stretch>
        </p:blipFill>
        <p:spPr bwMode="auto">
          <a:xfrm>
            <a:off x="2933700" y="215900"/>
            <a:ext cx="32845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sz="4000" smtClean="0"/>
              <a:t>Alleles for One Gene Can Alter the Effects of Another Gene</a:t>
            </a:r>
          </a:p>
        </p:txBody>
      </p:sp>
      <p:sp>
        <p:nvSpPr>
          <p:cNvPr id="54274" name="Content Placeholder 2"/>
          <p:cNvSpPr>
            <a:spLocks noGrp="1"/>
          </p:cNvSpPr>
          <p:nvPr>
            <p:ph idx="1"/>
          </p:nvPr>
        </p:nvSpPr>
        <p:spPr/>
        <p:txBody>
          <a:bodyPr/>
          <a:lstStyle/>
          <a:p>
            <a:pPr eaLnBrk="1" hangingPunct="1"/>
            <a:r>
              <a:rPr lang="en-US" smtClean="0"/>
              <a:t>The term </a:t>
            </a:r>
            <a:r>
              <a:rPr lang="en-US" b="1" smtClean="0"/>
              <a:t>epistasis </a:t>
            </a:r>
            <a:r>
              <a:rPr lang="en-US" smtClean="0"/>
              <a:t>applies when</a:t>
            </a:r>
            <a:r>
              <a:rPr lang="en-US" i="1" smtClean="0"/>
              <a:t> </a:t>
            </a:r>
            <a:r>
              <a:rPr lang="en-US" smtClean="0"/>
              <a:t>the phenotypic effect of the alleles of one gene depends on the presence of certain alleles for another, independently inherited gene</a:t>
            </a:r>
          </a:p>
          <a:p>
            <a:pPr eaLnBrk="1" hangingPunct="1"/>
            <a:r>
              <a:rPr lang="en-US" smtClean="0"/>
              <a:t>Epistasis can be seen in the coat color of numerous animals, whose many genes code for enzymes that convert the amino acid tyrosine into melanin in a multistep pathway</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62" name="Picture 2" descr="figure_12_14"/>
          <p:cNvPicPr>
            <a:picLocks noChangeAspect="1" noChangeArrowheads="1"/>
          </p:cNvPicPr>
          <p:nvPr/>
        </p:nvPicPr>
        <p:blipFill>
          <a:blip r:embed="rId3"/>
          <a:srcRect/>
          <a:stretch>
            <a:fillRect/>
          </a:stretch>
        </p:blipFill>
        <p:spPr bwMode="auto">
          <a:xfrm>
            <a:off x="304800" y="825500"/>
            <a:ext cx="8531225" cy="5203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Environment Can Alter the </a:t>
            </a:r>
            <a:br>
              <a:rPr lang="en-US" dirty="0" smtClean="0"/>
            </a:br>
            <a:r>
              <a:rPr lang="en-US" dirty="0" smtClean="0"/>
              <a:t>Effects of a Gene</a:t>
            </a:r>
            <a:endParaRPr lang="en-US" dirty="0"/>
          </a:p>
        </p:txBody>
      </p:sp>
      <p:sp>
        <p:nvSpPr>
          <p:cNvPr id="56322" name="Content Placeholder 2"/>
          <p:cNvSpPr>
            <a:spLocks noGrp="1"/>
          </p:cNvSpPr>
          <p:nvPr>
            <p:ph idx="1"/>
          </p:nvPr>
        </p:nvSpPr>
        <p:spPr/>
        <p:txBody>
          <a:bodyPr/>
          <a:lstStyle/>
          <a:p>
            <a:pPr eaLnBrk="1" hangingPunct="1"/>
            <a:r>
              <a:rPr lang="en-US" smtClean="0"/>
              <a:t>Chemicals, nutrition, sunlight, and other internal and external environmental factors can also alter the effects of certain genes</a:t>
            </a:r>
          </a:p>
          <a:p>
            <a:pPr eaLnBrk="1" hangingPunct="1"/>
            <a:r>
              <a:rPr lang="en-US" smtClean="0"/>
              <a:t>The production of melanin in Siamese cats is sensitive to temperature—cooler temperatures produce dark fur on the extremities</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5410" name="Picture 2" descr="figure_12_15"/>
          <p:cNvPicPr>
            <a:picLocks noChangeAspect="1" noChangeArrowheads="1"/>
          </p:cNvPicPr>
          <p:nvPr/>
        </p:nvPicPr>
        <p:blipFill>
          <a:blip r:embed="rId3"/>
          <a:srcRect/>
          <a:stretch>
            <a:fillRect/>
          </a:stretch>
        </p:blipFill>
        <p:spPr bwMode="auto">
          <a:xfrm>
            <a:off x="2692400" y="215900"/>
            <a:ext cx="37607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z="4000" smtClean="0"/>
              <a:t>Most Traits Are Determined by </a:t>
            </a:r>
            <a:br>
              <a:rPr lang="en-US" sz="4000" smtClean="0"/>
            </a:br>
            <a:r>
              <a:rPr lang="en-US" sz="4000" smtClean="0"/>
              <a:t>Two or More Genes</a:t>
            </a:r>
          </a:p>
        </p:txBody>
      </p:sp>
      <p:sp>
        <p:nvSpPr>
          <p:cNvPr id="58370" name="Content Placeholder 2"/>
          <p:cNvSpPr>
            <a:spLocks noGrp="1"/>
          </p:cNvSpPr>
          <p:nvPr>
            <p:ph idx="1"/>
          </p:nvPr>
        </p:nvSpPr>
        <p:spPr/>
        <p:txBody>
          <a:bodyPr/>
          <a:lstStyle/>
          <a:p>
            <a:pPr eaLnBrk="1" hangingPunct="1">
              <a:lnSpc>
                <a:spcPct val="90000"/>
              </a:lnSpc>
            </a:pPr>
            <a:r>
              <a:rPr lang="en-US" sz="3000" smtClean="0"/>
              <a:t>Most traits are considered </a:t>
            </a:r>
            <a:r>
              <a:rPr lang="en-US" sz="3000" b="1" smtClean="0"/>
              <a:t>polygenic </a:t>
            </a:r>
            <a:r>
              <a:rPr lang="en-US" sz="3000" smtClean="0"/>
              <a:t>because they are governed by the action of more than one gene</a:t>
            </a:r>
          </a:p>
          <a:p>
            <a:pPr eaLnBrk="1" hangingPunct="1">
              <a:lnSpc>
                <a:spcPct val="90000"/>
              </a:lnSpc>
            </a:pPr>
            <a:r>
              <a:rPr lang="en-US" sz="3000" smtClean="0"/>
              <a:t>Skin color, running speed, blood pressure, and body size are all polygenic traits in humans</a:t>
            </a:r>
          </a:p>
          <a:p>
            <a:pPr eaLnBrk="1" hangingPunct="1">
              <a:lnSpc>
                <a:spcPct val="90000"/>
              </a:lnSpc>
            </a:pPr>
            <a:r>
              <a:rPr lang="en-US" sz="3000" smtClean="0"/>
              <a:t>Geneticists estimate there are more than a dozen genes that control melanin production in our skin, which, when coupled with environmental influences, results in almost continuous variation in the trait</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6434" name="Picture 2" descr="figure_12_16"/>
          <p:cNvPicPr>
            <a:picLocks noChangeAspect="1" noChangeArrowheads="1"/>
          </p:cNvPicPr>
          <p:nvPr/>
        </p:nvPicPr>
        <p:blipFill>
          <a:blip r:embed="rId3"/>
          <a:srcRect/>
          <a:stretch>
            <a:fillRect/>
          </a:stretch>
        </p:blipFill>
        <p:spPr bwMode="auto">
          <a:xfrm>
            <a:off x="1016000" y="215900"/>
            <a:ext cx="71247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smtClean="0"/>
              <a:t>Complex Traits</a:t>
            </a:r>
          </a:p>
        </p:txBody>
      </p:sp>
      <p:sp>
        <p:nvSpPr>
          <p:cNvPr id="60418" name="Content Placeholder 2"/>
          <p:cNvSpPr>
            <a:spLocks noGrp="1"/>
          </p:cNvSpPr>
          <p:nvPr>
            <p:ph idx="1"/>
          </p:nvPr>
        </p:nvSpPr>
        <p:spPr/>
        <p:txBody>
          <a:bodyPr/>
          <a:lstStyle/>
          <a:p>
            <a:pPr eaLnBrk="1" hangingPunct="1">
              <a:lnSpc>
                <a:spcPct val="90000"/>
              </a:lnSpc>
            </a:pPr>
            <a:r>
              <a:rPr lang="en-US" sz="2800" b="1" smtClean="0"/>
              <a:t>Complex traits </a:t>
            </a:r>
            <a:r>
              <a:rPr lang="en-US" sz="2800" smtClean="0"/>
              <a:t>are those that cannot be predicted using Mendel’s laws of inheritance</a:t>
            </a:r>
          </a:p>
          <a:p>
            <a:pPr eaLnBrk="1" hangingPunct="1">
              <a:lnSpc>
                <a:spcPct val="90000"/>
              </a:lnSpc>
            </a:pPr>
            <a:r>
              <a:rPr lang="en-US" sz="2800" smtClean="0"/>
              <a:t>Most traits that are essential for survival are complex traits</a:t>
            </a:r>
          </a:p>
          <a:p>
            <a:pPr eaLnBrk="1" hangingPunct="1">
              <a:lnSpc>
                <a:spcPct val="90000"/>
              </a:lnSpc>
            </a:pPr>
            <a:r>
              <a:rPr lang="en-US" sz="2800" smtClean="0"/>
              <a:t>One explanation is that polygenic traits, combined with environmental influences, produce a smoothly graded range of phenotypic classes known as </a:t>
            </a:r>
            <a:r>
              <a:rPr lang="en-US" sz="2800" i="1" smtClean="0"/>
              <a:t>continuous variation</a:t>
            </a:r>
          </a:p>
          <a:p>
            <a:pPr eaLnBrk="1" hangingPunct="1">
              <a:lnSpc>
                <a:spcPct val="90000"/>
              </a:lnSpc>
            </a:pPr>
            <a:r>
              <a:rPr lang="en-US" sz="2800" smtClean="0"/>
              <a:t>Phenotypic diversity is a substantial evolutionary benefit</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1554" name="Picture 2" descr="figure_12_17"/>
          <p:cNvPicPr>
            <a:picLocks noChangeAspect="1" noChangeArrowheads="1"/>
          </p:cNvPicPr>
          <p:nvPr/>
        </p:nvPicPr>
        <p:blipFill>
          <a:blip r:embed="rId3"/>
          <a:srcRect/>
          <a:stretch>
            <a:fillRect/>
          </a:stretch>
        </p:blipFill>
        <p:spPr bwMode="auto">
          <a:xfrm>
            <a:off x="304800" y="939800"/>
            <a:ext cx="8531225" cy="497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12_01"/>
          <p:cNvPicPr>
            <a:picLocks noChangeAspect="1" noChangeArrowheads="1"/>
          </p:cNvPicPr>
          <p:nvPr/>
        </p:nvPicPr>
        <p:blipFill>
          <a:blip r:embed="rId3"/>
          <a:srcRect/>
          <a:stretch>
            <a:fillRect/>
          </a:stretch>
        </p:blipFill>
        <p:spPr bwMode="auto">
          <a:xfrm>
            <a:off x="2336800" y="215900"/>
            <a:ext cx="44846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Solving the Mystery of the </a:t>
            </a:r>
            <a:br>
              <a:rPr lang="en-US" dirty="0" smtClean="0"/>
            </a:br>
            <a:r>
              <a:rPr lang="en-US" dirty="0" smtClean="0"/>
              <a:t>Lost Princess</a:t>
            </a:r>
            <a:endParaRPr lang="en-US" dirty="0"/>
          </a:p>
        </p:txBody>
      </p:sp>
      <p:sp>
        <p:nvSpPr>
          <p:cNvPr id="62466" name="Content Placeholder 2"/>
          <p:cNvSpPr>
            <a:spLocks noGrp="1"/>
          </p:cNvSpPr>
          <p:nvPr>
            <p:ph idx="1"/>
          </p:nvPr>
        </p:nvSpPr>
        <p:spPr/>
        <p:txBody>
          <a:bodyPr/>
          <a:lstStyle/>
          <a:p>
            <a:pPr eaLnBrk="1" hangingPunct="1"/>
            <a:r>
              <a:rPr lang="en-US" smtClean="0"/>
              <a:t>Like many legends, the legend of Anastasia can be refuted with scientific evidence</a:t>
            </a:r>
          </a:p>
          <a:p>
            <a:pPr eaLnBrk="1" hangingPunct="1"/>
            <a:r>
              <a:rPr lang="en-US" smtClean="0"/>
              <a:t>In 2009, DNA recovered from a skeleton buried near the Romanov family was confirmed to be Anastasia Romanov, proving  that she died in July 1918 along with her family</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a:t>
            </a:r>
            <a:r>
              <a:rPr lang="en-US" sz="2800" b="1" dirty="0" smtClean="0"/>
              <a:t> 12</a:t>
            </a:r>
            <a:endParaRPr lang="en-US" sz="2800" dirty="0" smtClean="0"/>
          </a:p>
          <a:p>
            <a:pPr eaLnBrk="1" fontAlgn="auto" hangingPunct="1">
              <a:lnSpc>
                <a:spcPct val="90000"/>
              </a:lnSpc>
              <a:spcAft>
                <a:spcPts val="0"/>
              </a:spcAft>
              <a:defRPr/>
            </a:pPr>
            <a:r>
              <a:rPr lang="en-US" sz="2800" dirty="0" smtClean="0"/>
              <a:t>Patterns of Inheritance</a:t>
            </a:r>
            <a:endParaRPr lang="en-US"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p:txBody>
          <a:bodyPr rIns="132080"/>
          <a:lstStyle/>
          <a:p>
            <a:pPr eaLnBrk="1" hangingPunct="1"/>
            <a:r>
              <a:rPr lang="en-US"/>
              <a:t>Concept Quiz </a:t>
            </a:r>
          </a:p>
        </p:txBody>
      </p:sp>
      <p:sp>
        <p:nvSpPr>
          <p:cNvPr id="26627" name="Rectangle 14"/>
          <p:cNvSpPr>
            <a:spLocks noGrp="1" noChangeArrowheads="1"/>
          </p:cNvSpPr>
          <p:nvPr>
            <p:ph type="body" idx="1"/>
          </p:nvPr>
        </p:nvSpPr>
        <p:spPr>
          <a:xfrm>
            <a:off x="457200" y="1600200"/>
            <a:ext cx="8229600" cy="3886200"/>
          </a:xfrm>
        </p:spPr>
        <p:txBody>
          <a:bodyPr rIns="132080"/>
          <a:lstStyle/>
          <a:p>
            <a:pPr marL="649288" indent="-649288" eaLnBrk="1" hangingPunct="1">
              <a:lnSpc>
                <a:spcPct val="90000"/>
              </a:lnSpc>
              <a:buFont typeface="Wingdings" pitchFamily="1" charset="2"/>
              <a:buNone/>
            </a:pPr>
            <a:r>
              <a:rPr lang="en-US"/>
              <a:t>A red carnation and a white carnation</a:t>
            </a:r>
          </a:p>
          <a:p>
            <a:pPr marL="649288" indent="-649288" eaLnBrk="1" hangingPunct="1">
              <a:lnSpc>
                <a:spcPct val="90000"/>
              </a:lnSpc>
              <a:buFont typeface="Wingdings" pitchFamily="1" charset="2"/>
              <a:buNone/>
            </a:pPr>
            <a:r>
              <a:rPr lang="en-US"/>
              <a:t>produce offspring that are all pink.  The type</a:t>
            </a:r>
          </a:p>
          <a:p>
            <a:pPr marL="649288" indent="-649288" eaLnBrk="1" hangingPunct="1">
              <a:lnSpc>
                <a:spcPct val="90000"/>
              </a:lnSpc>
              <a:buFont typeface="Wingdings" pitchFamily="1" charset="2"/>
              <a:buNone/>
            </a:pPr>
            <a:r>
              <a:rPr lang="en-US"/>
              <a:t>of inheritance pattern occurring is:</a:t>
            </a:r>
          </a:p>
          <a:p>
            <a:pPr marL="649288" indent="-649288" eaLnBrk="1" hangingPunct="1">
              <a:lnSpc>
                <a:spcPct val="90000"/>
              </a:lnSpc>
              <a:buFont typeface="Wingdings" pitchFamily="1" charset="2"/>
              <a:buNone/>
            </a:pPr>
            <a:endParaRPr lang="en-US"/>
          </a:p>
          <a:p>
            <a:pPr marL="649288" indent="-649288" eaLnBrk="1" hangingPunct="1">
              <a:lnSpc>
                <a:spcPct val="90000"/>
              </a:lnSpc>
              <a:buSzPct val="99000"/>
              <a:buFont typeface="Wingdings" pitchFamily="1" charset="2"/>
              <a:buAutoNum type="alphaUcPeriod"/>
            </a:pPr>
            <a:r>
              <a:rPr lang="en-US"/>
              <a:t>Complete dominance</a:t>
            </a:r>
          </a:p>
          <a:p>
            <a:pPr marL="649288" indent="-649288" eaLnBrk="1" hangingPunct="1">
              <a:lnSpc>
                <a:spcPct val="90000"/>
              </a:lnSpc>
              <a:buSzPct val="99000"/>
              <a:buFont typeface="Wingdings" pitchFamily="1" charset="2"/>
              <a:buAutoNum type="alphaUcPeriod"/>
            </a:pPr>
            <a:r>
              <a:rPr lang="en-US"/>
              <a:t>Incomplete dominance</a:t>
            </a:r>
          </a:p>
          <a:p>
            <a:pPr marL="649288" indent="-649288" eaLnBrk="1" hangingPunct="1">
              <a:lnSpc>
                <a:spcPct val="90000"/>
              </a:lnSpc>
              <a:buSzPct val="99000"/>
              <a:buFont typeface="Wingdings" pitchFamily="1" charset="2"/>
              <a:buAutoNum type="alphaUcPeriod"/>
            </a:pPr>
            <a:r>
              <a:rPr lang="en-US"/>
              <a:t>Codominance</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3"/>
          <p:cNvSpPr>
            <a:spLocks noGrp="1" noChangeArrowheads="1"/>
          </p:cNvSpPr>
          <p:nvPr>
            <p:ph type="body" idx="1"/>
          </p:nvPr>
        </p:nvSpPr>
        <p:spPr>
          <a:xfrm>
            <a:off x="457200" y="1600200"/>
            <a:ext cx="8229600" cy="3886200"/>
          </a:xfrm>
        </p:spPr>
        <p:txBody>
          <a:bodyPr rIns="132080"/>
          <a:lstStyle/>
          <a:p>
            <a:pPr marL="649288" indent="-649288" eaLnBrk="1" hangingPunct="1">
              <a:lnSpc>
                <a:spcPct val="90000"/>
              </a:lnSpc>
              <a:buFont typeface="Wingdings" pitchFamily="1" charset="2"/>
              <a:buNone/>
            </a:pPr>
            <a:r>
              <a:rPr lang="en-US"/>
              <a:t>If an allele for tall plants (T) is dominant to </a:t>
            </a:r>
          </a:p>
          <a:p>
            <a:pPr marL="649288" indent="-649288" eaLnBrk="1" hangingPunct="1">
              <a:lnSpc>
                <a:spcPct val="90000"/>
              </a:lnSpc>
              <a:buFont typeface="Wingdings" pitchFamily="1" charset="2"/>
              <a:buNone/>
            </a:pPr>
            <a:r>
              <a:rPr lang="en-US"/>
              <a:t>short plants (t), what offspring would you</a:t>
            </a:r>
          </a:p>
          <a:p>
            <a:pPr marL="649288" indent="-649288" eaLnBrk="1" hangingPunct="1">
              <a:lnSpc>
                <a:spcPct val="90000"/>
              </a:lnSpc>
              <a:buFont typeface="Wingdings" pitchFamily="1" charset="2"/>
              <a:buNone/>
            </a:pPr>
            <a:r>
              <a:rPr lang="en-US"/>
              <a:t>expect from a TT x Tt cross?</a:t>
            </a:r>
          </a:p>
          <a:p>
            <a:pPr marL="649288" indent="-649288" eaLnBrk="1" hangingPunct="1">
              <a:lnSpc>
                <a:spcPct val="90000"/>
              </a:lnSpc>
              <a:buFont typeface="Wingdings" pitchFamily="1" charset="2"/>
              <a:buNone/>
            </a:pPr>
            <a:endParaRPr lang="en-US"/>
          </a:p>
          <a:p>
            <a:pPr marL="649288" indent="-649288" eaLnBrk="1" hangingPunct="1">
              <a:lnSpc>
                <a:spcPct val="90000"/>
              </a:lnSpc>
              <a:buSzPct val="99000"/>
              <a:buFont typeface="Wingdings" pitchFamily="1" charset="2"/>
              <a:buAutoNum type="alphaUcPeriod"/>
            </a:pPr>
            <a:r>
              <a:rPr lang="en-US"/>
              <a:t>½ tall; ½ short</a:t>
            </a:r>
          </a:p>
          <a:p>
            <a:pPr marL="649288" indent="-649288" eaLnBrk="1" hangingPunct="1">
              <a:lnSpc>
                <a:spcPct val="90000"/>
              </a:lnSpc>
              <a:buSzPct val="99000"/>
              <a:buFont typeface="Wingdings" pitchFamily="1" charset="2"/>
              <a:buAutoNum type="alphaUcPeriod"/>
            </a:pPr>
            <a:r>
              <a:rPr lang="en-US"/>
              <a:t>¾ tall; ¼ short</a:t>
            </a:r>
          </a:p>
          <a:p>
            <a:pPr marL="649288" indent="-649288" eaLnBrk="1" hangingPunct="1">
              <a:lnSpc>
                <a:spcPct val="90000"/>
              </a:lnSpc>
              <a:buSzPct val="99000"/>
              <a:buFont typeface="Wingdings" pitchFamily="1" charset="2"/>
              <a:buAutoNum type="alphaUcPeriod"/>
            </a:pPr>
            <a:r>
              <a:rPr lang="en-US"/>
              <a:t>All tall </a:t>
            </a:r>
          </a:p>
        </p:txBody>
      </p:sp>
      <p:sp>
        <p:nvSpPr>
          <p:cNvPr id="28675" name="Rectangle 14"/>
          <p:cNvSpPr>
            <a:spLocks noGrp="1" noChangeArrowheads="1"/>
          </p:cNvSpPr>
          <p:nvPr>
            <p:ph type="title"/>
          </p:nvPr>
        </p:nvSpPr>
        <p:spPr/>
        <p:txBody>
          <a:bodyPr rIns="132080"/>
          <a:lstStyle/>
          <a:p>
            <a:pPr eaLnBrk="1" hangingPunct="1"/>
            <a:r>
              <a:rPr lang="en-US"/>
              <a:t>Concept Quiz </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3"/>
          <p:cNvSpPr>
            <a:spLocks noGrp="1" noChangeArrowheads="1"/>
          </p:cNvSpPr>
          <p:nvPr>
            <p:ph type="body" idx="1"/>
          </p:nvPr>
        </p:nvSpPr>
        <p:spPr>
          <a:xfrm>
            <a:off x="457200" y="1600200"/>
            <a:ext cx="8229600" cy="3886200"/>
          </a:xfrm>
        </p:spPr>
        <p:txBody>
          <a:bodyPr rIns="132080"/>
          <a:lstStyle/>
          <a:p>
            <a:pPr marL="649288" indent="-649288" eaLnBrk="1" hangingPunct="1">
              <a:lnSpc>
                <a:spcPct val="90000"/>
              </a:lnSpc>
              <a:buFont typeface="Wingdings" pitchFamily="1" charset="2"/>
              <a:buNone/>
            </a:pPr>
            <a:r>
              <a:rPr lang="en-US" sz="2800"/>
              <a:t>Fur color in rabbits shows incomplete dominance.</a:t>
            </a:r>
          </a:p>
          <a:p>
            <a:pPr marL="649288" indent="-649288" eaLnBrk="1" hangingPunct="1">
              <a:lnSpc>
                <a:spcPct val="90000"/>
              </a:lnSpc>
              <a:buFont typeface="Wingdings" pitchFamily="1" charset="2"/>
              <a:buNone/>
            </a:pPr>
            <a:r>
              <a:rPr lang="en-US" sz="2800"/>
              <a:t>F</a:t>
            </a:r>
            <a:r>
              <a:rPr lang="en-US" sz="2800" baseline="30000"/>
              <a:t>B</a:t>
            </a:r>
            <a:r>
              <a:rPr lang="en-US" sz="2800"/>
              <a:t>F</a:t>
            </a:r>
            <a:r>
              <a:rPr lang="en-US" sz="2800" baseline="30000"/>
              <a:t>B</a:t>
            </a:r>
            <a:r>
              <a:rPr lang="en-US" sz="2800"/>
              <a:t> individuals are brown, F</a:t>
            </a:r>
            <a:r>
              <a:rPr lang="en-US" sz="2800" baseline="30000"/>
              <a:t>B</a:t>
            </a:r>
            <a:r>
              <a:rPr lang="en-US" sz="2800"/>
              <a:t>F</a:t>
            </a:r>
            <a:r>
              <a:rPr lang="en-US" sz="2800" baseline="30000"/>
              <a:t>W</a:t>
            </a:r>
            <a:r>
              <a:rPr lang="en-US" sz="2800"/>
              <a:t> individuals are</a:t>
            </a:r>
          </a:p>
          <a:p>
            <a:pPr marL="649288" indent="-649288" eaLnBrk="1" hangingPunct="1">
              <a:lnSpc>
                <a:spcPct val="90000"/>
              </a:lnSpc>
              <a:buFont typeface="Wingdings" pitchFamily="1" charset="2"/>
              <a:buNone/>
            </a:pPr>
            <a:r>
              <a:rPr lang="en-US" sz="2800"/>
              <a:t>cream, F</a:t>
            </a:r>
            <a:r>
              <a:rPr lang="en-US" sz="2800" baseline="30000"/>
              <a:t>W</a:t>
            </a:r>
            <a:r>
              <a:rPr lang="en-US" sz="2800"/>
              <a:t>F</a:t>
            </a:r>
            <a:r>
              <a:rPr lang="en-US" sz="2800" baseline="30000"/>
              <a:t>W</a:t>
            </a:r>
            <a:r>
              <a:rPr lang="en-US" sz="2800"/>
              <a:t> individuals are white.  What is the</a:t>
            </a:r>
          </a:p>
          <a:p>
            <a:pPr marL="649288" indent="-649288" eaLnBrk="1" hangingPunct="1">
              <a:lnSpc>
                <a:spcPct val="90000"/>
              </a:lnSpc>
              <a:buFont typeface="Wingdings" pitchFamily="1" charset="2"/>
              <a:buNone/>
            </a:pPr>
            <a:r>
              <a:rPr lang="en-US" sz="2800"/>
              <a:t>expected ratio of a F</a:t>
            </a:r>
            <a:r>
              <a:rPr lang="en-US" sz="2800" baseline="30000"/>
              <a:t>B</a:t>
            </a:r>
            <a:r>
              <a:rPr lang="en-US" sz="2800"/>
              <a:t>F</a:t>
            </a:r>
            <a:r>
              <a:rPr lang="en-US" sz="2800" baseline="30000"/>
              <a:t>W</a:t>
            </a:r>
            <a:r>
              <a:rPr lang="en-US" sz="2800"/>
              <a:t> x F</a:t>
            </a:r>
            <a:r>
              <a:rPr lang="en-US" sz="2800" baseline="30000"/>
              <a:t>W</a:t>
            </a:r>
            <a:r>
              <a:rPr lang="en-US" sz="2800"/>
              <a:t>F</a:t>
            </a:r>
            <a:r>
              <a:rPr lang="en-US" sz="2800" baseline="30000"/>
              <a:t>W</a:t>
            </a:r>
            <a:r>
              <a:rPr lang="en-US" sz="2800"/>
              <a:t> cross?</a:t>
            </a:r>
          </a:p>
          <a:p>
            <a:pPr marL="649288" indent="-649288" eaLnBrk="1" hangingPunct="1">
              <a:lnSpc>
                <a:spcPct val="90000"/>
              </a:lnSpc>
              <a:buFont typeface="Wingdings" pitchFamily="1" charset="2"/>
              <a:buNone/>
            </a:pPr>
            <a:endParaRPr lang="en-US" sz="2800"/>
          </a:p>
          <a:p>
            <a:pPr marL="649288" indent="-649288" eaLnBrk="1" hangingPunct="1">
              <a:lnSpc>
                <a:spcPct val="90000"/>
              </a:lnSpc>
              <a:buSzPct val="99000"/>
              <a:buFont typeface="Wingdings" pitchFamily="1" charset="2"/>
              <a:buAutoNum type="alphaUcPeriod"/>
            </a:pPr>
            <a:r>
              <a:rPr lang="en-US" sz="2800"/>
              <a:t>3 white : 1 brown</a:t>
            </a:r>
          </a:p>
          <a:p>
            <a:pPr marL="649288" indent="-649288" eaLnBrk="1" hangingPunct="1">
              <a:lnSpc>
                <a:spcPct val="90000"/>
              </a:lnSpc>
              <a:buSzPct val="99000"/>
              <a:buFont typeface="Wingdings" pitchFamily="1" charset="2"/>
              <a:buAutoNum type="alphaUcPeriod"/>
            </a:pPr>
            <a:r>
              <a:rPr lang="en-US" sz="2800"/>
              <a:t>3 white : 1 cream</a:t>
            </a:r>
          </a:p>
          <a:p>
            <a:pPr marL="649288" indent="-649288" eaLnBrk="1" hangingPunct="1">
              <a:lnSpc>
                <a:spcPct val="90000"/>
              </a:lnSpc>
              <a:buSzPct val="99000"/>
              <a:buFont typeface="Wingdings" pitchFamily="1" charset="2"/>
              <a:buAutoNum type="alphaUcPeriod"/>
            </a:pPr>
            <a:r>
              <a:rPr lang="en-US" sz="2800"/>
              <a:t>2 white : 2 cream</a:t>
            </a:r>
          </a:p>
        </p:txBody>
      </p:sp>
      <p:sp>
        <p:nvSpPr>
          <p:cNvPr id="30723" name="Rectangle 14"/>
          <p:cNvSpPr>
            <a:spLocks noGrp="1" noChangeArrowheads="1"/>
          </p:cNvSpPr>
          <p:nvPr>
            <p:ph type="title"/>
          </p:nvPr>
        </p:nvSpPr>
        <p:spPr/>
        <p:txBody>
          <a:bodyPr rIns="132080"/>
          <a:lstStyle/>
          <a:p>
            <a:pPr eaLnBrk="1" hangingPunct="1"/>
            <a:r>
              <a:rPr lang="en-US"/>
              <a:t>Concept Quiz </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4"/>
          <p:cNvSpPr>
            <a:spLocks noGrp="1" noChangeArrowheads="1"/>
          </p:cNvSpPr>
          <p:nvPr>
            <p:ph type="ctrTitle"/>
          </p:nvPr>
        </p:nvSpPr>
        <p:spPr/>
        <p:txBody>
          <a:bodyPr/>
          <a:lstStyle/>
          <a:p>
            <a:r>
              <a:rPr lang="en-US" b="1" dirty="0" smtClean="0">
                <a:solidFill>
                  <a:srgbClr val="E03C3C"/>
                </a:solidFill>
                <a:ea typeface="+mj-ea"/>
                <a:cs typeface="+mj-cs"/>
              </a:rPr>
              <a:t>Relevant Art from Other Chapters</a:t>
            </a:r>
            <a:endParaRPr lang="en-US" b="1" dirty="0">
              <a:solidFill>
                <a:srgbClr val="FF0000"/>
              </a:solidFill>
              <a:latin typeface="Calibri"/>
              <a:cs typeface="Calibri"/>
            </a:endParaRPr>
          </a:p>
        </p:txBody>
      </p:sp>
      <p:sp>
        <p:nvSpPr>
          <p:cNvPr id="144389" name="Rectangle 5"/>
          <p:cNvSpPr>
            <a:spLocks noGrp="1" noChangeArrowheads="1"/>
          </p:cNvSpPr>
          <p:nvPr>
            <p:ph type="subTitle" idx="1"/>
          </p:nvPr>
        </p:nvSpPr>
        <p:spPr/>
        <p:txBody>
          <a:bodyPr/>
          <a:lstStyle/>
          <a:p>
            <a:r>
              <a:rPr lang="en-US" sz="2800" dirty="0">
                <a:latin typeface="Calibri"/>
                <a:cs typeface="Calibri"/>
              </a:rPr>
              <a:t>All art files from the book are available in JPEG and PPT formats </a:t>
            </a:r>
            <a:r>
              <a:rPr lang="en-US" sz="2800" dirty="0" smtClean="0">
                <a:latin typeface="Calibri"/>
                <a:cs typeface="Calibri"/>
              </a:rPr>
              <a:t>online and on </a:t>
            </a:r>
            <a:r>
              <a:rPr lang="en-US" sz="2800" dirty="0">
                <a:latin typeface="Calibri"/>
                <a:cs typeface="Calibri"/>
              </a:rPr>
              <a:t>the Instructor Resource Disc</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13_01"/>
          <p:cNvPicPr>
            <a:picLocks noChangeAspect="1" noChangeArrowheads="1"/>
          </p:cNvPicPr>
          <p:nvPr/>
        </p:nvPicPr>
        <p:blipFill>
          <a:blip r:embed="rId3"/>
          <a:srcRect/>
          <a:stretch>
            <a:fillRect/>
          </a:stretch>
        </p:blipFill>
        <p:spPr bwMode="auto">
          <a:xfrm>
            <a:off x="1612900" y="215900"/>
            <a:ext cx="59293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figure_13_02"/>
          <p:cNvPicPr>
            <a:picLocks noChangeAspect="1" noChangeArrowheads="1"/>
          </p:cNvPicPr>
          <p:nvPr/>
        </p:nvPicPr>
        <p:blipFill>
          <a:blip r:embed="rId3"/>
          <a:srcRect/>
          <a:stretch>
            <a:fillRect/>
          </a:stretch>
        </p:blipFill>
        <p:spPr bwMode="auto">
          <a:xfrm>
            <a:off x="1536700" y="215900"/>
            <a:ext cx="60753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2" descr="figure_13_03"/>
          <p:cNvPicPr>
            <a:picLocks noChangeAspect="1" noChangeArrowheads="1"/>
          </p:cNvPicPr>
          <p:nvPr/>
        </p:nvPicPr>
        <p:blipFill>
          <a:blip r:embed="rId3"/>
          <a:srcRect/>
          <a:stretch>
            <a:fillRect/>
          </a:stretch>
        </p:blipFill>
        <p:spPr bwMode="auto">
          <a:xfrm>
            <a:off x="914400" y="215900"/>
            <a:ext cx="73183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7698" name="Picture 2" descr="unnumbered_13_p312"/>
          <p:cNvPicPr>
            <a:picLocks noChangeAspect="1" noChangeArrowheads="1"/>
          </p:cNvPicPr>
          <p:nvPr/>
        </p:nvPicPr>
        <p:blipFill>
          <a:blip r:embed="rId3"/>
          <a:srcRect/>
          <a:stretch>
            <a:fillRect/>
          </a:stretch>
        </p:blipFill>
        <p:spPr bwMode="auto">
          <a:xfrm>
            <a:off x="609600" y="215900"/>
            <a:ext cx="79279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Essential Terms in Genetics</a:t>
            </a:r>
          </a:p>
        </p:txBody>
      </p:sp>
      <p:sp>
        <p:nvSpPr>
          <p:cNvPr id="19458" name="Content Placeholder 2"/>
          <p:cNvSpPr>
            <a:spLocks noGrp="1"/>
          </p:cNvSpPr>
          <p:nvPr>
            <p:ph idx="1"/>
          </p:nvPr>
        </p:nvSpPr>
        <p:spPr>
          <a:xfrm>
            <a:off x="457200" y="1600200"/>
            <a:ext cx="8229600" cy="4948238"/>
          </a:xfrm>
        </p:spPr>
        <p:txBody>
          <a:bodyPr/>
          <a:lstStyle/>
          <a:p>
            <a:pPr eaLnBrk="1" hangingPunct="1"/>
            <a:r>
              <a:rPr lang="en-US" smtClean="0"/>
              <a:t>A </a:t>
            </a:r>
            <a:r>
              <a:rPr lang="en-US" b="1" smtClean="0"/>
              <a:t>genetic trait</a:t>
            </a:r>
            <a:r>
              <a:rPr lang="en-US" smtClean="0"/>
              <a:t> is any inherited characteristic of an organism that can be observed or detected</a:t>
            </a:r>
          </a:p>
          <a:p>
            <a:pPr eaLnBrk="1" hangingPunct="1"/>
            <a:r>
              <a:rPr lang="en-US" smtClean="0"/>
              <a:t>Invariant genetic traits are the same in all individuals in a population </a:t>
            </a:r>
          </a:p>
          <a:p>
            <a:pPr eaLnBrk="1" hangingPunct="1"/>
            <a:r>
              <a:rPr lang="en-US" smtClean="0"/>
              <a:t>The display of a particular version of a genetic trait in a specific individual is the </a:t>
            </a:r>
            <a:r>
              <a:rPr lang="en-US" b="1" smtClean="0"/>
              <a:t>phenotype</a:t>
            </a:r>
            <a:endParaRPr lang="en-US" smtClean="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0834" name="Picture 2" descr="figure_13_05"/>
          <p:cNvPicPr>
            <a:picLocks noChangeAspect="1" noChangeArrowheads="1"/>
          </p:cNvPicPr>
          <p:nvPr/>
        </p:nvPicPr>
        <p:blipFill>
          <a:blip r:embed="rId3"/>
          <a:srcRect/>
          <a:stretch>
            <a:fillRect/>
          </a:stretch>
        </p:blipFill>
        <p:spPr bwMode="auto">
          <a:xfrm>
            <a:off x="304800" y="533400"/>
            <a:ext cx="8531225" cy="5807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6674" name="Picture 2" descr="unnumbered_13_p305"/>
          <p:cNvPicPr>
            <a:picLocks noChangeAspect="1" noChangeArrowheads="1"/>
          </p:cNvPicPr>
          <p:nvPr/>
        </p:nvPicPr>
        <p:blipFill>
          <a:blip r:embed="rId3"/>
          <a:srcRect/>
          <a:stretch>
            <a:fillRect/>
          </a:stretch>
        </p:blipFill>
        <p:spPr bwMode="auto">
          <a:xfrm>
            <a:off x="2400300" y="215900"/>
            <a:ext cx="43386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14_01"/>
          <p:cNvPicPr>
            <a:picLocks noChangeAspect="1" noChangeArrowheads="1"/>
          </p:cNvPicPr>
          <p:nvPr/>
        </p:nvPicPr>
        <p:blipFill>
          <a:blip r:embed="rId3"/>
          <a:srcRect/>
          <a:stretch>
            <a:fillRect/>
          </a:stretch>
        </p:blipFill>
        <p:spPr bwMode="auto">
          <a:xfrm>
            <a:off x="1079500" y="215900"/>
            <a:ext cx="70024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2" descr="figure_15_02"/>
          <p:cNvPicPr>
            <a:picLocks noChangeAspect="1" noChangeArrowheads="1"/>
          </p:cNvPicPr>
          <p:nvPr/>
        </p:nvPicPr>
        <p:blipFill>
          <a:blip r:embed="rId3"/>
          <a:srcRect/>
          <a:stretch>
            <a:fillRect/>
          </a:stretch>
        </p:blipFill>
        <p:spPr bwMode="auto">
          <a:xfrm>
            <a:off x="698500" y="215900"/>
            <a:ext cx="77454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figure_12_02"/>
          <p:cNvPicPr>
            <a:picLocks noChangeAspect="1" noChangeArrowheads="1"/>
          </p:cNvPicPr>
          <p:nvPr/>
        </p:nvPicPr>
        <p:blipFill>
          <a:blip r:embed="rId3"/>
          <a:srcRect/>
          <a:stretch>
            <a:fillRect/>
          </a:stretch>
        </p:blipFill>
        <p:spPr bwMode="auto">
          <a:xfrm>
            <a:off x="596900" y="215900"/>
            <a:ext cx="79470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Diploid Cells Have Two Copies </a:t>
            </a:r>
            <a:br>
              <a:rPr lang="en-US" dirty="0" smtClean="0"/>
            </a:br>
            <a:r>
              <a:rPr lang="en-US" dirty="0" smtClean="0"/>
              <a:t>of Every Gene</a:t>
            </a:r>
            <a:endParaRPr lang="en-US" dirty="0"/>
          </a:p>
        </p:txBody>
      </p:sp>
      <p:sp>
        <p:nvSpPr>
          <p:cNvPr id="22530" name="Content Placeholder 2"/>
          <p:cNvSpPr>
            <a:spLocks noGrp="1"/>
          </p:cNvSpPr>
          <p:nvPr>
            <p:ph idx="1"/>
          </p:nvPr>
        </p:nvSpPr>
        <p:spPr/>
        <p:txBody>
          <a:bodyPr/>
          <a:lstStyle/>
          <a:p>
            <a:pPr eaLnBrk="1" hangingPunct="1">
              <a:lnSpc>
                <a:spcPct val="90000"/>
              </a:lnSpc>
            </a:pPr>
            <a:r>
              <a:rPr lang="en-US" sz="2800" smtClean="0"/>
              <a:t>Somatic cells of plants and animals are </a:t>
            </a:r>
            <a:r>
              <a:rPr lang="en-US" sz="2800" b="1" smtClean="0"/>
              <a:t>diploid</a:t>
            </a:r>
            <a:r>
              <a:rPr lang="en-US" sz="2800" smtClean="0"/>
              <a:t>,</a:t>
            </a:r>
            <a:r>
              <a:rPr lang="en-US" sz="2800" b="1" smtClean="0"/>
              <a:t> </a:t>
            </a:r>
            <a:r>
              <a:rPr lang="en-US" sz="2800" smtClean="0"/>
              <a:t>meaning that they contain two copies of each type of chromosome and make up a </a:t>
            </a:r>
            <a:r>
              <a:rPr lang="en-US" sz="2800" b="1" smtClean="0"/>
              <a:t>homologous pair</a:t>
            </a:r>
          </a:p>
          <a:p>
            <a:pPr eaLnBrk="1" hangingPunct="1">
              <a:lnSpc>
                <a:spcPct val="90000"/>
              </a:lnSpc>
            </a:pPr>
            <a:r>
              <a:rPr lang="en-US" sz="2800" smtClean="0"/>
              <a:t>Each homologous pair contains one </a:t>
            </a:r>
            <a:r>
              <a:rPr lang="en-US" sz="2800" b="1" smtClean="0"/>
              <a:t>paternal homologue </a:t>
            </a:r>
            <a:r>
              <a:rPr lang="en-US" sz="2800" smtClean="0"/>
              <a:t>and one </a:t>
            </a:r>
            <a:r>
              <a:rPr lang="en-US" sz="2800" b="1" smtClean="0"/>
              <a:t>maternal homologue</a:t>
            </a:r>
          </a:p>
          <a:p>
            <a:pPr eaLnBrk="1" hangingPunct="1">
              <a:lnSpc>
                <a:spcPct val="90000"/>
              </a:lnSpc>
            </a:pPr>
            <a:r>
              <a:rPr lang="en-US" sz="2800" smtClean="0"/>
              <a:t>Humans have 23 pairs of homologous chromosomes, making a total of 46 chromosomes</a:t>
            </a:r>
          </a:p>
          <a:p>
            <a:pPr eaLnBrk="1" hangingPunct="1">
              <a:lnSpc>
                <a:spcPct val="90000"/>
              </a:lnSpc>
            </a:pPr>
            <a:r>
              <a:rPr lang="en-US" sz="2800" smtClean="0"/>
              <a:t>Gametes are created through meiosis and are </a:t>
            </a:r>
            <a:r>
              <a:rPr lang="en-US" sz="2800" b="1" smtClean="0"/>
              <a:t>haploid</a:t>
            </a:r>
            <a:r>
              <a:rPr lang="en-US" sz="2800" smtClean="0"/>
              <a:t>, meaning they have only one set of chromosomes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4" name="Picture 2" descr="figure_12_03"/>
          <p:cNvPicPr>
            <a:picLocks noChangeAspect="1" noChangeArrowheads="1"/>
          </p:cNvPicPr>
          <p:nvPr/>
        </p:nvPicPr>
        <p:blipFill>
          <a:blip r:embed="rId3"/>
          <a:srcRect/>
          <a:stretch>
            <a:fillRect/>
          </a:stretch>
        </p:blipFill>
        <p:spPr bwMode="auto">
          <a:xfrm>
            <a:off x="304800" y="317500"/>
            <a:ext cx="8531225" cy="6227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6749</TotalTime>
  <Words>4027</Words>
  <Application>Microsoft Macintosh PowerPoint</Application>
  <PresentationFormat>On-screen Show (4:3)</PresentationFormat>
  <Paragraphs>236</Paragraphs>
  <Slides>63</Slides>
  <Notes>37</Notes>
  <HiddenSlides>0</HiddenSlides>
  <MMClips>0</MMClips>
  <ScaleCrop>false</ScaleCrop>
  <HeadingPairs>
    <vt:vector size="4" baseType="variant">
      <vt:variant>
        <vt:lpstr>Design Template</vt:lpstr>
      </vt:variant>
      <vt:variant>
        <vt:i4>3</vt:i4>
      </vt:variant>
      <vt:variant>
        <vt:lpstr>Slide Titles</vt:lpstr>
      </vt:variant>
      <vt:variant>
        <vt:i4>63</vt:i4>
      </vt:variant>
    </vt:vector>
  </HeadingPairs>
  <TitlesOfParts>
    <vt:vector size="66" baseType="lpstr">
      <vt:lpstr>Office Theme</vt:lpstr>
      <vt:lpstr>Blank Presentation</vt:lpstr>
      <vt:lpstr>3_Pixel</vt:lpstr>
      <vt:lpstr>Discover Biology FIFTH EDITION</vt:lpstr>
      <vt:lpstr>Slide 2</vt:lpstr>
      <vt:lpstr>The Lost Princess</vt:lpstr>
      <vt:lpstr>Humans Have Used the Principles of Inheritance for Thousands of Years</vt:lpstr>
      <vt:lpstr>Slide 5</vt:lpstr>
      <vt:lpstr>Essential Terms in Genetics</vt:lpstr>
      <vt:lpstr>Slide 7</vt:lpstr>
      <vt:lpstr>Diploid Cells Have Two Copies  of Every Gene</vt:lpstr>
      <vt:lpstr>Slide 9</vt:lpstr>
      <vt:lpstr>Genotype Directs Phenotype</vt:lpstr>
      <vt:lpstr>Genotype Directs Phenotype</vt:lpstr>
      <vt:lpstr>Some Phenotypes Are Controlled by Dominant Alleles</vt:lpstr>
      <vt:lpstr>Slide 13</vt:lpstr>
      <vt:lpstr>Gene Mutations Are the  Source of New Alleles</vt:lpstr>
      <vt:lpstr>Gene Mutations Are the  Source of New Alleles</vt:lpstr>
      <vt:lpstr>Controlled Crosses Help Us Understand Patterns of Inheritance</vt:lpstr>
      <vt:lpstr>Slide 17</vt:lpstr>
      <vt:lpstr>Basic Patterns of Inheritance</vt:lpstr>
      <vt:lpstr>Mendel’s Genetic Experiments Began with True-Breeding Pea Plants</vt:lpstr>
      <vt:lpstr>Slide 20</vt:lpstr>
      <vt:lpstr>Mendel Inferred That Inherited Traits Are Determined by Genes </vt:lpstr>
      <vt:lpstr>Mendel Inferred That Inherited Traits Are Determined by Genes </vt:lpstr>
      <vt:lpstr>Slide 23</vt:lpstr>
      <vt:lpstr>Mendel’s Laws of Inheritance</vt:lpstr>
      <vt:lpstr>Mendel’s Single-Trait Crosses Revealed the Law of Segregation</vt:lpstr>
      <vt:lpstr>Slide 26</vt:lpstr>
      <vt:lpstr>Mendel’s Two-Trait Experiments Led to the Law of Independent Assortment</vt:lpstr>
      <vt:lpstr>Slide 28</vt:lpstr>
      <vt:lpstr>Slide 29</vt:lpstr>
      <vt:lpstr>Mendel’s Insights Rested on a Sound Understanding of Probability</vt:lpstr>
      <vt:lpstr>Extensions of Mendel’s Laws</vt:lpstr>
      <vt:lpstr>Many Alleles Display  Incomplete Dominance</vt:lpstr>
      <vt:lpstr>Slide 33</vt:lpstr>
      <vt:lpstr>Slide 34</vt:lpstr>
      <vt:lpstr>Slide 35</vt:lpstr>
      <vt:lpstr>Slide 36</vt:lpstr>
      <vt:lpstr>The Alleles of Some Genes  Are Codominant</vt:lpstr>
      <vt:lpstr>Slide 38</vt:lpstr>
      <vt:lpstr>A Pleiotropic Gene Affects  Multiple Traits</vt:lpstr>
      <vt:lpstr>Slide 40</vt:lpstr>
      <vt:lpstr>Slide 41</vt:lpstr>
      <vt:lpstr>Alleles for One Gene Can Alter the Effects of Another Gene</vt:lpstr>
      <vt:lpstr>Slide 43</vt:lpstr>
      <vt:lpstr>The Environment Can Alter the  Effects of a Gene</vt:lpstr>
      <vt:lpstr>Slide 45</vt:lpstr>
      <vt:lpstr>Most Traits Are Determined by  Two or More Genes</vt:lpstr>
      <vt:lpstr>Slide 47</vt:lpstr>
      <vt:lpstr>Complex Traits</vt:lpstr>
      <vt:lpstr>Slide 49</vt:lpstr>
      <vt:lpstr>Solving the Mystery of the  Lost Princess</vt:lpstr>
      <vt:lpstr>Clicker Questions</vt:lpstr>
      <vt:lpstr>Concept Quiz </vt:lpstr>
      <vt:lpstr>Concept Quiz </vt:lpstr>
      <vt:lpstr>Concept Quiz </vt:lpstr>
      <vt:lpstr>Relevant Art from Other Chapters</vt:lpstr>
      <vt:lpstr>Slide 56</vt:lpstr>
      <vt:lpstr>Slide 57</vt:lpstr>
      <vt:lpstr>Slide 58</vt:lpstr>
      <vt:lpstr>Slide 59</vt:lpstr>
      <vt:lpstr>Slide 60</vt:lpstr>
      <vt:lpstr>Slide 61</vt:lpstr>
      <vt:lpstr>Slide 62</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324</cp:revision>
  <dcterms:created xsi:type="dcterms:W3CDTF">2012-06-05T18:15:37Z</dcterms:created>
  <dcterms:modified xsi:type="dcterms:W3CDTF">2012-06-05T19:00:04Z</dcterms:modified>
</cp:coreProperties>
</file>