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slideMasters/slideMaster2.xml" ContentType="application/vnd.openxmlformats-officedocument.presentationml.slideMaster+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theme/theme4.xml" ContentType="application/vnd.openxmlformats-officedocument.them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Masters/slideMaster3.xml" ContentType="application/vnd.openxmlformats-officedocument.presentationml.slideMaster+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 id="2147483664" r:id="rId3"/>
  </p:sldMasterIdLst>
  <p:notesMasterIdLst>
    <p:notesMasterId r:id="rId47"/>
  </p:notesMasterIdLst>
  <p:sldIdLst>
    <p:sldId id="290" r:id="rId4"/>
    <p:sldId id="291" r:id="rId5"/>
    <p:sldId id="292" r:id="rId6"/>
    <p:sldId id="257" r:id="rId7"/>
    <p:sldId id="258" r:id="rId8"/>
    <p:sldId id="259" r:id="rId9"/>
    <p:sldId id="299" r:id="rId10"/>
    <p:sldId id="260" r:id="rId11"/>
    <p:sldId id="293" r:id="rId12"/>
    <p:sldId id="273" r:id="rId13"/>
    <p:sldId id="261" r:id="rId14"/>
    <p:sldId id="284" r:id="rId15"/>
    <p:sldId id="294" r:id="rId16"/>
    <p:sldId id="262" r:id="rId17"/>
    <p:sldId id="295" r:id="rId18"/>
    <p:sldId id="296" r:id="rId19"/>
    <p:sldId id="297" r:id="rId20"/>
    <p:sldId id="275" r:id="rId21"/>
    <p:sldId id="298" r:id="rId22"/>
    <p:sldId id="263" r:id="rId23"/>
    <p:sldId id="264" r:id="rId24"/>
    <p:sldId id="300" r:id="rId25"/>
    <p:sldId id="265" r:id="rId26"/>
    <p:sldId id="301" r:id="rId27"/>
    <p:sldId id="276" r:id="rId28"/>
    <p:sldId id="302" r:id="rId29"/>
    <p:sldId id="303" r:id="rId30"/>
    <p:sldId id="266" r:id="rId31"/>
    <p:sldId id="304" r:id="rId32"/>
    <p:sldId id="267" r:id="rId33"/>
    <p:sldId id="277" r:id="rId34"/>
    <p:sldId id="268" r:id="rId35"/>
    <p:sldId id="305" r:id="rId36"/>
    <p:sldId id="269" r:id="rId37"/>
    <p:sldId id="306" r:id="rId38"/>
    <p:sldId id="270" r:id="rId39"/>
    <p:sldId id="271" r:id="rId40"/>
    <p:sldId id="307" r:id="rId41"/>
    <p:sldId id="272" r:id="rId42"/>
    <p:sldId id="314" r:id="rId43"/>
    <p:sldId id="316" r:id="rId44"/>
    <p:sldId id="317" r:id="rId45"/>
    <p:sldId id="318" r:id="rId46"/>
  </p:sldIdLst>
  <p:sldSz cx="9144000" cy="6858000" type="screen4x3"/>
  <p:notesSz cx="7077075" cy="9077325"/>
  <p:defaultTextStyle>
    <a:defPPr>
      <a:defRPr lang="en-US"/>
    </a:defPPr>
    <a:lvl1pPr algn="l" defTabSz="457200" rtl="0" fontAlgn="base">
      <a:spcBef>
        <a:spcPct val="0"/>
      </a:spcBef>
      <a:spcAft>
        <a:spcPct val="0"/>
      </a:spcAft>
      <a:defRPr kern="1200">
        <a:solidFill>
          <a:schemeClr val="tx1"/>
        </a:solidFill>
        <a:latin typeface="Arial" pitchFamily="1" charset="0"/>
        <a:ea typeface="Arial" pitchFamily="1" charset="0"/>
        <a:cs typeface="Arial" pitchFamily="1" charset="0"/>
      </a:defRPr>
    </a:lvl1pPr>
    <a:lvl2pPr marL="457200" algn="l" defTabSz="457200" rtl="0" fontAlgn="base">
      <a:spcBef>
        <a:spcPct val="0"/>
      </a:spcBef>
      <a:spcAft>
        <a:spcPct val="0"/>
      </a:spcAft>
      <a:defRPr kern="1200">
        <a:solidFill>
          <a:schemeClr val="tx1"/>
        </a:solidFill>
        <a:latin typeface="Arial" pitchFamily="1" charset="0"/>
        <a:ea typeface="Arial" pitchFamily="1" charset="0"/>
        <a:cs typeface="Arial" pitchFamily="1" charset="0"/>
      </a:defRPr>
    </a:lvl2pPr>
    <a:lvl3pPr marL="914400" algn="l" defTabSz="457200" rtl="0" fontAlgn="base">
      <a:spcBef>
        <a:spcPct val="0"/>
      </a:spcBef>
      <a:spcAft>
        <a:spcPct val="0"/>
      </a:spcAft>
      <a:defRPr kern="1200">
        <a:solidFill>
          <a:schemeClr val="tx1"/>
        </a:solidFill>
        <a:latin typeface="Arial" pitchFamily="1" charset="0"/>
        <a:ea typeface="Arial" pitchFamily="1" charset="0"/>
        <a:cs typeface="Arial" pitchFamily="1" charset="0"/>
      </a:defRPr>
    </a:lvl3pPr>
    <a:lvl4pPr marL="1371600" algn="l" defTabSz="457200" rtl="0" fontAlgn="base">
      <a:spcBef>
        <a:spcPct val="0"/>
      </a:spcBef>
      <a:spcAft>
        <a:spcPct val="0"/>
      </a:spcAft>
      <a:defRPr kern="1200">
        <a:solidFill>
          <a:schemeClr val="tx1"/>
        </a:solidFill>
        <a:latin typeface="Arial" pitchFamily="1" charset="0"/>
        <a:ea typeface="Arial" pitchFamily="1" charset="0"/>
        <a:cs typeface="Arial" pitchFamily="1" charset="0"/>
      </a:defRPr>
    </a:lvl4pPr>
    <a:lvl5pPr marL="1828800" algn="l" defTabSz="457200" rtl="0" fontAlgn="base">
      <a:spcBef>
        <a:spcPct val="0"/>
      </a:spcBef>
      <a:spcAft>
        <a:spcPct val="0"/>
      </a:spcAft>
      <a:defRPr kern="1200">
        <a:solidFill>
          <a:schemeClr val="tx1"/>
        </a:solidFill>
        <a:latin typeface="Arial" pitchFamily="1" charset="0"/>
        <a:ea typeface="Arial" pitchFamily="1" charset="0"/>
        <a:cs typeface="Arial" pitchFamily="1" charset="0"/>
      </a:defRPr>
    </a:lvl5pPr>
    <a:lvl6pPr marL="2286000" algn="l" defTabSz="457200" rtl="0" eaLnBrk="1" latinLnBrk="0" hangingPunct="1">
      <a:defRPr kern="1200">
        <a:solidFill>
          <a:schemeClr val="tx1"/>
        </a:solidFill>
        <a:latin typeface="Arial" pitchFamily="1" charset="0"/>
        <a:ea typeface="Arial" pitchFamily="1" charset="0"/>
        <a:cs typeface="Arial" pitchFamily="1" charset="0"/>
      </a:defRPr>
    </a:lvl6pPr>
    <a:lvl7pPr marL="2743200" algn="l" defTabSz="457200" rtl="0" eaLnBrk="1" latinLnBrk="0" hangingPunct="1">
      <a:defRPr kern="1200">
        <a:solidFill>
          <a:schemeClr val="tx1"/>
        </a:solidFill>
        <a:latin typeface="Arial" pitchFamily="1" charset="0"/>
        <a:ea typeface="Arial" pitchFamily="1" charset="0"/>
        <a:cs typeface="Arial" pitchFamily="1" charset="0"/>
      </a:defRPr>
    </a:lvl7pPr>
    <a:lvl8pPr marL="3200400" algn="l" defTabSz="457200" rtl="0" eaLnBrk="1" latinLnBrk="0" hangingPunct="1">
      <a:defRPr kern="1200">
        <a:solidFill>
          <a:schemeClr val="tx1"/>
        </a:solidFill>
        <a:latin typeface="Arial" pitchFamily="1" charset="0"/>
        <a:ea typeface="Arial" pitchFamily="1" charset="0"/>
        <a:cs typeface="Arial" pitchFamily="1" charset="0"/>
      </a:defRPr>
    </a:lvl8pPr>
    <a:lvl9pPr marL="3657600" algn="l" defTabSz="457200" rtl="0" eaLnBrk="1" latinLnBrk="0" hangingPunct="1">
      <a:defRPr kern="1200">
        <a:solidFill>
          <a:schemeClr val="tx1"/>
        </a:solidFill>
        <a:latin typeface="Arial" pitchFamily="1" charset="0"/>
        <a:ea typeface="Arial" pitchFamily="1" charset="0"/>
        <a:cs typeface="Arial" pitchFamily="1"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p:scale>
          <a:sx n="100" d="100"/>
          <a:sy n="100" d="100"/>
        </p:scale>
        <p:origin x="-2696" y="-7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slide" Target="slides/slide43.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4025"/>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4008438" y="0"/>
            <a:ext cx="3067050" cy="454025"/>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Arial" charset="0"/>
                <a:cs typeface="Arial" charset="0"/>
              </a:defRPr>
            </a:lvl1pPr>
          </a:lstStyle>
          <a:p>
            <a:pPr>
              <a:defRPr/>
            </a:pPr>
            <a:fld id="{E1956B35-64D1-DF4B-A96F-10E010529DAD}" type="datetime1">
              <a:rPr lang="en-US"/>
              <a:pPr>
                <a:defRPr/>
              </a:pPr>
              <a:t>5/18/12</a:t>
            </a:fld>
            <a:endParaRPr lang="en-US"/>
          </a:p>
        </p:txBody>
      </p:sp>
      <p:sp>
        <p:nvSpPr>
          <p:cNvPr id="4" name="Slide Image Placeholder 3"/>
          <p:cNvSpPr>
            <a:spLocks noGrp="1" noRot="1" noChangeAspect="1"/>
          </p:cNvSpPr>
          <p:nvPr>
            <p:ph type="sldImg" idx="2"/>
          </p:nvPr>
        </p:nvSpPr>
        <p:spPr>
          <a:xfrm>
            <a:off x="1270000" y="681038"/>
            <a:ext cx="4538663" cy="34036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8025" y="4311650"/>
            <a:ext cx="5661025" cy="40846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21713"/>
            <a:ext cx="3067050" cy="45402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008438" y="8621713"/>
            <a:ext cx="3067050" cy="454025"/>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Arial" charset="0"/>
                <a:cs typeface="Arial" charset="0"/>
              </a:defRPr>
            </a:lvl1pPr>
          </a:lstStyle>
          <a:p>
            <a:pPr>
              <a:defRPr/>
            </a:pPr>
            <a:fld id="{CBF38BFD-D805-5944-B7AD-E699E83D645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7169F47A-6E80-AB48-AC52-D760BDD95404}" type="slidenum">
              <a:rPr lang="en-US">
                <a:latin typeface="Calibri" pitchFamily="1" charset="0"/>
                <a:ea typeface="Arial" pitchFamily="1" charset="0"/>
                <a:cs typeface="Arial" pitchFamily="1" charset="0"/>
              </a:rPr>
              <a:pPr/>
              <a:t>1</a:t>
            </a:fld>
            <a:endParaRPr lang="en-US">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ln>
            <a:miter lim="800000"/>
            <a:headEnd/>
            <a:tailEnd/>
          </a:ln>
        </p:spPr>
        <p:txBody>
          <a:bodyPr/>
          <a:lstStyle/>
          <a:p>
            <a:fld id="{24E32833-5611-194F-AD93-5E0B66127598}" type="slidenum">
              <a:rPr lang="en-US">
                <a:latin typeface="Calibri" pitchFamily="1" charset="0"/>
                <a:ea typeface="Arial" pitchFamily="1" charset="0"/>
                <a:cs typeface="Arial" pitchFamily="1" charset="0"/>
              </a:rPr>
              <a:pPr/>
              <a:t>17</a:t>
            </a:fld>
            <a:endParaRPr lang="en-US">
              <a:latin typeface="Calibri" pitchFamily="1" charset="0"/>
              <a:ea typeface="Arial" pitchFamily="1" charset="0"/>
              <a:cs typeface="Arial" pitchFamily="1"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93000"/>
              </a:lnSpc>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000000"/>
                </a:solidFill>
                <a:ea typeface="Arial" pitchFamily="1" charset="0"/>
                <a:cs typeface="Arial" pitchFamily="1" charset="0"/>
              </a:rPr>
              <a:t>Figure 11.5 </a:t>
            </a:r>
            <a:r>
              <a:rPr lang="en-US" b="1">
                <a:solidFill>
                  <a:srgbClr val="000000"/>
                </a:solidFill>
                <a:ea typeface="Arial" pitchFamily="1" charset="0"/>
                <a:cs typeface="Arial" pitchFamily="1" charset="0"/>
              </a:rPr>
              <a:t>Small Numbers of Adult Stem Cells Are Found in Certain Tissues and Organs in the Human Body</a:t>
            </a: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ＭＳ Ｐゴシック" pitchFamily="1" charset="-128"/>
                <a:cs typeface="ＭＳ Ｐゴシック" pitchFamily="1" charset="-128"/>
              </a:rPr>
              <a:t>These cells are multipotent or unipotent, rather than pluripotent like embryonic stem cells. Adult stem cells from most organs (except skin and bone marrow) are harder to identify, isolate, and culture in a lab dish, compared to embryonic stem cells derived from the inner cell mass.</a:t>
            </a: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ＭＳ Ｐゴシック" pitchFamily="1" charset="-128"/>
              <a:cs typeface="ＭＳ Ｐゴシック" pitchFamily="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ln>
            <a:miter lim="800000"/>
            <a:headEnd/>
            <a:tailEnd/>
          </a:ln>
        </p:spPr>
        <p:txBody>
          <a:bodyPr/>
          <a:lstStyle/>
          <a:p>
            <a:fld id="{334F1E33-7099-034A-A84F-8F350D2CE1EC}" type="slidenum">
              <a:rPr lang="en-US">
                <a:latin typeface="Calibri" pitchFamily="1" charset="0"/>
                <a:ea typeface="Arial" pitchFamily="1" charset="0"/>
                <a:cs typeface="Arial" pitchFamily="1" charset="0"/>
              </a:rPr>
              <a:pPr/>
              <a:t>19</a:t>
            </a:fld>
            <a:endParaRPr lang="en-US">
              <a:latin typeface="Calibri" pitchFamily="1" charset="0"/>
              <a:ea typeface="Arial" pitchFamily="1" charset="0"/>
              <a:cs typeface="Arial" pitchFamily="1"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b="1">
                <a:solidFill>
                  <a:srgbClr val="000000"/>
                </a:solidFill>
                <a:ea typeface="Arial" pitchFamily="1" charset="0"/>
                <a:cs typeface="Arial" pitchFamily="1" charset="0"/>
              </a:rPr>
              <a:t>Figure 11.6	 </a:t>
            </a:r>
            <a:r>
              <a:rPr lang="en-US" b="1">
                <a:solidFill>
                  <a:srgbClr val="000000"/>
                </a:solidFill>
                <a:ea typeface="Arial" pitchFamily="1" charset="0"/>
                <a:cs typeface="Arial" pitchFamily="1" charset="0"/>
              </a:rPr>
              <a:t>Human Embryonic Stem Cells</a:t>
            </a:r>
            <a:endParaRPr lang="en-GB" b="1">
              <a:solidFill>
                <a:srgbClr val="000000"/>
              </a:solidFill>
              <a:ea typeface="Arial" pitchFamily="1" charset="0"/>
              <a:cs typeface="Arial" pitchFamily="1" charset="0"/>
            </a:endParaRPr>
          </a:p>
          <a:p>
            <a:pPr eaLnBrk="1" hangingPunct="1">
              <a:spcBef>
                <a:spcPct val="0"/>
              </a:spcBef>
            </a:pPr>
            <a:r>
              <a:rPr lang="en-US">
                <a:ea typeface="ＭＳ Ｐゴシック" pitchFamily="1" charset="-128"/>
                <a:cs typeface="ＭＳ Ｐゴシック" pitchFamily="1" charset="-128"/>
              </a:rPr>
              <a:t>The only source of human embryonic stem cells is the pool of very-early-stage human embryos (blastocysts) donated by couples using in vitro fertilization technology (IVF). The harvesting of the inner cell mass destroys the embryo.</a:t>
            </a:r>
          </a:p>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1" charset="-128"/>
                <a:cs typeface="ＭＳ Ｐゴシック" pitchFamily="1" charset="-128"/>
              </a:rPr>
              <a:t>11.2 Cancer Cells: Good Cells Gone Bad</a:t>
            </a:r>
          </a:p>
          <a:p>
            <a:pPr eaLnBrk="1" hangingPunct="1">
              <a:spcBef>
                <a:spcPct val="0"/>
              </a:spcBef>
              <a:buFontTx/>
              <a:buAutoNum type="alphaUcPeriod"/>
            </a:pPr>
            <a:r>
              <a:rPr lang="en-US">
                <a:ea typeface="ＭＳ Ｐゴシック" pitchFamily="1" charset="-128"/>
                <a:cs typeface="ＭＳ Ｐゴシック" pitchFamily="1" charset="-128"/>
              </a:rPr>
              <a:t> Cancer develops when cells lose normal restraints on division and migration.</a:t>
            </a:r>
          </a:p>
          <a:p>
            <a:pPr eaLnBrk="1" hangingPunct="1">
              <a:spcBef>
                <a:spcPct val="0"/>
              </a:spcBef>
              <a:buFontTx/>
              <a:buAutoNum type="alphaUcPeriod"/>
            </a:pPr>
            <a:r>
              <a:rPr lang="en-US">
                <a:ea typeface="ＭＳ Ｐゴシック" pitchFamily="1" charset="-128"/>
                <a:cs typeface="ＭＳ Ｐゴシック" pitchFamily="1" charset="-128"/>
              </a:rPr>
              <a:t> Cell division is controlled by positive and negative growth regulators.</a:t>
            </a:r>
          </a:p>
          <a:p>
            <a:pPr eaLnBrk="1" hangingPunct="1">
              <a:spcBef>
                <a:spcPct val="0"/>
              </a:spcBef>
              <a:buFontTx/>
              <a:buAutoNum type="alphaUcPeriod"/>
            </a:pPr>
            <a:r>
              <a:rPr lang="en-US">
                <a:ea typeface="ＭＳ Ｐゴシック" pitchFamily="1" charset="-128"/>
                <a:cs typeface="ＭＳ Ｐゴシック" pitchFamily="1" charset="-128"/>
              </a:rPr>
              <a:t> Gene mutations are the root cause of all cancers.</a:t>
            </a:r>
          </a:p>
          <a:p>
            <a:pPr eaLnBrk="1" hangingPunct="1">
              <a:spcBef>
                <a:spcPct val="0"/>
              </a:spcBef>
              <a:buFontTx/>
              <a:buAutoNum type="alphaUcPeriod"/>
            </a:pPr>
            <a:r>
              <a:rPr lang="en-US">
                <a:ea typeface="ＭＳ Ｐゴシック" pitchFamily="1" charset="-128"/>
                <a:cs typeface="ＭＳ Ｐゴシック" pitchFamily="1" charset="-128"/>
              </a:rPr>
              <a:t> Most human cancers are not hereditary.</a:t>
            </a:r>
          </a:p>
          <a:p>
            <a:pPr eaLnBrk="1" hangingPunct="1">
              <a:spcBef>
                <a:spcPct val="0"/>
              </a:spcBef>
              <a:buFontTx/>
              <a:buAutoNum type="alphaUcPeriod"/>
            </a:pPr>
            <a:r>
              <a:rPr lang="en-US">
                <a:ea typeface="ＭＳ Ｐゴシック" pitchFamily="1" charset="-128"/>
                <a:cs typeface="ＭＳ Ｐゴシック" pitchFamily="1" charset="-128"/>
              </a:rPr>
              <a:t> Cancer develops as multiple mutations accumulate in a single cell.</a:t>
            </a:r>
          </a:p>
          <a:p>
            <a:pPr eaLnBrk="1" hangingPunct="1">
              <a:spcBef>
                <a:spcPct val="0"/>
              </a:spcBef>
              <a:buFontTx/>
              <a:buAutoNum type="alphaUcPeriod"/>
            </a:pPr>
            <a:r>
              <a:rPr lang="en-US">
                <a:ea typeface="ＭＳ Ｐゴシック" pitchFamily="1" charset="-128"/>
                <a:cs typeface="ＭＳ Ｐゴシック" pitchFamily="1" charset="-128"/>
              </a:rPr>
              <a:t> The challenge in cancer treatment is to destroy malignant cells selectively.</a:t>
            </a:r>
          </a:p>
          <a:p>
            <a:pPr eaLnBrk="1" hangingPunct="1">
              <a:spcBef>
                <a:spcPct val="0"/>
              </a:spcBef>
              <a:buFontTx/>
              <a:buAutoNum type="alphaUcPeriod"/>
            </a:pPr>
            <a:r>
              <a:rPr lang="en-US">
                <a:ea typeface="ＭＳ Ｐゴシック" pitchFamily="1" charset="-128"/>
                <a:cs typeface="ＭＳ Ｐゴシック" pitchFamily="1" charset="-128"/>
              </a:rPr>
              <a:t> Avoiding risk factors is the key to cancer prevention.</a:t>
            </a:r>
          </a:p>
        </p:txBody>
      </p:sp>
      <p:sp>
        <p:nvSpPr>
          <p:cNvPr id="47108" name="Slide Number Placeholder 3"/>
          <p:cNvSpPr>
            <a:spLocks noGrp="1"/>
          </p:cNvSpPr>
          <p:nvPr>
            <p:ph type="sldNum" sz="quarter" idx="5"/>
          </p:nvPr>
        </p:nvSpPr>
        <p:spPr bwMode="auto">
          <a:noFill/>
          <a:ln>
            <a:miter lim="800000"/>
            <a:headEnd/>
            <a:tailEnd/>
          </a:ln>
        </p:spPr>
        <p:txBody>
          <a:bodyPr/>
          <a:lstStyle/>
          <a:p>
            <a:fld id="{EF6078E3-DC3E-0C40-8EA4-7B0E473603F2}" type="slidenum">
              <a:rPr lang="en-US">
                <a:latin typeface="Calibri" pitchFamily="1" charset="0"/>
                <a:ea typeface="Arial" pitchFamily="1" charset="0"/>
                <a:cs typeface="Arial" pitchFamily="1" charset="0"/>
              </a:rPr>
              <a:pPr/>
              <a:t>21</a:t>
            </a:fld>
            <a:endParaRPr lang="en-US">
              <a:latin typeface="Calibri" pitchFamily="1" charset="0"/>
              <a:ea typeface="Arial" pitchFamily="1" charset="0"/>
              <a:cs typeface="Arial" pitchFamily="1"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2E3BF5C6-1C01-8041-87F5-4008372CA57A}" type="slidenum">
              <a:rPr lang="en-US">
                <a:latin typeface="Calibri" pitchFamily="1" charset="0"/>
                <a:ea typeface="Arial" pitchFamily="1" charset="0"/>
                <a:cs typeface="Arial" pitchFamily="1" charset="0"/>
              </a:rPr>
              <a:pPr/>
              <a:t>22</a:t>
            </a:fld>
            <a:endParaRPr lang="en-US">
              <a:latin typeface="Calibri" pitchFamily="1" charset="0"/>
              <a:ea typeface="Arial" pitchFamily="1" charset="0"/>
              <a:cs typeface="Arial" pitchFamily="1"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a:lstStyle/>
          <a:p>
            <a:fld id="{FBCCEF2F-95D5-364E-9E1B-D829A90CA023}" type="slidenum">
              <a:rPr lang="en-US">
                <a:latin typeface="Calibri" pitchFamily="1" charset="0"/>
                <a:ea typeface="Arial" pitchFamily="1" charset="0"/>
                <a:cs typeface="Arial" pitchFamily="1" charset="0"/>
              </a:rPr>
              <a:pPr/>
              <a:t>24</a:t>
            </a:fld>
            <a:endParaRPr lang="en-US">
              <a:latin typeface="Calibri" pitchFamily="1" charset="0"/>
              <a:ea typeface="Arial" pitchFamily="1" charset="0"/>
              <a:cs typeface="Arial" pitchFamily="1"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b="1">
                <a:solidFill>
                  <a:srgbClr val="000000"/>
                </a:solidFill>
                <a:ea typeface="Arial" pitchFamily="1" charset="0"/>
                <a:cs typeface="Arial" pitchFamily="1" charset="0"/>
              </a:rPr>
              <a:t>Figure 11.7	 </a:t>
            </a:r>
            <a:r>
              <a:rPr lang="en-US" b="1">
                <a:solidFill>
                  <a:srgbClr val="000000"/>
                </a:solidFill>
                <a:ea typeface="Arial" pitchFamily="1" charset="0"/>
                <a:cs typeface="Arial" pitchFamily="1" charset="0"/>
              </a:rPr>
              <a:t>A Home-Grown Monster</a:t>
            </a:r>
            <a:endParaRPr lang="en-GB" b="1">
              <a:solidFill>
                <a:srgbClr val="000000"/>
              </a:solidFill>
              <a:ea typeface="Arial" pitchFamily="1" charset="0"/>
              <a:cs typeface="Arial" pitchFamily="1" charset="0"/>
            </a:endParaRPr>
          </a:p>
          <a:p>
            <a:pPr eaLnBrk="1" hangingPunct="1">
              <a:spcBef>
                <a:spcPct val="0"/>
              </a:spcBef>
            </a:pPr>
            <a:r>
              <a:rPr lang="en-US">
                <a:ea typeface="ＭＳ Ｐゴシック" pitchFamily="1" charset="-128"/>
                <a:cs typeface="ＭＳ Ｐゴシック" pitchFamily="1" charset="-128"/>
              </a:rPr>
              <a:t>This color-enhanced photograph, captured with a scanning electron microscope, shows a breast cancer cell. A lab technician can recognize it as a cancer cell because of its large size, abnormally rounded shape, and altered cell surface.</a:t>
            </a:r>
          </a:p>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a:lstStyle/>
          <a:p>
            <a:fld id="{C9283996-B302-B147-BCC1-31BA79F5169A}" type="slidenum">
              <a:rPr lang="en-US">
                <a:latin typeface="Calibri" pitchFamily="1" charset="0"/>
                <a:ea typeface="Arial" pitchFamily="1" charset="0"/>
                <a:cs typeface="Arial" pitchFamily="1" charset="0"/>
              </a:rPr>
              <a:pPr/>
              <a:t>26</a:t>
            </a:fld>
            <a:endParaRPr lang="en-US">
              <a:latin typeface="Calibri" pitchFamily="1" charset="0"/>
              <a:ea typeface="Arial" pitchFamily="1" charset="0"/>
              <a:cs typeface="Arial" pitchFamily="1"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93000"/>
              </a:lnSpc>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000000"/>
                </a:solidFill>
                <a:ea typeface="Arial" pitchFamily="1" charset="0"/>
                <a:cs typeface="Arial" pitchFamily="1" charset="0"/>
              </a:rPr>
              <a:t>Figure 11.8 </a:t>
            </a:r>
            <a:r>
              <a:rPr lang="en-US" b="1">
                <a:solidFill>
                  <a:srgbClr val="000000"/>
                </a:solidFill>
                <a:ea typeface="Arial" pitchFamily="1" charset="0"/>
                <a:cs typeface="Arial" pitchFamily="1" charset="0"/>
              </a:rPr>
              <a:t>Cancers Start with a Single Cell That Begins Dividing in an Uncontrolled Manner</a:t>
            </a:r>
            <a:endParaRPr lang="en-US">
              <a:ea typeface="ＭＳ Ｐゴシック" pitchFamily="1" charset="-128"/>
              <a:cs typeface="ＭＳ Ｐゴシック" pitchFamily="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ln>
            <a:miter lim="800000"/>
            <a:headEnd/>
            <a:tailEnd/>
          </a:ln>
        </p:spPr>
        <p:txBody>
          <a:bodyPr/>
          <a:lstStyle/>
          <a:p>
            <a:fld id="{0071AE37-4EB1-214E-BDC1-DA0551BA1E44}" type="slidenum">
              <a:rPr lang="en-US">
                <a:latin typeface="Calibri" pitchFamily="1" charset="0"/>
                <a:ea typeface="Arial" pitchFamily="1" charset="0"/>
                <a:cs typeface="Arial" pitchFamily="1" charset="0"/>
              </a:rPr>
              <a:pPr/>
              <a:t>27</a:t>
            </a:fld>
            <a:endParaRPr lang="en-US">
              <a:latin typeface="Calibri" pitchFamily="1" charset="0"/>
              <a:ea typeface="Arial" pitchFamily="1" charset="0"/>
              <a:cs typeface="Arial" pitchFamily="1" charset="0"/>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b="1">
                <a:solidFill>
                  <a:srgbClr val="000000"/>
                </a:solidFill>
                <a:ea typeface="Arial" pitchFamily="1" charset="0"/>
                <a:cs typeface="Arial" pitchFamily="1" charset="0"/>
              </a:rPr>
              <a:t>Figure 11.9	 </a:t>
            </a:r>
            <a:r>
              <a:rPr lang="en-US" b="1">
                <a:solidFill>
                  <a:srgbClr val="000000"/>
                </a:solidFill>
                <a:ea typeface="Arial" pitchFamily="1" charset="0"/>
                <a:cs typeface="Arial" pitchFamily="1" charset="0"/>
              </a:rPr>
              <a:t>Cancer Metastasis</a:t>
            </a:r>
            <a:endParaRPr lang="en-GB" b="1">
              <a:solidFill>
                <a:srgbClr val="000000"/>
              </a:solidFill>
              <a:ea typeface="Arial" pitchFamily="1" charset="0"/>
              <a:cs typeface="Arial" pitchFamily="1" charset="0"/>
            </a:endParaRPr>
          </a:p>
          <a:p>
            <a:pPr eaLnBrk="1" hangingPunct="1">
              <a:spcBef>
                <a:spcPct val="0"/>
              </a:spcBef>
            </a:pPr>
            <a:r>
              <a:rPr lang="en-US">
                <a:ea typeface="ＭＳ Ｐゴシック" pitchFamily="1" charset="-128"/>
                <a:cs typeface="ＭＳ Ｐゴシック" pitchFamily="1" charset="-128"/>
              </a:rPr>
              <a:t>This color-enhanced axial computed tomography (CT) scan shows a large cancerous tumor (dark green) in the liver (light green) of a woman who was originally diagnosed with colon cancer. The cancerous cells metastasized from the large intestine to the liver to create the secondary tumors seen here. The woman’s back and spine are at the bottom center of the CT scan, a computer-generated image that represents a slice through the body.</a:t>
            </a:r>
          </a:p>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a:lstStyle/>
          <a:p>
            <a:fld id="{AAB7C239-A948-A44B-9067-2749C79CBEEC}" type="slidenum">
              <a:rPr lang="en-US">
                <a:latin typeface="Calibri" pitchFamily="1" charset="0"/>
                <a:ea typeface="Arial" pitchFamily="1" charset="0"/>
                <a:cs typeface="Arial" pitchFamily="1" charset="0"/>
              </a:rPr>
              <a:pPr/>
              <a:t>29</a:t>
            </a:fld>
            <a:endParaRPr lang="en-US">
              <a:latin typeface="Calibri" pitchFamily="1" charset="0"/>
              <a:ea typeface="Arial" pitchFamily="1" charset="0"/>
              <a:cs typeface="Arial" pitchFamily="1"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93000"/>
              </a:lnSpc>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000000"/>
                </a:solidFill>
                <a:ea typeface="Arial" pitchFamily="1" charset="0"/>
                <a:cs typeface="Arial" pitchFamily="1" charset="0"/>
              </a:rPr>
              <a:t>Figure 11.10 </a:t>
            </a:r>
            <a:r>
              <a:rPr lang="en-US" b="1">
                <a:solidFill>
                  <a:srgbClr val="000000"/>
                </a:solidFill>
                <a:ea typeface="Arial" pitchFamily="1" charset="0"/>
                <a:cs typeface="Arial" pitchFamily="1" charset="0"/>
              </a:rPr>
              <a:t>Growth Factors Can Be Positive or Negative Regulators of the Cell Cycle</a:t>
            </a:r>
            <a:endParaRPr lang="en-GB" b="1">
              <a:solidFill>
                <a:srgbClr val="000000"/>
              </a:solidFill>
              <a:ea typeface="Arial" pitchFamily="1" charset="0"/>
              <a:cs typeface="Arial" pitchFamily="1"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ln>
            <a:miter lim="800000"/>
            <a:headEnd/>
            <a:tailEnd/>
          </a:ln>
        </p:spPr>
        <p:txBody>
          <a:bodyPr/>
          <a:lstStyle/>
          <a:p>
            <a:fld id="{EBC27A1D-634C-8440-BEBA-EFECDD57A1BD}" type="slidenum">
              <a:rPr lang="en-US">
                <a:latin typeface="Calibri" pitchFamily="1" charset="0"/>
                <a:ea typeface="Arial" pitchFamily="1" charset="0"/>
                <a:cs typeface="Arial" pitchFamily="1" charset="0"/>
              </a:rPr>
              <a:pPr/>
              <a:t>33</a:t>
            </a:fld>
            <a:endParaRPr lang="en-US">
              <a:latin typeface="Calibri" pitchFamily="1" charset="0"/>
              <a:ea typeface="Arial" pitchFamily="1" charset="0"/>
              <a:cs typeface="Arial" pitchFamily="1"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93000"/>
              </a:lnSpc>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000000"/>
                </a:solidFill>
                <a:ea typeface="Arial" pitchFamily="1" charset="0"/>
                <a:cs typeface="Arial" pitchFamily="1" charset="0"/>
              </a:rPr>
              <a:t>Figure 11.11 </a:t>
            </a:r>
            <a:r>
              <a:rPr lang="en-US" b="1">
                <a:solidFill>
                  <a:srgbClr val="000000"/>
                </a:solidFill>
                <a:ea typeface="Arial" pitchFamily="1" charset="0"/>
                <a:cs typeface="Arial" pitchFamily="1" charset="0"/>
              </a:rPr>
              <a:t>The Incidence of Cancer Rises Sharply as We Grow Older</a:t>
            </a:r>
            <a:endParaRPr lang="en-GB" b="1">
              <a:solidFill>
                <a:srgbClr val="000000"/>
              </a:solidFill>
              <a:ea typeface="Arial" pitchFamily="1" charset="0"/>
              <a:cs typeface="Arial" pitchFamily="1" charset="0"/>
            </a:endParaRP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ＭＳ Ｐゴシック" pitchFamily="1" charset="-128"/>
                <a:cs typeface="ＭＳ Ｐゴシック" pitchFamily="1" charset="-128"/>
              </a:rPr>
              <a:t>The graph shows incidence rates for all cancers combined, by age group and gender. The incidence of a disease refers to the number of newly diagnosed cases per year for a defined unit of the population—in this case, per 100,000 men or women in each age group.</a:t>
            </a: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ＭＳ Ｐゴシック" pitchFamily="1" charset="-128"/>
              <a:cs typeface="ＭＳ Ｐゴシック" pitchFamily="1"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ln>
            <a:miter lim="800000"/>
            <a:headEnd/>
            <a:tailEnd/>
          </a:ln>
        </p:spPr>
        <p:txBody>
          <a:bodyPr/>
          <a:lstStyle/>
          <a:p>
            <a:fld id="{0F48159F-EBBC-2A4A-9900-4978AD1CAEBE}" type="slidenum">
              <a:rPr lang="en-US">
                <a:latin typeface="Calibri" pitchFamily="1" charset="0"/>
                <a:ea typeface="Arial" pitchFamily="1" charset="0"/>
                <a:cs typeface="Arial" pitchFamily="1" charset="0"/>
              </a:rPr>
              <a:pPr/>
              <a:t>35</a:t>
            </a:fld>
            <a:endParaRPr lang="en-US">
              <a:latin typeface="Calibri" pitchFamily="1" charset="0"/>
              <a:ea typeface="Arial" pitchFamily="1" charset="0"/>
              <a:cs typeface="Arial" pitchFamily="1"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93000"/>
              </a:lnSpc>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000000"/>
                </a:solidFill>
                <a:ea typeface="Arial" pitchFamily="1" charset="0"/>
                <a:cs typeface="Arial" pitchFamily="1" charset="0"/>
              </a:rPr>
              <a:t>Figure 11.12 </a:t>
            </a:r>
            <a:r>
              <a:rPr lang="en-US" b="1">
                <a:solidFill>
                  <a:srgbClr val="000000"/>
                </a:solidFill>
                <a:ea typeface="Arial" pitchFamily="1" charset="0"/>
                <a:cs typeface="Arial" pitchFamily="1" charset="0"/>
              </a:rPr>
              <a:t>Development of Colon Cancer Is a Multistep Process</a:t>
            </a: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ＭＳ Ｐゴシック" pitchFamily="1" charset="-128"/>
                <a:cs typeface="ＭＳ Ｐゴシック" pitchFamily="1" charset="-128"/>
              </a:rPr>
              <a:t>The sequential mutation of several genes that code for positive and negative growth regulators coincides with the progression from a benign polyp in the colon to a malignant tumor. The order in which the various proto-oncogenes and tumor suppressor genes mutate is not set and can vary from one patient to another, which is why every cancer is unique.</a:t>
            </a: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ＭＳ Ｐゴシック" pitchFamily="1" charset="-128"/>
              <a:cs typeface="ＭＳ Ｐゴシック" pitchFamily="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E5B5B0C5-9F4B-A142-B42B-B03E8BFD7932}" type="slidenum">
              <a:rPr lang="en-US">
                <a:latin typeface="Calibri" pitchFamily="1" charset="0"/>
                <a:ea typeface="Arial" pitchFamily="1" charset="0"/>
                <a:cs typeface="Arial" pitchFamily="1" charset="0"/>
              </a:rPr>
              <a:pPr/>
              <a:t>2</a:t>
            </a:fld>
            <a:endParaRPr lang="en-US">
              <a:latin typeface="Calibri" pitchFamily="1" charset="0"/>
              <a:ea typeface="Arial" pitchFamily="1" charset="0"/>
              <a:cs typeface="Arial" pitchFamily="1" charset="0"/>
            </a:endParaRPr>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b="1">
                <a:solidFill>
                  <a:srgbClr val="000000"/>
                </a:solidFill>
                <a:ea typeface="ＭＳ Ｐゴシック" pitchFamily="1" charset="-128"/>
                <a:cs typeface="ＭＳ Ｐゴシック" pitchFamily="1" charset="-128"/>
              </a:rPr>
              <a:t>Figure 11.1a UN</a:t>
            </a:r>
            <a:endParaRPr lang="en-US">
              <a:ea typeface="ＭＳ Ｐゴシック" pitchFamily="1" charset="-128"/>
              <a:cs typeface="ＭＳ Ｐゴシック" pitchFamily="1" charset="-128"/>
            </a:endParaRPr>
          </a:p>
          <a:p>
            <a:pPr eaLnBrk="1" hangingPunct="1">
              <a:spcBef>
                <a:spcPct val="0"/>
              </a:spcBef>
            </a:pPr>
            <a:r>
              <a:rPr lang="en-US">
                <a:ea typeface="ＭＳ Ｐゴシック" pitchFamily="1" charset="-128"/>
                <a:cs typeface="ＭＳ Ｐゴシック" pitchFamily="1" charset="-128"/>
              </a:rPr>
              <a:t>HeLa cells can grow in a lab dish. The cell line was established in 1951 from a slice of a cervical tumor taken from Henrietta Lacks. HeLa cells are now cultivated in thousands of labs all over the world. In this image, the DNA in the HeLa cell nucleus is stained blue, the microtubules are stained green, and the mitochondria are stained red.</a:t>
            </a:r>
          </a:p>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ln>
            <a:miter lim="800000"/>
            <a:headEnd/>
            <a:tailEnd/>
          </a:ln>
        </p:spPr>
        <p:txBody>
          <a:bodyPr/>
          <a:lstStyle/>
          <a:p>
            <a:fld id="{DD859733-0FD2-2A4A-B8E7-1F4FBD8E15C5}" type="slidenum">
              <a:rPr lang="en-US">
                <a:latin typeface="Calibri" pitchFamily="1" charset="0"/>
                <a:ea typeface="Arial" pitchFamily="1" charset="0"/>
                <a:cs typeface="Arial" pitchFamily="1" charset="0"/>
              </a:rPr>
              <a:pPr/>
              <a:t>38</a:t>
            </a:fld>
            <a:endParaRPr lang="en-US">
              <a:latin typeface="Calibri" pitchFamily="1" charset="0"/>
              <a:ea typeface="Arial" pitchFamily="1" charset="0"/>
              <a:cs typeface="Arial" pitchFamily="1" charset="0"/>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b="1">
                <a:solidFill>
                  <a:srgbClr val="000000"/>
                </a:solidFill>
                <a:ea typeface="Arial" pitchFamily="1" charset="0"/>
                <a:cs typeface="Arial" pitchFamily="1" charset="0"/>
              </a:rPr>
              <a:t>Figure 11.2 UN</a:t>
            </a:r>
            <a:endParaRPr lang="en-US">
              <a:ea typeface="ＭＳ Ｐゴシック" pitchFamily="1" charset="-128"/>
              <a:cs typeface="ＭＳ Ｐゴシック" pitchFamily="1" charset="-128"/>
            </a:endParaRPr>
          </a:p>
          <a:p>
            <a:pPr eaLnBrk="1" hangingPunct="1">
              <a:spcBef>
                <a:spcPct val="0"/>
              </a:spcBef>
            </a:pPr>
            <a:r>
              <a:rPr lang="en-US">
                <a:ea typeface="ＭＳ Ｐゴシック" pitchFamily="1" charset="-128"/>
                <a:cs typeface="ＭＳ Ｐゴシック" pitchFamily="1" charset="-128"/>
              </a:rPr>
              <a:t>Skin cancers are the most common cancers in the United States. The use of tanning booths is strongly associated with elevated risk of all types of skin cancer, including the most dangerous form, malignant melanoma.</a:t>
            </a:r>
          </a:p>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40</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1"/>
          <p:cNvSpPr>
            <a:spLocks noChangeArrowheads="1" noTextEdit="1"/>
          </p:cNvSpPr>
          <p:nvPr>
            <p:ph type="sldImg"/>
          </p:nvPr>
        </p:nvSpPr>
        <p:spPr>
          <a:solidFill>
            <a:srgbClr val="FFFFFF"/>
          </a:solidFill>
          <a:ln/>
        </p:spPr>
      </p:sp>
      <p:sp>
        <p:nvSpPr>
          <p:cNvPr id="27651" name="Rectangle 2"/>
          <p:cNvSpPr>
            <a:spLocks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B. Negative growth regulators are called tumor suppressors.</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Oncogenes produce unregulated positive growth regulators.</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Proto-oncogenes normally produce regulated positive growth regulators but can be mutated into oncogenes.</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Positive growth regulators are usually kinases.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1"/>
          <p:cNvSpPr>
            <a:spLocks noChangeArrowheads="1" noTextEdit="1"/>
          </p:cNvSpPr>
          <p:nvPr>
            <p:ph type="sldImg"/>
          </p:nvPr>
        </p:nvSpPr>
        <p:spPr>
          <a:solidFill>
            <a:srgbClr val="FFFFFF"/>
          </a:solidFill>
          <a:ln/>
        </p:spPr>
      </p:sp>
      <p:sp>
        <p:nvSpPr>
          <p:cNvPr id="29699" name="Rectangle 2"/>
          <p:cNvSpPr>
            <a:spLocks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C. It is important to note that, while the first cancer genes were isolated from a virus, viral cancers are usually found in animals other than humans.  Very few human cancers are viral.</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Environmental pollutants, especially tobacco smoke, are leading causes of cancer.</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Many forms of cancer run in families.  These are often due to mutated tumor suppressors.  People with these cancers inherit the first hit that eventually leads to cancer.</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Cigarette smoke is the leading source of environmental pollutants.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1"/>
          <p:cNvSpPr>
            <a:spLocks noChangeArrowheads="1" noTextEdit="1"/>
          </p:cNvSpPr>
          <p:nvPr>
            <p:ph type="sldImg"/>
          </p:nvPr>
        </p:nvSpPr>
        <p:spPr>
          <a:solidFill>
            <a:srgbClr val="FFFFFF"/>
          </a:solidFill>
          <a:ln/>
        </p:spPr>
      </p:sp>
      <p:sp>
        <p:nvSpPr>
          <p:cNvPr id="31747" name="Rectangle 2"/>
          <p:cNvSpPr>
            <a:spLocks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D. All of these are true.  It is very important in cancer because the lack of this allows cells with DNA damage to divide without repairing that damage.  This results in more DNA damage, which eventually produces further mutations and the multiple “hits” that cause cancer.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ln>
            <a:miter lim="800000"/>
            <a:headEnd/>
            <a:tailEnd/>
          </a:ln>
        </p:spPr>
        <p:txBody>
          <a:bodyPr/>
          <a:lstStyle/>
          <a:p>
            <a:fld id="{184518E9-B635-884F-84DF-AB101D5EC09F}" type="slidenum">
              <a:rPr lang="en-US">
                <a:latin typeface="Calibri" pitchFamily="1" charset="0"/>
                <a:ea typeface="Arial" pitchFamily="1" charset="0"/>
                <a:cs typeface="Arial" pitchFamily="1" charset="0"/>
              </a:rPr>
              <a:pPr/>
              <a:t>3</a:t>
            </a:fld>
            <a:endParaRPr lang="en-US">
              <a:latin typeface="Calibri" pitchFamily="1" charset="0"/>
              <a:ea typeface="Arial" pitchFamily="1" charset="0"/>
              <a:cs typeface="Arial" pitchFamily="1" charset="0"/>
            </a:endParaRPr>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b="1">
                <a:solidFill>
                  <a:srgbClr val="000000"/>
                </a:solidFill>
                <a:ea typeface="ＭＳ Ｐゴシック" pitchFamily="1" charset="-128"/>
                <a:cs typeface="ＭＳ Ｐゴシック" pitchFamily="1" charset="-128"/>
              </a:rPr>
              <a:t>Figure 11.1b UN</a:t>
            </a:r>
            <a:endParaRPr lang="en-US">
              <a:ea typeface="ＭＳ Ｐゴシック" pitchFamily="1" charset="-128"/>
              <a:cs typeface="ＭＳ Ｐゴシック" pitchFamily="1" charset="-128"/>
            </a:endParaRPr>
          </a:p>
          <a:p>
            <a:pPr eaLnBrk="1" hangingPunct="1">
              <a:spcBef>
                <a:spcPct val="0"/>
              </a:spcBef>
            </a:pPr>
            <a:r>
              <a:rPr lang="en-US">
                <a:ea typeface="ＭＳ Ｐゴシック" pitchFamily="1" charset="-128"/>
                <a:cs typeface="ＭＳ Ｐゴシック" pitchFamily="1" charset="-128"/>
              </a:rPr>
              <a:t>HeLa cells can grow in a lab dish. The cell line was established in 1951 from a slice of a cervical tumor taken from Henrietta Lacks (above). HeLa cells are now cultivated in thousands of labs all over the world.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1" charset="-128"/>
                <a:cs typeface="ＭＳ Ｐゴシック" pitchFamily="1" charset="-128"/>
              </a:rPr>
              <a:t>11.1 Stem Cells: Dedicated to Division</a:t>
            </a:r>
          </a:p>
          <a:p>
            <a:pPr eaLnBrk="1" hangingPunct="1">
              <a:spcBef>
                <a:spcPct val="0"/>
              </a:spcBef>
              <a:buFontTx/>
              <a:buAutoNum type="alphaUcPeriod"/>
            </a:pPr>
            <a:r>
              <a:rPr lang="en-US">
                <a:ea typeface="ＭＳ Ｐゴシック" pitchFamily="1" charset="-128"/>
                <a:cs typeface="ＭＳ Ｐゴシック" pitchFamily="1" charset="-128"/>
              </a:rPr>
              <a:t> Stem cells are a source of new cells.</a:t>
            </a:r>
          </a:p>
          <a:p>
            <a:pPr eaLnBrk="1" hangingPunct="1">
              <a:spcBef>
                <a:spcPct val="0"/>
              </a:spcBef>
              <a:buFontTx/>
              <a:buAutoNum type="alphaUcPeriod"/>
            </a:pPr>
            <a:r>
              <a:rPr lang="en-US">
                <a:ea typeface="ＭＳ Ｐゴシック" pitchFamily="1" charset="-128"/>
                <a:cs typeface="ＭＳ Ｐゴシック" pitchFamily="1" charset="-128"/>
              </a:rPr>
              <a:t> Stem cell technology offers much hope and some success.</a:t>
            </a:r>
          </a:p>
          <a:p>
            <a:pPr eaLnBrk="1" hangingPunct="1">
              <a:spcBef>
                <a:spcPct val="0"/>
              </a:spcBef>
              <a:buFontTx/>
              <a:buAutoNum type="alphaUcPeriod"/>
            </a:pPr>
            <a:r>
              <a:rPr lang="en-US">
                <a:ea typeface="ＭＳ Ｐゴシック" pitchFamily="1" charset="-128"/>
                <a:cs typeface="ＭＳ Ｐゴシック" pitchFamily="1" charset="-128"/>
              </a:rPr>
              <a:t> Embryonic stem cells are found only in very early stages of development.</a:t>
            </a:r>
          </a:p>
          <a:p>
            <a:pPr eaLnBrk="1" hangingPunct="1">
              <a:spcBef>
                <a:spcPct val="0"/>
              </a:spcBef>
              <a:buFontTx/>
              <a:buAutoNum type="alphaUcPeriod"/>
            </a:pPr>
            <a:r>
              <a:rPr lang="en-US">
                <a:ea typeface="ＭＳ Ｐゴシック" pitchFamily="1" charset="-128"/>
                <a:cs typeface="ＭＳ Ｐゴシック" pitchFamily="1" charset="-128"/>
              </a:rPr>
              <a:t> The use of embryonic stem cells is controversial.</a:t>
            </a:r>
          </a:p>
          <a:p>
            <a:pPr eaLnBrk="1" hangingPunct="1">
              <a:spcBef>
                <a:spcPct val="0"/>
              </a:spcBef>
              <a:buFontTx/>
              <a:buAutoNum type="alphaUcPeriod"/>
            </a:pPr>
            <a:r>
              <a:rPr lang="en-US">
                <a:ea typeface="ＭＳ Ｐゴシック" pitchFamily="1" charset="-128"/>
                <a:cs typeface="ＭＳ Ｐゴシック" pitchFamily="1" charset="-128"/>
              </a:rPr>
              <a:t> Induced pluripotent stem cells are derived from differentiated cells.</a:t>
            </a:r>
          </a:p>
        </p:txBody>
      </p:sp>
      <p:sp>
        <p:nvSpPr>
          <p:cNvPr id="23556" name="Slide Number Placeholder 3"/>
          <p:cNvSpPr>
            <a:spLocks noGrp="1"/>
          </p:cNvSpPr>
          <p:nvPr>
            <p:ph type="sldNum" sz="quarter" idx="5"/>
          </p:nvPr>
        </p:nvSpPr>
        <p:spPr bwMode="auto">
          <a:noFill/>
          <a:ln>
            <a:miter lim="800000"/>
            <a:headEnd/>
            <a:tailEnd/>
          </a:ln>
        </p:spPr>
        <p:txBody>
          <a:bodyPr/>
          <a:lstStyle/>
          <a:p>
            <a:fld id="{C1E8D1ED-03E0-A042-9DC5-AC936752F550}" type="slidenum">
              <a:rPr lang="en-US">
                <a:latin typeface="Calibri" pitchFamily="1" charset="0"/>
                <a:ea typeface="Arial" pitchFamily="1" charset="0"/>
                <a:cs typeface="Arial" pitchFamily="1" charset="0"/>
              </a:rPr>
              <a:pPr/>
              <a:t>6</a:t>
            </a:fld>
            <a:endParaRPr lang="en-US">
              <a:latin typeface="Calibri" pitchFamily="1" charset="0"/>
              <a:ea typeface="Arial" pitchFamily="1" charset="0"/>
              <a:cs typeface="Arial" pitchFamily="1"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ln>
            <a:miter lim="800000"/>
            <a:headEnd/>
            <a:tailEnd/>
          </a:ln>
        </p:spPr>
        <p:txBody>
          <a:bodyPr/>
          <a:lstStyle/>
          <a:p>
            <a:fld id="{FA6D08A8-BC9E-5C41-946D-331C172DF650}" type="slidenum">
              <a:rPr lang="en-US">
                <a:latin typeface="Calibri" pitchFamily="1" charset="0"/>
                <a:ea typeface="Arial" pitchFamily="1" charset="0"/>
                <a:cs typeface="Arial" pitchFamily="1" charset="0"/>
              </a:rPr>
              <a:pPr/>
              <a:t>7</a:t>
            </a:fld>
            <a:endParaRPr lang="en-US">
              <a:latin typeface="Calibri" pitchFamily="1" charset="0"/>
              <a:ea typeface="Arial" pitchFamily="1" charset="0"/>
              <a:cs typeface="Arial" pitchFamily="1" charset="0"/>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b="1">
                <a:solidFill>
                  <a:srgbClr val="000000"/>
                </a:solidFill>
                <a:ea typeface="Arial" pitchFamily="1" charset="0"/>
                <a:cs typeface="Arial" pitchFamily="1" charset="0"/>
              </a:rPr>
              <a:t>Figure 11.1	 </a:t>
            </a:r>
            <a:r>
              <a:rPr lang="en-US" b="1">
                <a:solidFill>
                  <a:srgbClr val="000000"/>
                </a:solidFill>
                <a:ea typeface="Arial" pitchFamily="1" charset="0"/>
                <a:cs typeface="Arial" pitchFamily="1" charset="0"/>
              </a:rPr>
              <a:t>Bone Marrow Stem Cells</a:t>
            </a:r>
            <a:endParaRPr lang="en-US">
              <a:ea typeface="ＭＳ Ｐゴシック" pitchFamily="1" charset="-128"/>
              <a:cs typeface="ＭＳ Ｐゴシック" pitchFamily="1" charset="-128"/>
            </a:endParaRPr>
          </a:p>
          <a:p>
            <a:pPr eaLnBrk="1" hangingPunct="1">
              <a:spcBef>
                <a:spcPct val="0"/>
              </a:spcBef>
            </a:pPr>
            <a:r>
              <a:rPr lang="en-US">
                <a:ea typeface="ＭＳ Ｐゴシック" pitchFamily="1" charset="-128"/>
                <a:cs typeface="ＭＳ Ｐゴシック" pitchFamily="1" charset="-128"/>
              </a:rPr>
              <a:t>These bone marrow mesenchymal stem cells are among the most versatile of adult stem cells. The descendants of mesenchymal stem cells can become bone or cartilage cells. Other stem cells in the bone marrow give rise to red blood cells, white blood cells, and small cell fragments called platelets that are important in blood clotting.</a:t>
            </a:r>
          </a:p>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ln>
            <a:miter lim="800000"/>
            <a:headEnd/>
            <a:tailEnd/>
          </a:ln>
        </p:spPr>
        <p:txBody>
          <a:bodyPr/>
          <a:lstStyle/>
          <a:p>
            <a:fld id="{4F164A85-BDA9-B84D-AC71-F62B3ACDF39E}" type="slidenum">
              <a:rPr lang="en-US">
                <a:latin typeface="Calibri" pitchFamily="1" charset="0"/>
                <a:ea typeface="Arial" pitchFamily="1" charset="0"/>
                <a:cs typeface="Arial" pitchFamily="1" charset="0"/>
              </a:rPr>
              <a:pPr/>
              <a:t>9</a:t>
            </a:fld>
            <a:endParaRPr lang="en-US">
              <a:latin typeface="Calibri" pitchFamily="1" charset="0"/>
              <a:ea typeface="Arial" pitchFamily="1" charset="0"/>
              <a:cs typeface="Arial" pitchFamily="1" charset="0"/>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b="1">
                <a:solidFill>
                  <a:srgbClr val="000000"/>
                </a:solidFill>
                <a:ea typeface="Arial" pitchFamily="1" charset="0"/>
                <a:cs typeface="Arial" pitchFamily="1" charset="0"/>
              </a:rPr>
              <a:t>Figure 11.2	 </a:t>
            </a:r>
            <a:r>
              <a:rPr lang="en-US" b="1">
                <a:solidFill>
                  <a:srgbClr val="000000"/>
                </a:solidFill>
                <a:ea typeface="Arial" pitchFamily="1" charset="0"/>
                <a:cs typeface="Arial" pitchFamily="1" charset="0"/>
              </a:rPr>
              <a:t>Stem Cells Can Renew Themselves</a:t>
            </a:r>
            <a:endParaRPr lang="en-US">
              <a:ea typeface="ＭＳ Ｐゴシック" pitchFamily="1" charset="-128"/>
              <a:cs typeface="ＭＳ Ｐゴシック" pitchFamily="1" charset="-128"/>
            </a:endParaRPr>
          </a:p>
          <a:p>
            <a:pPr eaLnBrk="1" hangingPunct="1">
              <a:spcBef>
                <a:spcPct val="0"/>
              </a:spcBef>
            </a:pPr>
            <a:r>
              <a:rPr lang="en-US">
                <a:ea typeface="ＭＳ Ｐゴシック" pitchFamily="1" charset="-128"/>
                <a:cs typeface="ＭＳ Ｐゴシック" pitchFamily="1" charset="-128"/>
              </a:rPr>
              <a:t>Stem cells are undifferentiated cells that have the unique capacity of self-renewal. Given the right mix of physical and chemical signals (differentiation signals), their descendants can differentiate into highly specialized cell types.</a:t>
            </a:r>
          </a:p>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a:lstStyle/>
          <a:p>
            <a:fld id="{AB2A5F7F-535B-3148-ACC0-DF810FF910C2}" type="slidenum">
              <a:rPr lang="en-US">
                <a:latin typeface="Calibri" pitchFamily="1" charset="0"/>
                <a:ea typeface="Arial" pitchFamily="1" charset="0"/>
                <a:cs typeface="Arial" pitchFamily="1" charset="0"/>
              </a:rPr>
              <a:pPr/>
              <a:t>13</a:t>
            </a:fld>
            <a:endParaRPr lang="en-US">
              <a:latin typeface="Calibri" pitchFamily="1" charset="0"/>
              <a:ea typeface="Arial" pitchFamily="1" charset="0"/>
              <a:cs typeface="Arial" pitchFamily="1"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b="1">
                <a:solidFill>
                  <a:srgbClr val="000000"/>
                </a:solidFill>
                <a:ea typeface="Arial" pitchFamily="1" charset="0"/>
                <a:cs typeface="Arial" pitchFamily="1" charset="0"/>
              </a:rPr>
              <a:t>Figure 11.4	 </a:t>
            </a:r>
            <a:r>
              <a:rPr lang="en-US" b="1">
                <a:solidFill>
                  <a:srgbClr val="000000"/>
                </a:solidFill>
                <a:ea typeface="Arial" pitchFamily="1" charset="0"/>
                <a:cs typeface="Arial" pitchFamily="1" charset="0"/>
              </a:rPr>
              <a:t>Human Development and the Origins of Stem Cells</a:t>
            </a:r>
            <a:endParaRPr lang="en-US">
              <a:ea typeface="ＭＳ Ｐゴシック" pitchFamily="1" charset="-128"/>
              <a:cs typeface="ＭＳ Ｐゴシック" pitchFamily="1" charset="-128"/>
            </a:endParaRPr>
          </a:p>
          <a:p>
            <a:pPr eaLnBrk="1" hangingPunct="1">
              <a:spcBef>
                <a:spcPct val="0"/>
              </a:spcBef>
            </a:pPr>
            <a:r>
              <a:rPr lang="en-US">
                <a:ea typeface="ＭＳ Ｐゴシック" pitchFamily="1" charset="-128"/>
                <a:cs typeface="ＭＳ Ｐゴシック" pitchFamily="1" charset="-128"/>
              </a:rPr>
              <a:t>Embryonic stem cells are pluripotent, and their descendants can therefore differentiate into a great variety of specialized cell types in response to appropriate molecular signals. Adult stem cells, present in low numbers in well-developed tissues and organs, normally give rise to a more limited range of cell types related to these tissues.</a:t>
            </a:r>
          </a:p>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a:lstStyle/>
          <a:p>
            <a:fld id="{1EF96F1F-E954-0D48-A71B-238848B33709}" type="slidenum">
              <a:rPr lang="en-US">
                <a:latin typeface="Calibri" pitchFamily="1" charset="0"/>
                <a:ea typeface="Arial" pitchFamily="1" charset="0"/>
                <a:cs typeface="Arial" pitchFamily="1" charset="0"/>
              </a:rPr>
              <a:pPr/>
              <a:t>15</a:t>
            </a:fld>
            <a:endParaRPr lang="en-US">
              <a:latin typeface="Calibri" pitchFamily="1" charset="0"/>
              <a:ea typeface="Arial" pitchFamily="1" charset="0"/>
              <a:cs typeface="Arial" pitchFamily="1"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b="1">
                <a:solidFill>
                  <a:srgbClr val="000000"/>
                </a:solidFill>
                <a:ea typeface="Arial" pitchFamily="1" charset="0"/>
                <a:cs typeface="Arial" pitchFamily="1" charset="0"/>
              </a:rPr>
              <a:t>Figure 11.4	 </a:t>
            </a:r>
            <a:r>
              <a:rPr lang="en-US" b="1">
                <a:solidFill>
                  <a:srgbClr val="000000"/>
                </a:solidFill>
                <a:ea typeface="Arial" pitchFamily="1" charset="0"/>
                <a:cs typeface="Arial" pitchFamily="1" charset="0"/>
              </a:rPr>
              <a:t>Human Development and the Origins of Stem Cells</a:t>
            </a:r>
            <a:endParaRPr lang="en-GB" b="1">
              <a:solidFill>
                <a:srgbClr val="000000"/>
              </a:solidFill>
              <a:ea typeface="Arial" pitchFamily="1" charset="0"/>
              <a:cs typeface="Arial" pitchFamily="1" charset="0"/>
            </a:endParaRPr>
          </a:p>
          <a:p>
            <a:pPr eaLnBrk="1" hangingPunct="1">
              <a:spcBef>
                <a:spcPct val="0"/>
              </a:spcBef>
            </a:pPr>
            <a:r>
              <a:rPr lang="en-US">
                <a:ea typeface="ＭＳ Ｐゴシック" pitchFamily="1" charset="-128"/>
                <a:cs typeface="ＭＳ Ｐゴシック" pitchFamily="1" charset="-128"/>
              </a:rPr>
              <a:t>Embryonic stem cells are pluripotent, and their descendants can therefore differentiate into a great variety of specialized cell types in response to appropriate molecular signals. Adult stem cells, present in low numbers in well-developed tissues and organs, normally give rise to a more limited range of cell types related to these tissues.</a:t>
            </a:r>
          </a:p>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a:lstStyle/>
          <a:p>
            <a:fld id="{D11ECA7B-89D0-764B-B2D6-027E01465B55}" type="slidenum">
              <a:rPr lang="en-US">
                <a:latin typeface="Calibri" pitchFamily="1" charset="0"/>
                <a:ea typeface="Arial" pitchFamily="1" charset="0"/>
                <a:cs typeface="Arial" pitchFamily="1" charset="0"/>
              </a:rPr>
              <a:pPr/>
              <a:t>16</a:t>
            </a:fld>
            <a:endParaRPr lang="en-US">
              <a:latin typeface="Calibri" pitchFamily="1" charset="0"/>
              <a:ea typeface="Arial" pitchFamily="1" charset="0"/>
              <a:cs typeface="Arial" pitchFamily="1"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b="1">
                <a:solidFill>
                  <a:srgbClr val="000000"/>
                </a:solidFill>
                <a:ea typeface="Arial" pitchFamily="1" charset="0"/>
                <a:cs typeface="Arial" pitchFamily="1" charset="0"/>
              </a:rPr>
              <a:t>Figure 11.4	 </a:t>
            </a:r>
            <a:r>
              <a:rPr lang="en-US" b="1">
                <a:solidFill>
                  <a:srgbClr val="000000"/>
                </a:solidFill>
                <a:ea typeface="Arial" pitchFamily="1" charset="0"/>
                <a:cs typeface="Arial" pitchFamily="1" charset="0"/>
              </a:rPr>
              <a:t>Human Development and the Origins of Stem Cells</a:t>
            </a:r>
            <a:endParaRPr lang="en-GB" b="1">
              <a:solidFill>
                <a:srgbClr val="000000"/>
              </a:solidFill>
              <a:ea typeface="Arial" pitchFamily="1" charset="0"/>
              <a:cs typeface="Arial" pitchFamily="1" charset="0"/>
            </a:endParaRPr>
          </a:p>
          <a:p>
            <a:pPr eaLnBrk="1" hangingPunct="1">
              <a:spcBef>
                <a:spcPct val="0"/>
              </a:spcBef>
            </a:pPr>
            <a:r>
              <a:rPr lang="en-US">
                <a:ea typeface="ＭＳ Ｐゴシック" pitchFamily="1" charset="-128"/>
                <a:cs typeface="ＭＳ Ｐゴシック" pitchFamily="1" charset="-128"/>
              </a:rPr>
              <a:t>Embryonic stem cells are pluripotent, and their descendants can therefore differentiate into a great variety of specialized cell types in response to appropriate molecular signals. Adult stem cells, present in low numbers in well-developed tissues and organs, normally give rise to a more limited range of cell types related to these tissues.</a:t>
            </a:r>
          </a:p>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00C0F6F-319C-B248-B1E2-1971D2FDAB02}" type="datetime1">
              <a:rPr lang="en-US"/>
              <a:pPr>
                <a:defRPr/>
              </a:pPr>
              <a:t>5/18/12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7A0AF0-54F6-ED4D-A529-26B54CDF2FF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4ABB5F-5F8D-BD43-820C-49001B951060}" type="datetime1">
              <a:rPr lang="en-US"/>
              <a:pPr>
                <a:defRPr/>
              </a:pPr>
              <a:t>5/18/12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BA2499-D000-934B-B4CA-BF2620D9B51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07DE8C-679E-5341-97FF-43068F2AC01E}" type="datetime1">
              <a:rPr lang="en-US"/>
              <a:pPr>
                <a:defRPr/>
              </a:pPr>
              <a:t>5/18/12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8CCA5F-0C0A-4147-9CA1-CE69A4F90EE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849805C-4AA3-46F0-B220-CEFDCB14513F}" type="datetimeFigureOut">
              <a:rPr lang="en-US">
                <a:solidFill>
                  <a:prstClr val="black">
                    <a:tint val="75000"/>
                  </a:prstClr>
                </a:solidFill>
              </a:rPr>
              <a:pPr>
                <a:defRPr/>
              </a:pPr>
              <a:t>5/18/12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86C2F83-24C1-4108-A461-6407728BF6B4}"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 2009 W.W. Norton &amp; Company, Inc. DISCOVER BIOLOGY 4/e</a:t>
            </a:r>
          </a:p>
        </p:txBody>
      </p:sp>
      <p:sp>
        <p:nvSpPr>
          <p:cNvPr id="5" name="Rectangle 3"/>
          <p:cNvSpPr>
            <a:spLocks noGrp="1" noChangeArrowheads="1"/>
          </p:cNvSpPr>
          <p:nvPr>
            <p:ph type="sldNum" sz="quarter" idx="11"/>
          </p:nvPr>
        </p:nvSpPr>
        <p:spPr>
          <a:ln/>
        </p:spPr>
        <p:txBody>
          <a:bodyPr/>
          <a:lstStyle>
            <a:lvl1pPr>
              <a:defRPr/>
            </a:lvl1pPr>
          </a:lstStyle>
          <a:p>
            <a:pPr>
              <a:defRPr/>
            </a:pPr>
            <a:fld id="{7B554AA0-06AB-B94D-BC75-1A8BA791169B}"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EF952E-DBAF-D740-93D7-30CD72871755}" type="datetime1">
              <a:rPr lang="en-US"/>
              <a:pPr>
                <a:defRPr/>
              </a:pPr>
              <a:t>5/18/12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FEF75B-B5C9-AD4A-8748-813BE90081B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E34C98A-A57C-254E-8372-55E38E91DA15}" type="datetime1">
              <a:rPr lang="en-US"/>
              <a:pPr>
                <a:defRPr/>
              </a:pPr>
              <a:t>5/18/12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7C9C75-9A89-8443-A088-41A3F4C8EE1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E3F577A-CA81-7F4C-BE0D-1F60A6C58386}" type="datetime1">
              <a:rPr lang="en-US"/>
              <a:pPr>
                <a:defRPr/>
              </a:pPr>
              <a:t>5/18/12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324C517-5ABE-8B42-8E13-BA496D442B4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E666DE4-A96F-6547-AA68-2D76CC278F4E}" type="datetime1">
              <a:rPr lang="en-US"/>
              <a:pPr>
                <a:defRPr/>
              </a:pPr>
              <a:t>5/18/12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D7F480D-8AD3-9E4D-8CE4-C6F8296E377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E5FF872-3167-2B45-9E9D-16B733FC2D21}" type="datetime1">
              <a:rPr lang="en-US"/>
              <a:pPr>
                <a:defRPr/>
              </a:pPr>
              <a:t>5/18/12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AA53697-D642-E04C-A1EC-F33F2C7F011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2E33C4C-2F8E-2F49-9DE1-3C2CFE132164}" type="datetime1">
              <a:rPr lang="en-US"/>
              <a:pPr>
                <a:defRPr/>
              </a:pPr>
              <a:t>5/18/12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62428BA-9202-9B46-9792-2E7B049EB0B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4F806D-E221-BF4F-AED3-D61980B0CB89}" type="datetime1">
              <a:rPr lang="en-US"/>
              <a:pPr>
                <a:defRPr/>
              </a:pPr>
              <a:t>5/18/12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B98DBE-874A-DF4C-91F5-0A84823A412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7D9DC6-B041-2048-944C-92503E214BD6}" type="datetime1">
              <a:rPr lang="en-US"/>
              <a:pPr>
                <a:defRPr/>
              </a:pPr>
              <a:t>5/18/12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50C5E3-421E-884C-B195-99FAA980DF9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Arial" charset="0"/>
                <a:cs typeface="Arial" charset="0"/>
              </a:defRPr>
            </a:lvl1pPr>
          </a:lstStyle>
          <a:p>
            <a:pPr>
              <a:defRPr/>
            </a:pPr>
            <a:fld id="{0D8ABCC7-0615-054B-B601-17403EA0A663}" type="datetime1">
              <a:rPr lang="en-US"/>
              <a:pPr>
                <a:defRPr/>
              </a:pPr>
              <a:t>5/18/12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Arial" charset="0"/>
                <a:cs typeface="Arial" charset="0"/>
              </a:defRPr>
            </a:lvl1pPr>
          </a:lstStyle>
          <a:p>
            <a:pPr>
              <a:defRPr/>
            </a:pPr>
            <a:fld id="{43D9F643-2E17-7D4F-BECA-5DF69D1AA3C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defRPr>
      </a:lvl6pPr>
      <a:lvl7pPr marL="914400" algn="ctr" defTabSz="457200" rtl="0" fontAlgn="base">
        <a:spcBef>
          <a:spcPct val="0"/>
        </a:spcBef>
        <a:spcAft>
          <a:spcPct val="0"/>
        </a:spcAft>
        <a:defRPr sz="4400">
          <a:solidFill>
            <a:schemeClr val="tx1"/>
          </a:solidFill>
          <a:latin typeface="Calibri" charset="0"/>
        </a:defRPr>
      </a:lvl7pPr>
      <a:lvl8pPr marL="1371600" algn="ctr" defTabSz="457200" rtl="0" fontAlgn="base">
        <a:spcBef>
          <a:spcPct val="0"/>
        </a:spcBef>
        <a:spcAft>
          <a:spcPct val="0"/>
        </a:spcAft>
        <a:defRPr sz="4400">
          <a:solidFill>
            <a:schemeClr val="tx1"/>
          </a:solidFill>
          <a:latin typeface="Calibri" charset="0"/>
        </a:defRPr>
      </a:lvl8pPr>
      <a:lvl9pPr marL="1828800" algn="ctr" defTabSz="457200" rtl="0" fontAlgn="base">
        <a:spcBef>
          <a:spcPct val="0"/>
        </a:spcBef>
        <a:spcAft>
          <a:spcPct val="0"/>
        </a:spcAft>
        <a:defRPr sz="4400">
          <a:solidFill>
            <a:schemeClr val="tx1"/>
          </a:solidFill>
          <a:latin typeface="Calibri" charset="0"/>
        </a:defRPr>
      </a:lvl9pPr>
    </p:titleStyle>
    <p:bodyStyle>
      <a:lvl1pPr marL="342900" indent="-342900" algn="l" defTabSz="457200" rtl="0" eaLnBrk="0" fontAlgn="base" hangingPunct="0">
        <a:spcBef>
          <a:spcPct val="20000"/>
        </a:spcBef>
        <a:spcAft>
          <a:spcPct val="0"/>
        </a:spcAft>
        <a:buFont typeface="Arial" pitchFamily="1"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1"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1"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1"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1"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4F64DAE-DD5C-4872-8A76-F92B553D27BD}" type="datetimeFigureOut">
              <a:rPr lang="en-US">
                <a:solidFill>
                  <a:prstClr val="black">
                    <a:tint val="75000"/>
                  </a:prstClr>
                </a:solidFill>
                <a:ea typeface="+mn-ea"/>
              </a:rPr>
              <a:pPr>
                <a:defRPr/>
              </a:pPr>
              <a:t>5/18/12</a:t>
            </a:fld>
            <a:endParaRPr lang="en-US" dirty="0">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6FED0CE-158D-460F-BCC1-1AAD7D1E32F9}" type="slidenum">
              <a:rPr lang="en-US">
                <a:solidFill>
                  <a:prstClr val="black">
                    <a:tint val="75000"/>
                  </a:prstClr>
                </a:solidFill>
                <a:ea typeface="+mn-ea"/>
              </a:rPr>
              <a:pPr>
                <a:defRPr/>
              </a:pPr>
              <a:t>‹#›</a:t>
            </a:fld>
            <a:endParaRPr lang="en-US" dirty="0">
              <a:solidFill>
                <a:prstClr val="black">
                  <a:tint val="75000"/>
                </a:prstClr>
              </a:solidFill>
              <a:ea typeface="+mn-ea"/>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defRPr>
            </a:lvl1pPr>
          </a:lstStyle>
          <a:p>
            <a:pPr defTabSz="914400">
              <a:defRPr/>
            </a:pPr>
            <a:r>
              <a:rPr lang="en-US">
                <a:solidFill>
                  <a:srgbClr val="000000"/>
                </a:solidFill>
                <a:ea typeface="+mn-ea"/>
                <a:cs typeface="+mn-cs"/>
                <a:sym typeface="Arial" pitchFamily="1" charset="0"/>
              </a:rPr>
              <a:t>© 2009 W.W. Norton &amp; Company, Inc. DISCOVER BIOLOGY 4/e</a:t>
            </a:r>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 charset="0"/>
              </a:defRPr>
            </a:lvl1pPr>
          </a:lstStyle>
          <a:p>
            <a:pPr defTabSz="914400">
              <a:defRPr/>
            </a:pPr>
            <a:fld id="{6126FD45-6342-064A-9CC4-AE04BB2968E3}" type="slidenum">
              <a:rPr lang="en-US">
                <a:solidFill>
                  <a:srgbClr val="000000"/>
                </a:solidFill>
                <a:ea typeface="+mn-ea"/>
                <a:cs typeface="+mn-cs"/>
                <a:sym typeface="Arial" pitchFamily="1" charset="0"/>
              </a:rPr>
              <a:pPr defTabSz="914400">
                <a:defRPr/>
              </a:pPr>
              <a:t>‹#›</a:t>
            </a:fld>
            <a:endParaRPr lang="en-US">
              <a:solidFill>
                <a:srgbClr val="000000"/>
              </a:solidFill>
              <a:ea typeface="+mn-ea"/>
              <a:cs typeface="+mn-cs"/>
              <a:sym typeface="Arial" pitchFamily="1" charset="0"/>
            </a:endParaRPr>
          </a:p>
        </p:txBody>
      </p:sp>
      <p:grpSp>
        <p:nvGrpSpPr>
          <p:cNvPr id="2"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defTabSz="914400">
                <a:defRPr/>
              </a:pPr>
              <a:endParaRPr lang="en-US" sz="2400" dirty="0">
                <a:solidFill>
                  <a:srgbClr val="000000"/>
                </a:solidFill>
                <a:latin typeface="Times New Roman" pitchFamily="124" charset="0"/>
                <a:ea typeface="+mn-ea"/>
                <a:cs typeface="+mn-cs"/>
                <a:sym typeface="Arial"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defTabSz="914400">
                <a:defRPr/>
              </a:pPr>
              <a:endParaRPr lang="en-US" sz="2400" dirty="0">
                <a:solidFill>
                  <a:srgbClr val="000000"/>
                </a:solidFill>
                <a:latin typeface="Times New Roman" pitchFamily="124" charset="0"/>
                <a:ea typeface="+mn-ea"/>
                <a:cs typeface="+mn-cs"/>
                <a:sym typeface="Arial"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latin typeface="Arial" charset="0"/>
                <a:ea typeface="+mn-ea"/>
                <a:cs typeface="+mn-cs"/>
                <a:sym typeface="Arial" charset="0"/>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latin typeface="Arial" charset="0"/>
                <a:ea typeface="+mn-ea"/>
                <a:cs typeface="+mn-cs"/>
                <a:sym typeface="Arial" charset="0"/>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latin typeface="Arial" charset="0"/>
                <a:ea typeface="+mn-ea"/>
                <a:cs typeface="+mn-cs"/>
                <a:sym typeface="Arial" charset="0"/>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latin typeface="Arial" charset="0"/>
                <a:ea typeface="+mn-ea"/>
                <a:cs typeface="+mn-cs"/>
                <a:sym typeface="Arial" charset="0"/>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defTabSz="914400">
                <a:defRPr/>
              </a:pPr>
              <a:endParaRPr lang="en-US" sz="2400" dirty="0">
                <a:solidFill>
                  <a:srgbClr val="000000"/>
                </a:solidFill>
                <a:latin typeface="Times New Roman" pitchFamily="124" charset="0"/>
                <a:ea typeface="+mn-ea"/>
                <a:cs typeface="+mn-cs"/>
                <a:sym typeface="Arial"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latin typeface="Arial" charset="0"/>
                <a:ea typeface="+mn-ea"/>
                <a:cs typeface="+mn-cs"/>
                <a:sym typeface="Arial" charset="0"/>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latin typeface="Arial" charset="0"/>
                <a:ea typeface="+mn-ea"/>
                <a:cs typeface="+mn-cs"/>
                <a:sym typeface="Arial" charset="0"/>
              </a:endParaRPr>
            </a:p>
          </p:txBody>
        </p:sp>
      </p:grpSp>
      <p:sp>
        <p:nvSpPr>
          <p:cNvPr id="1331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sym typeface="Arial" charset="0"/>
              </a:defRPr>
            </a:lvl1pPr>
          </a:lstStyle>
          <a:p>
            <a:pPr defTabSz="914400">
              <a:defRPr/>
            </a:pPr>
            <a:endParaRPr lang="en-US">
              <a:solidFill>
                <a:srgbClr val="000000"/>
              </a:solidFill>
              <a:ea typeface="+mn-ea"/>
              <a:cs typeface="+mn-cs"/>
            </a:endParaRPr>
          </a:p>
        </p:txBody>
      </p:sp>
    </p:spTree>
  </p:cSld>
  <p:clrMap bg1="lt1" tx1="dk1" bg2="lt2" tx2="dk2" accent1="accent1" accent2="accent2" accent3="accent3" accent4="accent4" accent5="accent5" accent6="accent6" hlink="hlink" folHlink="folHlink"/>
  <p:sldLayoutIdLst>
    <p:sldLayoutId id="2147483665" r:id="rId1"/>
  </p:sldLayoutIdLst>
  <p:hf hdr="0" dt="0"/>
  <p:txStyles>
    <p:titleStyle>
      <a:lvl1pPr algn="l" rtl="0" eaLnBrk="0" fontAlgn="base" hangingPunct="0">
        <a:spcBef>
          <a:spcPct val="0"/>
        </a:spcBef>
        <a:spcAft>
          <a:spcPct val="0"/>
        </a:spcAft>
        <a:defRPr sz="4400">
          <a:solidFill>
            <a:schemeClr val="tx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2pPr>
      <a:lvl3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3pPr>
      <a:lvl4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4pPr>
      <a:lvl5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1" charset="2"/>
        <a:buChar char="n"/>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lr>
          <a:schemeClr val="accent2"/>
        </a:buClr>
        <a:buSzPct val="80000"/>
        <a:buFont typeface="Wingdings" pitchFamily="1" charset="2"/>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chemeClr val="bg2"/>
        </a:buClr>
        <a:buSzPct val="65000"/>
        <a:buFont typeface="Wingdings" pitchFamily="1" charset="2"/>
        <a:buChar char="n"/>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lr>
          <a:schemeClr val="accent2"/>
        </a:buClr>
        <a:buSzPct val="70000"/>
        <a:buFont typeface="Wingdings" pitchFamily="1" charset="2"/>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lr>
          <a:schemeClr val="bg2"/>
        </a:buClr>
        <a:buFont typeface="Wingdings" pitchFamily="1" charset="2"/>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lr>
          <a:schemeClr val="bg2"/>
        </a:buClr>
        <a:buFont typeface="Wingdings"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a:solidFill>
                  <a:srgbClr val="E03C3C"/>
                </a:solidFill>
                <a:ea typeface="+mj-ea"/>
                <a:cs typeface="+mj-cs"/>
              </a:rPr>
              <a:t>Discover Biology</a:t>
            </a:r>
            <a:br>
              <a:rPr lang="en-US" sz="6000" b="1">
                <a:solidFill>
                  <a:srgbClr val="E03C3C"/>
                </a:solidFill>
                <a:ea typeface="+mj-ea"/>
                <a:cs typeface="+mj-cs"/>
              </a:rPr>
            </a:br>
            <a:r>
              <a:rPr lang="en-US" sz="2800" b="1">
                <a:solidFill>
                  <a:srgbClr val="E03C3C"/>
                </a:solidFill>
                <a:ea typeface="+mj-ea"/>
                <a:cs typeface="+mj-cs"/>
              </a:rPr>
              <a:t>FIFTH EDITION</a:t>
            </a:r>
            <a:endParaRPr lang="en-US" sz="4800" b="1">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buFont typeface="Arial"/>
              <a:buNone/>
              <a:defRPr/>
            </a:pPr>
            <a:r>
              <a:rPr lang="en-US" sz="2800" b="1" dirty="0">
                <a:ea typeface="+mn-ea"/>
                <a:cs typeface="+mn-cs"/>
              </a:rPr>
              <a:t>CHAPTER 11</a:t>
            </a:r>
            <a:endParaRPr lang="en-US" sz="2800" dirty="0">
              <a:ea typeface="+mn-ea"/>
              <a:cs typeface="+mn-cs"/>
            </a:endParaRPr>
          </a:p>
          <a:p>
            <a:pPr eaLnBrk="1" fontAlgn="auto" hangingPunct="1">
              <a:lnSpc>
                <a:spcPct val="90000"/>
              </a:lnSpc>
              <a:spcAft>
                <a:spcPts val="0"/>
              </a:spcAft>
              <a:buFont typeface="Arial"/>
              <a:buNone/>
              <a:defRPr/>
            </a:pPr>
            <a:r>
              <a:rPr lang="en-US" sz="2800" dirty="0">
                <a:ea typeface="+mn-ea"/>
                <a:cs typeface="+mn-cs"/>
              </a:rPr>
              <a:t>Stem Cells, Cancer, and Human Health</a:t>
            </a:r>
          </a:p>
        </p:txBody>
      </p:sp>
      <p:sp>
        <p:nvSpPr>
          <p:cNvPr id="14340" name="Text Box 4"/>
          <p:cNvSpPr txBox="1">
            <a:spLocks noChangeArrowheads="1"/>
          </p:cNvSpPr>
          <p:nvPr/>
        </p:nvSpPr>
        <p:spPr bwMode="auto">
          <a:xfrm>
            <a:off x="4876800" y="6430963"/>
            <a:ext cx="4038600" cy="290512"/>
          </a:xfrm>
          <a:prstGeom prst="rect">
            <a:avLst/>
          </a:prstGeom>
          <a:noFill/>
          <a:ln w="9525">
            <a:noFill/>
            <a:miter lim="800000"/>
            <a:headEnd/>
            <a:tailEnd/>
          </a:ln>
        </p:spPr>
        <p:txBody>
          <a:bodyPr>
            <a:prstTxWarp prst="textNoShape">
              <a:avLst/>
            </a:prstTxWarp>
            <a:spAutoFit/>
          </a:bodyPr>
          <a:lstStyle/>
          <a:p>
            <a:pPr algn="r">
              <a:spcBef>
                <a:spcPct val="50000"/>
              </a:spcBef>
            </a:pPr>
            <a:r>
              <a:rPr lang="en-US" sz="1300">
                <a:ea typeface="ヒラギノ角ゴ ProN W3" pitchFamily="1" charset="-128"/>
                <a:cs typeface="ヒラギノ角ゴ ProN W3" pitchFamily="1" charset="-128"/>
              </a:rPr>
              <a:t>© </a:t>
            </a:r>
            <a:r>
              <a:rPr lang="en-US" sz="1300"/>
              <a:t>2012 W. W. Norton &amp; Company, Inc.</a:t>
            </a:r>
          </a:p>
        </p:txBody>
      </p:sp>
      <p:sp>
        <p:nvSpPr>
          <p:cNvPr id="14341" name="Text Box 5"/>
          <p:cNvSpPr txBox="1">
            <a:spLocks noChangeArrowheads="1"/>
          </p:cNvSpPr>
          <p:nvPr/>
        </p:nvSpPr>
        <p:spPr bwMode="auto">
          <a:xfrm>
            <a:off x="420688" y="1447800"/>
            <a:ext cx="8305800" cy="366713"/>
          </a:xfrm>
          <a:prstGeom prst="rect">
            <a:avLst/>
          </a:prstGeom>
          <a:noFill/>
          <a:ln w="9525">
            <a:noFill/>
            <a:miter lim="800000"/>
            <a:headEnd/>
            <a:tailEnd/>
          </a:ln>
        </p:spPr>
        <p:txBody>
          <a:bodyPr>
            <a:prstTxWarp prst="textNoShape">
              <a:avLst/>
            </a:prstTxWarp>
            <a:spAutoFit/>
          </a:bodyPr>
          <a:lstStyle/>
          <a:p>
            <a:pPr algn="ctr">
              <a:spcBef>
                <a:spcPct val="50000"/>
              </a:spcBef>
            </a:pPr>
            <a:r>
              <a:rPr lang="en-US">
                <a:solidFill>
                  <a:schemeClr val="tx2"/>
                </a:solidFill>
              </a:rPr>
              <a:t>Anu Singh-Cundy • Michael L. Cain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z="4000">
                <a:ea typeface="ＭＳ Ｐゴシック" pitchFamily="1" charset="-128"/>
                <a:cs typeface="ＭＳ Ｐゴシック" pitchFamily="1" charset="-128"/>
              </a:rPr>
              <a:t>Stem cells are a source of new cells</a:t>
            </a:r>
          </a:p>
        </p:txBody>
      </p:sp>
      <p:sp>
        <p:nvSpPr>
          <p:cNvPr id="29699" name="Content Placeholder 2"/>
          <p:cNvSpPr>
            <a:spLocks noGrp="1"/>
          </p:cNvSpPr>
          <p:nvPr>
            <p:ph idx="1"/>
          </p:nvPr>
        </p:nvSpPr>
        <p:spPr/>
        <p:txBody>
          <a:bodyPr/>
          <a:lstStyle/>
          <a:p>
            <a:pPr eaLnBrk="1" hangingPunct="1"/>
            <a:r>
              <a:rPr lang="en-US">
                <a:ea typeface="ＭＳ Ｐゴシック" pitchFamily="1" charset="-128"/>
                <a:cs typeface="ＭＳ Ｐゴシック" pitchFamily="1" charset="-128"/>
              </a:rPr>
              <a:t>Human embryonic stem cells are found only in embryos and can differentiate into any type of specialized cell</a:t>
            </a:r>
          </a:p>
          <a:p>
            <a:pPr eaLnBrk="1" hangingPunct="1"/>
            <a:r>
              <a:rPr lang="en-US">
                <a:ea typeface="ＭＳ Ｐゴシック" pitchFamily="1" charset="-128"/>
                <a:cs typeface="ＭＳ Ｐゴシック" pitchFamily="1" charset="-128"/>
              </a:rPr>
              <a:t>Adult stem cells can differentiate into specialized cell types of the tissue or organ in which they are found</a:t>
            </a:r>
          </a:p>
          <a:p>
            <a:pPr eaLnBrk="1" hangingPunct="1"/>
            <a:endParaRPr lang="en-US">
              <a:ea typeface="ＭＳ Ｐゴシック" pitchFamily="1" charset="-128"/>
              <a:cs typeface="ＭＳ Ｐゴシック" pitchFamily="1"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z="4000">
                <a:ea typeface="ＭＳ Ｐゴシック" pitchFamily="1" charset="-128"/>
                <a:cs typeface="ＭＳ Ｐゴシック" pitchFamily="1" charset="-128"/>
              </a:rPr>
              <a:t>Stem cell technology offers much hope and some success</a:t>
            </a:r>
          </a:p>
        </p:txBody>
      </p:sp>
      <p:sp>
        <p:nvSpPr>
          <p:cNvPr id="30723" name="Content Placeholder 2"/>
          <p:cNvSpPr>
            <a:spLocks noGrp="1"/>
          </p:cNvSpPr>
          <p:nvPr>
            <p:ph idx="1"/>
          </p:nvPr>
        </p:nvSpPr>
        <p:spPr/>
        <p:txBody>
          <a:bodyPr/>
          <a:lstStyle/>
          <a:p>
            <a:pPr eaLnBrk="1" hangingPunct="1"/>
            <a:r>
              <a:rPr lang="en-US">
                <a:ea typeface="ＭＳ Ｐゴシック" pitchFamily="1" charset="-128"/>
                <a:cs typeface="ＭＳ Ｐゴシック" pitchFamily="1" charset="-128"/>
              </a:rPr>
              <a:t>Studying stem cells and their development will help us to understand diseases and abnormalities such as cancer</a:t>
            </a:r>
          </a:p>
          <a:p>
            <a:pPr eaLnBrk="1" hangingPunct="1"/>
            <a:r>
              <a:rPr lang="en-US">
                <a:ea typeface="ＭＳ Ｐゴシック" pitchFamily="1" charset="-128"/>
                <a:cs typeface="ＭＳ Ｐゴシック" pitchFamily="1" charset="-128"/>
              </a:rPr>
              <a:t>Pharmaceutical companies can use stem cells to increase drug development and lower costs</a:t>
            </a:r>
          </a:p>
          <a:p>
            <a:pPr eaLnBrk="1" hangingPunct="1"/>
            <a:r>
              <a:rPr lang="en-US">
                <a:ea typeface="ＭＳ Ｐゴシック" pitchFamily="1" charset="-128"/>
                <a:cs typeface="ＭＳ Ｐゴシック" pitchFamily="1" charset="-128"/>
              </a:rPr>
              <a:t>Regenerative medicine uses stem cells to repair damaged or diseased tissues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z="4000">
                <a:ea typeface="ＭＳ Ｐゴシック" pitchFamily="1" charset="-128"/>
                <a:cs typeface="ＭＳ Ｐゴシック" pitchFamily="1" charset="-128"/>
              </a:rPr>
              <a:t>Embryonic stem cells are found only in very early stages of development</a:t>
            </a:r>
          </a:p>
        </p:txBody>
      </p:sp>
      <p:sp>
        <p:nvSpPr>
          <p:cNvPr id="31747" name="Content Placeholder 2"/>
          <p:cNvSpPr>
            <a:spLocks noGrp="1"/>
          </p:cNvSpPr>
          <p:nvPr>
            <p:ph idx="1"/>
          </p:nvPr>
        </p:nvSpPr>
        <p:spPr/>
        <p:txBody>
          <a:bodyPr/>
          <a:lstStyle/>
          <a:p>
            <a:pPr eaLnBrk="1" hangingPunct="1"/>
            <a:r>
              <a:rPr lang="en-US">
                <a:ea typeface="ＭＳ Ｐゴシック" pitchFamily="1" charset="-128"/>
                <a:cs typeface="ＭＳ Ｐゴシック" pitchFamily="1" charset="-128"/>
              </a:rPr>
              <a:t>A morula is a mass of undifferentiated </a:t>
            </a:r>
            <a:r>
              <a:rPr lang="en-US" b="1">
                <a:ea typeface="ＭＳ Ｐゴシック" pitchFamily="1" charset="-128"/>
                <a:cs typeface="ＭＳ Ｐゴシック" pitchFamily="1" charset="-128"/>
              </a:rPr>
              <a:t>totipotent stem cells</a:t>
            </a:r>
            <a:r>
              <a:rPr lang="en-US">
                <a:ea typeface="ＭＳ Ｐゴシック" pitchFamily="1" charset="-128"/>
                <a:cs typeface="ＭＳ Ｐゴシック" pitchFamily="1" charset="-128"/>
              </a:rPr>
              <a:t>, at 3–4 days after fertilization,</a:t>
            </a:r>
            <a:r>
              <a:rPr lang="en-US" b="1">
                <a:ea typeface="ＭＳ Ｐゴシック" pitchFamily="1" charset="-128"/>
                <a:cs typeface="ＭＳ Ｐゴシック" pitchFamily="1" charset="-128"/>
              </a:rPr>
              <a:t> </a:t>
            </a:r>
            <a:r>
              <a:rPr lang="en-US">
                <a:ea typeface="ＭＳ Ｐゴシック" pitchFamily="1" charset="-128"/>
                <a:cs typeface="ＭＳ Ｐゴシック" pitchFamily="1" charset="-128"/>
              </a:rPr>
              <a:t>that can give rise to </a:t>
            </a:r>
            <a:r>
              <a:rPr lang="en-US" i="1">
                <a:ea typeface="ＭＳ Ｐゴシック" pitchFamily="1" charset="-128"/>
                <a:cs typeface="ＭＳ Ｐゴシック" pitchFamily="1" charset="-128"/>
              </a:rPr>
              <a:t>any </a:t>
            </a:r>
            <a:r>
              <a:rPr lang="en-US">
                <a:ea typeface="ＭＳ Ｐゴシック" pitchFamily="1" charset="-128"/>
                <a:cs typeface="ＭＳ Ｐゴシック" pitchFamily="1" charset="-128"/>
              </a:rPr>
              <a:t>cell type in the organism</a:t>
            </a:r>
          </a:p>
          <a:p>
            <a:pPr eaLnBrk="1" hangingPunct="1"/>
            <a:r>
              <a:rPr lang="en-US">
                <a:ea typeface="ＭＳ Ｐゴシック" pitchFamily="1" charset="-128"/>
                <a:cs typeface="ＭＳ Ｐゴシック" pitchFamily="1" charset="-128"/>
              </a:rPr>
              <a:t>A blastocyst contains </a:t>
            </a:r>
            <a:r>
              <a:rPr lang="en-US" b="1">
                <a:ea typeface="ＭＳ Ｐゴシック" pitchFamily="1" charset="-128"/>
                <a:cs typeface="ＭＳ Ｐゴシック" pitchFamily="1" charset="-128"/>
              </a:rPr>
              <a:t>pluripotent stem cells</a:t>
            </a:r>
            <a:r>
              <a:rPr lang="en-US">
                <a:ea typeface="ＭＳ Ｐゴシック" pitchFamily="1" charset="-128"/>
                <a:cs typeface="ＭＳ Ｐゴシック" pitchFamily="1" charset="-128"/>
              </a:rPr>
              <a:t>, at 5–7</a:t>
            </a:r>
            <a:r>
              <a:rPr lang="en-US" b="1">
                <a:ea typeface="ＭＳ Ｐゴシック" pitchFamily="1" charset="-128"/>
                <a:cs typeface="ＭＳ Ｐゴシック" pitchFamily="1" charset="-128"/>
              </a:rPr>
              <a:t> </a:t>
            </a:r>
            <a:r>
              <a:rPr lang="en-US">
                <a:ea typeface="ＭＳ Ｐゴシック" pitchFamily="1" charset="-128"/>
                <a:cs typeface="ＭＳ Ｐゴシック" pitchFamily="1" charset="-128"/>
              </a:rPr>
              <a:t>days after fertilization, that can differentiate into the embryo and any cell type in the adult body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770" name="Picture 2" descr="figure_11_04_01"/>
          <p:cNvPicPr>
            <a:picLocks noChangeAspect="1" noChangeArrowheads="1"/>
          </p:cNvPicPr>
          <p:nvPr/>
        </p:nvPicPr>
        <p:blipFill>
          <a:blip r:embed="rId3"/>
          <a:srcRect/>
          <a:stretch>
            <a:fillRect/>
          </a:stretch>
        </p:blipFill>
        <p:spPr bwMode="auto">
          <a:xfrm>
            <a:off x="304800" y="1155700"/>
            <a:ext cx="8531225" cy="455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3600"/>
              <a:t>Embryonic stem cells are found only in very early stages of development</a:t>
            </a:r>
          </a:p>
        </p:txBody>
      </p:sp>
      <p:sp>
        <p:nvSpPr>
          <p:cNvPr id="34819" name="Content Placeholder 2"/>
          <p:cNvSpPr>
            <a:spLocks noGrp="1"/>
          </p:cNvSpPr>
          <p:nvPr>
            <p:ph idx="1"/>
          </p:nvPr>
        </p:nvSpPr>
        <p:spPr/>
        <p:txBody>
          <a:bodyPr/>
          <a:lstStyle/>
          <a:p>
            <a:pPr eaLnBrk="1" hangingPunct="1"/>
            <a:r>
              <a:rPr lang="en-US" b="1">
                <a:ea typeface="ＭＳ Ｐゴシック" pitchFamily="1" charset="-128"/>
                <a:cs typeface="ＭＳ Ｐゴシック" pitchFamily="1" charset="-128"/>
              </a:rPr>
              <a:t>Pluripotent stem cells </a:t>
            </a:r>
            <a:r>
              <a:rPr lang="en-US" i="1">
                <a:ea typeface="ＭＳ Ｐゴシック" pitchFamily="1" charset="-128"/>
                <a:cs typeface="ＭＳ Ｐゴシック" pitchFamily="1" charset="-128"/>
              </a:rPr>
              <a:t>cannot</a:t>
            </a:r>
            <a:r>
              <a:rPr lang="en-US">
                <a:ea typeface="ＭＳ Ｐゴシック" pitchFamily="1" charset="-128"/>
                <a:cs typeface="ＭＳ Ｐゴシック" pitchFamily="1" charset="-128"/>
              </a:rPr>
              <a:t> give rise to cells that make up the birth sac in mammals</a:t>
            </a:r>
          </a:p>
          <a:p>
            <a:pPr eaLnBrk="1" hangingPunct="1"/>
            <a:r>
              <a:rPr lang="en-US" b="1">
                <a:ea typeface="ＭＳ Ｐゴシック" pitchFamily="1" charset="-128"/>
                <a:cs typeface="ＭＳ Ｐゴシック" pitchFamily="1" charset="-128"/>
              </a:rPr>
              <a:t>Multipotent stem cells </a:t>
            </a:r>
            <a:r>
              <a:rPr lang="en-US">
                <a:ea typeface="ＭＳ Ｐゴシック" pitchFamily="1" charset="-128"/>
                <a:cs typeface="ＭＳ Ｐゴシック" pitchFamily="1" charset="-128"/>
              </a:rPr>
              <a:t>are adult stem cells that can differentiate into a limited number of specialized tissues</a:t>
            </a:r>
          </a:p>
          <a:p>
            <a:pPr eaLnBrk="1" hangingPunct="1"/>
            <a:r>
              <a:rPr lang="en-US" b="1">
                <a:ea typeface="ＭＳ Ｐゴシック" pitchFamily="1" charset="-128"/>
                <a:cs typeface="ＭＳ Ｐゴシック" pitchFamily="1" charset="-128"/>
              </a:rPr>
              <a:t>Unipotent stem cells </a:t>
            </a:r>
            <a:r>
              <a:rPr lang="en-US">
                <a:ea typeface="ＭＳ Ｐゴシック" pitchFamily="1" charset="-128"/>
                <a:cs typeface="ＭＳ Ｐゴシック" pitchFamily="1" charset="-128"/>
              </a:rPr>
              <a:t>are adult stem cells that give rise to only one specialized cell type</a:t>
            </a:r>
          </a:p>
          <a:p>
            <a:pPr eaLnBrk="1" hangingPunct="1"/>
            <a:endParaRPr lang="en-US">
              <a:ea typeface="ＭＳ Ｐゴシック" pitchFamily="1" charset="-128"/>
              <a:cs typeface="ＭＳ Ｐゴシック" pitchFamily="1"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5842" name="Picture 2" descr="figure_11_04_02"/>
          <p:cNvPicPr>
            <a:picLocks noChangeAspect="1" noChangeArrowheads="1"/>
          </p:cNvPicPr>
          <p:nvPr/>
        </p:nvPicPr>
        <p:blipFill>
          <a:blip r:embed="rId3"/>
          <a:srcRect/>
          <a:stretch>
            <a:fillRect/>
          </a:stretch>
        </p:blipFill>
        <p:spPr bwMode="auto">
          <a:xfrm>
            <a:off x="304800" y="546100"/>
            <a:ext cx="8531225" cy="5770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890" name="Picture 2" descr="figure_11_04_03"/>
          <p:cNvPicPr>
            <a:picLocks noChangeAspect="1" noChangeArrowheads="1"/>
          </p:cNvPicPr>
          <p:nvPr/>
        </p:nvPicPr>
        <p:blipFill>
          <a:blip r:embed="rId3"/>
          <a:srcRect/>
          <a:stretch>
            <a:fillRect/>
          </a:stretch>
        </p:blipFill>
        <p:spPr bwMode="auto">
          <a:xfrm>
            <a:off x="304800" y="1003300"/>
            <a:ext cx="8531225" cy="485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938" name="Picture 2" descr="figure_11_05"/>
          <p:cNvPicPr>
            <a:picLocks noChangeAspect="1" noChangeArrowheads="1"/>
          </p:cNvPicPr>
          <p:nvPr/>
        </p:nvPicPr>
        <p:blipFill>
          <a:blip r:embed="rId3"/>
          <a:srcRect/>
          <a:stretch>
            <a:fillRect/>
          </a:stretch>
        </p:blipFill>
        <p:spPr bwMode="auto">
          <a:xfrm>
            <a:off x="2019300" y="215900"/>
            <a:ext cx="5113338"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3600"/>
              <a:t>The use of embryonic stem cells is controversial</a:t>
            </a:r>
          </a:p>
        </p:txBody>
      </p:sp>
      <p:sp>
        <p:nvSpPr>
          <p:cNvPr id="41987" name="Content Placeholder 2"/>
          <p:cNvSpPr>
            <a:spLocks noGrp="1"/>
          </p:cNvSpPr>
          <p:nvPr>
            <p:ph idx="1"/>
          </p:nvPr>
        </p:nvSpPr>
        <p:spPr/>
        <p:txBody>
          <a:bodyPr/>
          <a:lstStyle/>
          <a:p>
            <a:pPr eaLnBrk="1" hangingPunct="1">
              <a:lnSpc>
                <a:spcPct val="90000"/>
              </a:lnSpc>
            </a:pPr>
            <a:r>
              <a:rPr lang="en-US" sz="3000">
                <a:ea typeface="ＭＳ Ｐゴシック" pitchFamily="1" charset="-128"/>
                <a:cs typeface="ＭＳ Ｐゴシック" pitchFamily="1" charset="-128"/>
              </a:rPr>
              <a:t>Blastocysts are the only source of pluripotent stem cells</a:t>
            </a:r>
          </a:p>
          <a:p>
            <a:pPr eaLnBrk="1" hangingPunct="1">
              <a:lnSpc>
                <a:spcPct val="90000"/>
              </a:lnSpc>
            </a:pPr>
            <a:r>
              <a:rPr lang="en-US" sz="3000">
                <a:ea typeface="ＭＳ Ｐゴシック" pitchFamily="1" charset="-128"/>
                <a:cs typeface="ＭＳ Ｐゴシック" pitchFamily="1" charset="-128"/>
              </a:rPr>
              <a:t>Scientists have used IVF embryos to produce a line of human embryonic stem cells</a:t>
            </a:r>
          </a:p>
          <a:p>
            <a:pPr eaLnBrk="1" hangingPunct="1">
              <a:lnSpc>
                <a:spcPct val="90000"/>
              </a:lnSpc>
            </a:pPr>
            <a:r>
              <a:rPr lang="en-US" sz="3000">
                <a:ea typeface="ＭＳ Ｐゴシック" pitchFamily="1" charset="-128"/>
                <a:cs typeface="ＭＳ Ｐゴシック" pitchFamily="1" charset="-128"/>
              </a:rPr>
              <a:t>Advocates of embryonic stem cell research believe it will produce promising therapeutic applications</a:t>
            </a:r>
          </a:p>
          <a:p>
            <a:pPr eaLnBrk="1" hangingPunct="1">
              <a:lnSpc>
                <a:spcPct val="90000"/>
              </a:lnSpc>
            </a:pPr>
            <a:r>
              <a:rPr lang="en-US" sz="3000">
                <a:ea typeface="ＭＳ Ｐゴシック" pitchFamily="1" charset="-128"/>
                <a:cs typeface="ＭＳ Ｐゴシック" pitchFamily="1" charset="-128"/>
              </a:rPr>
              <a:t>Opponents believe embryos have moral status and it is unethical to use one embryo to benefit another</a:t>
            </a:r>
          </a:p>
          <a:p>
            <a:pPr eaLnBrk="1" hangingPunct="1">
              <a:lnSpc>
                <a:spcPct val="90000"/>
              </a:lnSpc>
            </a:pPr>
            <a:endParaRPr lang="en-US" sz="3000">
              <a:ea typeface="ＭＳ Ｐゴシック" pitchFamily="1" charset="-128"/>
              <a:cs typeface="ＭＳ Ｐゴシック" pitchFamily="1"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010" name="Picture 2" descr="figure_11_06"/>
          <p:cNvPicPr>
            <a:picLocks noChangeAspect="1" noChangeArrowheads="1"/>
          </p:cNvPicPr>
          <p:nvPr/>
        </p:nvPicPr>
        <p:blipFill>
          <a:blip r:embed="rId3"/>
          <a:srcRect/>
          <a:stretch>
            <a:fillRect/>
          </a:stretch>
        </p:blipFill>
        <p:spPr bwMode="auto">
          <a:xfrm>
            <a:off x="838200" y="215900"/>
            <a:ext cx="7470775"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6" name="Picture 2" descr="unnumbered_11_p02a"/>
          <p:cNvPicPr>
            <a:picLocks noChangeAspect="1" noChangeArrowheads="1"/>
          </p:cNvPicPr>
          <p:nvPr/>
        </p:nvPicPr>
        <p:blipFill>
          <a:blip r:embed="rId3"/>
          <a:srcRect/>
          <a:stretch>
            <a:fillRect/>
          </a:stretch>
        </p:blipFill>
        <p:spPr bwMode="auto">
          <a:xfrm>
            <a:off x="1511300" y="215900"/>
            <a:ext cx="6124575"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3600"/>
              <a:t>Induced pluripotent stem cells are derived from differentiated cells</a:t>
            </a:r>
          </a:p>
        </p:txBody>
      </p:sp>
      <p:sp>
        <p:nvSpPr>
          <p:cNvPr id="45059" name="Content Placeholder 2"/>
          <p:cNvSpPr>
            <a:spLocks noGrp="1"/>
          </p:cNvSpPr>
          <p:nvPr>
            <p:ph idx="1"/>
          </p:nvPr>
        </p:nvSpPr>
        <p:spPr/>
        <p:txBody>
          <a:bodyPr/>
          <a:lstStyle/>
          <a:p>
            <a:pPr eaLnBrk="1" hangingPunct="1"/>
            <a:r>
              <a:rPr lang="en-US">
                <a:ea typeface="ＭＳ Ｐゴシック" pitchFamily="1" charset="-128"/>
                <a:cs typeface="ＭＳ Ｐゴシック" pitchFamily="1" charset="-128"/>
              </a:rPr>
              <a:t>Induced pluripotent stem cells (IPSec) can be derived from differentiated adult cells</a:t>
            </a:r>
          </a:p>
          <a:p>
            <a:pPr eaLnBrk="1" hangingPunct="1"/>
            <a:r>
              <a:rPr lang="en-US">
                <a:ea typeface="ＭＳ Ｐゴシック" pitchFamily="1" charset="-128"/>
                <a:cs typeface="ＭＳ Ｐゴシック" pitchFamily="1" charset="-128"/>
              </a:rPr>
              <a:t>iPSCs are genetically altered to regain the flexibility of the embryonic pluripotent stem cells</a:t>
            </a:r>
          </a:p>
          <a:p>
            <a:pPr eaLnBrk="1" hangingPunct="1"/>
            <a:r>
              <a:rPr lang="en-US">
                <a:ea typeface="ＭＳ Ｐゴシック" pitchFamily="1" charset="-128"/>
                <a:cs typeface="ＭＳ Ｐゴシック" pitchFamily="1" charset="-128"/>
              </a:rPr>
              <a:t>IPSec technology is a promising new therapy that has yet to be tested on humans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a:ea typeface="ＭＳ Ｐゴシック" pitchFamily="1" charset="-128"/>
                <a:cs typeface="ＭＳ Ｐゴシック" pitchFamily="1" charset="-128"/>
              </a:rPr>
              <a:t>Cancer Cells: Good Cells Gone Bad</a:t>
            </a:r>
          </a:p>
        </p:txBody>
      </p:sp>
      <p:sp>
        <p:nvSpPr>
          <p:cNvPr id="46083" name="Content Placeholder 2"/>
          <p:cNvSpPr>
            <a:spLocks noGrp="1"/>
          </p:cNvSpPr>
          <p:nvPr>
            <p:ph idx="1"/>
          </p:nvPr>
        </p:nvSpPr>
        <p:spPr/>
        <p:txBody>
          <a:bodyPr/>
          <a:lstStyle/>
          <a:p>
            <a:pPr eaLnBrk="1" hangingPunct="1"/>
            <a:r>
              <a:rPr lang="en-US">
                <a:ea typeface="ＭＳ Ｐゴシック" pitchFamily="1" charset="-128"/>
                <a:cs typeface="ＭＳ Ｐゴシック" pitchFamily="1" charset="-128"/>
              </a:rPr>
              <a:t>Cancer accounts for over a half-million deaths each year</a:t>
            </a:r>
          </a:p>
          <a:p>
            <a:pPr eaLnBrk="1" hangingPunct="1"/>
            <a:r>
              <a:rPr lang="en-US">
                <a:ea typeface="ＭＳ Ｐゴシック" pitchFamily="1" charset="-128"/>
                <a:cs typeface="ＭＳ Ｐゴシック" pitchFamily="1" charset="-128"/>
              </a:rPr>
              <a:t>There are more than 8 million Americans diagnosed with cancer at any one time</a:t>
            </a:r>
          </a:p>
          <a:p>
            <a:pPr eaLnBrk="1" hangingPunct="1"/>
            <a:r>
              <a:rPr lang="en-US">
                <a:ea typeface="ＭＳ Ｐゴシック" pitchFamily="1" charset="-128"/>
                <a:cs typeface="ＭＳ Ｐゴシック" pitchFamily="1" charset="-128"/>
              </a:rPr>
              <a:t>The estimated cost of treating cancer in the United States is over $100 billion each year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130" name="Picture 2" descr="table_11_02"/>
          <p:cNvPicPr>
            <a:picLocks noChangeAspect="1" noChangeArrowheads="1"/>
          </p:cNvPicPr>
          <p:nvPr/>
        </p:nvPicPr>
        <p:blipFill>
          <a:blip r:embed="rId3"/>
          <a:srcRect/>
          <a:stretch>
            <a:fillRect/>
          </a:stretch>
        </p:blipFill>
        <p:spPr bwMode="auto">
          <a:xfrm>
            <a:off x="304800" y="939800"/>
            <a:ext cx="8531225" cy="497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Title 1"/>
          <p:cNvSpPr>
            <a:spLocks noGrp="1"/>
          </p:cNvSpPr>
          <p:nvPr>
            <p:ph type="title"/>
          </p:nvPr>
        </p:nvSpPr>
        <p:spPr>
          <a:xfrm>
            <a:off x="169863" y="274638"/>
            <a:ext cx="8785225" cy="1143000"/>
          </a:xfrm>
        </p:spPr>
        <p:txBody>
          <a:bodyPr/>
          <a:lstStyle/>
          <a:p>
            <a:pPr eaLnBrk="1" hangingPunct="1"/>
            <a:r>
              <a:rPr lang="en-US" sz="4000">
                <a:ea typeface="ＭＳ Ｐゴシック" pitchFamily="1" charset="-128"/>
                <a:cs typeface="ＭＳ Ｐゴシック" pitchFamily="1" charset="-128"/>
              </a:rPr>
              <a:t>Cancer develops when cells lose normal restraints on division and migration.</a:t>
            </a:r>
          </a:p>
        </p:txBody>
      </p:sp>
      <p:sp>
        <p:nvSpPr>
          <p:cNvPr id="50179" name="Content Placeholder 2"/>
          <p:cNvSpPr>
            <a:spLocks noGrp="1"/>
          </p:cNvSpPr>
          <p:nvPr>
            <p:ph idx="1"/>
          </p:nvPr>
        </p:nvSpPr>
        <p:spPr/>
        <p:txBody>
          <a:bodyPr/>
          <a:lstStyle/>
          <a:p>
            <a:pPr eaLnBrk="1" hangingPunct="1"/>
            <a:r>
              <a:rPr lang="en-US">
                <a:ea typeface="ＭＳ Ｐゴシック" pitchFamily="1" charset="-128"/>
                <a:cs typeface="ＭＳ Ｐゴシック" pitchFamily="1" charset="-128"/>
              </a:rPr>
              <a:t>A single cell that divides unrestrained can lead to a cell mass called a tumor</a:t>
            </a:r>
          </a:p>
          <a:p>
            <a:pPr eaLnBrk="1" hangingPunct="1"/>
            <a:r>
              <a:rPr lang="en-US">
                <a:ea typeface="ＭＳ Ｐゴシック" pitchFamily="1" charset="-128"/>
                <a:cs typeface="ＭＳ Ｐゴシック" pitchFamily="1" charset="-128"/>
              </a:rPr>
              <a:t>A benign tumor is one that has been confined to one site</a:t>
            </a:r>
          </a:p>
          <a:p>
            <a:pPr eaLnBrk="1" hangingPunct="1"/>
            <a:r>
              <a:rPr lang="en-US">
                <a:ea typeface="ＭＳ Ｐゴシック" pitchFamily="1" charset="-128"/>
                <a:cs typeface="ＭＳ Ｐゴシック" pitchFamily="1" charset="-128"/>
              </a:rPr>
              <a:t>Normal cells are anchorage dependent; cancer cells continue to divide after detachment</a:t>
            </a:r>
          </a:p>
          <a:p>
            <a:pPr eaLnBrk="1" hangingPunct="1"/>
            <a:r>
              <a:rPr lang="en-US">
                <a:ea typeface="ＭＳ Ｐゴシック" pitchFamily="1" charset="-128"/>
                <a:cs typeface="ＭＳ Ｐゴシック" pitchFamily="1" charset="-128"/>
              </a:rPr>
              <a:t>Angiogenesis increases blood supply to tumor cells, enabling them to proliferate</a:t>
            </a:r>
          </a:p>
          <a:p>
            <a:pPr eaLnBrk="1" hangingPunct="1"/>
            <a:endParaRPr lang="en-US">
              <a:ea typeface="ＭＳ Ｐゴシック" pitchFamily="1" charset="-128"/>
              <a:cs typeface="ＭＳ Ｐゴシック" pitchFamily="1"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02" name="Picture 2" descr="figure_11_07"/>
          <p:cNvPicPr>
            <a:picLocks noChangeAspect="1" noChangeArrowheads="1"/>
          </p:cNvPicPr>
          <p:nvPr/>
        </p:nvPicPr>
        <p:blipFill>
          <a:blip r:embed="rId3"/>
          <a:srcRect/>
          <a:stretch>
            <a:fillRect/>
          </a:stretch>
        </p:blipFill>
        <p:spPr bwMode="auto">
          <a:xfrm>
            <a:off x="1600200" y="215900"/>
            <a:ext cx="5948363"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itle 1"/>
          <p:cNvSpPr>
            <a:spLocks noGrp="1"/>
          </p:cNvSpPr>
          <p:nvPr>
            <p:ph type="title"/>
          </p:nvPr>
        </p:nvSpPr>
        <p:spPr>
          <a:xfrm>
            <a:off x="277813" y="274638"/>
            <a:ext cx="8682037" cy="1143000"/>
          </a:xfrm>
        </p:spPr>
        <p:txBody>
          <a:bodyPr/>
          <a:lstStyle/>
          <a:p>
            <a:pPr eaLnBrk="1" hangingPunct="1"/>
            <a:r>
              <a:rPr lang="en-US" sz="4000">
                <a:ea typeface="ＭＳ Ｐゴシック" pitchFamily="1" charset="-128"/>
                <a:cs typeface="ＭＳ Ｐゴシック" pitchFamily="1" charset="-128"/>
              </a:rPr>
              <a:t>Cancer develops when cells lose normal restraints on division and migration</a:t>
            </a:r>
          </a:p>
        </p:txBody>
      </p:sp>
      <p:sp>
        <p:nvSpPr>
          <p:cNvPr id="53251" name="Content Placeholder 2"/>
          <p:cNvSpPr>
            <a:spLocks noGrp="1"/>
          </p:cNvSpPr>
          <p:nvPr>
            <p:ph idx="1"/>
          </p:nvPr>
        </p:nvSpPr>
        <p:spPr/>
        <p:txBody>
          <a:bodyPr/>
          <a:lstStyle/>
          <a:p>
            <a:pPr eaLnBrk="1" hangingPunct="1"/>
            <a:r>
              <a:rPr lang="en-US">
                <a:ea typeface="ＭＳ Ｐゴシック" pitchFamily="1" charset="-128"/>
                <a:cs typeface="ＭＳ Ｐゴシック" pitchFamily="1" charset="-128"/>
              </a:rPr>
              <a:t>Malignant cancer cells invade other tissues and metastasize</a:t>
            </a:r>
          </a:p>
          <a:p>
            <a:pPr eaLnBrk="1" hangingPunct="1"/>
            <a:r>
              <a:rPr lang="en-US">
                <a:ea typeface="ＭＳ Ｐゴシック" pitchFamily="1" charset="-128"/>
                <a:cs typeface="ＭＳ Ｐゴシック" pitchFamily="1" charset="-128"/>
              </a:rPr>
              <a:t>Certain cancers are more prone to metastasis</a:t>
            </a:r>
          </a:p>
          <a:p>
            <a:pPr eaLnBrk="1" hangingPunct="1"/>
            <a:r>
              <a:rPr lang="en-US">
                <a:ea typeface="ＭＳ Ｐゴシック" pitchFamily="1" charset="-128"/>
                <a:cs typeface="ＭＳ Ｐゴシック" pitchFamily="1" charset="-128"/>
              </a:rPr>
              <a:t>Cancer cells that impair the function of vital organs often lead to death</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4274" name="Picture 2" descr="figure_11_08"/>
          <p:cNvPicPr>
            <a:picLocks noChangeAspect="1" noChangeArrowheads="1"/>
          </p:cNvPicPr>
          <p:nvPr/>
        </p:nvPicPr>
        <p:blipFill>
          <a:blip r:embed="rId3"/>
          <a:srcRect/>
          <a:stretch>
            <a:fillRect/>
          </a:stretch>
        </p:blipFill>
        <p:spPr bwMode="auto">
          <a:xfrm>
            <a:off x="304800" y="787400"/>
            <a:ext cx="8531225" cy="527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6322" name="Picture 2" descr="figure_11_09"/>
          <p:cNvPicPr>
            <a:picLocks noChangeAspect="1" noChangeArrowheads="1"/>
          </p:cNvPicPr>
          <p:nvPr/>
        </p:nvPicPr>
        <p:blipFill>
          <a:blip r:embed="rId3"/>
          <a:srcRect/>
          <a:stretch>
            <a:fillRect/>
          </a:stretch>
        </p:blipFill>
        <p:spPr bwMode="auto">
          <a:xfrm>
            <a:off x="304800" y="1054100"/>
            <a:ext cx="8531225" cy="474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sz="4000">
                <a:ea typeface="ＭＳ Ｐゴシック" pitchFamily="1" charset="-128"/>
                <a:cs typeface="ＭＳ Ｐゴシック" pitchFamily="1" charset="-128"/>
              </a:rPr>
              <a:t>Cell division is controlled by positive and negative growth regulators</a:t>
            </a:r>
          </a:p>
        </p:txBody>
      </p:sp>
      <p:sp>
        <p:nvSpPr>
          <p:cNvPr id="58371" name="Content Placeholder 2"/>
          <p:cNvSpPr>
            <a:spLocks noGrp="1"/>
          </p:cNvSpPr>
          <p:nvPr>
            <p:ph idx="1"/>
          </p:nvPr>
        </p:nvSpPr>
        <p:spPr/>
        <p:txBody>
          <a:bodyPr/>
          <a:lstStyle/>
          <a:p>
            <a:pPr eaLnBrk="1" hangingPunct="1"/>
            <a:r>
              <a:rPr lang="en-US" sz="3000">
                <a:ea typeface="ＭＳ Ｐゴシック" pitchFamily="1" charset="-128"/>
                <a:cs typeface="ＭＳ Ｐゴシック" pitchFamily="1" charset="-128"/>
              </a:rPr>
              <a:t>Cell division is controlled by positive and negative growth regulators</a:t>
            </a:r>
          </a:p>
          <a:p>
            <a:pPr eaLnBrk="1" hangingPunct="1"/>
            <a:r>
              <a:rPr lang="en-US" sz="3000">
                <a:ea typeface="ＭＳ Ｐゴシック" pitchFamily="1" charset="-128"/>
                <a:cs typeface="ＭＳ Ｐゴシック" pitchFamily="1" charset="-128"/>
              </a:rPr>
              <a:t>Hormones can act as either positive or negative growth regulators depending on the tissue</a:t>
            </a:r>
          </a:p>
          <a:p>
            <a:pPr eaLnBrk="1" hangingPunct="1"/>
            <a:r>
              <a:rPr lang="en-US" sz="3000">
                <a:ea typeface="ＭＳ Ｐゴシック" pitchFamily="1" charset="-128"/>
                <a:cs typeface="ＭＳ Ｐゴシック" pitchFamily="1" charset="-128"/>
              </a:rPr>
              <a:t>Negative growth regulators can prompt programmed cell death to eliminate damaged cells</a:t>
            </a:r>
          </a:p>
          <a:p>
            <a:pPr eaLnBrk="1" hangingPunct="1"/>
            <a:r>
              <a:rPr lang="en-US" sz="3000">
                <a:ea typeface="ＭＳ Ｐゴシック" pitchFamily="1" charset="-128"/>
                <a:cs typeface="ＭＳ Ｐゴシック" pitchFamily="1" charset="-128"/>
              </a:rPr>
              <a:t>A malfunction in either of the growth regulators can lead to cancer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9394" name="Picture 2" descr="figure_11_10"/>
          <p:cNvPicPr>
            <a:picLocks noChangeAspect="1" noChangeArrowheads="1"/>
          </p:cNvPicPr>
          <p:nvPr/>
        </p:nvPicPr>
        <p:blipFill>
          <a:blip r:embed="rId3"/>
          <a:srcRect/>
          <a:stretch>
            <a:fillRect/>
          </a:stretch>
        </p:blipFill>
        <p:spPr bwMode="auto">
          <a:xfrm>
            <a:off x="2362200" y="215900"/>
            <a:ext cx="4418013"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3" descr="unnumbered 11 p2b"/>
          <p:cNvPicPr>
            <a:picLocks noChangeAspect="1" noChangeArrowheads="1"/>
          </p:cNvPicPr>
          <p:nvPr/>
        </p:nvPicPr>
        <p:blipFill>
          <a:blip r:embed="rId3"/>
          <a:srcRect/>
          <a:stretch>
            <a:fillRect/>
          </a:stretch>
        </p:blipFill>
        <p:spPr bwMode="auto">
          <a:xfrm>
            <a:off x="3449638" y="209550"/>
            <a:ext cx="2243137" cy="643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sz="4000">
                <a:ea typeface="ＭＳ Ｐゴシック" pitchFamily="1" charset="-128"/>
                <a:cs typeface="ＭＳ Ｐゴシック" pitchFamily="1" charset="-128"/>
              </a:rPr>
              <a:t>Gene mutations are the root cause of all cancers</a:t>
            </a:r>
          </a:p>
        </p:txBody>
      </p:sp>
      <p:sp>
        <p:nvSpPr>
          <p:cNvPr id="61443" name="Content Placeholder 2"/>
          <p:cNvSpPr>
            <a:spLocks noGrp="1"/>
          </p:cNvSpPr>
          <p:nvPr>
            <p:ph idx="1"/>
          </p:nvPr>
        </p:nvSpPr>
        <p:spPr/>
        <p:txBody>
          <a:bodyPr/>
          <a:lstStyle/>
          <a:p>
            <a:pPr eaLnBrk="1" hangingPunct="1"/>
            <a:r>
              <a:rPr lang="en-US">
                <a:ea typeface="ＭＳ Ｐゴシック" pitchFamily="1" charset="-128"/>
                <a:cs typeface="ＭＳ Ｐゴシック" pitchFamily="1" charset="-128"/>
              </a:rPr>
              <a:t>Gene mutations can lead to an abnormally high or low production of certain proteins</a:t>
            </a:r>
          </a:p>
          <a:p>
            <a:pPr eaLnBrk="1" hangingPunct="1"/>
            <a:r>
              <a:rPr lang="en-US">
                <a:ea typeface="ＭＳ Ｐゴシック" pitchFamily="1" charset="-128"/>
                <a:cs typeface="ＭＳ Ｐゴシック" pitchFamily="1" charset="-128"/>
              </a:rPr>
              <a:t>Proto-oncogenes code for positive growth regulators and can trigger excessive cell proliferation as a result of mutations</a:t>
            </a:r>
          </a:p>
          <a:p>
            <a:pPr eaLnBrk="1" hangingPunct="1"/>
            <a:r>
              <a:rPr lang="en-US">
                <a:ea typeface="ＭＳ Ｐゴシック" pitchFamily="1" charset="-128"/>
                <a:cs typeface="ＭＳ Ｐゴシック" pitchFamily="1" charset="-128"/>
              </a:rPr>
              <a:t>Ontogenesis are cancerous cells that result from mutations in proto-oncogenes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sz="4000">
                <a:ea typeface="ＭＳ Ｐゴシック" pitchFamily="1" charset="-128"/>
                <a:cs typeface="ＭＳ Ｐゴシック" pitchFamily="1" charset="-128"/>
              </a:rPr>
              <a:t>Gene mutations are the root cause of all cancers</a:t>
            </a:r>
          </a:p>
        </p:txBody>
      </p:sp>
      <p:sp>
        <p:nvSpPr>
          <p:cNvPr id="62467" name="Content Placeholder 2"/>
          <p:cNvSpPr>
            <a:spLocks noGrp="1"/>
          </p:cNvSpPr>
          <p:nvPr>
            <p:ph idx="1"/>
          </p:nvPr>
        </p:nvSpPr>
        <p:spPr/>
        <p:txBody>
          <a:bodyPr/>
          <a:lstStyle/>
          <a:p>
            <a:pPr eaLnBrk="1" hangingPunct="1"/>
            <a:r>
              <a:rPr lang="en-US">
                <a:ea typeface="ＭＳ Ｐゴシック" pitchFamily="1" charset="-128"/>
                <a:cs typeface="ＭＳ Ｐゴシック" pitchFamily="1" charset="-128"/>
              </a:rPr>
              <a:t>Tumor suppressor genes are negative growth regulators that restrain cell division and migration by:</a:t>
            </a:r>
          </a:p>
          <a:p>
            <a:pPr lvl="1" eaLnBrk="1" hangingPunct="1"/>
            <a:r>
              <a:rPr lang="en-US"/>
              <a:t>Inhibiting the cell cycle</a:t>
            </a:r>
          </a:p>
          <a:p>
            <a:pPr lvl="1" eaLnBrk="1" hangingPunct="1"/>
            <a:r>
              <a:rPr lang="en-US"/>
              <a:t>Stimulating repair of damaged DNA</a:t>
            </a:r>
          </a:p>
          <a:p>
            <a:pPr lvl="1" eaLnBrk="1" hangingPunct="1"/>
            <a:r>
              <a:rPr lang="en-US"/>
              <a:t>Promoting cell adhesion</a:t>
            </a:r>
          </a:p>
          <a:p>
            <a:pPr lvl="1" eaLnBrk="1" hangingPunct="1"/>
            <a:r>
              <a:rPr lang="en-US"/>
              <a:t>Controlling anchorage dependence</a:t>
            </a:r>
          </a:p>
          <a:p>
            <a:pPr lvl="1" eaLnBrk="1" hangingPunct="1"/>
            <a:r>
              <a:rPr lang="en-US"/>
              <a:t>Preventing angiogenesis</a:t>
            </a:r>
          </a:p>
          <a:p>
            <a:pPr eaLnBrk="1" hangingPunct="1"/>
            <a:endParaRPr lang="en-US">
              <a:ea typeface="ＭＳ Ｐゴシック" pitchFamily="1" charset="-128"/>
              <a:cs typeface="ＭＳ Ｐゴシック" pitchFamily="1"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sz="4000">
                <a:ea typeface="ＭＳ Ｐゴシック" pitchFamily="1" charset="-128"/>
                <a:cs typeface="ＭＳ Ｐゴシック" pitchFamily="1" charset="-128"/>
              </a:rPr>
              <a:t>Most human cancers are not hereditary</a:t>
            </a:r>
          </a:p>
        </p:txBody>
      </p:sp>
      <p:sp>
        <p:nvSpPr>
          <p:cNvPr id="63491" name="Content Placeholder 2"/>
          <p:cNvSpPr>
            <a:spLocks noGrp="1"/>
          </p:cNvSpPr>
          <p:nvPr>
            <p:ph idx="1"/>
          </p:nvPr>
        </p:nvSpPr>
        <p:spPr/>
        <p:txBody>
          <a:bodyPr/>
          <a:lstStyle/>
          <a:p>
            <a:pPr eaLnBrk="1" hangingPunct="1"/>
            <a:r>
              <a:rPr lang="en-US">
                <a:ea typeface="ＭＳ Ｐゴシック" pitchFamily="1" charset="-128"/>
                <a:cs typeface="ＭＳ Ｐゴシック" pitchFamily="1" charset="-128"/>
              </a:rPr>
              <a:t>Only a small percentage of cancers are the result of inherited gene mutations</a:t>
            </a:r>
          </a:p>
          <a:p>
            <a:pPr eaLnBrk="1" hangingPunct="1"/>
            <a:r>
              <a:rPr lang="en-US">
                <a:ea typeface="ＭＳ Ｐゴシック" pitchFamily="1" charset="-128"/>
                <a:cs typeface="ＭＳ Ｐゴシック" pitchFamily="1" charset="-128"/>
              </a:rPr>
              <a:t>Inheriting a gene linked to cancer means an individual has a higher </a:t>
            </a:r>
            <a:r>
              <a:rPr lang="en-US" i="1">
                <a:ea typeface="ＭＳ Ｐゴシック" pitchFamily="1" charset="-128"/>
                <a:cs typeface="ＭＳ Ｐゴシック" pitchFamily="1" charset="-128"/>
              </a:rPr>
              <a:t>risk</a:t>
            </a:r>
            <a:r>
              <a:rPr lang="en-US">
                <a:ea typeface="ＭＳ Ｐゴシック" pitchFamily="1" charset="-128"/>
                <a:cs typeface="ＭＳ Ｐゴシック" pitchFamily="1" charset="-128"/>
              </a:rPr>
              <a:t> of developing cancer</a:t>
            </a:r>
          </a:p>
          <a:p>
            <a:pPr eaLnBrk="1" hangingPunct="1"/>
            <a:r>
              <a:rPr lang="en-US">
                <a:ea typeface="ＭＳ Ｐゴシック" pitchFamily="1" charset="-128"/>
                <a:cs typeface="ＭＳ Ｐゴシック" pitchFamily="1" charset="-128"/>
              </a:rPr>
              <a:t>A majority of people develop cancer as a result of a combination of environmental agents and somatic mutations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4514" name="Picture 2" descr="figure_11_11"/>
          <p:cNvPicPr>
            <a:picLocks noChangeAspect="1" noChangeArrowheads="1"/>
          </p:cNvPicPr>
          <p:nvPr/>
        </p:nvPicPr>
        <p:blipFill>
          <a:blip r:embed="rId3"/>
          <a:srcRect/>
          <a:stretch>
            <a:fillRect/>
          </a:stretch>
        </p:blipFill>
        <p:spPr bwMode="auto">
          <a:xfrm>
            <a:off x="342900" y="215900"/>
            <a:ext cx="8458200"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sz="4000">
                <a:ea typeface="ＭＳ Ｐゴシック" pitchFamily="1" charset="-128"/>
                <a:cs typeface="ＭＳ Ｐゴシック" pitchFamily="1" charset="-128"/>
              </a:rPr>
              <a:t>Cancer develops as multiple mutations accumulate in a single cell.</a:t>
            </a:r>
          </a:p>
        </p:txBody>
      </p:sp>
      <p:sp>
        <p:nvSpPr>
          <p:cNvPr id="66563" name="Content Placeholder 2"/>
          <p:cNvSpPr>
            <a:spLocks noGrp="1"/>
          </p:cNvSpPr>
          <p:nvPr>
            <p:ph idx="1"/>
          </p:nvPr>
        </p:nvSpPr>
        <p:spPr/>
        <p:txBody>
          <a:bodyPr/>
          <a:lstStyle/>
          <a:p>
            <a:pPr eaLnBrk="1" hangingPunct="1"/>
            <a:r>
              <a:rPr lang="en-US">
                <a:ea typeface="ＭＳ Ｐゴシック" pitchFamily="1" charset="-128"/>
                <a:cs typeface="ＭＳ Ｐゴシック" pitchFamily="1" charset="-128"/>
              </a:rPr>
              <a:t>Mutations accumulate over time in cells</a:t>
            </a:r>
          </a:p>
          <a:p>
            <a:pPr eaLnBrk="1" hangingPunct="1"/>
            <a:r>
              <a:rPr lang="en-US">
                <a:ea typeface="ＭＳ Ｐゴシック" pitchFamily="1" charset="-128"/>
                <a:cs typeface="ＭＳ Ｐゴシック" pitchFamily="1" charset="-128"/>
              </a:rPr>
              <a:t>A sequential breakdown of proto-oncogenes and tumor suppressor genes results in tumor growth</a:t>
            </a:r>
          </a:p>
          <a:p>
            <a:pPr eaLnBrk="1" hangingPunct="1"/>
            <a:r>
              <a:rPr lang="en-US">
                <a:ea typeface="ＭＳ Ｐゴシック" pitchFamily="1" charset="-128"/>
                <a:cs typeface="ＭＳ Ｐゴシック" pitchFamily="1" charset="-128"/>
              </a:rPr>
              <a:t>Gene </a:t>
            </a:r>
            <a:r>
              <a:rPr lang="en-US" i="1">
                <a:ea typeface="ＭＳ Ｐゴシック" pitchFamily="1" charset="-128"/>
                <a:cs typeface="ＭＳ Ｐゴシック" pitchFamily="1" charset="-128"/>
              </a:rPr>
              <a:t>p53</a:t>
            </a:r>
            <a:r>
              <a:rPr lang="en-US">
                <a:ea typeface="ＭＳ Ｐゴシック" pitchFamily="1" charset="-128"/>
                <a:cs typeface="ＭＳ Ｐゴシック" pitchFamily="1" charset="-128"/>
              </a:rPr>
              <a:t> plays a vital role in maintaining the cellular process</a:t>
            </a:r>
          </a:p>
          <a:p>
            <a:pPr eaLnBrk="1" hangingPunct="1"/>
            <a:r>
              <a:rPr lang="en-US">
                <a:ea typeface="ＭＳ Ｐゴシック" pitchFamily="1" charset="-128"/>
                <a:cs typeface="ＭＳ Ｐゴシック" pitchFamily="1" charset="-128"/>
              </a:rPr>
              <a:t>More than half of all cancers indicate a loss of </a:t>
            </a:r>
            <a:r>
              <a:rPr lang="en-US" i="1">
                <a:ea typeface="ＭＳ Ｐゴシック" pitchFamily="1" charset="-128"/>
                <a:cs typeface="ＭＳ Ｐゴシック" pitchFamily="1" charset="-128"/>
              </a:rPr>
              <a:t>p53</a:t>
            </a:r>
            <a:r>
              <a:rPr lang="en-US">
                <a:ea typeface="ＭＳ Ｐゴシック" pitchFamily="1" charset="-128"/>
                <a:cs typeface="ＭＳ Ｐゴシック" pitchFamily="1" charset="-128"/>
              </a:rPr>
              <a:t> activity in tumor cells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7586" name="Picture 2" descr="figure_11_12"/>
          <p:cNvPicPr>
            <a:picLocks noChangeAspect="1" noChangeArrowheads="1"/>
          </p:cNvPicPr>
          <p:nvPr/>
        </p:nvPicPr>
        <p:blipFill>
          <a:blip r:embed="rId3"/>
          <a:srcRect/>
          <a:stretch>
            <a:fillRect/>
          </a:stretch>
        </p:blipFill>
        <p:spPr bwMode="auto">
          <a:xfrm>
            <a:off x="2463800" y="215900"/>
            <a:ext cx="4211638"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sz="4000">
                <a:ea typeface="ＭＳ Ｐゴシック" pitchFamily="1" charset="-128"/>
                <a:cs typeface="ＭＳ Ｐゴシック" pitchFamily="1" charset="-128"/>
              </a:rPr>
              <a:t>The challenge in cancer treatment is to destroy malignant cells selectively</a:t>
            </a:r>
          </a:p>
        </p:txBody>
      </p:sp>
      <p:sp>
        <p:nvSpPr>
          <p:cNvPr id="69635" name="Content Placeholder 2"/>
          <p:cNvSpPr>
            <a:spLocks noGrp="1"/>
          </p:cNvSpPr>
          <p:nvPr>
            <p:ph idx="1"/>
          </p:nvPr>
        </p:nvSpPr>
        <p:spPr/>
        <p:txBody>
          <a:bodyPr/>
          <a:lstStyle/>
          <a:p>
            <a:pPr eaLnBrk="1" hangingPunct="1"/>
            <a:r>
              <a:rPr lang="en-US">
                <a:ea typeface="ＭＳ Ｐゴシック" pitchFamily="1" charset="-128"/>
                <a:cs typeface="ＭＳ Ｐゴシック" pitchFamily="1" charset="-128"/>
              </a:rPr>
              <a:t>Cryosurgery and hormone therapy are used to treat abnormal or cancerous cells in a small region</a:t>
            </a:r>
          </a:p>
          <a:p>
            <a:pPr eaLnBrk="1" hangingPunct="1"/>
            <a:r>
              <a:rPr lang="en-US">
                <a:ea typeface="ＭＳ Ｐゴシック" pitchFamily="1" charset="-128"/>
                <a:cs typeface="ＭＳ Ｐゴシック" pitchFamily="1" charset="-128"/>
              </a:rPr>
              <a:t>Radiation and chemotherapy are standard cancer treatments that affect both cancerous and healthy cells</a:t>
            </a:r>
          </a:p>
          <a:p>
            <a:pPr eaLnBrk="1" hangingPunct="1"/>
            <a:r>
              <a:rPr lang="en-US">
                <a:ea typeface="ＭＳ Ｐゴシック" pitchFamily="1" charset="-128"/>
                <a:cs typeface="ＭＳ Ｐゴシック" pitchFamily="1" charset="-128"/>
              </a:rPr>
              <a:t>More selective cancer therapies are being tested in clinical trails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sz="4000">
                <a:ea typeface="ＭＳ Ｐゴシック" pitchFamily="1" charset="-128"/>
                <a:cs typeface="ＭＳ Ｐゴシック" pitchFamily="1" charset="-128"/>
              </a:rPr>
              <a:t>Avoiding risk factors is the key to cancer prevention</a:t>
            </a:r>
          </a:p>
        </p:txBody>
      </p:sp>
      <p:sp>
        <p:nvSpPr>
          <p:cNvPr id="70659" name="Content Placeholder 2"/>
          <p:cNvSpPr>
            <a:spLocks noGrp="1"/>
          </p:cNvSpPr>
          <p:nvPr>
            <p:ph idx="1"/>
          </p:nvPr>
        </p:nvSpPr>
        <p:spPr/>
        <p:txBody>
          <a:bodyPr/>
          <a:lstStyle/>
          <a:p>
            <a:pPr eaLnBrk="1" hangingPunct="1"/>
            <a:r>
              <a:rPr lang="en-US">
                <a:ea typeface="ＭＳ Ｐゴシック" pitchFamily="1" charset="-128"/>
                <a:cs typeface="ＭＳ Ｐゴシック" pitchFamily="1" charset="-128"/>
              </a:rPr>
              <a:t>Carcinogens are physical, chemical, or biological agents that may cause cancer</a:t>
            </a:r>
          </a:p>
          <a:p>
            <a:pPr lvl="1" eaLnBrk="1" hangingPunct="1"/>
            <a:r>
              <a:rPr lang="en-US"/>
              <a:t>Bacteria or viruses</a:t>
            </a:r>
          </a:p>
          <a:p>
            <a:pPr lvl="1" eaLnBrk="1" hangingPunct="1"/>
            <a:r>
              <a:rPr lang="en-US"/>
              <a:t>Increased exposure to hormones</a:t>
            </a:r>
          </a:p>
          <a:p>
            <a:pPr lvl="1" eaLnBrk="1" hangingPunct="1"/>
            <a:r>
              <a:rPr lang="en-US"/>
              <a:t>Toxic chemicals</a:t>
            </a:r>
          </a:p>
          <a:p>
            <a:pPr eaLnBrk="1" hangingPunct="1"/>
            <a:r>
              <a:rPr lang="en-US">
                <a:ea typeface="ＭＳ Ｐゴシック" pitchFamily="1" charset="-128"/>
                <a:cs typeface="ＭＳ Ｐゴシック" pitchFamily="1" charset="-128"/>
              </a:rPr>
              <a:t>Two unavoidable risk factors include inherited genes and aging</a:t>
            </a:r>
          </a:p>
          <a:p>
            <a:pPr eaLnBrk="1" hangingPunct="1"/>
            <a:endParaRPr lang="en-US">
              <a:ea typeface="ＭＳ Ｐゴシック" pitchFamily="1" charset="-128"/>
              <a:cs typeface="ＭＳ Ｐゴシック" pitchFamily="1" charset="-12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682" name="Picture 2" descr="table_11_05"/>
          <p:cNvPicPr>
            <a:picLocks noChangeAspect="1" noChangeArrowheads="1"/>
          </p:cNvPicPr>
          <p:nvPr/>
        </p:nvPicPr>
        <p:blipFill>
          <a:blip r:embed="rId3"/>
          <a:srcRect/>
          <a:stretch>
            <a:fillRect/>
          </a:stretch>
        </p:blipFill>
        <p:spPr bwMode="auto">
          <a:xfrm>
            <a:off x="368300" y="1066800"/>
            <a:ext cx="8404225" cy="4729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Title 1"/>
          <p:cNvSpPr>
            <a:spLocks noGrp="1"/>
          </p:cNvSpPr>
          <p:nvPr>
            <p:ph type="title"/>
          </p:nvPr>
        </p:nvSpPr>
        <p:spPr>
          <a:xfrm>
            <a:off x="0" y="274638"/>
            <a:ext cx="9144000" cy="1143000"/>
          </a:xfrm>
        </p:spPr>
        <p:txBody>
          <a:bodyPr/>
          <a:lstStyle/>
          <a:p>
            <a:pPr eaLnBrk="1" hangingPunct="1"/>
            <a:r>
              <a:rPr lang="en-US">
                <a:ea typeface="ＭＳ Ｐゴシック" pitchFamily="1" charset="-128"/>
                <a:cs typeface="ＭＳ Ｐゴシック" pitchFamily="1" charset="-128"/>
              </a:rPr>
              <a:t>How HeLa Cells Changed Biomedicine</a:t>
            </a:r>
          </a:p>
        </p:txBody>
      </p:sp>
      <p:sp>
        <p:nvSpPr>
          <p:cNvPr id="73731" name="Content Placeholder 2"/>
          <p:cNvSpPr>
            <a:spLocks noGrp="1"/>
          </p:cNvSpPr>
          <p:nvPr>
            <p:ph idx="1"/>
          </p:nvPr>
        </p:nvSpPr>
        <p:spPr/>
        <p:txBody>
          <a:bodyPr/>
          <a:lstStyle/>
          <a:p>
            <a:pPr eaLnBrk="1" hangingPunct="1"/>
            <a:r>
              <a:rPr lang="en-US">
                <a:ea typeface="ＭＳ Ｐゴシック" pitchFamily="1" charset="-128"/>
                <a:cs typeface="ＭＳ Ｐゴシック" pitchFamily="1" charset="-128"/>
              </a:rPr>
              <a:t>HeLa cells have allowed pharmaceutical companies to research and develop drugs worth billions of dollars</a:t>
            </a:r>
          </a:p>
          <a:p>
            <a:pPr eaLnBrk="1" hangingPunct="1"/>
            <a:r>
              <a:rPr lang="en-US">
                <a:ea typeface="ＭＳ Ｐゴシック" pitchFamily="1" charset="-128"/>
                <a:cs typeface="ＭＳ Ｐゴシック" pitchFamily="1" charset="-128"/>
              </a:rPr>
              <a:t>HeLa cells have helped develop the field of virology and further the study of viruses such as measles, mumps, and AIDS</a:t>
            </a:r>
          </a:p>
          <a:p>
            <a:pPr eaLnBrk="1" hangingPunct="1"/>
            <a:r>
              <a:rPr lang="en-US">
                <a:ea typeface="ＭＳ Ｐゴシック" pitchFamily="1" charset="-128"/>
                <a:cs typeface="ＭＳ Ｐゴシック" pitchFamily="1" charset="-128"/>
              </a:rPr>
              <a:t>Researchers used HeLa cells to show that the HPV infection can cause cancer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ea typeface="ＭＳ Ｐゴシック" pitchFamily="1" charset="-128"/>
                <a:cs typeface="ＭＳ Ｐゴシック" pitchFamily="1" charset="-128"/>
              </a:rPr>
              <a:t>Henrietta Lacks’s Immortal Cells</a:t>
            </a:r>
          </a:p>
        </p:txBody>
      </p:sp>
      <p:sp>
        <p:nvSpPr>
          <p:cNvPr id="20483" name="Content Placeholder 2"/>
          <p:cNvSpPr>
            <a:spLocks noGrp="1"/>
          </p:cNvSpPr>
          <p:nvPr>
            <p:ph idx="1"/>
          </p:nvPr>
        </p:nvSpPr>
        <p:spPr/>
        <p:txBody>
          <a:bodyPr/>
          <a:lstStyle/>
          <a:p>
            <a:pPr eaLnBrk="1" hangingPunct="1"/>
            <a:r>
              <a:rPr lang="en-US">
                <a:ea typeface="ＭＳ Ｐゴシック" pitchFamily="1" charset="-128"/>
                <a:cs typeface="ＭＳ Ｐゴシック" pitchFamily="1" charset="-128"/>
              </a:rPr>
              <a:t>Cervical cancer cells from Lacks were the first to be grown in a laboratory setting and are still being used today</a:t>
            </a:r>
          </a:p>
          <a:p>
            <a:pPr eaLnBrk="1" hangingPunct="1"/>
            <a:r>
              <a:rPr lang="en-US">
                <a:ea typeface="ＭＳ Ｐゴシック" pitchFamily="1" charset="-128"/>
                <a:cs typeface="ＭＳ Ｐゴシック" pitchFamily="1" charset="-128"/>
              </a:rPr>
              <a:t>HeLa cells are among the fastest-dividing human cells ever known</a:t>
            </a:r>
          </a:p>
          <a:p>
            <a:pPr eaLnBrk="1" hangingPunct="1"/>
            <a:r>
              <a:rPr lang="en-US">
                <a:ea typeface="ＭＳ Ｐゴシック" pitchFamily="1" charset="-128"/>
                <a:cs typeface="ＭＳ Ｐゴシック" pitchFamily="1" charset="-128"/>
              </a:rPr>
              <a:t>Lacks’s cells are immortal and have the ability to divide indefinitely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dirty="0" smtClean="0">
                <a:solidFill>
                  <a:srgbClr val="E03C3C"/>
                </a:solidFill>
                <a:ea typeface="+mj-ea"/>
                <a:cs typeface="+mj-cs"/>
              </a:rPr>
              <a:t>Clicker Questions</a:t>
            </a:r>
            <a:endParaRPr lang="en-US" sz="4800" b="1" dirty="0">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defRPr/>
            </a:pPr>
            <a:r>
              <a:rPr lang="en-US" sz="2800" b="1" dirty="0" smtClean="0"/>
              <a:t>CHAPTER 11</a:t>
            </a:r>
            <a:endParaRPr lang="en-US" sz="2800" dirty="0" smtClean="0"/>
          </a:p>
          <a:p>
            <a:pPr eaLnBrk="1" fontAlgn="auto" hangingPunct="1">
              <a:lnSpc>
                <a:spcPct val="90000"/>
              </a:lnSpc>
              <a:spcAft>
                <a:spcPts val="0"/>
              </a:spcAft>
              <a:defRPr/>
            </a:pPr>
            <a:r>
              <a:rPr lang="en-US" sz="2800" dirty="0" smtClean="0"/>
              <a:t>Stem Cells, Cancer, and Human Health</a:t>
            </a:r>
            <a:endParaRPr lang="en-US" sz="2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13"/>
          <p:cNvSpPr>
            <a:spLocks noGrp="1" noChangeArrowheads="1"/>
          </p:cNvSpPr>
          <p:nvPr>
            <p:ph type="title"/>
          </p:nvPr>
        </p:nvSpPr>
        <p:spPr>
          <a:xfrm>
            <a:off x="457200" y="582613"/>
            <a:ext cx="8229600" cy="1120775"/>
          </a:xfrm>
        </p:spPr>
        <p:txBody>
          <a:bodyPr rIns="132080"/>
          <a:lstStyle/>
          <a:p>
            <a:pPr eaLnBrk="1" hangingPunct="1"/>
            <a:r>
              <a:rPr lang="en-US"/>
              <a:t>Concept Quiz</a:t>
            </a:r>
          </a:p>
        </p:txBody>
      </p:sp>
      <p:sp>
        <p:nvSpPr>
          <p:cNvPr id="26627" name="Rectangle 14"/>
          <p:cNvSpPr>
            <a:spLocks noGrp="1" noChangeArrowheads="1"/>
          </p:cNvSpPr>
          <p:nvPr>
            <p:ph type="body" idx="1"/>
          </p:nvPr>
        </p:nvSpPr>
        <p:spPr>
          <a:xfrm>
            <a:off x="457200" y="1676400"/>
            <a:ext cx="8229600" cy="3795713"/>
          </a:xfrm>
        </p:spPr>
        <p:txBody>
          <a:bodyPr rIns="132080"/>
          <a:lstStyle/>
          <a:p>
            <a:pPr marL="649288" indent="-649288" eaLnBrk="1" hangingPunct="1">
              <a:lnSpc>
                <a:spcPct val="110000"/>
              </a:lnSpc>
              <a:buFont typeface="Wingdings" pitchFamily="1" charset="2"/>
              <a:buNone/>
            </a:pPr>
            <a:r>
              <a:rPr lang="en-US"/>
              <a:t>An example of a negative growth regulator is</a:t>
            </a:r>
          </a:p>
          <a:p>
            <a:pPr marL="649288" indent="-649288" eaLnBrk="1" hangingPunct="1">
              <a:lnSpc>
                <a:spcPct val="110000"/>
              </a:lnSpc>
              <a:buSzPct val="99000"/>
              <a:buFont typeface="Wingdings" pitchFamily="1" charset="2"/>
              <a:buAutoNum type="alphaUcPeriod"/>
            </a:pPr>
            <a:r>
              <a:rPr lang="en-US"/>
              <a:t>An oncogene</a:t>
            </a:r>
          </a:p>
          <a:p>
            <a:pPr marL="649288" indent="-649288" eaLnBrk="1" hangingPunct="1">
              <a:lnSpc>
                <a:spcPct val="110000"/>
              </a:lnSpc>
              <a:buSzPct val="99000"/>
              <a:buFont typeface="Wingdings" pitchFamily="1" charset="2"/>
              <a:buAutoNum type="alphaUcPeriod"/>
            </a:pPr>
            <a:r>
              <a:rPr lang="en-US"/>
              <a:t>A tumor suppressor</a:t>
            </a:r>
          </a:p>
          <a:p>
            <a:pPr marL="649288" indent="-649288" eaLnBrk="1" hangingPunct="1">
              <a:lnSpc>
                <a:spcPct val="110000"/>
              </a:lnSpc>
              <a:buSzPct val="99000"/>
              <a:buFont typeface="Wingdings" pitchFamily="1" charset="2"/>
              <a:buAutoNum type="alphaUcPeriod"/>
            </a:pPr>
            <a:r>
              <a:rPr lang="en-US"/>
              <a:t>A proto-oncogene</a:t>
            </a:r>
          </a:p>
          <a:p>
            <a:pPr marL="649288" indent="-649288" eaLnBrk="1" hangingPunct="1">
              <a:lnSpc>
                <a:spcPct val="110000"/>
              </a:lnSpc>
              <a:buSzPct val="99000"/>
              <a:buFont typeface="Wingdings" pitchFamily="1" charset="2"/>
              <a:buAutoNum type="alphaUcPeriod"/>
            </a:pPr>
            <a:r>
              <a:rPr lang="en-US"/>
              <a:t>A kinase</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13"/>
          <p:cNvSpPr>
            <a:spLocks noGrp="1" noChangeArrowheads="1"/>
          </p:cNvSpPr>
          <p:nvPr>
            <p:ph type="title"/>
          </p:nvPr>
        </p:nvSpPr>
        <p:spPr>
          <a:xfrm>
            <a:off x="457200" y="582613"/>
            <a:ext cx="8229600" cy="1120775"/>
          </a:xfrm>
        </p:spPr>
        <p:txBody>
          <a:bodyPr rIns="132080"/>
          <a:lstStyle/>
          <a:p>
            <a:pPr eaLnBrk="1" hangingPunct="1"/>
            <a:r>
              <a:rPr lang="en-US"/>
              <a:t>Concept Quiz</a:t>
            </a:r>
          </a:p>
        </p:txBody>
      </p:sp>
      <p:sp>
        <p:nvSpPr>
          <p:cNvPr id="28675" name="Rectangle 14"/>
          <p:cNvSpPr>
            <a:spLocks noGrp="1" noChangeArrowheads="1"/>
          </p:cNvSpPr>
          <p:nvPr>
            <p:ph type="body" idx="1"/>
          </p:nvPr>
        </p:nvSpPr>
        <p:spPr>
          <a:xfrm>
            <a:off x="457200" y="1676400"/>
            <a:ext cx="8229600" cy="3795713"/>
          </a:xfrm>
        </p:spPr>
        <p:txBody>
          <a:bodyPr rIns="132080"/>
          <a:lstStyle/>
          <a:p>
            <a:pPr marL="649288" indent="-649288" eaLnBrk="1" hangingPunct="1">
              <a:lnSpc>
                <a:spcPct val="130000"/>
              </a:lnSpc>
              <a:buFont typeface="Wingdings" pitchFamily="1" charset="2"/>
              <a:buNone/>
            </a:pPr>
            <a:r>
              <a:rPr lang="en-US"/>
              <a:t>Which of the following is </a:t>
            </a:r>
            <a:r>
              <a:rPr lang="en-US" i="1"/>
              <a:t>not </a:t>
            </a:r>
            <a:r>
              <a:rPr lang="en-US"/>
              <a:t>usually a cause of cancer in humans? </a:t>
            </a:r>
          </a:p>
          <a:p>
            <a:pPr marL="649288" indent="-649288" eaLnBrk="1" hangingPunct="1">
              <a:lnSpc>
                <a:spcPct val="130000"/>
              </a:lnSpc>
              <a:buSzPct val="99000"/>
              <a:buFont typeface="Wingdings" pitchFamily="1" charset="2"/>
              <a:buAutoNum type="alphaUcPeriod"/>
            </a:pPr>
            <a:r>
              <a:rPr lang="en-US"/>
              <a:t>Environmental pollutants</a:t>
            </a:r>
          </a:p>
          <a:p>
            <a:pPr marL="649288" indent="-649288" eaLnBrk="1" hangingPunct="1">
              <a:lnSpc>
                <a:spcPct val="130000"/>
              </a:lnSpc>
              <a:buSzPct val="99000"/>
              <a:buFont typeface="Wingdings" pitchFamily="1" charset="2"/>
              <a:buAutoNum type="alphaUcPeriod"/>
            </a:pPr>
            <a:r>
              <a:rPr lang="en-US"/>
              <a:t>Genetic predisposition</a:t>
            </a:r>
          </a:p>
          <a:p>
            <a:pPr marL="649288" indent="-649288" eaLnBrk="1" hangingPunct="1">
              <a:lnSpc>
                <a:spcPct val="130000"/>
              </a:lnSpc>
              <a:buSzPct val="99000"/>
              <a:buFont typeface="Wingdings" pitchFamily="1" charset="2"/>
              <a:buAutoNum type="alphaUcPeriod"/>
            </a:pPr>
            <a:r>
              <a:rPr lang="en-US"/>
              <a:t>Viruses</a:t>
            </a:r>
          </a:p>
          <a:p>
            <a:pPr marL="649288" indent="-649288" eaLnBrk="1" hangingPunct="1">
              <a:lnSpc>
                <a:spcPct val="130000"/>
              </a:lnSpc>
              <a:buSzPct val="99000"/>
              <a:buFont typeface="Wingdings" pitchFamily="1" charset="2"/>
              <a:buAutoNum type="alphaUcPeriod"/>
            </a:pPr>
            <a:r>
              <a:rPr lang="en-US"/>
              <a:t>Cigarette smoke</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13"/>
          <p:cNvSpPr>
            <a:spLocks noGrp="1" noChangeArrowheads="1"/>
          </p:cNvSpPr>
          <p:nvPr>
            <p:ph type="title"/>
          </p:nvPr>
        </p:nvSpPr>
        <p:spPr>
          <a:xfrm>
            <a:off x="457200" y="582613"/>
            <a:ext cx="8229600" cy="1120775"/>
          </a:xfrm>
        </p:spPr>
        <p:txBody>
          <a:bodyPr rIns="132080"/>
          <a:lstStyle/>
          <a:p>
            <a:pPr eaLnBrk="1" hangingPunct="1"/>
            <a:r>
              <a:rPr lang="en-US"/>
              <a:t>Concept Quiz</a:t>
            </a:r>
          </a:p>
        </p:txBody>
      </p:sp>
      <p:sp>
        <p:nvSpPr>
          <p:cNvPr id="30723" name="Rectangle 14"/>
          <p:cNvSpPr>
            <a:spLocks noGrp="1" noChangeArrowheads="1"/>
          </p:cNvSpPr>
          <p:nvPr>
            <p:ph type="body" idx="1"/>
          </p:nvPr>
        </p:nvSpPr>
        <p:spPr>
          <a:xfrm>
            <a:off x="457200" y="1676400"/>
            <a:ext cx="8229600" cy="3860800"/>
          </a:xfrm>
        </p:spPr>
        <p:txBody>
          <a:bodyPr rIns="132080"/>
          <a:lstStyle/>
          <a:p>
            <a:pPr marL="649288" indent="-649288" eaLnBrk="1" hangingPunct="1">
              <a:lnSpc>
                <a:spcPct val="120000"/>
              </a:lnSpc>
              <a:buFont typeface="Wingdings" pitchFamily="1" charset="2"/>
              <a:buNone/>
            </a:pPr>
            <a:r>
              <a:rPr lang="en-US" sz="2800"/>
              <a:t>Why is p53 important in the cell? </a:t>
            </a:r>
          </a:p>
          <a:p>
            <a:pPr marL="649288" indent="-649288" eaLnBrk="1" hangingPunct="1">
              <a:lnSpc>
                <a:spcPct val="120000"/>
              </a:lnSpc>
              <a:buSzPct val="99000"/>
              <a:buFont typeface="Wingdings" pitchFamily="1" charset="2"/>
              <a:buAutoNum type="alphaUcPeriod"/>
            </a:pPr>
            <a:r>
              <a:rPr lang="en-US" sz="2400"/>
              <a:t>It is a tumor suppressor that stops cells from dividing.</a:t>
            </a:r>
          </a:p>
          <a:p>
            <a:pPr marL="649288" indent="-649288" eaLnBrk="1" hangingPunct="1">
              <a:lnSpc>
                <a:spcPct val="120000"/>
              </a:lnSpc>
              <a:buSzPct val="99000"/>
              <a:buFont typeface="Wingdings" pitchFamily="1" charset="2"/>
              <a:buAutoNum type="alphaUcPeriod"/>
            </a:pPr>
            <a:r>
              <a:rPr lang="en-US" sz="2400"/>
              <a:t>It blocks cells with DNA damage from dividing.</a:t>
            </a:r>
          </a:p>
          <a:p>
            <a:pPr marL="649288" indent="-649288" eaLnBrk="1" hangingPunct="1">
              <a:lnSpc>
                <a:spcPct val="120000"/>
              </a:lnSpc>
              <a:buSzPct val="99000"/>
              <a:buFont typeface="Wingdings" pitchFamily="1" charset="2"/>
              <a:buAutoNum type="alphaUcPeriod"/>
            </a:pPr>
            <a:r>
              <a:rPr lang="en-US" sz="2400"/>
              <a:t>It causes cells with extreme DNA damage to die.</a:t>
            </a:r>
          </a:p>
          <a:p>
            <a:pPr marL="649288" indent="-649288" eaLnBrk="1" hangingPunct="1">
              <a:lnSpc>
                <a:spcPct val="120000"/>
              </a:lnSpc>
              <a:buSzPct val="99000"/>
              <a:buFont typeface="Wingdings" pitchFamily="1" charset="2"/>
              <a:buAutoNum type="alphaUcPeriod"/>
            </a:pPr>
            <a:r>
              <a:rPr lang="en-US" sz="2400"/>
              <a:t>All of the above</a:t>
            </a:r>
          </a:p>
        </p:txBody>
      </p:sp>
    </p:spTree>
  </p:cSld>
  <p:clrMapOvr>
    <a:masterClrMapping/>
  </p:clrMapOv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ea typeface="ＭＳ Ｐゴシック" pitchFamily="1" charset="-128"/>
                <a:cs typeface="ＭＳ Ｐゴシック" pitchFamily="1" charset="-128"/>
              </a:rPr>
              <a:t>The Cell Is the Basic Unit of All Life</a:t>
            </a:r>
          </a:p>
        </p:txBody>
      </p:sp>
      <p:sp>
        <p:nvSpPr>
          <p:cNvPr id="21507" name="Content Placeholder 2"/>
          <p:cNvSpPr>
            <a:spLocks noGrp="1"/>
          </p:cNvSpPr>
          <p:nvPr>
            <p:ph idx="1"/>
          </p:nvPr>
        </p:nvSpPr>
        <p:spPr/>
        <p:txBody>
          <a:bodyPr/>
          <a:lstStyle/>
          <a:p>
            <a:pPr eaLnBrk="1" hangingPunct="1"/>
            <a:r>
              <a:rPr lang="en-US">
                <a:ea typeface="ＭＳ Ｐゴシック" pitchFamily="1" charset="-128"/>
                <a:cs typeface="ＭＳ Ｐゴシック" pitchFamily="1" charset="-128"/>
              </a:rPr>
              <a:t>Genes contained in cellular DNA are the blueprint for cell growth and differentiation</a:t>
            </a:r>
          </a:p>
          <a:p>
            <a:pPr eaLnBrk="1" hangingPunct="1"/>
            <a:r>
              <a:rPr lang="en-US">
                <a:ea typeface="ＭＳ Ｐゴシック" pitchFamily="1" charset="-128"/>
                <a:cs typeface="ＭＳ Ｐゴシック" pitchFamily="1" charset="-128"/>
              </a:rPr>
              <a:t>Genetics, as well as external cues, prompt cells to differentiate into a particular cell type</a:t>
            </a:r>
          </a:p>
          <a:p>
            <a:pPr eaLnBrk="1" hangingPunct="1"/>
            <a:r>
              <a:rPr lang="en-US">
                <a:ea typeface="ＭＳ Ｐゴシック" pitchFamily="1" charset="-128"/>
                <a:cs typeface="ＭＳ Ｐゴシック" pitchFamily="1" charset="-128"/>
              </a:rPr>
              <a:t>Differentiated cells exhibit different characteristics based on gene expression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ea typeface="ＭＳ Ｐゴシック" pitchFamily="1" charset="-128"/>
                <a:cs typeface="ＭＳ Ｐゴシック" pitchFamily="1" charset="-128"/>
              </a:rPr>
              <a:t>Stem Cells: Dedicated to Division</a:t>
            </a:r>
          </a:p>
        </p:txBody>
      </p:sp>
      <p:sp>
        <p:nvSpPr>
          <p:cNvPr id="22531" name="Content Placeholder 2"/>
          <p:cNvSpPr>
            <a:spLocks noGrp="1"/>
          </p:cNvSpPr>
          <p:nvPr>
            <p:ph idx="1"/>
          </p:nvPr>
        </p:nvSpPr>
        <p:spPr>
          <a:xfrm>
            <a:off x="457200" y="1600200"/>
            <a:ext cx="8229600" cy="4948238"/>
          </a:xfrm>
        </p:spPr>
        <p:txBody>
          <a:bodyPr/>
          <a:lstStyle/>
          <a:p>
            <a:pPr eaLnBrk="1" hangingPunct="1"/>
            <a:r>
              <a:rPr lang="en-US">
                <a:ea typeface="ＭＳ Ｐゴシック" pitchFamily="1" charset="-128"/>
                <a:cs typeface="ＭＳ Ｐゴシック" pitchFamily="1" charset="-128"/>
              </a:rPr>
              <a:t>Stems cells are a vital part of human growth, development, and maintenance</a:t>
            </a:r>
          </a:p>
          <a:p>
            <a:pPr eaLnBrk="1" hangingPunct="1"/>
            <a:r>
              <a:rPr lang="en-US">
                <a:ea typeface="ＭＳ Ｐゴシック" pitchFamily="1" charset="-128"/>
                <a:cs typeface="ＭＳ Ｐゴシック" pitchFamily="1" charset="-128"/>
              </a:rPr>
              <a:t>Undifferentiated stem cells can be found in tissues throughout the body:</a:t>
            </a:r>
          </a:p>
          <a:p>
            <a:pPr lvl="1" eaLnBrk="1" hangingPunct="1"/>
            <a:r>
              <a:rPr lang="en-US"/>
              <a:t>Bone marrow</a:t>
            </a:r>
          </a:p>
          <a:p>
            <a:pPr lvl="1" eaLnBrk="1" hangingPunct="1"/>
            <a:r>
              <a:rPr lang="en-US"/>
              <a:t>Skin</a:t>
            </a:r>
          </a:p>
          <a:p>
            <a:pPr lvl="1" eaLnBrk="1" hangingPunct="1"/>
            <a:r>
              <a:rPr lang="en-US"/>
              <a:t>Liver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78" name="Picture 2" descr="figure_11_01"/>
          <p:cNvPicPr>
            <a:picLocks noChangeAspect="1" noChangeArrowheads="1"/>
          </p:cNvPicPr>
          <p:nvPr/>
        </p:nvPicPr>
        <p:blipFill>
          <a:blip r:embed="rId3"/>
          <a:srcRect/>
          <a:stretch>
            <a:fillRect/>
          </a:stretch>
        </p:blipFill>
        <p:spPr bwMode="auto">
          <a:xfrm>
            <a:off x="495300" y="215900"/>
            <a:ext cx="8159750"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z="4000">
                <a:ea typeface="ＭＳ Ｐゴシック" pitchFamily="1" charset="-128"/>
                <a:cs typeface="ＭＳ Ｐゴシック" pitchFamily="1" charset="-128"/>
              </a:rPr>
              <a:t>Stem cells are a source of new cells</a:t>
            </a:r>
          </a:p>
        </p:txBody>
      </p:sp>
      <p:sp>
        <p:nvSpPr>
          <p:cNvPr id="26627" name="Content Placeholder 2"/>
          <p:cNvSpPr>
            <a:spLocks noGrp="1"/>
          </p:cNvSpPr>
          <p:nvPr>
            <p:ph idx="1"/>
          </p:nvPr>
        </p:nvSpPr>
        <p:spPr/>
        <p:txBody>
          <a:bodyPr/>
          <a:lstStyle/>
          <a:p>
            <a:pPr eaLnBrk="1" hangingPunct="1"/>
            <a:r>
              <a:rPr lang="en-US">
                <a:ea typeface="ＭＳ Ｐゴシック" pitchFamily="1" charset="-128"/>
                <a:cs typeface="ＭＳ Ｐゴシック" pitchFamily="1" charset="-128"/>
              </a:rPr>
              <a:t>Mitotic division of stem cells generates two identical daughter cells</a:t>
            </a:r>
          </a:p>
          <a:p>
            <a:pPr eaLnBrk="1" hangingPunct="1"/>
            <a:r>
              <a:rPr lang="en-US">
                <a:ea typeface="ＭＳ Ｐゴシック" pitchFamily="1" charset="-128"/>
                <a:cs typeface="ＭＳ Ｐゴシック" pitchFamily="1" charset="-128"/>
              </a:rPr>
              <a:t>Daughter cells can take one of two paths:</a:t>
            </a:r>
          </a:p>
          <a:p>
            <a:pPr lvl="1" eaLnBrk="1" hangingPunct="1"/>
            <a:r>
              <a:rPr lang="en-US"/>
              <a:t>Maintain the stem cell population</a:t>
            </a:r>
          </a:p>
          <a:p>
            <a:pPr lvl="1" eaLnBrk="1" hangingPunct="1"/>
            <a:r>
              <a:rPr lang="en-US"/>
              <a:t>Differentiate in order to perform a specialized function</a:t>
            </a:r>
          </a:p>
          <a:p>
            <a:pPr lvl="1" eaLnBrk="1" hangingPunct="1"/>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50" name="Picture 2" descr="figure_11_02"/>
          <p:cNvPicPr>
            <a:picLocks noChangeAspect="1" noChangeArrowheads="1"/>
          </p:cNvPicPr>
          <p:nvPr/>
        </p:nvPicPr>
        <p:blipFill>
          <a:blip r:embed="rId3"/>
          <a:srcRect/>
          <a:stretch>
            <a:fillRect/>
          </a:stretch>
        </p:blipFill>
        <p:spPr bwMode="auto">
          <a:xfrm>
            <a:off x="304800" y="711200"/>
            <a:ext cx="8531225"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Pixel">
  <a:themeElements>
    <a:clrScheme name="">
      <a:dk1>
        <a:srgbClr val="000000"/>
      </a:dk1>
      <a:lt1>
        <a:srgbClr val="FFFFFF"/>
      </a:lt1>
      <a:dk2>
        <a:srgbClr val="000000"/>
      </a:dk2>
      <a:lt2>
        <a:srgbClr val="1F431F"/>
      </a:lt2>
      <a:accent1>
        <a:srgbClr val="84B43A"/>
      </a:accent1>
      <a:accent2>
        <a:srgbClr val="1F431F"/>
      </a:accent2>
      <a:accent3>
        <a:srgbClr val="FFFFFF"/>
      </a:accent3>
      <a:accent4>
        <a:srgbClr val="000000"/>
      </a:accent4>
      <a:accent5>
        <a:srgbClr val="C2D6AE"/>
      </a:accent5>
      <a:accent6>
        <a:srgbClr val="1B3C1B"/>
      </a:accent6>
      <a:hlink>
        <a:srgbClr val="84B43A"/>
      </a:hlink>
      <a:folHlink>
        <a:srgbClr val="326C32"/>
      </a:folHlink>
    </a:clrScheme>
    <a:fontScheme name="3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spDef>
    <a:ln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lnDef>
  </a:objectDefaults>
  <a:extraClrSchemeLst>
    <a:extraClrScheme>
      <a:clrScheme name="3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3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3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3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3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3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3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3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3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3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3_Pixel 13">
        <a:dk1>
          <a:srgbClr val="000000"/>
        </a:dk1>
        <a:lt1>
          <a:srgbClr val="FFFFFF"/>
        </a:lt1>
        <a:dk2>
          <a:srgbClr val="000000"/>
        </a:dk2>
        <a:lt2>
          <a:srgbClr val="F78222"/>
        </a:lt2>
        <a:accent1>
          <a:srgbClr val="FFCC99"/>
        </a:accent1>
        <a:accent2>
          <a:srgbClr val="F78222"/>
        </a:accent2>
        <a:accent3>
          <a:srgbClr val="FFFFFF"/>
        </a:accent3>
        <a:accent4>
          <a:srgbClr val="000000"/>
        </a:accent4>
        <a:accent5>
          <a:srgbClr val="FFE2CA"/>
        </a:accent5>
        <a:accent6>
          <a:srgbClr val="E0751E"/>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4">
        <a:dk1>
          <a:srgbClr val="F78222"/>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5">
        <a:dk1>
          <a:srgbClr val="F78222"/>
        </a:dk1>
        <a:lt1>
          <a:srgbClr val="FFFFFF"/>
        </a:lt1>
        <a:dk2>
          <a:srgbClr val="330000"/>
        </a:dk2>
        <a:lt2>
          <a:srgbClr val="FFFFFF"/>
        </a:lt2>
        <a:accent1>
          <a:srgbClr val="F78222"/>
        </a:accent1>
        <a:accent2>
          <a:srgbClr val="9E2A06"/>
        </a:accent2>
        <a:accent3>
          <a:srgbClr val="ADAAAA"/>
        </a:accent3>
        <a:accent4>
          <a:srgbClr val="DADADA"/>
        </a:accent4>
        <a:accent5>
          <a:srgbClr val="FAC1AB"/>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6">
        <a:dk1>
          <a:srgbClr val="F78222"/>
        </a:dk1>
        <a:lt1>
          <a:srgbClr val="FFFFFF"/>
        </a:lt1>
        <a:dk2>
          <a:srgbClr val="0C0E0B"/>
        </a:dk2>
        <a:lt2>
          <a:srgbClr val="FFFFFF"/>
        </a:lt2>
        <a:accent1>
          <a:srgbClr val="F78222"/>
        </a:accent1>
        <a:accent2>
          <a:srgbClr val="1F431F"/>
        </a:accent2>
        <a:accent3>
          <a:srgbClr val="AAAAAA"/>
        </a:accent3>
        <a:accent4>
          <a:srgbClr val="DADADA"/>
        </a:accent4>
        <a:accent5>
          <a:srgbClr val="FAC1AB"/>
        </a:accent5>
        <a:accent6>
          <a:srgbClr val="1B3C1B"/>
        </a:accent6>
        <a:hlink>
          <a:srgbClr val="84B43A"/>
        </a:hlink>
        <a:folHlink>
          <a:srgbClr val="326C32"/>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1976</TotalTime>
  <Words>2510</Words>
  <Application>Microsoft Macintosh PowerPoint</Application>
  <PresentationFormat>On-screen Show (4:3)</PresentationFormat>
  <Paragraphs>194</Paragraphs>
  <Slides>43</Slides>
  <Notes>24</Notes>
  <HiddenSlides>0</HiddenSlides>
  <MMClips>0</MMClips>
  <ScaleCrop>false</ScaleCrop>
  <HeadingPairs>
    <vt:vector size="4" baseType="variant">
      <vt:variant>
        <vt:lpstr>Design Template</vt:lpstr>
      </vt:variant>
      <vt:variant>
        <vt:i4>3</vt:i4>
      </vt:variant>
      <vt:variant>
        <vt:lpstr>Slide Titles</vt:lpstr>
      </vt:variant>
      <vt:variant>
        <vt:i4>43</vt:i4>
      </vt:variant>
    </vt:vector>
  </HeadingPairs>
  <TitlesOfParts>
    <vt:vector size="46" baseType="lpstr">
      <vt:lpstr>Office Theme</vt:lpstr>
      <vt:lpstr>1_Office Theme</vt:lpstr>
      <vt:lpstr>3_Pixel</vt:lpstr>
      <vt:lpstr>Discover Biology FIFTH EDITION</vt:lpstr>
      <vt:lpstr>Slide 2</vt:lpstr>
      <vt:lpstr>Slide 3</vt:lpstr>
      <vt:lpstr>Henrietta Lacks’s Immortal Cells</vt:lpstr>
      <vt:lpstr>The Cell Is the Basic Unit of All Life</vt:lpstr>
      <vt:lpstr>Stem Cells: Dedicated to Division</vt:lpstr>
      <vt:lpstr>Slide 7</vt:lpstr>
      <vt:lpstr>Stem cells are a source of new cells</vt:lpstr>
      <vt:lpstr>Slide 9</vt:lpstr>
      <vt:lpstr>Stem cells are a source of new cells</vt:lpstr>
      <vt:lpstr>Stem cell technology offers much hope and some success</vt:lpstr>
      <vt:lpstr>Embryonic stem cells are found only in very early stages of development</vt:lpstr>
      <vt:lpstr>Slide 13</vt:lpstr>
      <vt:lpstr>Embryonic stem cells are found only in very early stages of development</vt:lpstr>
      <vt:lpstr>Slide 15</vt:lpstr>
      <vt:lpstr>Slide 16</vt:lpstr>
      <vt:lpstr>Slide 17</vt:lpstr>
      <vt:lpstr>The use of embryonic stem cells is controversial</vt:lpstr>
      <vt:lpstr>Slide 19</vt:lpstr>
      <vt:lpstr>Induced pluripotent stem cells are derived from differentiated cells</vt:lpstr>
      <vt:lpstr>Cancer Cells: Good Cells Gone Bad</vt:lpstr>
      <vt:lpstr>Slide 22</vt:lpstr>
      <vt:lpstr>Cancer develops when cells lose normal restraints on division and migration.</vt:lpstr>
      <vt:lpstr>Slide 24</vt:lpstr>
      <vt:lpstr>Cancer develops when cells lose normal restraints on division and migration</vt:lpstr>
      <vt:lpstr>Slide 26</vt:lpstr>
      <vt:lpstr>Slide 27</vt:lpstr>
      <vt:lpstr>Cell division is controlled by positive and negative growth regulators</vt:lpstr>
      <vt:lpstr>Slide 29</vt:lpstr>
      <vt:lpstr>Gene mutations are the root cause of all cancers</vt:lpstr>
      <vt:lpstr>Gene mutations are the root cause of all cancers</vt:lpstr>
      <vt:lpstr>Most human cancers are not hereditary</vt:lpstr>
      <vt:lpstr>Slide 33</vt:lpstr>
      <vt:lpstr>Cancer develops as multiple mutations accumulate in a single cell.</vt:lpstr>
      <vt:lpstr>Slide 35</vt:lpstr>
      <vt:lpstr>The challenge in cancer treatment is to destroy malignant cells selectively</vt:lpstr>
      <vt:lpstr>Avoiding risk factors is the key to cancer prevention</vt:lpstr>
      <vt:lpstr>Slide 38</vt:lpstr>
      <vt:lpstr>How HeLa Cells Changed Biomedicine</vt:lpstr>
      <vt:lpstr>Clicker Questions</vt:lpstr>
      <vt:lpstr>Concept Quiz</vt:lpstr>
      <vt:lpstr>Concept Quiz</vt:lpstr>
      <vt:lpstr>Concept Quiz</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Cells, Cancer, and Human Health</dc:title>
  <dc:creator>Patrick Shriner</dc:creator>
  <cp:lastModifiedBy>Carson Russell</cp:lastModifiedBy>
  <cp:revision>120</cp:revision>
  <dcterms:created xsi:type="dcterms:W3CDTF">2012-05-18T18:19:53Z</dcterms:created>
  <dcterms:modified xsi:type="dcterms:W3CDTF">2012-05-18T18:23:36Z</dcterms:modified>
</cp:coreProperties>
</file>