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Lst>
  <p:notesMasterIdLst>
    <p:notesMasterId r:id="rId78"/>
  </p:notesMasterIdLst>
  <p:sldIdLst>
    <p:sldId id="317" r:id="rId4"/>
    <p:sldId id="318" r:id="rId5"/>
    <p:sldId id="257" r:id="rId6"/>
    <p:sldId id="258" r:id="rId7"/>
    <p:sldId id="259" r:id="rId8"/>
    <p:sldId id="319" r:id="rId9"/>
    <p:sldId id="260" r:id="rId10"/>
    <p:sldId id="291" r:id="rId11"/>
    <p:sldId id="320" r:id="rId12"/>
    <p:sldId id="273" r:id="rId13"/>
    <p:sldId id="321" r:id="rId14"/>
    <p:sldId id="261" r:id="rId15"/>
    <p:sldId id="322" r:id="rId16"/>
    <p:sldId id="284" r:id="rId17"/>
    <p:sldId id="262" r:id="rId18"/>
    <p:sldId id="293" r:id="rId19"/>
    <p:sldId id="323" r:id="rId20"/>
    <p:sldId id="275" r:id="rId21"/>
    <p:sldId id="294" r:id="rId22"/>
    <p:sldId id="263" r:id="rId23"/>
    <p:sldId id="295" r:id="rId24"/>
    <p:sldId id="264" r:id="rId25"/>
    <p:sldId id="324" r:id="rId26"/>
    <p:sldId id="265" r:id="rId27"/>
    <p:sldId id="296" r:id="rId28"/>
    <p:sldId id="325" r:id="rId29"/>
    <p:sldId id="276" r:id="rId30"/>
    <p:sldId id="326" r:id="rId31"/>
    <p:sldId id="266" r:id="rId32"/>
    <p:sldId id="327" r:id="rId33"/>
    <p:sldId id="267" r:id="rId34"/>
    <p:sldId id="328" r:id="rId35"/>
    <p:sldId id="277" r:id="rId36"/>
    <p:sldId id="268" r:id="rId37"/>
    <p:sldId id="329" r:id="rId38"/>
    <p:sldId id="330" r:id="rId39"/>
    <p:sldId id="269" r:id="rId40"/>
    <p:sldId id="270" r:id="rId41"/>
    <p:sldId id="331" r:id="rId42"/>
    <p:sldId id="271" r:id="rId43"/>
    <p:sldId id="272" r:id="rId44"/>
    <p:sldId id="299" r:id="rId45"/>
    <p:sldId id="300" r:id="rId46"/>
    <p:sldId id="332" r:id="rId47"/>
    <p:sldId id="333" r:id="rId48"/>
    <p:sldId id="302" r:id="rId49"/>
    <p:sldId id="303" r:id="rId50"/>
    <p:sldId id="334" r:id="rId51"/>
    <p:sldId id="304" r:id="rId52"/>
    <p:sldId id="335" r:id="rId53"/>
    <p:sldId id="305" r:id="rId54"/>
    <p:sldId id="308" r:id="rId55"/>
    <p:sldId id="309" r:id="rId56"/>
    <p:sldId id="310" r:id="rId57"/>
    <p:sldId id="311" r:id="rId58"/>
    <p:sldId id="312" r:id="rId59"/>
    <p:sldId id="336" r:id="rId60"/>
    <p:sldId id="313" r:id="rId61"/>
    <p:sldId id="337" r:id="rId62"/>
    <p:sldId id="316" r:id="rId63"/>
    <p:sldId id="338" r:id="rId64"/>
    <p:sldId id="340" r:id="rId65"/>
    <p:sldId id="341" r:id="rId66"/>
    <p:sldId id="342" r:id="rId67"/>
    <p:sldId id="339" r:id="rId68"/>
    <p:sldId id="343" r:id="rId69"/>
    <p:sldId id="344" r:id="rId70"/>
    <p:sldId id="345" r:id="rId71"/>
    <p:sldId id="346" r:id="rId72"/>
    <p:sldId id="347" r:id="rId73"/>
    <p:sldId id="348" r:id="rId74"/>
    <p:sldId id="350" r:id="rId75"/>
    <p:sldId id="351" r:id="rId76"/>
    <p:sldId id="349" r:id="rId7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5" autoAdjust="0"/>
    <p:restoredTop sz="97474" autoAdjust="0"/>
  </p:normalViewPr>
  <p:slideViewPr>
    <p:cSldViewPr snapToGrid="0" snapToObjects="1">
      <p:cViewPr varScale="1">
        <p:scale>
          <a:sx n="135" d="100"/>
          <a:sy n="135" d="100"/>
        </p:scale>
        <p:origin x="-168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commentAuthors" Target="commentAuthors.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18D736-8E53-4D4D-9B55-96B35D58F3E2}"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575F756-28CB-4570-A5A6-016726B2185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DEA0F-6D4D-4B3F-8CFB-C202DD733616}"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F18828-FF75-45ED-93A4-E9C3AB215E2D}" type="slidenum">
              <a:rPr lang="en-US">
                <a:cs typeface="Arial" charset="0"/>
              </a:rPr>
              <a:pPr fontAlgn="base">
                <a:spcBef>
                  <a:spcPct val="0"/>
                </a:spcBef>
                <a:spcAft>
                  <a:spcPct val="0"/>
                </a:spcAft>
                <a:defRPr/>
              </a:pPr>
              <a:t>23</a:t>
            </a:fld>
            <a:endParaRPr lang="en-US">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10.5 The Cell Cycle Consists of Two Major Stages: Interphase and Cell Division</a:t>
            </a:r>
            <a:r>
              <a:rPr lang="en-US" smtClean="0"/>
              <a:t> </a:t>
            </a:r>
          </a:p>
          <a:p>
            <a:pPr eaLnBrk="1" hangingPunct="1">
              <a:spcBef>
                <a:spcPct val="0"/>
              </a:spcBef>
            </a:pPr>
            <a:r>
              <a:rPr lang="en-US" smtClean="0"/>
              <a:t>The cell prepares itself for division by increasing in size and producing proteins needed for division during G1 and G2 phases, and by replicating its DNA during S phase. Mitotic cell division consists of mitosis and cytokinesis, which result in two daughter cells that are genetically identical to the parent cell.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85778-80FD-4ACE-8684-ED3E95BE4040}" type="slidenum">
              <a:rPr lang="en-US">
                <a:cs typeface="Arial" charset="0"/>
              </a:rPr>
              <a:pPr fontAlgn="base">
                <a:spcBef>
                  <a:spcPct val="0"/>
                </a:spcBef>
                <a:spcAft>
                  <a:spcPct val="0"/>
                </a:spcAft>
                <a:defRPr/>
              </a:pPr>
              <a:t>26</a:t>
            </a:fld>
            <a:endParaRPr lang="en-US">
              <a:cs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10.6 Cell Cycle Regulatory Proteins Help Control the Cell Cycle </a:t>
            </a:r>
            <a:endParaRPr lang="en-US" smtClean="0"/>
          </a:p>
          <a:p>
            <a:pPr eaLnBrk="1" hangingPunct="1">
              <a:spcBef>
                <a:spcPct val="0"/>
              </a:spcBef>
            </a:pPr>
            <a:r>
              <a:rPr lang="en-US" smtClean="0"/>
              <a:t>Only two of the known cell cycle checkpoints are depicted in this diagram. Checkpoints are known to operate in S phase and partway through mitosis as well.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08D65B-A634-4555-B249-5FDF68842B59}" type="slidenum">
              <a:rPr lang="en-US">
                <a:cs typeface="Arial" charset="0"/>
              </a:rPr>
              <a:pPr fontAlgn="base">
                <a:spcBef>
                  <a:spcPct val="0"/>
                </a:spcBef>
                <a:spcAft>
                  <a:spcPct val="0"/>
                </a:spcAft>
                <a:defRPr/>
              </a:pPr>
              <a:t>28</a:t>
            </a:fld>
            <a:endParaRPr lang="en-US">
              <a:cs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10.7 The Packing of DNA into a Chromosome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65323-8BEC-4D28-A19D-5C199EAC7163}" type="slidenum">
              <a:rPr lang="en-US">
                <a:cs typeface="Arial" charset="0"/>
              </a:rPr>
              <a:pPr fontAlgn="base">
                <a:spcBef>
                  <a:spcPct val="0"/>
                </a:spcBef>
                <a:spcAft>
                  <a:spcPct val="0"/>
                </a:spcAft>
                <a:defRPr/>
              </a:pPr>
              <a:t>30</a:t>
            </a:fld>
            <a:endParaRPr lang="en-US">
              <a:cs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10.8 Each Replicated Chromosome Consists of Two Identical Sister Chromatids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BECA72-B5AB-4742-A8EA-EED298BFC5C3}" type="slidenum">
              <a:rPr lang="en-US">
                <a:cs typeface="Arial" charset="0"/>
              </a:rPr>
              <a:pPr fontAlgn="base">
                <a:spcBef>
                  <a:spcPct val="0"/>
                </a:spcBef>
                <a:spcAft>
                  <a:spcPct val="0"/>
                </a:spcAft>
                <a:defRPr/>
              </a:pPr>
              <a:t>32</a:t>
            </a:fld>
            <a:endParaRPr lang="en-US">
              <a:cs typeface="Arial"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10.9 The Karyotype Identifies All the Chromosomes of a Species </a:t>
            </a:r>
            <a:endParaRPr lang="en-US" smtClean="0"/>
          </a:p>
          <a:p>
            <a:pPr eaLnBrk="1" hangingPunct="1">
              <a:spcBef>
                <a:spcPct val="0"/>
              </a:spcBef>
            </a:pPr>
            <a:r>
              <a:rPr lang="en-US" smtClean="0"/>
              <a:t>The 46 chromosomes in this micrograph represent the karyotype of a human male. With the help of computer graphics, photos of the chromosomes have been aligned so that the two members of each homologous pair are placed next to each other. The non–sex chromosomes (known as autosomes) are numbered. The sex chromosomes are represented by letters (XY, in the case of this individual, a male).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33B41-2D27-441B-89F0-34745AF2A0CF}" type="slidenum">
              <a:rPr lang="en-US">
                <a:cs typeface="Arial" charset="0"/>
              </a:rPr>
              <a:pPr fontAlgn="base">
                <a:spcBef>
                  <a:spcPct val="0"/>
                </a:spcBef>
                <a:spcAft>
                  <a:spcPct val="0"/>
                </a:spcAft>
                <a:defRPr/>
              </a:pPr>
              <a:t>35</a:t>
            </a:fld>
            <a:endParaRPr lang="en-US">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10.10 (Part 1) Mitosis and Cytokinesis Are the Two Main Stages of Mitotic Cell Division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C79AD-C894-418B-8BF9-051B3F257EC9}" type="slidenum">
              <a:rPr lang="en-US">
                <a:cs typeface="Arial" charset="0"/>
              </a:rPr>
              <a:pPr fontAlgn="base">
                <a:spcBef>
                  <a:spcPct val="0"/>
                </a:spcBef>
                <a:spcAft>
                  <a:spcPct val="0"/>
                </a:spcAft>
                <a:defRPr/>
              </a:pPr>
              <a:t>36</a:t>
            </a:fld>
            <a:endParaRPr lang="en-US">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10.10 (Part 2) Mitosis and Cytokinesis Are the Two Main Stages of Mitotic Cell Division</a:t>
            </a:r>
          </a:p>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E9BA03-C36C-4B0A-924E-2ED883302F6F}" type="slidenum">
              <a:rPr lang="en-US">
                <a:cs typeface="Arial" charset="0"/>
              </a:rPr>
              <a:pPr fontAlgn="base">
                <a:spcBef>
                  <a:spcPct val="0"/>
                </a:spcBef>
                <a:spcAft>
                  <a:spcPct val="0"/>
                </a:spcAft>
                <a:defRPr/>
              </a:pPr>
              <a:t>39</a:t>
            </a:fld>
            <a:endParaRPr lang="en-US">
              <a:cs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10.10 (Part 1) Mitosis and Cytokinesis Are the Two Main Stages of Mitotic Cell Division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E22AE-ECF9-4209-B287-9130ADB27A87}" type="slidenum">
              <a:rPr lang="en-US">
                <a:cs typeface="Arial" charset="0"/>
              </a:rPr>
              <a:pPr fontAlgn="base">
                <a:spcBef>
                  <a:spcPct val="0"/>
                </a:spcBef>
                <a:spcAft>
                  <a:spcPct val="0"/>
                </a:spcAft>
                <a:defRPr/>
              </a:pPr>
              <a:t>44</a:t>
            </a:fld>
            <a:endParaRPr lang="en-US">
              <a:cs typeface="Arial"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10.11 Cytokinesis in an Animal Cell </a:t>
            </a:r>
            <a:endParaRPr lang="en-US" smtClean="0"/>
          </a:p>
          <a:p>
            <a:pPr eaLnBrk="1" hangingPunct="1">
              <a:spcBef>
                <a:spcPct val="0"/>
              </a:spcBef>
            </a:pPr>
            <a:r>
              <a:rPr lang="en-US" smtClean="0"/>
              <a:t>This fluorescence image shows cytokinesis in a sea urchin zygote that is dividing into two cells. Microtubules are orange, actin filaments blue.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89DE4-2DB9-4085-B1F6-72BAE1208E96}" type="slidenum">
              <a:rPr lang="en-US">
                <a:cs typeface="Arial" charset="0"/>
              </a:rPr>
              <a:pPr fontAlgn="base">
                <a:spcBef>
                  <a:spcPct val="0"/>
                </a:spcBef>
                <a:spcAft>
                  <a:spcPct val="0"/>
                </a:spcAft>
                <a:defRPr/>
              </a:pPr>
              <a:t>45</a:t>
            </a:fld>
            <a:endParaRPr lang="en-US">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10.12 Cell Plate Formation Is a Distinctive Feature of Cytokinesis in Plant Cells </a:t>
            </a:r>
            <a:endParaRPr lang="en-US" smtClean="0"/>
          </a:p>
          <a:p>
            <a:pPr eaLnBrk="1" hangingPunct="1">
              <a:spcBef>
                <a:spcPct val="0"/>
              </a:spcBef>
            </a:pPr>
            <a:r>
              <a:rPr lang="en-US" smtClean="0"/>
              <a:t>(a) A microscopic view of mitosis and cytokinesis in lily pollen. The cell plate appears as a pale line in the center of the cell, in the last photograph in the series (telophase). (b) A diagrammatic view of the main events in mitosis and cytokinesis in a plant cell. Plant cells lack prominent centrosomes, but have structures that perform the same function.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5D2EA-8B67-4A98-AAC4-3FF5E783E6AB}" type="slidenum">
              <a:rPr lang="en-US">
                <a:cs typeface="Arial" charset="0"/>
              </a:rPr>
              <a:pPr fontAlgn="base">
                <a:spcBef>
                  <a:spcPct val="0"/>
                </a:spcBef>
                <a:spcAft>
                  <a:spcPct val="0"/>
                </a:spcAft>
                <a:defRPr/>
              </a:pPr>
              <a:t>2</a:t>
            </a:fld>
            <a:endParaRPr lang="en-US">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It Isn’t Grass. </a:t>
            </a:r>
            <a:r>
              <a:rPr lang="en-US" smtClean="0"/>
              <a:t>A giant bloom of sticky green algae, thick and vast enough to halt sailboats and windsurfers, threatened to stall sailing events at the Olympic Games in China in 2008.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D717F-C7FB-4B2F-9B4D-D281E9104A61}" type="slidenum">
              <a:rPr lang="en-US">
                <a:cs typeface="Arial" charset="0"/>
              </a:rPr>
              <a:pPr fontAlgn="base">
                <a:spcBef>
                  <a:spcPct val="0"/>
                </a:spcBef>
                <a:spcAft>
                  <a:spcPct val="0"/>
                </a:spcAft>
                <a:defRPr/>
              </a:pPr>
              <a:t>48</a:t>
            </a:fld>
            <a:endParaRPr lang="en-US">
              <a:cs typeface="Arial"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10.13 Sexual Reproduction Requires a Reduction in the Chromosome Set in Gametes </a:t>
            </a:r>
            <a:endParaRPr lang="en-US" smtClean="0"/>
          </a:p>
          <a:p>
            <a:pPr eaLnBrk="1" hangingPunct="1">
              <a:spcBef>
                <a:spcPct val="0"/>
              </a:spcBef>
            </a:pPr>
            <a:r>
              <a:rPr lang="en-US" smtClean="0"/>
              <a:t>The fusion of haploid sperm and egg at fertilization produces a zygote with the complete diploid (2</a:t>
            </a:r>
            <a:r>
              <a:rPr lang="en-US" i="1" smtClean="0"/>
              <a:t>n</a:t>
            </a:r>
            <a:r>
              <a:rPr lang="en-US" smtClean="0"/>
              <a:t>) chromosome set. Human somatic cells have 23 pairs of chromosomes. For clarity, only one homologous pair (consisting of a maternal and a paternal homologue) is shown here.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1E407-00C1-40FA-B507-3C37A923E9DD}" type="slidenum">
              <a:rPr lang="en-US">
                <a:cs typeface="Arial" charset="0"/>
              </a:rPr>
              <a:pPr fontAlgn="base">
                <a:spcBef>
                  <a:spcPct val="0"/>
                </a:spcBef>
                <a:spcAft>
                  <a:spcPct val="0"/>
                </a:spcAft>
                <a:defRPr/>
              </a:pPr>
              <a:t>50</a:t>
            </a:fld>
            <a:endParaRPr lang="en-US">
              <a:cs typeface="Arial"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10.14 In Meiosis, Each Daughter Cell Receives Half the Chromosome Set </a:t>
            </a:r>
            <a:endParaRPr lang="en-US" smtClean="0"/>
          </a:p>
          <a:p>
            <a:pPr eaLnBrk="1" hangingPunct="1">
              <a:spcBef>
                <a:spcPct val="0"/>
              </a:spcBef>
            </a:pPr>
            <a:r>
              <a:rPr lang="en-US" smtClean="0"/>
              <a:t>The maternal and paternal homologues are paired during prophase I through metaphase I, and separated from each other during anaphase. Meiosis II is similar to mitosis in that the sister chromatids that compose each replicated chromosome are pulled apart. For simplicity and clarity, not all the steps described in the text are illustrated 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87661A-63D7-4C15-BF91-344EAE39FD85}" type="slidenum">
              <a:rPr lang="en-US">
                <a:cs typeface="Arial" charset="0"/>
              </a:rPr>
              <a:pPr fontAlgn="base">
                <a:spcBef>
                  <a:spcPct val="0"/>
                </a:spcBef>
                <a:spcAft>
                  <a:spcPct val="0"/>
                </a:spcAft>
                <a:defRPr/>
              </a:pPr>
              <a:t>57</a:t>
            </a:fld>
            <a:endParaRPr lang="en-US">
              <a:cs typeface="Arial"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10.15 Crossing-over Produces Recombinant Chromosomes </a:t>
            </a:r>
            <a:endParaRPr lang="en-US" smtClean="0"/>
          </a:p>
          <a:p>
            <a:pPr eaLnBrk="1" hangingPunct="1">
              <a:spcBef>
                <a:spcPct val="0"/>
              </a:spcBef>
            </a:pPr>
            <a:r>
              <a:rPr lang="en-US" smtClean="0"/>
              <a:t>Crossing-over is the physical exchange of corresponding segments between the non–sister chromatids in a pair of homologous chromosomes that are aligned parallel to each other during prophase I. For clarity, only one maternal and one paternal chromatid are depicted here as exchanging segments. In human cells undergoing meiosis, most tetrads have one to three crossover sites, with longer chromosomes more likely to have multiple crossovers. A crossover site can be located at any point along the length of the paired homologues (tetrad), not just at the tips of the chromatids. The letters (</a:t>
            </a:r>
            <a:r>
              <a:rPr lang="en-US" i="1" smtClean="0"/>
              <a:t>A</a:t>
            </a:r>
            <a:r>
              <a:rPr lang="en-US" smtClean="0"/>
              <a:t>/</a:t>
            </a:r>
            <a:r>
              <a:rPr lang="en-US" i="1" smtClean="0"/>
              <a:t>a</a:t>
            </a:r>
            <a:r>
              <a:rPr lang="en-US" smtClean="0"/>
              <a:t> and </a:t>
            </a:r>
            <a:r>
              <a:rPr lang="en-US" i="1" smtClean="0"/>
              <a:t>B</a:t>
            </a:r>
            <a:r>
              <a:rPr lang="en-US" smtClean="0"/>
              <a:t>/</a:t>
            </a:r>
            <a:r>
              <a:rPr lang="en-US" i="1" smtClean="0"/>
              <a:t>b</a:t>
            </a:r>
            <a:r>
              <a:rPr lang="en-US" smtClean="0"/>
              <a:t>) represent alternative alleles of two genes, </a:t>
            </a:r>
            <a:r>
              <a:rPr lang="en-US" i="1" smtClean="0"/>
              <a:t>A</a:t>
            </a:r>
            <a:r>
              <a:rPr lang="en-US" smtClean="0"/>
              <a:t> and </a:t>
            </a:r>
            <a:r>
              <a:rPr lang="en-US" i="1" smtClean="0"/>
              <a:t>B</a:t>
            </a:r>
            <a:r>
              <a:rPr lang="en-US" smtClean="0"/>
              <a:t>. Note that the parental combinations of these alleles have been shuffled in the recombinant chromosomes.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D7465-3BAE-4E3D-9C12-3D2CC897DC68}" type="slidenum">
              <a:rPr lang="en-US">
                <a:cs typeface="Arial" charset="0"/>
              </a:rPr>
              <a:pPr fontAlgn="base">
                <a:spcBef>
                  <a:spcPct val="0"/>
                </a:spcBef>
                <a:spcAft>
                  <a:spcPct val="0"/>
                </a:spcAft>
                <a:defRPr/>
              </a:pPr>
              <a:t>59</a:t>
            </a:fld>
            <a:endParaRPr lang="en-US">
              <a:cs typeface="Arial" charset="0"/>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10.16 The Random Assortment of Homologous Chromosomes Generates Chromosomal Diversity among Gametes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61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0FDCB88-E6E7-184B-9F18-46FD59DE48EC}" type="slidenum">
              <a:rPr lang="en-US">
                <a:solidFill>
                  <a:prstClr val="black"/>
                </a:solidFill>
              </a:rPr>
              <a:pPr/>
              <a:t>62</a:t>
            </a:fld>
            <a:endParaRPr lang="en-US">
              <a:solidFill>
                <a:prstClr val="black"/>
              </a:solidFill>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D. This does not occur during interphase, but during mitosis.</a:t>
            </a:r>
          </a:p>
          <a:p>
            <a:pPr lvl="1" eaLnBrk="1" hangingPunct="1">
              <a:buFontTx/>
              <a:buChar char="•"/>
            </a:pPr>
            <a:r>
              <a:rPr lang="en-US">
                <a:latin typeface="Arial" pitchFamily="1" charset="0"/>
              </a:rPr>
              <a:t>It is important to stress that interphase is composed of 3 phases in which the cell grows and the chromosomes are duplicated. Students often believe that G</a:t>
            </a:r>
            <a:r>
              <a:rPr lang="en-US" baseline="-25000">
                <a:latin typeface="Arial" pitchFamily="1" charset="0"/>
              </a:rPr>
              <a:t>1</a:t>
            </a:r>
            <a:r>
              <a:rPr lang="en-US">
                <a:latin typeface="Arial" pitchFamily="1" charset="0"/>
              </a:rPr>
              <a:t>, S, and G</a:t>
            </a:r>
            <a:r>
              <a:rPr lang="en-US" baseline="-25000">
                <a:latin typeface="Arial" pitchFamily="1" charset="0"/>
              </a:rPr>
              <a:t>2</a:t>
            </a:r>
            <a:r>
              <a:rPr lang="en-US">
                <a:latin typeface="Arial" pitchFamily="1" charset="0"/>
              </a:rPr>
              <a:t> are in addition to interphase.</a:t>
            </a:r>
          </a:p>
          <a:p>
            <a:pPr lvl="1" eaLnBrk="1" hangingPunct="1">
              <a:buFontTx/>
              <a:buChar char="•"/>
            </a:pPr>
            <a:r>
              <a:rPr lang="en-US">
                <a:latin typeface="Arial" pitchFamily="1" charset="0"/>
              </a:rPr>
              <a:t>Answers A – C:  These are all true.  Growth occurs during G</a:t>
            </a:r>
            <a:r>
              <a:rPr lang="en-US" baseline="-25000">
                <a:latin typeface="Arial" pitchFamily="1" charset="0"/>
              </a:rPr>
              <a:t>1</a:t>
            </a:r>
            <a:r>
              <a:rPr lang="en-US">
                <a:latin typeface="Arial" pitchFamily="1" charset="0"/>
              </a:rPr>
              <a:t> and G</a:t>
            </a:r>
            <a:r>
              <a:rPr lang="en-US" baseline="-25000">
                <a:latin typeface="Arial" pitchFamily="1" charset="0"/>
              </a:rPr>
              <a:t>2</a:t>
            </a:r>
            <a:r>
              <a:rPr lang="en-US">
                <a:latin typeface="Arial" pitchFamily="1" charset="0"/>
              </a:rPr>
              <a:t> phases and the chromosomes are duplicated during S phase.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9A25125-A65E-714A-AE3A-965024B408C0}" type="slidenum">
              <a:rPr lang="en-US">
                <a:solidFill>
                  <a:prstClr val="black"/>
                </a:solidFill>
              </a:rPr>
              <a:pPr/>
              <a:t>63</a:t>
            </a:fld>
            <a:endParaRPr lang="en-US">
              <a:solidFill>
                <a:prstClr val="black"/>
              </a:solidFill>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B. It is important that students understand what homologous chromosomes are.  These are not identical, but homologous; one came from each parent and they contain slightly different genes. One of each segregates into each daughter cell during mitosis so that each daughter cell is identical.</a:t>
            </a:r>
          </a:p>
          <a:p>
            <a:pPr eaLnBrk="1" hangingPunct="1">
              <a:buFontTx/>
              <a:buChar char="•"/>
            </a:pPr>
            <a:r>
              <a:rPr lang="en-US">
                <a:latin typeface="Arial" pitchFamily="1" charset="0"/>
              </a:rPr>
              <a:t>Answer A:  As stated above, one came from each parent.</a:t>
            </a:r>
          </a:p>
          <a:p>
            <a:pPr eaLnBrk="1" hangingPunct="1">
              <a:buFontTx/>
              <a:buChar char="•"/>
            </a:pPr>
            <a:r>
              <a:rPr lang="en-US">
                <a:latin typeface="Arial" pitchFamily="1" charset="0"/>
              </a:rPr>
              <a:t>Answer C:  They are separated during meiosis I, resulting in haploid daughter cells.</a:t>
            </a:r>
          </a:p>
          <a:p>
            <a:pPr eaLnBrk="1" hangingPunct="1">
              <a:buFontTx/>
              <a:buChar char="•"/>
            </a:pPr>
            <a:r>
              <a:rPr lang="en-US">
                <a:latin typeface="Arial" pitchFamily="1" charset="0"/>
              </a:rPr>
              <a:t>Answer D:  Sex cells are not homologous in males, but are in females.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3326602-C220-3E44-A1C9-A6B9153D2D34}" type="slidenum">
              <a:rPr lang="en-US">
                <a:solidFill>
                  <a:prstClr val="black"/>
                </a:solidFill>
              </a:rPr>
              <a:pPr/>
              <a:t>64</a:t>
            </a:fld>
            <a:endParaRPr lang="en-US">
              <a:solidFill>
                <a:prstClr val="black"/>
              </a:solidFill>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Tx/>
              <a:buChar char="•"/>
            </a:pPr>
            <a:r>
              <a:rPr lang="en-US">
                <a:latin typeface="Arial" pitchFamily="1" charset="0"/>
              </a:rPr>
              <a:t>The correct answer is C. This is the key to meiosis – reduction division so that the fertilized egg restores the normal number of chromosomes.</a:t>
            </a:r>
          </a:p>
          <a:p>
            <a:pPr eaLnBrk="1" hangingPunct="1">
              <a:buFontTx/>
              <a:buChar char="•"/>
            </a:pPr>
            <a:r>
              <a:rPr lang="en-US">
                <a:latin typeface="Arial" pitchFamily="1" charset="0"/>
              </a:rPr>
              <a:t>Answer A:  Each gamete doesn’t receive the same genes because the homologous chromosomes are randomly assorted during meiosis I.</a:t>
            </a:r>
          </a:p>
          <a:p>
            <a:pPr eaLnBrk="1" hangingPunct="1">
              <a:buFontTx/>
              <a:buChar char="•"/>
            </a:pPr>
            <a:r>
              <a:rPr lang="en-US">
                <a:latin typeface="Arial" pitchFamily="1" charset="0"/>
              </a:rPr>
              <a:t>Answer B:  Chromosome number is halved in the gametes.</a:t>
            </a:r>
          </a:p>
          <a:p>
            <a:pPr eaLnBrk="1" hangingPunct="1">
              <a:buFontTx/>
              <a:buChar char="•"/>
            </a:pPr>
            <a:r>
              <a:rPr lang="en-US">
                <a:latin typeface="Arial" pitchFamily="1" charset="0"/>
              </a:rPr>
              <a:t>Answer D:  As in the answer for A, the homologous chromosomes are randomly assorted during meiosis 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91A9B-E6C7-3D4A-A4FC-7CA230B4D7FC}" type="slidenum">
              <a:rPr lang="en-US"/>
              <a:pPr/>
              <a:t>66</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2.6 Through Binary Fission, </a:t>
            </a:r>
            <a:r>
              <a:rPr lang="en-US" b="1" i="1"/>
              <a:t>E. coli</a:t>
            </a:r>
            <a:r>
              <a:rPr lang="en-US" b="1"/>
              <a:t> Multiplies at an Astounding Rate </a:t>
            </a:r>
            <a:endParaRPr lang="en-US"/>
          </a:p>
          <a:p>
            <a:r>
              <a:rPr lang="en-US"/>
              <a:t>(a) </a:t>
            </a:r>
            <a:r>
              <a:rPr lang="en-US" i="1"/>
              <a:t>E. coli</a:t>
            </a:r>
            <a:r>
              <a:rPr lang="en-US"/>
              <a:t> divides into two every 20 minutes, given the right conditions, especially the ready availability of food and the temperature of the human body (37°C). (b) This graph shows how the population of</a:t>
            </a:r>
            <a:r>
              <a:rPr lang="en-US" i="1"/>
              <a:t> E. coli</a:t>
            </a:r>
            <a:r>
              <a:rPr lang="en-US"/>
              <a:t> increases, starting from a single cell that turns into two cells in 20 minutes, which together become four cells at 40 minutes. With doubling of cell numbers every 20 minutes, there are 1,000 cells after 3 hours and 20 minutes have gone by. This type of growth, in which the number of cells added with each generation depends on the total number of cells already there, is known as exponential or geometric growth.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C579C-F71F-B149-8EBD-43FCA41CA052}" type="slidenum">
              <a:rPr lang="en-US"/>
              <a:pPr/>
              <a:t>67</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2.7 Prokaryotic Cells Lack a Nucleus</a:t>
            </a:r>
            <a:r>
              <a:rPr lang="en-US"/>
              <a:t> </a:t>
            </a:r>
          </a:p>
          <a:p>
            <a:r>
              <a:rPr lang="en-US"/>
              <a:t>Prokaryotic cells tend to be about 10 times smaller than eukaryotic cells, and generally have much less DNA.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03ACEC-1A24-4F43-8B8B-947E7B7E86DC}"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D4308-1F70-E242-A4EF-6C0B82DDB9DB}" type="slidenum">
              <a:rPr lang="en-US"/>
              <a:pPr/>
              <a:t>68</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3.4 An Example of Sexual Reproduction</a:t>
            </a:r>
            <a:endParaRPr lang="en-US"/>
          </a:p>
          <a:p>
            <a:r>
              <a:rPr lang="en-US"/>
              <a:t>The rockweed, a brown alga, produces eggs and sperm that unite to create offspring, in a life cycle that resembles that of animals. Other seaweeds have different, and more complex, life cycles.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862B-D53F-624F-ACCC-47FB82E124AC}" type="slidenum">
              <a:rPr lang="en-US"/>
              <a:pPr/>
              <a:t>69</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13.5 Segments of Chromosomes Are Exchanged in Crossing-Over</a:t>
            </a:r>
            <a:r>
              <a:rPr lang="en-US"/>
              <a:t> </a:t>
            </a:r>
          </a:p>
          <a:p>
            <a:r>
              <a:rPr lang="en-US"/>
              <a:t>Crossing-over takes place during prophase I. As a result of crossover between </a:t>
            </a:r>
            <a:r>
              <a:rPr lang="en-US" i="1"/>
              <a:t>A</a:t>
            </a:r>
            <a:r>
              <a:rPr lang="en-US"/>
              <a:t>/</a:t>
            </a:r>
            <a:r>
              <a:rPr lang="en-US" i="1"/>
              <a:t>a</a:t>
            </a:r>
            <a:r>
              <a:rPr lang="en-US"/>
              <a:t> and </a:t>
            </a:r>
            <a:r>
              <a:rPr lang="en-US" i="1"/>
              <a:t>B</a:t>
            </a:r>
            <a:r>
              <a:rPr lang="en-US"/>
              <a:t>/</a:t>
            </a:r>
            <a:r>
              <a:rPr lang="en-US" i="1"/>
              <a:t>b</a:t>
            </a:r>
            <a:r>
              <a:rPr lang="en-US"/>
              <a:t>, half of the gametes have a parental genotype (</a:t>
            </a:r>
            <a:r>
              <a:rPr lang="en-US" i="1"/>
              <a:t>ABC</a:t>
            </a:r>
            <a:r>
              <a:rPr lang="en-US"/>
              <a:t> or </a:t>
            </a:r>
            <a:r>
              <a:rPr lang="en-US" i="1"/>
              <a:t>abc</a:t>
            </a:r>
            <a:r>
              <a:rPr lang="en-US"/>
              <a:t>), while the other half have a nonparental genotype (</a:t>
            </a:r>
            <a:r>
              <a:rPr lang="en-US" i="1"/>
              <a:t>Abc</a:t>
            </a:r>
            <a:r>
              <a:rPr lang="en-US"/>
              <a:t> or </a:t>
            </a:r>
            <a:r>
              <a:rPr lang="en-US" i="1"/>
              <a:t>aBC</a:t>
            </a:r>
            <a:r>
              <a:rPr lang="en-US"/>
              <a:t>). In this example, there is no crossing-over between </a:t>
            </a:r>
            <a:r>
              <a:rPr lang="en-US" i="1"/>
              <a:t>B</a:t>
            </a:r>
            <a:r>
              <a:rPr lang="en-US"/>
              <a:t>/</a:t>
            </a:r>
            <a:r>
              <a:rPr lang="en-US" i="1"/>
              <a:t>b</a:t>
            </a:r>
            <a:r>
              <a:rPr lang="en-US"/>
              <a:t> and </a:t>
            </a:r>
            <a:r>
              <a:rPr lang="en-US" i="1"/>
              <a:t>C</a:t>
            </a:r>
            <a:r>
              <a:rPr lang="en-US"/>
              <a:t>/</a:t>
            </a:r>
            <a:r>
              <a:rPr lang="en-US" i="1"/>
              <a:t>c</a:t>
            </a:r>
            <a:r>
              <a:rPr lang="en-US"/>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DA8C6-F9D7-8743-92F3-13336FF52167}" type="slidenum">
              <a:rPr lang="en-US"/>
              <a:pPr/>
              <a:t>70</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C3272-C9E6-9B4F-8D6D-459FBCEA5360}" type="slidenum">
              <a:rPr lang="en-US"/>
              <a:pPr/>
              <a:t>71</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28.1 Cellular Respiration Occurs in Mitochondria</a:t>
            </a:r>
            <a:r>
              <a:rPr lang="en-US"/>
              <a:t> </a:t>
            </a:r>
          </a:p>
          <a:p>
            <a:r>
              <a:rPr lang="en-US"/>
              <a:t>During cellular respiration, oxygen is consumed as energy is extracted from glucose for use by the cell. Heat, water, and carbon dioxide are also produced. The inset shows mitochondria in a liver cell.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55374-F211-3D48-BBAC-936C3741D8C0}" type="slidenum">
              <a:rPr lang="en-US"/>
              <a:pPr/>
              <a:t>72</a:t>
            </a:fld>
            <a:endParaRPr lang="en-US"/>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b="1"/>
              <a:t>Figure 33.16a Apoptosis Leads to Separate, Rather Than Webbed, Fingers and Toes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58EB0-E77E-DF4A-8F85-645BE52CD94C}" type="slidenum">
              <a:rPr lang="en-US"/>
              <a:pPr/>
              <a:t>73</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t>Figure 33.16b Apoptosis Leads to Separate, Rather Than Webbed, Fingers and Toes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47148-D647-274E-BAD6-98FA88734587}" type="slidenum">
              <a:rPr lang="en-US"/>
              <a:pPr/>
              <a:t>74</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28.3 The Heart Pushes Blood through the Systemic and Pulmonary Circuits </a:t>
            </a:r>
            <a:endParaRPr lang="en-US"/>
          </a:p>
          <a:p>
            <a:r>
              <a:rPr lang="en-US"/>
              <a:t>The systemic circuit carries oxygen-rich blood away from the heart, circulates it throughout the body, and returns oxygen-depleted blood back to the heart. The pulmonary circuit brings oxygen-poor blood from the heart to the lungs and returns oxygen-rich blood to the heart.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8059-C668-40F0-A9BB-DDEE017CEF9B}" type="slidenum">
              <a:rPr lang="en-US">
                <a:cs typeface="Arial" charset="0"/>
              </a:rPr>
              <a:pPr fontAlgn="base">
                <a:spcBef>
                  <a:spcPct val="0"/>
                </a:spcBef>
                <a:spcAft>
                  <a:spcPct val="0"/>
                </a:spcAft>
                <a:defRPr/>
              </a:pPr>
              <a:t>6</a:t>
            </a:fld>
            <a:endParaRPr lang="en-US">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10.1 Cell Division Replenishes the Skin </a:t>
            </a:r>
            <a:endParaRPr lang="en-US" smtClean="0"/>
          </a:p>
          <a:p>
            <a:pPr eaLnBrk="1" hangingPunct="1">
              <a:spcBef>
                <a:spcPct val="0"/>
              </a:spcBef>
            </a:pPr>
            <a:r>
              <a:rPr lang="en-US" smtClean="0"/>
              <a:t>Rapid cell division in the deepest layer of the skin is necessary to replace skin cells (called keratinocytes) lost at the surface of the skin. The loss is due to the normal programmed death of the outer layers of mature keratinocytes, but it can also be the consequence of severe DNA damage, as in a peeling sunburn (inset).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003B76-A273-42C8-9B4C-8139525E7BC2}" type="slidenum">
              <a:rPr lang="en-US">
                <a:cs typeface="Arial" charset="0"/>
              </a:rPr>
              <a:pPr fontAlgn="base">
                <a:spcBef>
                  <a:spcPct val="0"/>
                </a:spcBef>
                <a:spcAft>
                  <a:spcPct val="0"/>
                </a:spcAft>
                <a:defRPr/>
              </a:pPr>
              <a:t>9</a:t>
            </a:fld>
            <a:endParaRPr lang="en-US">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TABLE 10.1 Biological Relevance of Cell Division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172D5-E9EA-4ABB-9674-BA00A727D428}" type="slidenum">
              <a:rPr lang="en-US">
                <a:cs typeface="Arial" charset="0"/>
              </a:rPr>
              <a:pPr fontAlgn="base">
                <a:spcBef>
                  <a:spcPct val="0"/>
                </a:spcBef>
                <a:spcAft>
                  <a:spcPct val="0"/>
                </a:spcAft>
                <a:defRPr/>
              </a:pPr>
              <a:t>11</a:t>
            </a:fld>
            <a:endParaRPr lang="en-US">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10.2 Cell Division in a Prokaryote </a:t>
            </a:r>
          </a:p>
          <a:p>
            <a:pPr eaLnBrk="1" hangingPunct="1">
              <a:spcBef>
                <a:spcPct val="0"/>
              </a:spcBef>
            </a:pPr>
            <a:r>
              <a:rPr lang="en-US" smtClean="0"/>
              <a:t>Many prokaryotes, including many types of bacteria, propagate themselves asexually through a type of cell division known as binary fission.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FAEFB-A1C6-44D0-A0CE-8D40B501ED55}" type="slidenum">
              <a:rPr lang="en-US">
                <a:cs typeface="Arial" charset="0"/>
              </a:rPr>
              <a:pPr fontAlgn="base">
                <a:spcBef>
                  <a:spcPct val="0"/>
                </a:spcBef>
                <a:spcAft>
                  <a:spcPct val="0"/>
                </a:spcAft>
                <a:defRPr/>
              </a:pPr>
              <a:t>13</a:t>
            </a:fld>
            <a:endParaRPr lang="en-US">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10.3 Cell Division in a Eukaryote</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E4FA3-1FF7-4073-A258-7B6896C8C52F}" type="slidenum">
              <a:rPr lang="en-US">
                <a:cs typeface="Arial" charset="0"/>
              </a:rPr>
              <a:pPr fontAlgn="base">
                <a:spcBef>
                  <a:spcPct val="0"/>
                </a:spcBef>
                <a:spcAft>
                  <a:spcPct val="0"/>
                </a:spcAft>
                <a:defRPr/>
              </a:pPr>
              <a:t>17</a:t>
            </a:fld>
            <a:endParaRPr lang="en-US">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10.4 Mitosis and Meiosis Play Vital Roles in the Human Life Cycle</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E8C36-2323-4176-B053-80554FAE7997}"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508BC6-D9FB-4632-A4DF-18469129DE43}"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EBC99-BD84-411F-B77E-3A0ECB6D99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F419E-EF47-446D-B2A3-1299F5B3589E}"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963B9E-E117-4AAB-AC43-76A5069D24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685E33-E882-4426-AF22-8F3CC95DAA9C}"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83B81A-31D5-49F3-8BC2-BAAE2D6A644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58EF-4841-6E49-AF55-96C56BA2BC3B}" type="datetime1">
              <a:rPr lang="en-US" smtClean="0">
                <a:solidFill>
                  <a:srgbClr val="000000"/>
                </a:solidFill>
              </a:rPr>
              <a:pPr/>
              <a:t>5/18/12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 2009 W.W. Norton &amp; Company, Inc. DISCOVER BIOLOGY 4/e</a:t>
            </a:r>
            <a:endParaRPr lang="en-US">
              <a:solidFill>
                <a:srgbClr val="000000"/>
              </a:solidFill>
            </a:endParaRPr>
          </a:p>
        </p:txBody>
      </p:sp>
      <p:sp>
        <p:nvSpPr>
          <p:cNvPr id="6" name="Slide Number Placeholder 5"/>
          <p:cNvSpPr>
            <a:spLocks noGrp="1"/>
          </p:cNvSpPr>
          <p:nvPr>
            <p:ph type="sldNum" sz="quarter" idx="12"/>
          </p:nvPr>
        </p:nvSpPr>
        <p:spPr/>
        <p:txBody>
          <a:bodyPr/>
          <a:lstStyle/>
          <a:p>
            <a:fld id="{7158750A-EED4-6943-93FA-6408A36F50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A7766CD4-86B7-CF40-9BBA-B3477508E55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2D849760-8B9C-404B-A609-BD863644EE6A}"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8994A-E9B3-4A2A-8D9F-BE4776790F73}"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21F47C-9869-4B0D-92D8-60761E9016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040CE3-B07C-414D-ACE6-896129B72025}"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497AC7-1230-47BE-ABAA-6DC8F45101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5B19F7-2F51-4634-B738-294F5A3CDB40}"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D8E610-1AAE-4797-B3B3-969E111004B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A5B611-3133-41DE-B8E4-628B19C66358}"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9F84E5-7CA1-4F3B-998E-4207400E90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921A30-59BB-4540-8747-A0E271ABD6D7}"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6F17AE-CAF9-480D-B498-285BFCD4C6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C5BC59-61F6-4A97-BB9A-0CB2C7C95D86}"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C4C78D-21E8-4467-A2AB-53281686CA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9C4F88-FE48-47E7-8414-E1BE7367C5AA}"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93681-7F5A-477A-A86F-B88DEBD9F7C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B4F25E-CC7B-428A-8E5A-B091F0FA1C99}"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70CD1C-B0CF-4E96-A507-9DB2F43B85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5C30A0-2FDC-4BBB-9D62-CD93D4202506}"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B93893-A31A-4D08-B4FB-A1C66BFAD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F64DAE-DD5C-4872-8A76-F92B553D27BD}" type="datetimeFigureOut">
              <a:rPr lang="en-US" smtClean="0">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ED0CE-158D-460F-BCC1-1AAD7D1E32F9}"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lgn="ctr" defTabSz="914400">
              <a:defRPr/>
            </a:pPr>
            <a:r>
              <a:rPr lang="en-US">
                <a:solidFill>
                  <a:srgbClr val="000000"/>
                </a:solidFill>
                <a:latin typeface="Arial" pitchFamily="1" charset="0"/>
                <a:cs typeface="+mn-cs"/>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1" charset="0"/>
              </a:defRPr>
            </a:lvl1pPr>
          </a:lstStyle>
          <a:p>
            <a:pPr defTabSz="914400">
              <a:defRPr/>
            </a:pPr>
            <a:fld id="{26EF5604-99A7-5F43-A829-8525B006CBFE}" type="slidenum">
              <a:rPr lang="en-US">
                <a:solidFill>
                  <a:srgbClr val="000000"/>
                </a:solidFill>
                <a:cs typeface="+mn-cs"/>
              </a:rPr>
              <a:pPr defTabSz="914400">
                <a:defRPr/>
              </a:pPr>
              <a:t>‹#›</a:t>
            </a:fld>
            <a:endParaRPr lang="en-US">
              <a:solidFill>
                <a:srgbClr val="000000"/>
              </a:solidFill>
              <a:cs typeface="+mn-cs"/>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124"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rtlCol="0">
            <a:normAutofit/>
          </a:bodyPr>
          <a:lstStyle/>
          <a:p>
            <a:pPr eaLnBrk="1" fontAlgn="auto" hangingPunct="1">
              <a:spcAft>
                <a:spcPts val="0"/>
              </a:spcAft>
              <a:defRPr/>
            </a:pPr>
            <a:r>
              <a:rPr lang="en-US" sz="6000" b="1">
                <a:solidFill>
                  <a:srgbClr val="E03C3C"/>
                </a:solidFill>
              </a:rPr>
              <a:t>Discover Biology</a:t>
            </a:r>
            <a:br>
              <a:rPr lang="en-US" sz="6000" b="1">
                <a:solidFill>
                  <a:srgbClr val="E03C3C"/>
                </a:solidFill>
              </a:rPr>
            </a:br>
            <a:r>
              <a:rPr lang="en-US" sz="2800" b="1">
                <a:solidFill>
                  <a:srgbClr val="E03C3C"/>
                </a:solidFill>
              </a:rPr>
              <a:t>FIFTH EDITION</a:t>
            </a:r>
            <a:endParaRPr lang="en-US" sz="4800" b="1"/>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t>CHAPTER</a:t>
            </a:r>
            <a:r>
              <a:rPr lang="en-US" sz="2800" b="1" dirty="0" smtClean="0"/>
              <a:t> 10</a:t>
            </a:r>
            <a:endParaRPr lang="en-US" sz="2800" dirty="0" smtClean="0"/>
          </a:p>
          <a:p>
            <a:pPr eaLnBrk="1" fontAlgn="auto" hangingPunct="1">
              <a:lnSpc>
                <a:spcPct val="90000"/>
              </a:lnSpc>
              <a:spcAft>
                <a:spcPts val="0"/>
              </a:spcAft>
              <a:buFont typeface="Arial"/>
              <a:buNone/>
              <a:defRPr/>
            </a:pPr>
            <a:r>
              <a:rPr lang="en-US" sz="2800" dirty="0" smtClean="0"/>
              <a:t>Cell Division</a:t>
            </a:r>
            <a:endParaRPr lang="en-US" sz="2800" dirty="0"/>
          </a:p>
        </p:txBody>
      </p:sp>
      <p:sp>
        <p:nvSpPr>
          <p:cNvPr id="2"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spAutoFit/>
          </a:bodyPr>
          <a:lstStyle/>
          <a:p>
            <a:pPr algn="r">
              <a:spcBef>
                <a:spcPct val="50000"/>
              </a:spcBef>
            </a:pPr>
            <a:r>
              <a:rPr lang="en-US" sz="1300">
                <a:latin typeface="Calibri" pitchFamily="34" charset="0"/>
                <a:ea typeface="ヒラギノ角ゴ ProN W3"/>
                <a:cs typeface="ヒラギノ角ゴ ProN W3"/>
              </a:rPr>
              <a:t>© </a:t>
            </a:r>
            <a:r>
              <a:rPr lang="en-US" sz="1300">
                <a:latin typeface="Calibri" pitchFamily="34" charset="0"/>
              </a:rPr>
              <a:t>2012 W. W. Norton &amp; Company, Inc.</a:t>
            </a:r>
          </a:p>
        </p:txBody>
      </p:sp>
      <p:sp>
        <p:nvSpPr>
          <p:cNvPr id="14340"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spAutoFit/>
          </a:bodyPr>
          <a:lstStyle/>
          <a:p>
            <a:pPr algn="ctr">
              <a:spcBef>
                <a:spcPct val="50000"/>
              </a:spcBef>
            </a:pPr>
            <a:r>
              <a:rPr lang="en-US">
                <a:solidFill>
                  <a:schemeClr val="tx2"/>
                </a:solidFill>
                <a:latin typeface="Calibri" pitchFamily="34" charset="0"/>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Many Bacteria Use Binary Fission for Asexual Reproduction</a:t>
            </a:r>
          </a:p>
        </p:txBody>
      </p:sp>
      <p:sp>
        <p:nvSpPr>
          <p:cNvPr id="28674" name="Content Placeholder 2"/>
          <p:cNvSpPr>
            <a:spLocks noGrp="1"/>
          </p:cNvSpPr>
          <p:nvPr>
            <p:ph idx="1"/>
          </p:nvPr>
        </p:nvSpPr>
        <p:spPr/>
        <p:txBody>
          <a:bodyPr/>
          <a:lstStyle/>
          <a:p>
            <a:pPr eaLnBrk="1" hangingPunct="1"/>
            <a:r>
              <a:rPr lang="en-US" sz="2800" smtClean="0"/>
              <a:t>Many prokaryotes reproduce asexually through </a:t>
            </a:r>
            <a:r>
              <a:rPr lang="en-US" sz="2800" b="1" smtClean="0"/>
              <a:t>binary fission</a:t>
            </a:r>
          </a:p>
          <a:p>
            <a:pPr eaLnBrk="1" hangingPunct="1"/>
            <a:r>
              <a:rPr lang="en-US" sz="2800" smtClean="0"/>
              <a:t>Binary fission begins with the duplication of the genetic material </a:t>
            </a:r>
          </a:p>
          <a:p>
            <a:pPr eaLnBrk="1" hangingPunct="1"/>
            <a:r>
              <a:rPr lang="en-US" sz="2800" smtClean="0"/>
              <a:t>A plasma membrane splits the cell in two, with each side containing a single copy of the DNA</a:t>
            </a:r>
          </a:p>
          <a:p>
            <a:pPr eaLnBrk="1" hangingPunct="1"/>
            <a:r>
              <a:rPr lang="en-US" sz="2800" smtClean="0"/>
              <a:t>The resulting two daughter cells replace the single parent cell and are genetically identical</a:t>
            </a:r>
          </a:p>
          <a:p>
            <a:pPr eaLnBrk="1" hangingPunct="1"/>
            <a:endParaRPr lang="en-US" sz="2800" smtClean="0"/>
          </a:p>
          <a:p>
            <a:pPr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2" descr="figure_10_02"/>
          <p:cNvPicPr>
            <a:picLocks noChangeAspect="1" noChangeArrowheads="1"/>
          </p:cNvPicPr>
          <p:nvPr/>
        </p:nvPicPr>
        <p:blipFill>
          <a:blip r:embed="rId3"/>
          <a:srcRect/>
          <a:stretch>
            <a:fillRect/>
          </a:stretch>
        </p:blipFill>
        <p:spPr bwMode="auto">
          <a:xfrm>
            <a:off x="2159000" y="215900"/>
            <a:ext cx="48260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000" smtClean="0"/>
              <a:t>Eukaryotes Use Mitosis to Generate Identical Daughter Cells</a:t>
            </a:r>
          </a:p>
        </p:txBody>
      </p:sp>
      <p:sp>
        <p:nvSpPr>
          <p:cNvPr id="3" name="Content Placeholder 2"/>
          <p:cNvSpPr>
            <a:spLocks noGrp="1"/>
          </p:cNvSpPr>
          <p:nvPr>
            <p:ph idx="1"/>
          </p:nvPr>
        </p:nvSpPr>
        <p:spPr/>
        <p:txBody>
          <a:bodyPr>
            <a:normAutofit/>
          </a:bodyPr>
          <a:lstStyle/>
          <a:p>
            <a:pPr eaLnBrk="1" hangingPunct="1">
              <a:lnSpc>
                <a:spcPct val="90000"/>
              </a:lnSpc>
            </a:pPr>
            <a:r>
              <a:rPr lang="en-US" b="1" smtClean="0"/>
              <a:t>Mitotic division </a:t>
            </a:r>
            <a:r>
              <a:rPr lang="en-US" smtClean="0"/>
              <a:t>is the process that generates two genetically identical daughter cells from a single parent cell in eukaryotes</a:t>
            </a:r>
          </a:p>
          <a:p>
            <a:pPr eaLnBrk="1" hangingPunct="1">
              <a:lnSpc>
                <a:spcPct val="90000"/>
              </a:lnSpc>
            </a:pPr>
            <a:r>
              <a:rPr lang="en-US" smtClean="0"/>
              <a:t>Mitotic cell division involves the even distribution of replicated DNA into new daughter cells</a:t>
            </a:r>
          </a:p>
          <a:p>
            <a:pPr eaLnBrk="1" hangingPunct="1">
              <a:lnSpc>
                <a:spcPct val="90000"/>
              </a:lnSpc>
            </a:pPr>
            <a:r>
              <a:rPr lang="en-US" smtClean="0"/>
              <a:t>During a mitotic division, the nucleus divides in a process called </a:t>
            </a:r>
            <a:r>
              <a:rPr lang="en-US" b="1" smtClean="0"/>
              <a:t>mitosis</a:t>
            </a:r>
            <a:r>
              <a:rPr lang="en-US" smtClean="0"/>
              <a:t>, followed by a division of the cytoplasm called </a:t>
            </a:r>
            <a:r>
              <a:rPr lang="en-US" b="1" smtClean="0"/>
              <a:t>cytokinesis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69" name="Picture 2" descr="figure_10_03"/>
          <p:cNvPicPr>
            <a:picLocks noChangeAspect="1" noChangeArrowheads="1"/>
          </p:cNvPicPr>
          <p:nvPr/>
        </p:nvPicPr>
        <p:blipFill>
          <a:blip r:embed="rId3"/>
          <a:srcRect/>
          <a:stretch>
            <a:fillRect/>
          </a:stretch>
        </p:blipFill>
        <p:spPr bwMode="auto">
          <a:xfrm>
            <a:off x="2882900" y="215900"/>
            <a:ext cx="33829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smtClean="0"/>
              <a:t>Eukaryotes Use Mitosis to Generate Identical Daughter Cells</a:t>
            </a:r>
          </a:p>
        </p:txBody>
      </p:sp>
      <p:sp>
        <p:nvSpPr>
          <p:cNvPr id="34818" name="Content Placeholder 2"/>
          <p:cNvSpPr>
            <a:spLocks noGrp="1"/>
          </p:cNvSpPr>
          <p:nvPr>
            <p:ph idx="1"/>
          </p:nvPr>
        </p:nvSpPr>
        <p:spPr/>
        <p:txBody>
          <a:bodyPr/>
          <a:lstStyle/>
          <a:p>
            <a:pPr eaLnBrk="1" hangingPunct="1"/>
            <a:r>
              <a:rPr lang="en-US" smtClean="0"/>
              <a:t>Mitotic cell division allows eukaryotes to replace dead cells and add new cells to the body</a:t>
            </a:r>
          </a:p>
          <a:p>
            <a:pPr eaLnBrk="1" hangingPunct="1"/>
            <a:r>
              <a:rPr lang="en-US" smtClean="0"/>
              <a:t>Many single-celled eukaryotes can reproduce asexually through mitotic division</a:t>
            </a:r>
          </a:p>
          <a:p>
            <a:pPr eaLnBrk="1" hangingPunct="1"/>
            <a:r>
              <a:rPr lang="en-US" smtClean="0"/>
              <a:t>Some multicellular eukaryotes, including fungi, seaweed, and sponges, use mitotic divisions to reproduce asexually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4000" smtClean="0"/>
              <a:t>Meiosis Is Necessary for </a:t>
            </a:r>
            <a:br>
              <a:rPr lang="en-US" sz="4000" smtClean="0"/>
            </a:br>
            <a:r>
              <a:rPr lang="en-US" sz="4000" smtClean="0"/>
              <a:t>Sexual Reproduction</a:t>
            </a:r>
          </a:p>
        </p:txBody>
      </p:sp>
      <p:sp>
        <p:nvSpPr>
          <p:cNvPr id="35842" name="Content Placeholder 2"/>
          <p:cNvSpPr>
            <a:spLocks noGrp="1"/>
          </p:cNvSpPr>
          <p:nvPr>
            <p:ph idx="1"/>
          </p:nvPr>
        </p:nvSpPr>
        <p:spPr/>
        <p:txBody>
          <a:bodyPr/>
          <a:lstStyle/>
          <a:p>
            <a:pPr eaLnBrk="1" hangingPunct="1"/>
            <a:r>
              <a:rPr lang="en-US" b="1" smtClean="0"/>
              <a:t>Meiosis</a:t>
            </a:r>
            <a:r>
              <a:rPr lang="en-US" smtClean="0"/>
              <a:t> is specialized form of cell division that makes sexual reproduction possible</a:t>
            </a:r>
            <a:endParaRPr lang="en-US" b="1" smtClean="0"/>
          </a:p>
          <a:p>
            <a:pPr eaLnBrk="1" hangingPunct="1"/>
            <a:r>
              <a:rPr lang="en-US" smtClean="0"/>
              <a:t>Meiosis in female animals results in </a:t>
            </a:r>
            <a:r>
              <a:rPr lang="en-US" b="1" smtClean="0"/>
              <a:t>gametes, </a:t>
            </a:r>
            <a:r>
              <a:rPr lang="en-US" smtClean="0"/>
              <a:t>or sex cells, that will mature into eggs</a:t>
            </a:r>
          </a:p>
          <a:p>
            <a:pPr eaLnBrk="1" hangingPunct="1"/>
            <a:r>
              <a:rPr lang="en-US" smtClean="0"/>
              <a:t>Meiosis in male animals produces gametes called sperm</a:t>
            </a:r>
          </a:p>
          <a:p>
            <a:pPr eaLnBrk="1" hangingPunct="1"/>
            <a:r>
              <a:rPr lang="en-US" smtClean="0"/>
              <a:t>Meiosis reduces the genetic information passed to the daughter cells by half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t>Meiosis Is Necessary for </a:t>
            </a:r>
            <a:br>
              <a:rPr lang="en-US" sz="4000" smtClean="0"/>
            </a:br>
            <a:r>
              <a:rPr lang="en-US" sz="4000" smtClean="0"/>
              <a:t>Sexual Reproduction</a:t>
            </a:r>
          </a:p>
        </p:txBody>
      </p:sp>
      <p:sp>
        <p:nvSpPr>
          <p:cNvPr id="3" name="Content Placeholder 2"/>
          <p:cNvSpPr>
            <a:spLocks noGrp="1"/>
          </p:cNvSpPr>
          <p:nvPr>
            <p:ph idx="1"/>
          </p:nvPr>
        </p:nvSpPr>
        <p:spPr/>
        <p:txBody>
          <a:bodyPr>
            <a:normAutofit/>
          </a:bodyPr>
          <a:lstStyle/>
          <a:p>
            <a:pPr eaLnBrk="1" hangingPunct="1">
              <a:lnSpc>
                <a:spcPct val="80000"/>
              </a:lnSpc>
            </a:pPr>
            <a:r>
              <a:rPr lang="en-US" sz="3000" smtClean="0"/>
              <a:t>A gamete has half the amount of genetic information as a body cell, or </a:t>
            </a:r>
            <a:r>
              <a:rPr lang="en-US" sz="3000" b="1" smtClean="0"/>
              <a:t>somatic cell</a:t>
            </a:r>
          </a:p>
          <a:p>
            <a:pPr eaLnBrk="1" hangingPunct="1">
              <a:lnSpc>
                <a:spcPct val="80000"/>
              </a:lnSpc>
            </a:pPr>
            <a:r>
              <a:rPr lang="en-US" sz="3000" smtClean="0"/>
              <a:t>A somatic cell contains a diploid set of genetic information whereas a gamete contains a haploid set</a:t>
            </a:r>
          </a:p>
          <a:p>
            <a:pPr eaLnBrk="1" hangingPunct="1">
              <a:lnSpc>
                <a:spcPct val="80000"/>
              </a:lnSpc>
            </a:pPr>
            <a:r>
              <a:rPr lang="en-US" sz="3000" b="1" smtClean="0"/>
              <a:t>Fertilization</a:t>
            </a:r>
            <a:r>
              <a:rPr lang="en-US" sz="3000" smtClean="0"/>
              <a:t> is the merging of a male and female gamete to produce a </a:t>
            </a:r>
            <a:r>
              <a:rPr lang="en-US" sz="3000" b="1" smtClean="0"/>
              <a:t>zygote</a:t>
            </a:r>
          </a:p>
          <a:p>
            <a:pPr eaLnBrk="1" hangingPunct="1">
              <a:lnSpc>
                <a:spcPct val="80000"/>
              </a:lnSpc>
            </a:pPr>
            <a:r>
              <a:rPr lang="en-US" sz="3000" smtClean="0"/>
              <a:t>The zygote receives one haploid set from each gamete</a:t>
            </a:r>
          </a:p>
          <a:p>
            <a:pPr eaLnBrk="1" hangingPunct="1">
              <a:lnSpc>
                <a:spcPct val="80000"/>
              </a:lnSpc>
            </a:pPr>
            <a:r>
              <a:rPr lang="en-US" sz="3000" smtClean="0"/>
              <a:t>The resulting embryo divides mitotically as it develops</a:t>
            </a:r>
          </a:p>
          <a:p>
            <a:pPr eaLnBrk="1" hangingPunct="1">
              <a:lnSpc>
                <a:spcPct val="80000"/>
              </a:lnSpc>
            </a:pPr>
            <a:endParaRPr lang="en-US" sz="300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2" descr="figure_10_04"/>
          <p:cNvPicPr>
            <a:picLocks noChangeAspect="1" noChangeArrowheads="1"/>
          </p:cNvPicPr>
          <p:nvPr/>
        </p:nvPicPr>
        <p:blipFill>
          <a:blip r:embed="rId3"/>
          <a:srcRect/>
          <a:stretch>
            <a:fillRect/>
          </a:stretch>
        </p:blipFill>
        <p:spPr bwMode="auto">
          <a:xfrm>
            <a:off x="1778000" y="215900"/>
            <a:ext cx="55880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Cell Divisions Grow, Maintain, and Reproduce the Human Body</a:t>
            </a:r>
            <a:endParaRPr lang="en-US" dirty="0"/>
          </a:p>
        </p:txBody>
      </p:sp>
      <p:sp>
        <p:nvSpPr>
          <p:cNvPr id="39938" name="Content Placeholder 2"/>
          <p:cNvSpPr>
            <a:spLocks noGrp="1"/>
          </p:cNvSpPr>
          <p:nvPr>
            <p:ph idx="1"/>
          </p:nvPr>
        </p:nvSpPr>
        <p:spPr/>
        <p:txBody>
          <a:bodyPr/>
          <a:lstStyle/>
          <a:p>
            <a:pPr eaLnBrk="1" hangingPunct="1"/>
            <a:r>
              <a:rPr lang="en-US" smtClean="0"/>
              <a:t>The process of </a:t>
            </a:r>
            <a:r>
              <a:rPr lang="en-US" b="1" smtClean="0"/>
              <a:t>cell differentiation </a:t>
            </a:r>
            <a:r>
              <a:rPr lang="en-US" smtClean="0"/>
              <a:t>allows the daughter cells to become specialized into any of the 220 different cell types found in the human body</a:t>
            </a:r>
          </a:p>
          <a:p>
            <a:pPr eaLnBrk="1" hangingPunct="1"/>
            <a:r>
              <a:rPr lang="en-US" smtClean="0"/>
              <a:t>All of the genetic material present in the zygote remains present in the somatic cells of the adult body, regardless of differentiation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Cell Divisions Grow, Maintain, and Reproduce the Human Body</a:t>
            </a:r>
            <a:endParaRPr lang="en-US" dirty="0"/>
          </a:p>
        </p:txBody>
      </p:sp>
      <p:sp>
        <p:nvSpPr>
          <p:cNvPr id="40962" name="Content Placeholder 2"/>
          <p:cNvSpPr>
            <a:spLocks noGrp="1"/>
          </p:cNvSpPr>
          <p:nvPr>
            <p:ph idx="1"/>
          </p:nvPr>
        </p:nvSpPr>
        <p:spPr/>
        <p:txBody>
          <a:bodyPr/>
          <a:lstStyle/>
          <a:p>
            <a:pPr eaLnBrk="1" hangingPunct="1"/>
            <a:r>
              <a:rPr lang="en-US" smtClean="0"/>
              <a:t>A small group of gamete-producing cells, called </a:t>
            </a:r>
            <a:r>
              <a:rPr lang="en-US" b="1" smtClean="0"/>
              <a:t>germ line cells</a:t>
            </a:r>
            <a:r>
              <a:rPr lang="en-US" smtClean="0"/>
              <a:t>, are reserved early in embryonic development for eventually producing gametes for the new individual</a:t>
            </a:r>
          </a:p>
          <a:p>
            <a:pPr eaLnBrk="1" hangingPunct="1"/>
            <a:r>
              <a:rPr lang="en-US" smtClean="0"/>
              <a:t>Adult stem cells are unspecialized stem cells that serve to grow, regenerate, and repair tissues through adulthood</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2" descr="figure_10_00"/>
          <p:cNvPicPr>
            <a:picLocks noChangeAspect="1" noChangeArrowheads="1"/>
          </p:cNvPicPr>
          <p:nvPr/>
        </p:nvPicPr>
        <p:blipFill>
          <a:blip r:embed="rId3"/>
          <a:srcRect/>
          <a:stretch>
            <a:fillRect/>
          </a:stretch>
        </p:blipFill>
        <p:spPr bwMode="auto">
          <a:xfrm>
            <a:off x="304800" y="635000"/>
            <a:ext cx="8531225"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The Cell Cycle</a:t>
            </a:r>
          </a:p>
        </p:txBody>
      </p:sp>
      <p:sp>
        <p:nvSpPr>
          <p:cNvPr id="41986" name="Content Placeholder 2"/>
          <p:cNvSpPr>
            <a:spLocks noGrp="1"/>
          </p:cNvSpPr>
          <p:nvPr>
            <p:ph idx="1"/>
          </p:nvPr>
        </p:nvSpPr>
        <p:spPr/>
        <p:txBody>
          <a:bodyPr/>
          <a:lstStyle/>
          <a:p>
            <a:pPr eaLnBrk="1" hangingPunct="1"/>
            <a:r>
              <a:rPr lang="en-US" smtClean="0"/>
              <a:t>The </a:t>
            </a:r>
            <a:r>
              <a:rPr lang="en-US" b="1" smtClean="0"/>
              <a:t>cell cycle </a:t>
            </a:r>
            <a:r>
              <a:rPr lang="en-US" smtClean="0"/>
              <a:t>refers to the life cycle of the cell from origin to time of division</a:t>
            </a:r>
          </a:p>
          <a:p>
            <a:pPr eaLnBrk="1" hangingPunct="1"/>
            <a:r>
              <a:rPr lang="en-US" smtClean="0"/>
              <a:t>The cell cycle can take as little as 90 minutes to up to 24 hours to complete, depending on the type of cell</a:t>
            </a:r>
          </a:p>
          <a:p>
            <a:pPr eaLnBrk="1" hangingPunct="1"/>
            <a:r>
              <a:rPr lang="en-US" smtClean="0"/>
              <a:t>The cell cycle is divided into two main stages, </a:t>
            </a:r>
            <a:r>
              <a:rPr lang="en-US" b="1" smtClean="0"/>
              <a:t>interphase</a:t>
            </a:r>
            <a:r>
              <a:rPr lang="en-US" smtClean="0"/>
              <a:t> and </a:t>
            </a:r>
            <a:r>
              <a:rPr lang="en-US" i="1" smtClean="0"/>
              <a:t>cell division</a:t>
            </a:r>
          </a:p>
          <a:p>
            <a:pPr eaLnBrk="1" hangingPunct="1"/>
            <a:endParaRPr lang="en-US" smtClean="0"/>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The Cell Cycle</a:t>
            </a:r>
          </a:p>
        </p:txBody>
      </p:sp>
      <p:sp>
        <p:nvSpPr>
          <p:cNvPr id="43010" name="Content Placeholder 2"/>
          <p:cNvSpPr>
            <a:spLocks noGrp="1"/>
          </p:cNvSpPr>
          <p:nvPr>
            <p:ph idx="1"/>
          </p:nvPr>
        </p:nvSpPr>
        <p:spPr/>
        <p:txBody>
          <a:bodyPr/>
          <a:lstStyle/>
          <a:p>
            <a:pPr eaLnBrk="1" hangingPunct="1">
              <a:lnSpc>
                <a:spcPct val="90000"/>
              </a:lnSpc>
            </a:pPr>
            <a:r>
              <a:rPr lang="en-US" sz="3000" smtClean="0"/>
              <a:t>During interphase, the cell:</a:t>
            </a:r>
          </a:p>
          <a:p>
            <a:pPr lvl="1" eaLnBrk="1" hangingPunct="1">
              <a:lnSpc>
                <a:spcPct val="90000"/>
              </a:lnSpc>
            </a:pPr>
            <a:r>
              <a:rPr lang="en-US" sz="2600" smtClean="0"/>
              <a:t>Takes in nutrients and manufactures proteins and other substances</a:t>
            </a:r>
          </a:p>
          <a:p>
            <a:pPr lvl="1" eaLnBrk="1" hangingPunct="1">
              <a:lnSpc>
                <a:spcPct val="90000"/>
              </a:lnSpc>
            </a:pPr>
            <a:r>
              <a:rPr lang="en-US" sz="2600" smtClean="0"/>
              <a:t>Grows</a:t>
            </a:r>
          </a:p>
          <a:p>
            <a:pPr lvl="1" eaLnBrk="1" hangingPunct="1">
              <a:lnSpc>
                <a:spcPct val="90000"/>
              </a:lnSpc>
            </a:pPr>
            <a:r>
              <a:rPr lang="en-US" sz="2600" smtClean="0"/>
              <a:t>Conducts its specialized functions</a:t>
            </a:r>
          </a:p>
          <a:p>
            <a:pPr lvl="1" eaLnBrk="1" hangingPunct="1">
              <a:lnSpc>
                <a:spcPct val="90000"/>
              </a:lnSpc>
            </a:pPr>
            <a:r>
              <a:rPr lang="en-US" sz="2600" smtClean="0"/>
              <a:t>Prepares to divide, including replicating the genetic material</a:t>
            </a:r>
          </a:p>
          <a:p>
            <a:pPr eaLnBrk="1" hangingPunct="1">
              <a:lnSpc>
                <a:spcPct val="90000"/>
              </a:lnSpc>
            </a:pPr>
            <a:r>
              <a:rPr lang="en-US" sz="3000" smtClean="0"/>
              <a:t>Cell division includes:</a:t>
            </a:r>
          </a:p>
          <a:p>
            <a:pPr lvl="1" eaLnBrk="1" hangingPunct="1">
              <a:lnSpc>
                <a:spcPct val="90000"/>
              </a:lnSpc>
            </a:pPr>
            <a:r>
              <a:rPr lang="en-US" sz="2600" smtClean="0"/>
              <a:t>Physical division of the cell</a:t>
            </a:r>
          </a:p>
          <a:p>
            <a:pPr lvl="1" eaLnBrk="1" hangingPunct="1">
              <a:lnSpc>
                <a:spcPct val="90000"/>
              </a:lnSpc>
            </a:pPr>
            <a:r>
              <a:rPr lang="en-US" sz="2600" smtClean="0"/>
              <a:t>Production of two daughter cells</a:t>
            </a:r>
          </a:p>
          <a:p>
            <a:pPr lvl="1" eaLnBrk="1" hangingPunct="1">
              <a:lnSpc>
                <a:spcPct val="90000"/>
              </a:lnSpc>
            </a:pPr>
            <a:endParaRPr lang="en-US" sz="260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DNA Is Replicated in S Phase</a:t>
            </a:r>
          </a:p>
        </p:txBody>
      </p:sp>
      <p:sp>
        <p:nvSpPr>
          <p:cNvPr id="44034" name="Content Placeholder 2"/>
          <p:cNvSpPr>
            <a:spLocks noGrp="1"/>
          </p:cNvSpPr>
          <p:nvPr>
            <p:ph idx="1"/>
          </p:nvPr>
        </p:nvSpPr>
        <p:spPr/>
        <p:txBody>
          <a:bodyPr/>
          <a:lstStyle/>
          <a:p>
            <a:pPr eaLnBrk="1" hangingPunct="1"/>
            <a:r>
              <a:rPr lang="en-US" smtClean="0"/>
              <a:t>Interphase is divided into three main phases, G</a:t>
            </a:r>
            <a:r>
              <a:rPr lang="en-US" baseline="-25000" smtClean="0"/>
              <a:t>1</a:t>
            </a:r>
            <a:r>
              <a:rPr lang="en-US" smtClean="0"/>
              <a:t>, S, and G</a:t>
            </a:r>
            <a:r>
              <a:rPr lang="en-US" baseline="-25000" smtClean="0"/>
              <a:t>2</a:t>
            </a:r>
            <a:r>
              <a:rPr lang="en-US" smtClean="0"/>
              <a:t> </a:t>
            </a:r>
          </a:p>
          <a:p>
            <a:pPr eaLnBrk="1" hangingPunct="1"/>
            <a:r>
              <a:rPr lang="en-US" smtClean="0"/>
              <a:t>The replication of DNA occurs in the S phase </a:t>
            </a:r>
          </a:p>
          <a:p>
            <a:pPr eaLnBrk="1" hangingPunct="1"/>
            <a:r>
              <a:rPr lang="en-US" smtClean="0"/>
              <a:t>The G</a:t>
            </a:r>
            <a:r>
              <a:rPr lang="en-US" baseline="-25000" smtClean="0"/>
              <a:t>1</a:t>
            </a:r>
            <a:r>
              <a:rPr lang="en-US" smtClean="0"/>
              <a:t> and G</a:t>
            </a:r>
            <a:r>
              <a:rPr lang="en-US" baseline="-25000" smtClean="0"/>
              <a:t>2</a:t>
            </a:r>
            <a:r>
              <a:rPr lang="en-US" smtClean="0"/>
              <a:t> phases are important checkpoints in the cell cycle, during which the cell’s size and protein content increase</a:t>
            </a:r>
          </a:p>
          <a:p>
            <a:pPr eaLnBrk="1" hangingPunct="1"/>
            <a:endParaRPr lang="en-US" b="1"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1" name="Picture 2" descr="figure_10_05"/>
          <p:cNvPicPr>
            <a:picLocks noChangeAspect="1" noChangeArrowheads="1"/>
          </p:cNvPicPr>
          <p:nvPr/>
        </p:nvPicPr>
        <p:blipFill>
          <a:blip r:embed="rId3"/>
          <a:srcRect/>
          <a:stretch>
            <a:fillRect/>
          </a:stretch>
        </p:blipFill>
        <p:spPr bwMode="auto">
          <a:xfrm>
            <a:off x="304800" y="622300"/>
            <a:ext cx="8531225" cy="560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169863" y="274638"/>
            <a:ext cx="8785225" cy="1143000"/>
          </a:xfrm>
        </p:spPr>
        <p:txBody>
          <a:bodyPr/>
          <a:lstStyle/>
          <a:p>
            <a:pPr eaLnBrk="1" hangingPunct="1"/>
            <a:r>
              <a:rPr lang="en-US" sz="4000" smtClean="0"/>
              <a:t>Most Cell Types in the Adult </a:t>
            </a:r>
            <a:br>
              <a:rPr lang="en-US" sz="4000" smtClean="0"/>
            </a:br>
            <a:r>
              <a:rPr lang="en-US" sz="4000" smtClean="0"/>
              <a:t>Body Do Not Divide</a:t>
            </a:r>
          </a:p>
        </p:txBody>
      </p:sp>
      <p:sp>
        <p:nvSpPr>
          <p:cNvPr id="48130" name="Content Placeholder 2"/>
          <p:cNvSpPr>
            <a:spLocks noGrp="1"/>
          </p:cNvSpPr>
          <p:nvPr>
            <p:ph idx="1"/>
          </p:nvPr>
        </p:nvSpPr>
        <p:spPr/>
        <p:txBody>
          <a:bodyPr/>
          <a:lstStyle/>
          <a:p>
            <a:pPr eaLnBrk="1" hangingPunct="1"/>
            <a:r>
              <a:rPr lang="en-US" smtClean="0"/>
              <a:t>Most adult cells enter a nondividing phase called G</a:t>
            </a:r>
            <a:r>
              <a:rPr lang="en-US" baseline="-25000" smtClean="0"/>
              <a:t>0</a:t>
            </a:r>
            <a:r>
              <a:rPr lang="en-US" smtClean="0"/>
              <a:t> </a:t>
            </a:r>
          </a:p>
          <a:p>
            <a:pPr eaLnBrk="1" hangingPunct="1"/>
            <a:r>
              <a:rPr lang="en-US" smtClean="0"/>
              <a:t>The G</a:t>
            </a:r>
            <a:r>
              <a:rPr lang="en-US" baseline="-25000" smtClean="0"/>
              <a:t>0</a:t>
            </a:r>
            <a:r>
              <a:rPr lang="en-US" smtClean="0"/>
              <a:t> phase can last from a few days to the lifetime of the organism</a:t>
            </a:r>
          </a:p>
          <a:p>
            <a:pPr eaLnBrk="1" hangingPunct="1"/>
            <a:endParaRPr lang="en-US" smtClean="0"/>
          </a:p>
          <a:p>
            <a:pPr eaLnBrk="1" hangingPunct="1"/>
            <a:endParaRPr lang="en-US" baseline="-25000"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The Cell Cycle Is Highly Regulated</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Cells divide in response to internal and external signals</a:t>
            </a:r>
          </a:p>
          <a:p>
            <a:pPr eaLnBrk="1" hangingPunct="1">
              <a:lnSpc>
                <a:spcPct val="90000"/>
              </a:lnSpc>
            </a:pPr>
            <a:r>
              <a:rPr lang="en-US" smtClean="0"/>
              <a:t>In humans, </a:t>
            </a:r>
            <a:r>
              <a:rPr lang="en-US" i="1" smtClean="0"/>
              <a:t>cell cycle regulatory proteins </a:t>
            </a:r>
            <a:r>
              <a:rPr lang="en-US" smtClean="0"/>
              <a:t>are activated by external signals to divide, advancing the cell from G</a:t>
            </a:r>
            <a:r>
              <a:rPr lang="en-US" baseline="-25000" smtClean="0"/>
              <a:t>1</a:t>
            </a:r>
            <a:r>
              <a:rPr lang="en-US" smtClean="0"/>
              <a:t> to S phase and initiating DNA replication</a:t>
            </a:r>
          </a:p>
          <a:p>
            <a:pPr eaLnBrk="1" hangingPunct="1">
              <a:lnSpc>
                <a:spcPct val="90000"/>
              </a:lnSpc>
            </a:pPr>
            <a:r>
              <a:rPr lang="en-US" smtClean="0"/>
              <a:t>Cell cycle regulatory proteins can stop or pause the cell cycle if conditions are not favorable for cell division</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2" descr="figure_10_06"/>
          <p:cNvPicPr>
            <a:picLocks noChangeAspect="1" noChangeArrowheads="1"/>
          </p:cNvPicPr>
          <p:nvPr/>
        </p:nvPicPr>
        <p:blipFill>
          <a:blip r:embed="rId3"/>
          <a:srcRect/>
          <a:stretch>
            <a:fillRect/>
          </a:stretch>
        </p:blipFill>
        <p:spPr bwMode="auto">
          <a:xfrm>
            <a:off x="1384300" y="215900"/>
            <a:ext cx="63865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The Chromosomal Organization </a:t>
            </a:r>
            <a:br>
              <a:rPr lang="en-US" dirty="0" smtClean="0"/>
            </a:br>
            <a:r>
              <a:rPr lang="en-US" dirty="0" smtClean="0"/>
              <a:t>of Genetic Material</a:t>
            </a:r>
            <a:endParaRPr lang="en-US" dirty="0"/>
          </a:p>
        </p:txBody>
      </p:sp>
      <p:sp>
        <p:nvSpPr>
          <p:cNvPr id="52226" name="Content Placeholder 2"/>
          <p:cNvSpPr>
            <a:spLocks noGrp="1"/>
          </p:cNvSpPr>
          <p:nvPr>
            <p:ph idx="1"/>
          </p:nvPr>
        </p:nvSpPr>
        <p:spPr/>
        <p:txBody>
          <a:bodyPr/>
          <a:lstStyle/>
          <a:p>
            <a:pPr eaLnBrk="1" hangingPunct="1"/>
            <a:r>
              <a:rPr lang="en-US" smtClean="0"/>
              <a:t>Each DNA double helix is packaged with special proteins to form long strands of </a:t>
            </a:r>
            <a:r>
              <a:rPr lang="en-US" b="1" smtClean="0"/>
              <a:t>chromatin</a:t>
            </a:r>
            <a:r>
              <a:rPr lang="en-US" smtClean="0"/>
              <a:t> </a:t>
            </a:r>
          </a:p>
          <a:p>
            <a:pPr eaLnBrk="1" hangingPunct="1"/>
            <a:r>
              <a:rPr lang="en-US" smtClean="0"/>
              <a:t>Chromatin is further compacted to form </a:t>
            </a:r>
            <a:r>
              <a:rPr lang="en-US" b="1" smtClean="0"/>
              <a:t>chromosomes</a:t>
            </a:r>
          </a:p>
          <a:p>
            <a:pPr eaLnBrk="1" hangingPunct="1"/>
            <a:endParaRPr lang="en-US" b="1" smtClean="0"/>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Picture 2" descr="figure_10_07"/>
          <p:cNvPicPr>
            <a:picLocks noChangeAspect="1" noChangeArrowheads="1"/>
          </p:cNvPicPr>
          <p:nvPr/>
        </p:nvPicPr>
        <p:blipFill>
          <a:blip r:embed="rId3"/>
          <a:srcRect/>
          <a:stretch>
            <a:fillRect/>
          </a:stretch>
        </p:blipFill>
        <p:spPr bwMode="auto">
          <a:xfrm>
            <a:off x="2336800" y="215900"/>
            <a:ext cx="44846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Chromosomal Organization </a:t>
            </a:r>
            <a:br>
              <a:rPr lang="en-US" dirty="0" smtClean="0"/>
            </a:br>
            <a:r>
              <a:rPr lang="en-US" dirty="0" smtClean="0"/>
              <a:t>of Genetic Material</a:t>
            </a:r>
            <a:endParaRPr lang="en-US" dirty="0"/>
          </a:p>
        </p:txBody>
      </p:sp>
      <p:sp>
        <p:nvSpPr>
          <p:cNvPr id="55298" name="Content Placeholder 2"/>
          <p:cNvSpPr>
            <a:spLocks noGrp="1"/>
          </p:cNvSpPr>
          <p:nvPr>
            <p:ph idx="1"/>
          </p:nvPr>
        </p:nvSpPr>
        <p:spPr/>
        <p:txBody>
          <a:bodyPr/>
          <a:lstStyle/>
          <a:p>
            <a:pPr eaLnBrk="1" hangingPunct="1"/>
            <a:r>
              <a:rPr lang="en-US" smtClean="0"/>
              <a:t>DNA is replicated during S phase, resulting in two identical double helices, known as </a:t>
            </a:r>
            <a:r>
              <a:rPr lang="en-US" b="1" smtClean="0"/>
              <a:t>sister chromatids</a:t>
            </a:r>
          </a:p>
          <a:p>
            <a:pPr eaLnBrk="1" hangingPunct="1"/>
            <a:r>
              <a:rPr lang="en-US" smtClean="0"/>
              <a:t>Each human cell has twice the usual amount of DNA at the start of mitosis</a:t>
            </a:r>
          </a:p>
          <a:p>
            <a:pPr eaLnBrk="1" hangingPunct="1"/>
            <a:r>
              <a:rPr lang="en-US" smtClean="0"/>
              <a:t>The identical sister chromatids are held together at a region called the centromere</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Olympic-Class Algal Bloom</a:t>
            </a:r>
          </a:p>
        </p:txBody>
      </p:sp>
      <p:sp>
        <p:nvSpPr>
          <p:cNvPr id="18434" name="Content Placeholder 2"/>
          <p:cNvSpPr>
            <a:spLocks noGrp="1"/>
          </p:cNvSpPr>
          <p:nvPr>
            <p:ph idx="1"/>
          </p:nvPr>
        </p:nvSpPr>
        <p:spPr/>
        <p:txBody>
          <a:bodyPr/>
          <a:lstStyle/>
          <a:p>
            <a:pPr eaLnBrk="1" hangingPunct="1"/>
            <a:r>
              <a:rPr lang="en-US" smtClean="0"/>
              <a:t>Algae are photosynthetic eukaryotes that flourish in an abundance of sunlight and nutrients</a:t>
            </a:r>
          </a:p>
          <a:p>
            <a:pPr eaLnBrk="1" hangingPunct="1"/>
            <a:r>
              <a:rPr lang="en-US" smtClean="0"/>
              <a:t>Large mats of floating algae are capable of stopping boats and entangling wildlife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2" descr="figure_10_08"/>
          <p:cNvPicPr>
            <a:picLocks noChangeAspect="1" noChangeArrowheads="1"/>
          </p:cNvPicPr>
          <p:nvPr/>
        </p:nvPicPr>
        <p:blipFill>
          <a:blip r:embed="rId3"/>
          <a:srcRect/>
          <a:stretch>
            <a:fillRect/>
          </a:stretch>
        </p:blipFill>
        <p:spPr bwMode="auto">
          <a:xfrm>
            <a:off x="304800" y="1689100"/>
            <a:ext cx="8531225"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smtClean="0"/>
              <a:t>The Karyotype Describes All</a:t>
            </a:r>
            <a:br>
              <a:rPr lang="en-US" sz="4000" smtClean="0"/>
            </a:br>
            <a:r>
              <a:rPr lang="en-US" sz="4000" smtClean="0"/>
              <a:t>the Chromosomes in a Nucleus</a:t>
            </a:r>
          </a:p>
        </p:txBody>
      </p:sp>
      <p:sp>
        <p:nvSpPr>
          <p:cNvPr id="58370" name="Content Placeholder 2"/>
          <p:cNvSpPr>
            <a:spLocks noGrp="1"/>
          </p:cNvSpPr>
          <p:nvPr>
            <p:ph idx="1"/>
          </p:nvPr>
        </p:nvSpPr>
        <p:spPr/>
        <p:txBody>
          <a:bodyPr/>
          <a:lstStyle/>
          <a:p>
            <a:pPr eaLnBrk="1" hangingPunct="1">
              <a:lnSpc>
                <a:spcPct val="80000"/>
              </a:lnSpc>
            </a:pPr>
            <a:r>
              <a:rPr lang="en-US" sz="3000" smtClean="0"/>
              <a:t>Every species has its own characteristic number of chromosomes</a:t>
            </a:r>
          </a:p>
          <a:p>
            <a:pPr eaLnBrk="1" hangingPunct="1">
              <a:lnSpc>
                <a:spcPct val="80000"/>
              </a:lnSpc>
            </a:pPr>
            <a:r>
              <a:rPr lang="en-US" sz="3000" smtClean="0"/>
              <a:t>The display of all the chromosomes in a somatic cell is called the </a:t>
            </a:r>
            <a:r>
              <a:rPr lang="en-US" sz="3000" b="1" smtClean="0"/>
              <a:t>karyotype</a:t>
            </a:r>
          </a:p>
          <a:p>
            <a:pPr eaLnBrk="1" hangingPunct="1">
              <a:lnSpc>
                <a:spcPct val="80000"/>
              </a:lnSpc>
            </a:pPr>
            <a:r>
              <a:rPr lang="en-US" sz="3000" smtClean="0"/>
              <a:t>Karyotypes can be seen more easily during mitosis, when chromosomes are highly compacted</a:t>
            </a:r>
          </a:p>
          <a:p>
            <a:pPr eaLnBrk="1" hangingPunct="1">
              <a:lnSpc>
                <a:spcPct val="80000"/>
              </a:lnSpc>
            </a:pPr>
            <a:r>
              <a:rPr lang="en-US" sz="3000" smtClean="0"/>
              <a:t>The number of chromosomes found in any given organism does not indicate the total number of genes, nor does it reflect the complexity of the organism</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3" name="Picture 2" descr="figure_10_09"/>
          <p:cNvPicPr>
            <a:picLocks noChangeAspect="1" noChangeArrowheads="1"/>
          </p:cNvPicPr>
          <p:nvPr/>
        </p:nvPicPr>
        <p:blipFill>
          <a:blip r:embed="rId3"/>
          <a:srcRect/>
          <a:stretch>
            <a:fillRect/>
          </a:stretch>
        </p:blipFill>
        <p:spPr bwMode="auto">
          <a:xfrm>
            <a:off x="2260600" y="215900"/>
            <a:ext cx="46196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z="4000" smtClean="0"/>
              <a:t>Most Human Cells Have Two Copies of Each Type of Chromosome</a:t>
            </a:r>
          </a:p>
        </p:txBody>
      </p:sp>
      <p:sp>
        <p:nvSpPr>
          <p:cNvPr id="61442" name="Content Placeholder 2"/>
          <p:cNvSpPr>
            <a:spLocks noGrp="1"/>
          </p:cNvSpPr>
          <p:nvPr>
            <p:ph idx="1"/>
          </p:nvPr>
        </p:nvSpPr>
        <p:spPr/>
        <p:txBody>
          <a:bodyPr/>
          <a:lstStyle/>
          <a:p>
            <a:pPr eaLnBrk="1" hangingPunct="1"/>
            <a:r>
              <a:rPr lang="en-US" smtClean="0"/>
              <a:t>Most eukaryotes carry two copies of each chromosome called </a:t>
            </a:r>
            <a:r>
              <a:rPr lang="en-US" b="1" smtClean="0"/>
              <a:t>homologous chromosomes</a:t>
            </a:r>
          </a:p>
          <a:p>
            <a:pPr eaLnBrk="1" hangingPunct="1"/>
            <a:r>
              <a:rPr lang="en-US" smtClean="0"/>
              <a:t>Humans have 46 chromosomes divided into 23 homologous pairs</a:t>
            </a:r>
          </a:p>
          <a:p>
            <a:pPr eaLnBrk="1" hangingPunct="1"/>
            <a:r>
              <a:rPr lang="en-US" smtClean="0"/>
              <a:t>One set of chromosomes, called sex chromosomes, determines the sex of an individual animal</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4000" smtClean="0"/>
              <a:t>Mitosis and Cytokinesis: From One Cell to Two Identical Cells</a:t>
            </a:r>
          </a:p>
        </p:txBody>
      </p:sp>
      <p:sp>
        <p:nvSpPr>
          <p:cNvPr id="62466" name="Content Placeholder 2"/>
          <p:cNvSpPr>
            <a:spLocks noGrp="1"/>
          </p:cNvSpPr>
          <p:nvPr>
            <p:ph idx="1"/>
          </p:nvPr>
        </p:nvSpPr>
        <p:spPr/>
        <p:txBody>
          <a:bodyPr/>
          <a:lstStyle/>
          <a:p>
            <a:pPr eaLnBrk="1" hangingPunct="1">
              <a:lnSpc>
                <a:spcPct val="90000"/>
              </a:lnSpc>
            </a:pPr>
            <a:r>
              <a:rPr lang="en-US" smtClean="0"/>
              <a:t>Mitosis can be divided into four main phases, which are visible under a light microscope:</a:t>
            </a:r>
          </a:p>
          <a:p>
            <a:pPr marL="914400" lvl="1" indent="-514350" eaLnBrk="1" hangingPunct="1">
              <a:lnSpc>
                <a:spcPct val="90000"/>
              </a:lnSpc>
            </a:pPr>
            <a:r>
              <a:rPr lang="en-US" smtClean="0"/>
              <a:t>Prophase</a:t>
            </a:r>
          </a:p>
          <a:p>
            <a:pPr marL="914400" lvl="1" indent="-514350" eaLnBrk="1" hangingPunct="1">
              <a:lnSpc>
                <a:spcPct val="90000"/>
              </a:lnSpc>
            </a:pPr>
            <a:r>
              <a:rPr lang="en-US" smtClean="0"/>
              <a:t>Metaphase</a:t>
            </a:r>
          </a:p>
          <a:p>
            <a:pPr marL="914400" lvl="1" indent="-514350" eaLnBrk="1" hangingPunct="1">
              <a:lnSpc>
                <a:spcPct val="90000"/>
              </a:lnSpc>
            </a:pPr>
            <a:r>
              <a:rPr lang="en-US" smtClean="0"/>
              <a:t>Anaphase</a:t>
            </a:r>
          </a:p>
          <a:p>
            <a:pPr marL="914400" lvl="1" indent="-514350" eaLnBrk="1" hangingPunct="1">
              <a:lnSpc>
                <a:spcPct val="90000"/>
              </a:lnSpc>
            </a:pPr>
            <a:r>
              <a:rPr lang="en-US" smtClean="0"/>
              <a:t>Telophase</a:t>
            </a:r>
          </a:p>
          <a:p>
            <a:pPr eaLnBrk="1" hangingPunct="1">
              <a:lnSpc>
                <a:spcPct val="90000"/>
              </a:lnSpc>
            </a:pPr>
            <a:r>
              <a:rPr lang="en-US" smtClean="0"/>
              <a:t>The main role of mitosis is to separate sister chromatids and distribute one of each chromosome into each of the daughter cells</a:t>
            </a:r>
          </a:p>
          <a:p>
            <a:pPr eaLnBrk="1" hangingPunct="1">
              <a:lnSpc>
                <a:spcPct val="90000"/>
              </a:lnSpc>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89" name="Picture 2" descr="figure_10_10_01"/>
          <p:cNvPicPr>
            <a:picLocks noChangeAspect="1" noChangeArrowheads="1"/>
          </p:cNvPicPr>
          <p:nvPr/>
        </p:nvPicPr>
        <p:blipFill>
          <a:blip r:embed="rId3"/>
          <a:srcRect/>
          <a:stretch>
            <a:fillRect/>
          </a:stretch>
        </p:blipFill>
        <p:spPr bwMode="auto">
          <a:xfrm>
            <a:off x="304800" y="1028700"/>
            <a:ext cx="8531225"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7" name="Picture 2" descr="figure_10_10_02"/>
          <p:cNvPicPr>
            <a:picLocks noChangeAspect="1" noChangeArrowheads="1"/>
          </p:cNvPicPr>
          <p:nvPr/>
        </p:nvPicPr>
        <p:blipFill>
          <a:blip r:embed="rId3"/>
          <a:srcRect/>
          <a:stretch>
            <a:fillRect/>
          </a:stretch>
        </p:blipFill>
        <p:spPr bwMode="auto">
          <a:xfrm>
            <a:off x="304800" y="965200"/>
            <a:ext cx="8531225" cy="493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smtClean="0"/>
              <a:t>Chromosomes Are Compacted </a:t>
            </a:r>
            <a:br>
              <a:rPr lang="en-US" sz="4000" smtClean="0"/>
            </a:br>
            <a:r>
              <a:rPr lang="en-US" sz="4000" smtClean="0"/>
              <a:t>during Early Prophase</a:t>
            </a:r>
          </a:p>
        </p:txBody>
      </p:sp>
      <p:sp>
        <p:nvSpPr>
          <p:cNvPr id="67586" name="Content Placeholder 2"/>
          <p:cNvSpPr>
            <a:spLocks noGrp="1"/>
          </p:cNvSpPr>
          <p:nvPr>
            <p:ph idx="1"/>
          </p:nvPr>
        </p:nvSpPr>
        <p:spPr/>
        <p:txBody>
          <a:bodyPr/>
          <a:lstStyle/>
          <a:p>
            <a:pPr eaLnBrk="1" hangingPunct="1"/>
            <a:r>
              <a:rPr lang="en-US" sz="2800" smtClean="0"/>
              <a:t>Prophase is the first stage of mitosis and results in highly compacted chromatin</a:t>
            </a:r>
          </a:p>
          <a:p>
            <a:pPr eaLnBrk="1" hangingPunct="1"/>
            <a:r>
              <a:rPr lang="en-US" sz="2800" smtClean="0"/>
              <a:t>Two cytoskeletal structures called </a:t>
            </a:r>
            <a:r>
              <a:rPr lang="en-US" sz="2800" b="1" smtClean="0"/>
              <a:t>centrosomes</a:t>
            </a:r>
            <a:r>
              <a:rPr lang="en-US" sz="2800" smtClean="0"/>
              <a:t> begin to move toward opposite ends of the cell</a:t>
            </a:r>
          </a:p>
          <a:p>
            <a:pPr eaLnBrk="1" hangingPunct="1"/>
            <a:r>
              <a:rPr lang="en-US" sz="2800" smtClean="0"/>
              <a:t>During prophase, special proteins form long cylinders called </a:t>
            </a:r>
            <a:r>
              <a:rPr lang="en-US" sz="2800" i="1" smtClean="0"/>
              <a:t>microtubules</a:t>
            </a:r>
            <a:r>
              <a:rPr lang="en-US" sz="2800" smtClean="0"/>
              <a:t>, which make up the </a:t>
            </a:r>
            <a:r>
              <a:rPr lang="en-US" sz="2800" b="1" smtClean="0"/>
              <a:t>mitotic spindle</a:t>
            </a:r>
          </a:p>
          <a:p>
            <a:pPr eaLnBrk="1" hangingPunct="1"/>
            <a:r>
              <a:rPr lang="en-US" sz="2800" smtClean="0"/>
              <a:t>The mitotic spindle</a:t>
            </a:r>
            <a:r>
              <a:rPr lang="en-US" sz="2800" b="1" smtClean="0"/>
              <a:t> </a:t>
            </a:r>
            <a:r>
              <a:rPr lang="en-US" sz="2800" smtClean="0"/>
              <a:t>will attach to the centrosomes and help guide sister chromatids to opposite ends of the cell</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z="4000" smtClean="0"/>
              <a:t>Chromosomes Are Attached to the Spindle in Late Prophase</a:t>
            </a:r>
          </a:p>
        </p:txBody>
      </p:sp>
      <p:sp>
        <p:nvSpPr>
          <p:cNvPr id="68610" name="Content Placeholder 2"/>
          <p:cNvSpPr>
            <a:spLocks noGrp="1"/>
          </p:cNvSpPr>
          <p:nvPr>
            <p:ph idx="1"/>
          </p:nvPr>
        </p:nvSpPr>
        <p:spPr/>
        <p:txBody>
          <a:bodyPr/>
          <a:lstStyle/>
          <a:p>
            <a:pPr eaLnBrk="1" hangingPunct="1"/>
            <a:r>
              <a:rPr lang="en-US" smtClean="0"/>
              <a:t>The nuclear envelope breaks down to allow mitotic cell division in late prophase</a:t>
            </a:r>
          </a:p>
          <a:p>
            <a:pPr eaLnBrk="1" hangingPunct="1"/>
            <a:r>
              <a:rPr lang="en-US" smtClean="0"/>
              <a:t>Spindle microtubules attached to patches of protein, called </a:t>
            </a:r>
            <a:r>
              <a:rPr lang="en-US" i="1" smtClean="0"/>
              <a:t>kinetochores,</a:t>
            </a:r>
            <a:r>
              <a:rPr lang="en-US" smtClean="0"/>
              <a:t> on each side of the centromere capture the sister chromatids</a:t>
            </a:r>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2" descr="figure_10_10_01"/>
          <p:cNvPicPr>
            <a:picLocks noChangeAspect="1" noChangeArrowheads="1"/>
          </p:cNvPicPr>
          <p:nvPr/>
        </p:nvPicPr>
        <p:blipFill>
          <a:blip r:embed="rId3"/>
          <a:srcRect/>
          <a:stretch>
            <a:fillRect/>
          </a:stretch>
        </p:blipFill>
        <p:spPr bwMode="auto">
          <a:xfrm>
            <a:off x="304800" y="1028700"/>
            <a:ext cx="8531225" cy="481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t>Cell Division Is a Distinctive Property</a:t>
            </a:r>
          </a:p>
        </p:txBody>
      </p:sp>
      <p:sp>
        <p:nvSpPr>
          <p:cNvPr id="19458" name="Content Placeholder 2"/>
          <p:cNvSpPr>
            <a:spLocks noGrp="1"/>
          </p:cNvSpPr>
          <p:nvPr>
            <p:ph idx="1"/>
          </p:nvPr>
        </p:nvSpPr>
        <p:spPr/>
        <p:txBody>
          <a:bodyPr/>
          <a:lstStyle/>
          <a:p>
            <a:pPr eaLnBrk="1" hangingPunct="1"/>
            <a:r>
              <a:rPr lang="en-US" smtClean="0"/>
              <a:t>Without cell division, there would be no life</a:t>
            </a:r>
          </a:p>
          <a:p>
            <a:pPr eaLnBrk="1" hangingPunct="1"/>
            <a:r>
              <a:rPr lang="en-US" smtClean="0"/>
              <a:t>It takes billions of cell divisions to turn a fertilized egg into an adult human</a:t>
            </a:r>
          </a:p>
          <a:p>
            <a:pPr eaLnBrk="1" hangingPunct="1"/>
            <a:r>
              <a:rPr lang="en-US" smtClean="0"/>
              <a:t>Millions of cell divisions take place in our bodies every day to replace the cells that have died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z="4000" smtClean="0"/>
              <a:t>Chromosomes Line up in the Middle of the Cell during Metaphase</a:t>
            </a:r>
          </a:p>
        </p:txBody>
      </p:sp>
      <p:sp>
        <p:nvSpPr>
          <p:cNvPr id="71682" name="Content Placeholder 2"/>
          <p:cNvSpPr>
            <a:spLocks noGrp="1"/>
          </p:cNvSpPr>
          <p:nvPr>
            <p:ph idx="1"/>
          </p:nvPr>
        </p:nvSpPr>
        <p:spPr/>
        <p:txBody>
          <a:bodyPr/>
          <a:lstStyle/>
          <a:p>
            <a:pPr eaLnBrk="1" hangingPunct="1"/>
            <a:r>
              <a:rPr lang="en-US" smtClean="0"/>
              <a:t>During metaphase, all of the replicated chromosomes are arranged in a plane, which typically lies at the center of the cell</a:t>
            </a:r>
          </a:p>
          <a:p>
            <a:pPr eaLnBrk="1" hangingPunct="1"/>
            <a:r>
              <a:rPr lang="en-US" smtClean="0"/>
              <a:t>The purpose of metaphase is to align the chromosomes in order to facilitate equal distribution of chromosomes to each end of the cell</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274638"/>
            <a:ext cx="9144000" cy="1143000"/>
          </a:xfrm>
        </p:spPr>
        <p:txBody>
          <a:bodyPr/>
          <a:lstStyle/>
          <a:p>
            <a:pPr eaLnBrk="1" hangingPunct="1"/>
            <a:r>
              <a:rPr lang="en-US" smtClean="0"/>
              <a:t>Chromatids Separate during Anaphase</a:t>
            </a:r>
          </a:p>
        </p:txBody>
      </p:sp>
      <p:sp>
        <p:nvSpPr>
          <p:cNvPr id="72706" name="Content Placeholder 2"/>
          <p:cNvSpPr>
            <a:spLocks noGrp="1"/>
          </p:cNvSpPr>
          <p:nvPr>
            <p:ph idx="1"/>
          </p:nvPr>
        </p:nvSpPr>
        <p:spPr/>
        <p:txBody>
          <a:bodyPr/>
          <a:lstStyle/>
          <a:p>
            <a:pPr eaLnBrk="1" hangingPunct="1"/>
            <a:r>
              <a:rPr lang="en-US" smtClean="0"/>
              <a:t>During </a:t>
            </a:r>
            <a:r>
              <a:rPr lang="en-US" b="1" smtClean="0"/>
              <a:t>anaphase</a:t>
            </a:r>
            <a:r>
              <a:rPr lang="en-US" smtClean="0"/>
              <a:t>, sister chromatids are separated and pulled to opposite ends of the cell by the progressive shortening of the microtubules</a:t>
            </a:r>
          </a:p>
          <a:p>
            <a:pPr eaLnBrk="1" hangingPunct="1"/>
            <a:r>
              <a:rPr lang="en-US" smtClean="0"/>
              <a:t>Once separated, each chromatid is considered a new chromosome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New Nuclei Form during Telophase</a:t>
            </a:r>
          </a:p>
        </p:txBody>
      </p:sp>
      <p:sp>
        <p:nvSpPr>
          <p:cNvPr id="73730" name="Content Placeholder 2"/>
          <p:cNvSpPr>
            <a:spLocks noGrp="1"/>
          </p:cNvSpPr>
          <p:nvPr>
            <p:ph idx="1"/>
          </p:nvPr>
        </p:nvSpPr>
        <p:spPr/>
        <p:txBody>
          <a:bodyPr/>
          <a:lstStyle/>
          <a:p>
            <a:pPr eaLnBrk="1" hangingPunct="1"/>
            <a:r>
              <a:rPr lang="en-US" smtClean="0"/>
              <a:t>During telophase, the microtubules break down and nuclear envelopes begin to form around the two new sets of chromosomes at each end of the cell</a:t>
            </a:r>
          </a:p>
          <a:p>
            <a:pPr eaLnBrk="1" hangingPunct="1"/>
            <a:r>
              <a:rPr lang="en-US" smtClean="0"/>
              <a:t>Within each nucleus, the chromosomes begin to unfold and become less visible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sz="4000" smtClean="0"/>
              <a:t>The Cytoplasm Is Divided </a:t>
            </a:r>
            <a:br>
              <a:rPr lang="en-US" sz="4000" smtClean="0"/>
            </a:br>
            <a:r>
              <a:rPr lang="en-US" sz="4000" smtClean="0"/>
              <a:t>during Cytokinesis</a:t>
            </a:r>
          </a:p>
        </p:txBody>
      </p:sp>
      <p:sp>
        <p:nvSpPr>
          <p:cNvPr id="74754" name="Content Placeholder 2"/>
          <p:cNvSpPr>
            <a:spLocks noGrp="1"/>
          </p:cNvSpPr>
          <p:nvPr>
            <p:ph idx="1"/>
          </p:nvPr>
        </p:nvSpPr>
        <p:spPr/>
        <p:txBody>
          <a:bodyPr/>
          <a:lstStyle/>
          <a:p>
            <a:pPr eaLnBrk="1" hangingPunct="1">
              <a:lnSpc>
                <a:spcPct val="90000"/>
              </a:lnSpc>
            </a:pPr>
            <a:r>
              <a:rPr lang="en-US" smtClean="0"/>
              <a:t>Cytokinesis is the process of dividing the parent cytoplasm into two daughter cells</a:t>
            </a:r>
          </a:p>
          <a:p>
            <a:pPr eaLnBrk="1" hangingPunct="1">
              <a:lnSpc>
                <a:spcPct val="90000"/>
              </a:lnSpc>
            </a:pPr>
            <a:r>
              <a:rPr lang="en-US" smtClean="0"/>
              <a:t>In animal cells, actin microfilaments form and contract along the metaphase plate, resulting in two daughter cells, each with its own nucleus</a:t>
            </a:r>
          </a:p>
          <a:p>
            <a:pPr eaLnBrk="1" hangingPunct="1">
              <a:lnSpc>
                <a:spcPct val="90000"/>
              </a:lnSpc>
            </a:pPr>
            <a:r>
              <a:rPr lang="en-US" smtClean="0"/>
              <a:t>In plant cells, a new cell wall is erected where the metaphase plate had been</a:t>
            </a:r>
          </a:p>
          <a:p>
            <a:pPr eaLnBrk="1" hangingPunct="1">
              <a:lnSpc>
                <a:spcPct val="90000"/>
              </a:lnSpc>
            </a:pPr>
            <a:r>
              <a:rPr lang="en-US" smtClean="0"/>
              <a:t>Cytokinesis is the last step in the cell cycle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7" name="Picture 2" descr="figure_10_11"/>
          <p:cNvPicPr>
            <a:picLocks noChangeAspect="1" noChangeArrowheads="1"/>
          </p:cNvPicPr>
          <p:nvPr/>
        </p:nvPicPr>
        <p:blipFill>
          <a:blip r:embed="rId3"/>
          <a:srcRect/>
          <a:stretch>
            <a:fillRect/>
          </a:stretch>
        </p:blipFill>
        <p:spPr bwMode="auto">
          <a:xfrm>
            <a:off x="304800" y="558800"/>
            <a:ext cx="8531225"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5" name="Picture 2" descr="figure_10_12"/>
          <p:cNvPicPr>
            <a:picLocks noChangeAspect="1" noChangeArrowheads="1"/>
          </p:cNvPicPr>
          <p:nvPr/>
        </p:nvPicPr>
        <p:blipFill>
          <a:blip r:embed="rId3"/>
          <a:srcRect/>
          <a:stretch>
            <a:fillRect/>
          </a:stretch>
        </p:blipFill>
        <p:spPr bwMode="auto">
          <a:xfrm>
            <a:off x="965200" y="215900"/>
            <a:ext cx="72088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Meiosis: Halving the Chromosome Set to Make Gametes</a:t>
            </a:r>
            <a:endParaRPr lang="en-US" dirty="0"/>
          </a:p>
        </p:txBody>
      </p:sp>
      <p:sp>
        <p:nvSpPr>
          <p:cNvPr id="79874" name="Content Placeholder 2"/>
          <p:cNvSpPr>
            <a:spLocks noGrp="1"/>
          </p:cNvSpPr>
          <p:nvPr>
            <p:ph idx="1"/>
          </p:nvPr>
        </p:nvSpPr>
        <p:spPr/>
        <p:txBody>
          <a:bodyPr/>
          <a:lstStyle/>
          <a:p>
            <a:pPr eaLnBrk="1" hangingPunct="1"/>
            <a:r>
              <a:rPr lang="en-US" smtClean="0"/>
              <a:t>Meiosis produces daughter cells with half the number of chromosomes as the parent cell</a:t>
            </a:r>
          </a:p>
          <a:p>
            <a:pPr eaLnBrk="1" hangingPunct="1"/>
            <a:r>
              <a:rPr lang="en-US" smtClean="0"/>
              <a:t>Meiosis is the only type of cell division that produces gametes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Gametes Contain Half the Chromosomes Found in Somatic Cells</a:t>
            </a:r>
            <a:endParaRPr lang="en-US" dirty="0"/>
          </a:p>
        </p:txBody>
      </p:sp>
      <p:sp>
        <p:nvSpPr>
          <p:cNvPr id="80898" name="Content Placeholder 2"/>
          <p:cNvSpPr>
            <a:spLocks noGrp="1"/>
          </p:cNvSpPr>
          <p:nvPr>
            <p:ph idx="1"/>
          </p:nvPr>
        </p:nvSpPr>
        <p:spPr/>
        <p:txBody>
          <a:bodyPr/>
          <a:lstStyle/>
          <a:p>
            <a:pPr eaLnBrk="1" hangingPunct="1"/>
            <a:r>
              <a:rPr lang="en-US" smtClean="0"/>
              <a:t>Sexual reproduction produces offspring that are genetically different from their parents and siblings through the fertilization of an egg by a sperm to create a zygote</a:t>
            </a:r>
          </a:p>
          <a:p>
            <a:pPr eaLnBrk="1" hangingPunct="1"/>
            <a:r>
              <a:rPr lang="en-US" smtClean="0"/>
              <a:t>Each gamete contains only one chromosome from each homologous pair</a:t>
            </a:r>
          </a:p>
          <a:p>
            <a:pPr eaLnBrk="1" hangingPunct="1"/>
            <a:r>
              <a:rPr lang="en-US" smtClean="0"/>
              <a:t>All female gametes and 50 percent of male  gametes contain an X chromosome</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1" name="Picture 2" descr="figure_10_13"/>
          <p:cNvPicPr>
            <a:picLocks noChangeAspect="1" noChangeArrowheads="1"/>
          </p:cNvPicPr>
          <p:nvPr/>
        </p:nvPicPr>
        <p:blipFill>
          <a:blip r:embed="rId3"/>
          <a:srcRect/>
          <a:stretch>
            <a:fillRect/>
          </a:stretch>
        </p:blipFill>
        <p:spPr bwMode="auto">
          <a:xfrm>
            <a:off x="3086100" y="215900"/>
            <a:ext cx="29733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Gametes Contain Half the Chromosomes Found in Somatic Cells</a:t>
            </a:r>
            <a:endParaRPr lang="en-US" dirty="0"/>
          </a:p>
        </p:txBody>
      </p:sp>
      <p:sp>
        <p:nvSpPr>
          <p:cNvPr id="83970" name="Content Placeholder 2"/>
          <p:cNvSpPr>
            <a:spLocks noGrp="1"/>
          </p:cNvSpPr>
          <p:nvPr>
            <p:ph idx="1"/>
          </p:nvPr>
        </p:nvSpPr>
        <p:spPr/>
        <p:txBody>
          <a:bodyPr/>
          <a:lstStyle/>
          <a:p>
            <a:pPr eaLnBrk="1" hangingPunct="1"/>
            <a:r>
              <a:rPr lang="en-US" smtClean="0"/>
              <a:t>The zygote formed by the two haploid gametes contains one paternal homologue and one maternal homologue for each chromosome</a:t>
            </a:r>
          </a:p>
          <a:p>
            <a:pPr eaLnBrk="1" hangingPunct="1"/>
            <a:r>
              <a:rPr lang="en-US" smtClean="0"/>
              <a:t>Meiosis occurs in two stages:</a:t>
            </a:r>
          </a:p>
          <a:p>
            <a:pPr lvl="1" eaLnBrk="1" hangingPunct="1"/>
            <a:r>
              <a:rPr lang="en-US" i="1" smtClean="0"/>
              <a:t>Meiosis I </a:t>
            </a:r>
            <a:r>
              <a:rPr lang="en-US" smtClean="0"/>
              <a:t>reduces the number of chromosomes by separating homologous pairs</a:t>
            </a:r>
          </a:p>
          <a:p>
            <a:pPr lvl="1" eaLnBrk="1" hangingPunct="1"/>
            <a:r>
              <a:rPr lang="en-US" i="1" smtClean="0"/>
              <a:t>Meiosis II </a:t>
            </a:r>
            <a:r>
              <a:rPr lang="en-US" smtClean="0"/>
              <a:t>separates sister chromatids into two different daughter cells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Why Cells Divide</a:t>
            </a:r>
          </a:p>
        </p:txBody>
      </p:sp>
      <p:sp>
        <p:nvSpPr>
          <p:cNvPr id="20482" name="Content Placeholder 2"/>
          <p:cNvSpPr>
            <a:spLocks noGrp="1"/>
          </p:cNvSpPr>
          <p:nvPr>
            <p:ph idx="1"/>
          </p:nvPr>
        </p:nvSpPr>
        <p:spPr>
          <a:xfrm>
            <a:off x="457200" y="1600200"/>
            <a:ext cx="8229600" cy="4948238"/>
          </a:xfrm>
        </p:spPr>
        <p:txBody>
          <a:bodyPr/>
          <a:lstStyle/>
          <a:p>
            <a:pPr eaLnBrk="1" hangingPunct="1"/>
            <a:r>
              <a:rPr lang="en-US" smtClean="0"/>
              <a:t>Cells divide in order to reproduce organisms and to grow and repair multicellular organisms</a:t>
            </a:r>
          </a:p>
          <a:p>
            <a:pPr eaLnBrk="1" hangingPunct="1"/>
            <a:r>
              <a:rPr lang="en-US" b="1" smtClean="0"/>
              <a:t>Cell division </a:t>
            </a:r>
            <a:r>
              <a:rPr lang="en-US" smtClean="0"/>
              <a:t>is the generation of daughter cells from a parent cell</a:t>
            </a:r>
          </a:p>
          <a:p>
            <a:pPr eaLnBrk="1" hangingPunct="1"/>
            <a:r>
              <a:rPr lang="en-US" smtClean="0"/>
              <a:t>Daughter cells are called </a:t>
            </a:r>
            <a:r>
              <a:rPr lang="en-US" i="1" smtClean="0"/>
              <a:t>offspring</a:t>
            </a:r>
          </a:p>
          <a:p>
            <a:pPr eaLnBrk="1" hangingPunct="1"/>
            <a:r>
              <a:rPr lang="en-US" smtClean="0"/>
              <a:t>Cell division involves the transfer of genetic information from parent to daughter cells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3" name="Picture 2" descr="figure_10_14"/>
          <p:cNvPicPr>
            <a:picLocks noChangeAspect="1" noChangeArrowheads="1"/>
          </p:cNvPicPr>
          <p:nvPr/>
        </p:nvPicPr>
        <p:blipFill>
          <a:blip r:embed="rId3"/>
          <a:srcRect/>
          <a:stretch>
            <a:fillRect/>
          </a:stretch>
        </p:blipFill>
        <p:spPr bwMode="auto">
          <a:xfrm>
            <a:off x="457200" y="215900"/>
            <a:ext cx="82391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Meiosis I Reduces the </a:t>
            </a:r>
            <a:br>
              <a:rPr lang="en-US" dirty="0" smtClean="0"/>
            </a:br>
            <a:r>
              <a:rPr lang="en-US" dirty="0" smtClean="0"/>
              <a:t>Chromosome Number</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During meiosis I, each paternal homologue pairs with its matching maternal homologue</a:t>
            </a:r>
          </a:p>
          <a:p>
            <a:pPr eaLnBrk="1" hangingPunct="1">
              <a:lnSpc>
                <a:spcPct val="90000"/>
              </a:lnSpc>
            </a:pPr>
            <a:r>
              <a:rPr lang="en-US" smtClean="0"/>
              <a:t>Paternal and maternal partners of each homologous chromosome pair align themselves next to each other during prophase of meiosis I, known as prophase I</a:t>
            </a:r>
          </a:p>
          <a:p>
            <a:pPr eaLnBrk="1" hangingPunct="1">
              <a:lnSpc>
                <a:spcPct val="90000"/>
              </a:lnSpc>
            </a:pPr>
            <a:r>
              <a:rPr lang="en-US" smtClean="0"/>
              <a:t>A </a:t>
            </a:r>
            <a:r>
              <a:rPr lang="en-US" b="1" smtClean="0"/>
              <a:t>tetrad</a:t>
            </a:r>
            <a:r>
              <a:rPr lang="en-US" smtClean="0"/>
              <a:t> consists of one replicated maternal chromosome and one replicated paternal chromosomes, for a total of </a:t>
            </a:r>
            <a:r>
              <a:rPr lang="en-US" i="1" smtClean="0"/>
              <a:t>four chromatids</a:t>
            </a: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Meiosis I Reduces the </a:t>
            </a:r>
            <a:br>
              <a:rPr lang="en-US" dirty="0" smtClean="0"/>
            </a:br>
            <a:r>
              <a:rPr lang="en-US" dirty="0" smtClean="0"/>
              <a:t>Chromosome Number</a:t>
            </a:r>
            <a:endParaRPr lang="en-US" dirty="0"/>
          </a:p>
        </p:txBody>
      </p:sp>
      <p:sp>
        <p:nvSpPr>
          <p:cNvPr id="88066" name="Content Placeholder 2"/>
          <p:cNvSpPr>
            <a:spLocks noGrp="1"/>
          </p:cNvSpPr>
          <p:nvPr>
            <p:ph idx="1"/>
          </p:nvPr>
        </p:nvSpPr>
        <p:spPr/>
        <p:txBody>
          <a:bodyPr/>
          <a:lstStyle/>
          <a:p>
            <a:pPr eaLnBrk="1" hangingPunct="1">
              <a:lnSpc>
                <a:spcPct val="80000"/>
              </a:lnSpc>
            </a:pPr>
            <a:r>
              <a:rPr lang="en-US" sz="3000" smtClean="0"/>
              <a:t>During prophase I, pieces of genetic material are swapped between non–sister chromatids in a process called </a:t>
            </a:r>
            <a:r>
              <a:rPr lang="en-US" sz="3000" i="1" smtClean="0"/>
              <a:t>crossing-over</a:t>
            </a:r>
          </a:p>
          <a:p>
            <a:pPr eaLnBrk="1" hangingPunct="1">
              <a:lnSpc>
                <a:spcPct val="80000"/>
              </a:lnSpc>
            </a:pPr>
            <a:r>
              <a:rPr lang="en-US" sz="3000" smtClean="0"/>
              <a:t>Meiosis I continues through prophase I and into metaphase I, anaphase I, and telophase I, which appear similar to mitosis except that it involves the homologous chromosome pairs rather than sister chromatids</a:t>
            </a:r>
          </a:p>
          <a:p>
            <a:pPr eaLnBrk="1" hangingPunct="1">
              <a:lnSpc>
                <a:spcPct val="80000"/>
              </a:lnSpc>
            </a:pPr>
            <a:r>
              <a:rPr lang="en-US" sz="3000" smtClean="0"/>
              <a:t>Meiosis I is a </a:t>
            </a:r>
            <a:r>
              <a:rPr lang="en-US" sz="3000" i="1" smtClean="0"/>
              <a:t>reduction division </a:t>
            </a:r>
            <a:r>
              <a:rPr lang="en-US" sz="3000" smtClean="0"/>
              <a:t>because it halves the chromosome set, as one diploid parent cell</a:t>
            </a:r>
            <a:r>
              <a:rPr lang="en-US" sz="3000" i="1" smtClean="0"/>
              <a:t> </a:t>
            </a:r>
            <a:r>
              <a:rPr lang="en-US" sz="3000" smtClean="0"/>
              <a:t>becomes two haploid daughter cells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sz="3600" smtClean="0"/>
              <a:t>Meiosis II Segregates Sister Chromatids</a:t>
            </a:r>
            <a:br>
              <a:rPr lang="en-US" sz="3600" smtClean="0"/>
            </a:br>
            <a:r>
              <a:rPr lang="en-US" sz="3600" smtClean="0"/>
              <a:t>into Separate Daughter Cells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smtClean="0"/>
              <a:t>The purpose of meiosis II is to separate the sister chromatids into two daughter cells</a:t>
            </a:r>
          </a:p>
          <a:p>
            <a:pPr eaLnBrk="1" fontAlgn="auto" hangingPunct="1">
              <a:spcAft>
                <a:spcPts val="0"/>
              </a:spcAft>
              <a:buFont typeface="Arial"/>
              <a:buChar char="•"/>
              <a:defRPr/>
            </a:pPr>
            <a:r>
              <a:rPr lang="en-US" dirty="0" smtClean="0"/>
              <a:t>Meiosis II cell division is almost exactly like mitosis</a:t>
            </a:r>
          </a:p>
          <a:p>
            <a:pPr eaLnBrk="1" fontAlgn="auto" hangingPunct="1">
              <a:spcAft>
                <a:spcPts val="0"/>
              </a:spcAft>
              <a:buFont typeface="Arial"/>
              <a:buChar char="•"/>
              <a:defRPr/>
            </a:pPr>
            <a:r>
              <a:rPr lang="en-US" dirty="0" smtClean="0"/>
              <a:t>The two haploid cells produced by meiosis I give rise to a total of four haploid cells</a:t>
            </a:r>
          </a:p>
          <a:p>
            <a:pPr eaLnBrk="1" fontAlgn="auto" hangingPunct="1">
              <a:spcAft>
                <a:spcPts val="0"/>
              </a:spcAft>
              <a:buFont typeface="Arial"/>
              <a:buChar char="•"/>
              <a:defRPr/>
            </a:pPr>
            <a:r>
              <a:rPr lang="en-US" dirty="0" smtClean="0"/>
              <a:t>The reduction in chromosome numbers achieved through meiosis I offsets the combining of chromosomes when gametes fuse during fertilization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Meiosis and Fertilization Contribute</a:t>
            </a:r>
            <a:br>
              <a:rPr lang="en-US" dirty="0" smtClean="0"/>
            </a:br>
            <a:r>
              <a:rPr lang="en-US" dirty="0" smtClean="0"/>
              <a:t>to Genetic Variation in a Population</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Individuals in a population tend to be genetically different from each other thanks to sexual reproduction</a:t>
            </a:r>
          </a:p>
          <a:p>
            <a:pPr eaLnBrk="1" fontAlgn="auto" hangingPunct="1">
              <a:spcAft>
                <a:spcPts val="0"/>
              </a:spcAft>
              <a:buFont typeface="Arial"/>
              <a:buChar char="•"/>
              <a:defRPr/>
            </a:pPr>
            <a:r>
              <a:rPr lang="en-US" dirty="0" smtClean="0"/>
              <a:t>Genetic variation is the raw material for evolution</a:t>
            </a:r>
          </a:p>
          <a:p>
            <a:pPr eaLnBrk="1" fontAlgn="auto" hangingPunct="1">
              <a:spcAft>
                <a:spcPts val="0"/>
              </a:spcAft>
              <a:buFont typeface="Arial"/>
              <a:buChar char="•"/>
              <a:defRPr/>
            </a:pPr>
            <a:r>
              <a:rPr lang="en-US" dirty="0" smtClean="0"/>
              <a:t>Mutations are the ultimate source of genetic variation in all types of organisms</a:t>
            </a:r>
          </a:p>
          <a:p>
            <a:pPr eaLnBrk="1" fontAlgn="auto" hangingPunct="1">
              <a:spcAft>
                <a:spcPts val="0"/>
              </a:spcAft>
              <a:buFont typeface="Arial"/>
              <a:buChar char="•"/>
              <a:defRPr/>
            </a:pPr>
            <a:r>
              <a:rPr lang="en-US" dirty="0" smtClean="0"/>
              <a:t>Different variations of a particular gene created through mutations are called </a:t>
            </a:r>
            <a:r>
              <a:rPr lang="en-US" i="1" dirty="0" smtClean="0"/>
              <a:t>alleles</a:t>
            </a:r>
            <a:endParaRPr lang="en-US" i="1"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Meiosis and Fertilization Contribute</a:t>
            </a:r>
            <a:br>
              <a:rPr lang="en-US" dirty="0" smtClean="0"/>
            </a:br>
            <a:r>
              <a:rPr lang="en-US" dirty="0" smtClean="0"/>
              <a:t>to Genetic Variation in a Population</a:t>
            </a:r>
            <a:endParaRPr lang="en-US" dirty="0"/>
          </a:p>
        </p:txBody>
      </p:sp>
      <p:sp>
        <p:nvSpPr>
          <p:cNvPr id="91138" name="Content Placeholder 2"/>
          <p:cNvSpPr>
            <a:spLocks noGrp="1"/>
          </p:cNvSpPr>
          <p:nvPr>
            <p:ph idx="1"/>
          </p:nvPr>
        </p:nvSpPr>
        <p:spPr/>
        <p:txBody>
          <a:bodyPr/>
          <a:lstStyle/>
          <a:p>
            <a:pPr eaLnBrk="1" hangingPunct="1"/>
            <a:r>
              <a:rPr lang="en-US" smtClean="0"/>
              <a:t>Meiosis magnifies diversity by shuffling alleles between homologous pairs and then sorting these scrambled homologues randomly into gametes</a:t>
            </a:r>
          </a:p>
          <a:p>
            <a:pPr eaLnBrk="1" hangingPunct="1"/>
            <a:r>
              <a:rPr lang="en-US" smtClean="0"/>
              <a:t>The randomness of fertilization also adds to genetic diversity in sexually reproducing populations</a:t>
            </a:r>
          </a:p>
          <a:p>
            <a:pPr eaLnBrk="1" hangingPunct="1"/>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mtClean="0"/>
              <a:t>Crossing-over Shuffles Alleles</a:t>
            </a:r>
          </a:p>
        </p:txBody>
      </p:sp>
      <p:sp>
        <p:nvSpPr>
          <p:cNvPr id="92162" name="Content Placeholder 2"/>
          <p:cNvSpPr>
            <a:spLocks noGrp="1"/>
          </p:cNvSpPr>
          <p:nvPr>
            <p:ph idx="1"/>
          </p:nvPr>
        </p:nvSpPr>
        <p:spPr/>
        <p:txBody>
          <a:bodyPr/>
          <a:lstStyle/>
          <a:p>
            <a:pPr eaLnBrk="1" hangingPunct="1">
              <a:lnSpc>
                <a:spcPct val="90000"/>
              </a:lnSpc>
            </a:pPr>
            <a:r>
              <a:rPr lang="en-US" b="1" smtClean="0"/>
              <a:t>Crossing-over </a:t>
            </a:r>
            <a:r>
              <a:rPr lang="en-US" smtClean="0"/>
              <a:t>is the physical exchange of chromosomal segments between non–sister chromatids in paired-off paternal and maternal homologues</a:t>
            </a:r>
          </a:p>
          <a:p>
            <a:pPr eaLnBrk="1" hangingPunct="1">
              <a:lnSpc>
                <a:spcPct val="90000"/>
              </a:lnSpc>
            </a:pPr>
            <a:r>
              <a:rPr lang="en-US" smtClean="0"/>
              <a:t>Crossing-over exchanges alleles between the paternal and maternal chromatids, creating new groupings of alleles through the exchange of DNA segments in a process known as </a:t>
            </a:r>
            <a:r>
              <a:rPr lang="en-US" b="1" smtClean="0"/>
              <a:t>genetic recombination</a:t>
            </a: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5" name="Picture 2" descr="figure_10_15"/>
          <p:cNvPicPr>
            <a:picLocks noChangeAspect="1" noChangeArrowheads="1"/>
          </p:cNvPicPr>
          <p:nvPr/>
        </p:nvPicPr>
        <p:blipFill>
          <a:blip r:embed="rId3"/>
          <a:srcRect/>
          <a:stretch>
            <a:fillRect/>
          </a:stretch>
        </p:blipFill>
        <p:spPr bwMode="auto">
          <a:xfrm>
            <a:off x="2247900" y="215900"/>
            <a:ext cx="46561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12750"/>
            <a:ext cx="9144000" cy="1143000"/>
          </a:xfrm>
        </p:spPr>
        <p:txBody>
          <a:bodyPr rtlCol="0">
            <a:normAutofit fontScale="90000"/>
          </a:bodyPr>
          <a:lstStyle/>
          <a:p>
            <a:pPr eaLnBrk="1" fontAlgn="auto" hangingPunct="1">
              <a:spcAft>
                <a:spcPts val="0"/>
              </a:spcAft>
              <a:defRPr/>
            </a:pPr>
            <a:r>
              <a:rPr lang="en-US" dirty="0" smtClean="0"/>
              <a:t>The Independent Assortment of Homologous Pairs Generates </a:t>
            </a:r>
            <a:br>
              <a:rPr lang="en-US" dirty="0" smtClean="0"/>
            </a:br>
            <a:r>
              <a:rPr lang="en-US" dirty="0" smtClean="0"/>
              <a:t>Diverse Gametes</a:t>
            </a:r>
            <a:endParaRPr lang="en-US" dirty="0"/>
          </a:p>
        </p:txBody>
      </p:sp>
      <p:sp>
        <p:nvSpPr>
          <p:cNvPr id="95234" name="Content Placeholder 2"/>
          <p:cNvSpPr>
            <a:spLocks noGrp="1"/>
          </p:cNvSpPr>
          <p:nvPr>
            <p:ph idx="1"/>
          </p:nvPr>
        </p:nvSpPr>
        <p:spPr>
          <a:xfrm>
            <a:off x="457200" y="2020888"/>
            <a:ext cx="8229600" cy="4525962"/>
          </a:xfrm>
        </p:spPr>
        <p:txBody>
          <a:bodyPr/>
          <a:lstStyle/>
          <a:p>
            <a:pPr eaLnBrk="1" hangingPunct="1">
              <a:lnSpc>
                <a:spcPct val="80000"/>
              </a:lnSpc>
            </a:pPr>
            <a:r>
              <a:rPr lang="en-US" sz="3000" b="1" smtClean="0"/>
              <a:t>Independent assortment</a:t>
            </a:r>
            <a:r>
              <a:rPr lang="en-US" sz="3000" smtClean="0"/>
              <a:t> is the random distribution of the different homologous chromosome pairs into daughter cells during meiosis I</a:t>
            </a:r>
          </a:p>
          <a:p>
            <a:pPr eaLnBrk="1" hangingPunct="1">
              <a:lnSpc>
                <a:spcPct val="80000"/>
              </a:lnSpc>
            </a:pPr>
            <a:r>
              <a:rPr lang="en-US" sz="3000" smtClean="0"/>
              <a:t>Independent assortment of chromosomes creates gametes that are different from the parent and from each other</a:t>
            </a:r>
          </a:p>
          <a:p>
            <a:pPr eaLnBrk="1" hangingPunct="1">
              <a:lnSpc>
                <a:spcPct val="80000"/>
              </a:lnSpc>
            </a:pPr>
            <a:r>
              <a:rPr lang="en-US" sz="3000" smtClean="0"/>
              <a:t>The random events in meiosis and the random fertilization of a certain egg by a particular sperm give each sexually reproducing organism genetic uniqueness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7" name="Picture 2" descr="figure_10_16"/>
          <p:cNvPicPr>
            <a:picLocks noChangeAspect="1" noChangeArrowheads="1"/>
          </p:cNvPicPr>
          <p:nvPr/>
        </p:nvPicPr>
        <p:blipFill>
          <a:blip r:embed="rId3"/>
          <a:srcRect/>
          <a:stretch>
            <a:fillRect/>
          </a:stretch>
        </p:blipFill>
        <p:spPr bwMode="auto">
          <a:xfrm>
            <a:off x="304800" y="647700"/>
            <a:ext cx="8531225"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2" descr="figure_10_01"/>
          <p:cNvPicPr>
            <a:picLocks noChangeAspect="1" noChangeArrowheads="1"/>
          </p:cNvPicPr>
          <p:nvPr/>
        </p:nvPicPr>
        <p:blipFill>
          <a:blip r:embed="rId3"/>
          <a:srcRect/>
          <a:stretch>
            <a:fillRect/>
          </a:stretch>
        </p:blipFill>
        <p:spPr bwMode="auto">
          <a:xfrm>
            <a:off x="1397000" y="215900"/>
            <a:ext cx="63627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smtClean="0"/>
              <a:t>The Great Divide</a:t>
            </a:r>
          </a:p>
        </p:txBody>
      </p:sp>
      <p:sp>
        <p:nvSpPr>
          <p:cNvPr id="98306" name="Content Placeholder 2"/>
          <p:cNvSpPr>
            <a:spLocks noGrp="1"/>
          </p:cNvSpPr>
          <p:nvPr>
            <p:ph idx="1"/>
          </p:nvPr>
        </p:nvSpPr>
        <p:spPr/>
        <p:txBody>
          <a:bodyPr/>
          <a:lstStyle/>
          <a:p>
            <a:pPr eaLnBrk="1" hangingPunct="1"/>
            <a:r>
              <a:rPr lang="en-US" smtClean="0"/>
              <a:t>Nutrients help cells divide rapidly, as seen in the bloom of “sea lettuce” that threatened to halt the 2008 Olympics</a:t>
            </a:r>
          </a:p>
          <a:p>
            <a:pPr eaLnBrk="1" hangingPunct="1"/>
            <a:r>
              <a:rPr lang="en-US" smtClean="0"/>
              <a:t>Eutrophication refers to the overfertilization of an area, typically due to agricultural runoff</a:t>
            </a:r>
          </a:p>
          <a:p>
            <a:pPr eaLnBrk="1" hangingPunct="1"/>
            <a:r>
              <a:rPr lang="en-US" smtClean="0"/>
              <a:t>Eutrophication can lead to large algal blooms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a:t>
            </a:r>
            <a:r>
              <a:rPr lang="en-US" sz="2800" b="1" dirty="0" smtClean="0">
                <a:ea typeface="+mn-ea"/>
                <a:cs typeface="+mn-cs"/>
              </a:rPr>
              <a:t>10</a:t>
            </a:r>
            <a:endParaRPr lang="en-US" sz="2800" dirty="0" smtClean="0">
              <a:ea typeface="+mn-ea"/>
              <a:cs typeface="+mn-cs"/>
            </a:endParaRPr>
          </a:p>
          <a:p>
            <a:pPr eaLnBrk="1" fontAlgn="auto" hangingPunct="1">
              <a:lnSpc>
                <a:spcPct val="90000"/>
              </a:lnSpc>
              <a:spcAft>
                <a:spcPts val="0"/>
              </a:spcAft>
              <a:defRPr/>
            </a:pPr>
            <a:r>
              <a:rPr lang="en-US" sz="2800" dirty="0" smtClean="0"/>
              <a:t>Cell Division</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1447800"/>
            <a:ext cx="8229600" cy="4800600"/>
          </a:xfrm>
        </p:spPr>
        <p:txBody>
          <a:bodyPr/>
          <a:lstStyle/>
          <a:p>
            <a:pPr marL="609600" indent="-609600" eaLnBrk="1" hangingPunct="1">
              <a:buFont typeface="Wingdings" pitchFamily="1" charset="2"/>
              <a:buNone/>
            </a:pPr>
            <a:r>
              <a:rPr lang="en-US"/>
              <a:t>	Which of the following is </a:t>
            </a:r>
            <a:r>
              <a:rPr lang="en-US" i="1" u="sng"/>
              <a:t>not</a:t>
            </a:r>
            <a:r>
              <a:rPr lang="en-US"/>
              <a:t> true about interphase? </a:t>
            </a:r>
          </a:p>
          <a:p>
            <a:pPr marL="609600" indent="-609600" eaLnBrk="1" hangingPunct="1">
              <a:buClr>
                <a:schemeClr val="tx1"/>
              </a:buClr>
              <a:buSzPct val="100000"/>
              <a:buFont typeface="Arial" pitchFamily="1" charset="0"/>
              <a:buAutoNum type="alphaUcPeriod"/>
            </a:pPr>
            <a:r>
              <a:rPr lang="en-US" sz="2800"/>
              <a:t>The cell grows larger during interphase.</a:t>
            </a:r>
          </a:p>
          <a:p>
            <a:pPr marL="609600" indent="-609600" eaLnBrk="1" hangingPunct="1">
              <a:buClr>
                <a:schemeClr val="tx1"/>
              </a:buClr>
              <a:buSzPct val="100000"/>
              <a:buFont typeface="Arial" pitchFamily="1" charset="0"/>
              <a:buAutoNum type="alphaUcPeriod"/>
            </a:pPr>
            <a:r>
              <a:rPr lang="en-US" sz="2800"/>
              <a:t>Chromosomes are duplicated during interphase. </a:t>
            </a:r>
          </a:p>
          <a:p>
            <a:pPr marL="609600" indent="-609600" eaLnBrk="1" hangingPunct="1">
              <a:buClr>
                <a:schemeClr val="tx1"/>
              </a:buClr>
              <a:buSzPct val="100000"/>
              <a:buFont typeface="Arial" pitchFamily="1" charset="0"/>
              <a:buAutoNum type="alphaUcPeriod"/>
            </a:pPr>
            <a:r>
              <a:rPr lang="en-US" sz="2800"/>
              <a:t>Interphase is divided into three phases.</a:t>
            </a:r>
          </a:p>
          <a:p>
            <a:pPr marL="609600" indent="-609600" eaLnBrk="1" hangingPunct="1">
              <a:buClr>
                <a:schemeClr val="tx1"/>
              </a:buClr>
              <a:buSzPct val="100000"/>
              <a:buFont typeface="Arial" pitchFamily="1" charset="0"/>
              <a:buAutoNum type="alphaUcPeriod"/>
            </a:pPr>
            <a:r>
              <a:rPr lang="en-US" sz="2800"/>
              <a:t>Chromosomes segregate to daughter cells during interphase.</a:t>
            </a:r>
          </a:p>
        </p:txBody>
      </p:sp>
      <p:sp>
        <p:nvSpPr>
          <p:cNvPr id="28675" name="Rectangle 5"/>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371600"/>
            <a:ext cx="8229600" cy="4495800"/>
          </a:xfrm>
        </p:spPr>
        <p:txBody>
          <a:bodyPr/>
          <a:lstStyle/>
          <a:p>
            <a:pPr marL="609600" indent="-609600" eaLnBrk="1" hangingPunct="1">
              <a:lnSpc>
                <a:spcPct val="120000"/>
              </a:lnSpc>
              <a:buFont typeface="Wingdings" pitchFamily="1" charset="2"/>
              <a:buNone/>
            </a:pPr>
            <a:r>
              <a:rPr lang="en-US"/>
              <a:t>	Which of the following is true about homologous chromosomes? </a:t>
            </a:r>
          </a:p>
          <a:p>
            <a:pPr marL="609600" indent="-609600" eaLnBrk="1" hangingPunct="1">
              <a:lnSpc>
                <a:spcPct val="120000"/>
              </a:lnSpc>
              <a:buClr>
                <a:schemeClr val="tx1"/>
              </a:buClr>
              <a:buSzPct val="100000"/>
              <a:buFont typeface="Arial" pitchFamily="1" charset="0"/>
              <a:buAutoNum type="alphaUcPeriod"/>
            </a:pPr>
            <a:r>
              <a:rPr lang="en-US" sz="2800"/>
              <a:t>Both were received from the same parent.</a:t>
            </a:r>
          </a:p>
          <a:p>
            <a:pPr marL="609600" indent="-609600" eaLnBrk="1" hangingPunct="1">
              <a:lnSpc>
                <a:spcPct val="120000"/>
              </a:lnSpc>
              <a:buClr>
                <a:schemeClr val="tx1"/>
              </a:buClr>
              <a:buSzPct val="100000"/>
              <a:buFont typeface="Arial" pitchFamily="1" charset="0"/>
              <a:buAutoNum type="alphaUcPeriod"/>
            </a:pPr>
            <a:r>
              <a:rPr lang="en-US" sz="2800"/>
              <a:t>One of each segregates to each daughter cell during mitosis.</a:t>
            </a:r>
          </a:p>
          <a:p>
            <a:pPr marL="609600" indent="-609600" eaLnBrk="1" hangingPunct="1">
              <a:lnSpc>
                <a:spcPct val="120000"/>
              </a:lnSpc>
              <a:buClr>
                <a:schemeClr val="tx1"/>
              </a:buClr>
              <a:buSzPct val="100000"/>
              <a:buFont typeface="Arial" pitchFamily="1" charset="0"/>
              <a:buAutoNum type="alphaUcPeriod"/>
            </a:pPr>
            <a:r>
              <a:rPr lang="en-US" sz="2800"/>
              <a:t>Both stay together in meiosis I.</a:t>
            </a:r>
          </a:p>
          <a:p>
            <a:pPr marL="609600" indent="-609600" eaLnBrk="1" hangingPunct="1">
              <a:lnSpc>
                <a:spcPct val="120000"/>
              </a:lnSpc>
              <a:buClr>
                <a:schemeClr val="tx1"/>
              </a:buClr>
              <a:buSzPct val="100000"/>
              <a:buFont typeface="Arial" pitchFamily="1" charset="0"/>
              <a:buAutoNum type="alphaUcPeriod"/>
            </a:pPr>
            <a:r>
              <a:rPr lang="en-US" sz="2800"/>
              <a:t>All 23 pairs are always homologous.</a:t>
            </a:r>
          </a:p>
        </p:txBody>
      </p:sp>
      <p:sp>
        <p:nvSpPr>
          <p:cNvPr id="30723" name="Rectangle 4"/>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371600"/>
            <a:ext cx="8229600" cy="4343400"/>
          </a:xfrm>
        </p:spPr>
        <p:txBody>
          <a:bodyPr/>
          <a:lstStyle/>
          <a:p>
            <a:pPr marL="609600" indent="-609600" eaLnBrk="1" hangingPunct="1">
              <a:lnSpc>
                <a:spcPct val="110000"/>
              </a:lnSpc>
              <a:buSzTx/>
              <a:buFont typeface="Wingdings" pitchFamily="1" charset="2"/>
              <a:buNone/>
            </a:pPr>
            <a:r>
              <a:rPr lang="en-US"/>
              <a:t>	Meiosis insures that </a:t>
            </a:r>
          </a:p>
          <a:p>
            <a:pPr marL="609600" indent="-609600" eaLnBrk="1" hangingPunct="1">
              <a:lnSpc>
                <a:spcPct val="110000"/>
              </a:lnSpc>
              <a:buClr>
                <a:schemeClr val="tx1"/>
              </a:buClr>
              <a:buSzPct val="100000"/>
              <a:buFont typeface="Arial" pitchFamily="1" charset="0"/>
              <a:buAutoNum type="alphaUcPeriod"/>
            </a:pPr>
            <a:r>
              <a:rPr lang="en-US" sz="2800"/>
              <a:t>Each gamete receives the same genes</a:t>
            </a:r>
          </a:p>
          <a:p>
            <a:pPr marL="609600" indent="-609600" eaLnBrk="1" hangingPunct="1">
              <a:lnSpc>
                <a:spcPct val="110000"/>
              </a:lnSpc>
              <a:buClr>
                <a:schemeClr val="tx1"/>
              </a:buClr>
              <a:buSzPct val="100000"/>
              <a:buFont typeface="Arial" pitchFamily="1" charset="0"/>
              <a:buAutoNum type="alphaUcPeriod"/>
            </a:pPr>
            <a:r>
              <a:rPr lang="en-US" sz="2800"/>
              <a:t>Chromosome number is doubled in the gametes</a:t>
            </a:r>
          </a:p>
          <a:p>
            <a:pPr marL="609600" indent="-609600" eaLnBrk="1" hangingPunct="1">
              <a:lnSpc>
                <a:spcPct val="110000"/>
              </a:lnSpc>
              <a:buClr>
                <a:schemeClr val="tx1"/>
              </a:buClr>
              <a:buSzPct val="100000"/>
              <a:buFont typeface="Arial" pitchFamily="1" charset="0"/>
              <a:buAutoNum type="alphaUcPeriod"/>
            </a:pPr>
            <a:r>
              <a:rPr lang="en-US" sz="2800"/>
              <a:t>Zygotes produced by fertilization have the normal number of chromosomes</a:t>
            </a:r>
          </a:p>
          <a:p>
            <a:pPr marL="609600" indent="-609600" eaLnBrk="1" hangingPunct="1">
              <a:lnSpc>
                <a:spcPct val="110000"/>
              </a:lnSpc>
              <a:buClr>
                <a:schemeClr val="tx1"/>
              </a:buClr>
              <a:buSzPct val="100000"/>
              <a:buFont typeface="Arial" pitchFamily="1" charset="0"/>
              <a:buAutoNum type="alphaUcPeriod"/>
            </a:pPr>
            <a:r>
              <a:rPr lang="en-US" sz="2800"/>
              <a:t>All paternal chromosomes end up in the same gamete</a:t>
            </a:r>
          </a:p>
        </p:txBody>
      </p:sp>
      <p:sp>
        <p:nvSpPr>
          <p:cNvPr id="32771" name="Rectangle 4"/>
          <p:cNvSpPr>
            <a:spLocks noGrp="1" noChangeArrowheads="1"/>
          </p:cNvSpPr>
          <p:nvPr>
            <p:ph type="title"/>
          </p:nvPr>
        </p:nvSpPr>
        <p:spPr>
          <a:xfrm>
            <a:off x="457200" y="0"/>
            <a:ext cx="8229600" cy="1752600"/>
          </a:xfrm>
          <a:noFill/>
        </p:spPr>
        <p:txBody>
          <a:bodyPr/>
          <a:lstStyle/>
          <a:p>
            <a:pPr eaLnBrk="1" hangingPunct="1"/>
            <a:r>
              <a:rPr lang="en-US"/>
              <a:t>Concept Quiz</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02_06"/>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3" name="Picture 3" descr="figure_02_07"/>
          <p:cNvPicPr>
            <a:picLocks noChangeAspect="1" noChangeArrowheads="1"/>
          </p:cNvPicPr>
          <p:nvPr/>
        </p:nvPicPr>
        <p:blipFill>
          <a:blip r:embed="rId3"/>
          <a:srcRect/>
          <a:stretch>
            <a:fillRect/>
          </a:stretch>
        </p:blipFill>
        <p:spPr bwMode="auto">
          <a:xfrm>
            <a:off x="303213" y="1444625"/>
            <a:ext cx="8535987" cy="39687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3_04"/>
          <p:cNvPicPr>
            <a:picLocks noChangeAspect="1" noChangeArrowheads="1"/>
          </p:cNvPicPr>
          <p:nvPr/>
        </p:nvPicPr>
        <p:blipFill>
          <a:blip r:embed="rId3"/>
          <a:srcRect/>
          <a:stretch>
            <a:fillRect/>
          </a:stretch>
        </p:blipFill>
        <p:spPr bwMode="auto">
          <a:xfrm>
            <a:off x="1993900" y="215900"/>
            <a:ext cx="5173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3_05"/>
          <p:cNvPicPr>
            <a:picLocks noChangeAspect="1" noChangeArrowheads="1"/>
          </p:cNvPicPr>
          <p:nvPr/>
        </p:nvPicPr>
        <p:blipFill>
          <a:blip r:embed="rId3"/>
          <a:srcRect/>
          <a:stretch>
            <a:fillRect/>
          </a:stretch>
        </p:blipFill>
        <p:spPr bwMode="auto">
          <a:xfrm>
            <a:off x="304800" y="533400"/>
            <a:ext cx="8531225" cy="580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Why Cells Divide</a:t>
            </a:r>
          </a:p>
        </p:txBody>
      </p:sp>
      <p:sp>
        <p:nvSpPr>
          <p:cNvPr id="24578" name="Content Placeholder 2"/>
          <p:cNvSpPr>
            <a:spLocks noGrp="1"/>
          </p:cNvSpPr>
          <p:nvPr>
            <p:ph idx="1"/>
          </p:nvPr>
        </p:nvSpPr>
        <p:spPr/>
        <p:txBody>
          <a:bodyPr/>
          <a:lstStyle/>
          <a:p>
            <a:pPr eaLnBrk="1" hangingPunct="1"/>
            <a:r>
              <a:rPr lang="en-US" b="1" smtClean="0"/>
              <a:t>Asexual reproduction </a:t>
            </a:r>
            <a:r>
              <a:rPr lang="en-US" smtClean="0"/>
              <a:t>results in offspring that are genetically identical to the parent</a:t>
            </a:r>
          </a:p>
          <a:p>
            <a:pPr eaLnBrk="1" hangingPunct="1"/>
            <a:r>
              <a:rPr lang="en-US" b="1" smtClean="0"/>
              <a:t>Sexual reproduction </a:t>
            </a:r>
            <a:r>
              <a:rPr lang="en-US" smtClean="0"/>
              <a:t>combines genetic information from two individuals of opposite mating types to produce offspring</a:t>
            </a:r>
          </a:p>
          <a:p>
            <a:pPr eaLnBrk="1" hangingPunct="1"/>
            <a:r>
              <a:rPr lang="en-US" smtClean="0"/>
              <a:t>Offspring resulting from sexual reproduction are similar, but not identical, to the parents</a:t>
            </a:r>
          </a:p>
          <a:p>
            <a:pPr eaLnBrk="1" hangingPunct="1"/>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6674" name="Picture 2" descr="unnumbered_13_p305"/>
          <p:cNvPicPr>
            <a:picLocks noChangeAspect="1" noChangeArrowheads="1"/>
          </p:cNvPicPr>
          <p:nvPr/>
        </p:nvPicPr>
        <p:blipFill>
          <a:blip r:embed="rId3"/>
          <a:srcRect/>
          <a:stretch>
            <a:fillRect/>
          </a:stretch>
        </p:blipFill>
        <p:spPr bwMode="auto">
          <a:xfrm>
            <a:off x="2400300" y="215900"/>
            <a:ext cx="4338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8_01"/>
          <p:cNvPicPr>
            <a:picLocks noChangeAspect="1" noChangeArrowheads="1"/>
          </p:cNvPicPr>
          <p:nvPr/>
        </p:nvPicPr>
        <p:blipFill>
          <a:blip r:embed="rId3"/>
          <a:srcRect/>
          <a:stretch>
            <a:fillRect/>
          </a:stretch>
        </p:blipFill>
        <p:spPr bwMode="auto">
          <a:xfrm>
            <a:off x="3035300" y="215900"/>
            <a:ext cx="3089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698" name="Picture 2" descr="figure_33_16a"/>
          <p:cNvPicPr>
            <a:picLocks noChangeAspect="1" noChangeArrowheads="1"/>
          </p:cNvPicPr>
          <p:nvPr/>
        </p:nvPicPr>
        <p:blipFill>
          <a:blip r:embed="rId3"/>
          <a:srcRect/>
          <a:stretch>
            <a:fillRect/>
          </a:stretch>
        </p:blipFill>
        <p:spPr bwMode="auto">
          <a:xfrm>
            <a:off x="2387600" y="215900"/>
            <a:ext cx="43640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722" name="Picture 2" descr="figure_33_16b"/>
          <p:cNvPicPr>
            <a:picLocks noChangeAspect="1" noChangeArrowheads="1"/>
          </p:cNvPicPr>
          <p:nvPr/>
        </p:nvPicPr>
        <p:blipFill>
          <a:blip r:embed="rId3"/>
          <a:srcRect/>
          <a:stretch>
            <a:fillRect/>
          </a:stretch>
        </p:blipFill>
        <p:spPr bwMode="auto">
          <a:xfrm>
            <a:off x="1524000" y="215900"/>
            <a:ext cx="6094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28_03"/>
          <p:cNvPicPr>
            <a:picLocks noChangeAspect="1" noChangeArrowheads="1"/>
          </p:cNvPicPr>
          <p:nvPr/>
        </p:nvPicPr>
        <p:blipFill>
          <a:blip r:embed="rId3"/>
          <a:srcRect/>
          <a:stretch>
            <a:fillRect/>
          </a:stretch>
        </p:blipFill>
        <p:spPr bwMode="auto">
          <a:xfrm>
            <a:off x="1460500" y="215900"/>
            <a:ext cx="62341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Why Cells Divide</a:t>
            </a:r>
          </a:p>
        </p:txBody>
      </p:sp>
      <p:sp>
        <p:nvSpPr>
          <p:cNvPr id="25602" name="Content Placeholder 2"/>
          <p:cNvSpPr>
            <a:spLocks noGrp="1"/>
          </p:cNvSpPr>
          <p:nvPr>
            <p:ph idx="1"/>
          </p:nvPr>
        </p:nvSpPr>
        <p:spPr/>
        <p:txBody>
          <a:bodyPr/>
          <a:lstStyle/>
          <a:p>
            <a:pPr eaLnBrk="1" hangingPunct="1"/>
            <a:r>
              <a:rPr lang="en-US" smtClean="0"/>
              <a:t>Sexual reproduction results in genetic diversity by combining the DNA of two different individuals</a:t>
            </a:r>
          </a:p>
          <a:p>
            <a:pPr eaLnBrk="1" hangingPunct="1"/>
            <a:r>
              <a:rPr lang="en-US" smtClean="0"/>
              <a:t>A genetically diverse population is better able to adapt to changing environments</a:t>
            </a:r>
          </a:p>
          <a:p>
            <a:pPr eaLnBrk="1" hangingPunct="1"/>
            <a:r>
              <a:rPr lang="en-US" smtClean="0"/>
              <a:t>Asexual reproduction is more cost-effective than sexual reproduction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5" name="Picture 2" descr="table_10_01"/>
          <p:cNvPicPr>
            <a:picLocks noChangeAspect="1" noChangeArrowheads="1"/>
          </p:cNvPicPr>
          <p:nvPr/>
        </p:nvPicPr>
        <p:blipFill>
          <a:blip r:embed="rId3"/>
          <a:srcRect/>
          <a:stretch>
            <a:fillRect/>
          </a:stretch>
        </p:blipFill>
        <p:spPr bwMode="auto">
          <a:xfrm>
            <a:off x="304800" y="1460500"/>
            <a:ext cx="8531225" cy="394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2711</TotalTime>
  <Words>3883</Words>
  <Application>Microsoft Macintosh PowerPoint</Application>
  <PresentationFormat>On-screen Show (4:3)</PresentationFormat>
  <Paragraphs>282</Paragraphs>
  <Slides>74</Slides>
  <Notes>36</Notes>
  <HiddenSlides>0</HiddenSlides>
  <MMClips>0</MMClips>
  <ScaleCrop>false</ScaleCrop>
  <HeadingPairs>
    <vt:vector size="4" baseType="variant">
      <vt:variant>
        <vt:lpstr>Design Template</vt:lpstr>
      </vt:variant>
      <vt:variant>
        <vt:i4>3</vt:i4>
      </vt:variant>
      <vt:variant>
        <vt:lpstr>Slide Titles</vt:lpstr>
      </vt:variant>
      <vt:variant>
        <vt:i4>74</vt:i4>
      </vt:variant>
    </vt:vector>
  </HeadingPairs>
  <TitlesOfParts>
    <vt:vector size="77" baseType="lpstr">
      <vt:lpstr>Office Theme</vt:lpstr>
      <vt:lpstr>2_Office Theme</vt:lpstr>
      <vt:lpstr>Pixel</vt:lpstr>
      <vt:lpstr>Discover Biology FIFTH EDITION</vt:lpstr>
      <vt:lpstr>Slide 2</vt:lpstr>
      <vt:lpstr>Olympic-Class Algal Bloom</vt:lpstr>
      <vt:lpstr>Cell Division Is a Distinctive Property</vt:lpstr>
      <vt:lpstr>Why Cells Divide</vt:lpstr>
      <vt:lpstr>Slide 6</vt:lpstr>
      <vt:lpstr>Why Cells Divide</vt:lpstr>
      <vt:lpstr>Why Cells Divide</vt:lpstr>
      <vt:lpstr>Slide 9</vt:lpstr>
      <vt:lpstr>Many Bacteria Use Binary Fission for Asexual Reproduction</vt:lpstr>
      <vt:lpstr>Slide 11</vt:lpstr>
      <vt:lpstr>Eukaryotes Use Mitosis to Generate Identical Daughter Cells</vt:lpstr>
      <vt:lpstr>Slide 13</vt:lpstr>
      <vt:lpstr>Eukaryotes Use Mitosis to Generate Identical Daughter Cells</vt:lpstr>
      <vt:lpstr>Meiosis Is Necessary for  Sexual Reproduction</vt:lpstr>
      <vt:lpstr>Meiosis Is Necessary for  Sexual Reproduction</vt:lpstr>
      <vt:lpstr>Slide 17</vt:lpstr>
      <vt:lpstr>Cell Divisions Grow, Maintain, and Reproduce the Human Body</vt:lpstr>
      <vt:lpstr>Cell Divisions Grow, Maintain, and Reproduce the Human Body</vt:lpstr>
      <vt:lpstr>The Cell Cycle</vt:lpstr>
      <vt:lpstr>The Cell Cycle</vt:lpstr>
      <vt:lpstr>DNA Is Replicated in S Phase</vt:lpstr>
      <vt:lpstr>Slide 23</vt:lpstr>
      <vt:lpstr>Most Cell Types in the Adult  Body Do Not Divide</vt:lpstr>
      <vt:lpstr>The Cell Cycle Is Highly Regulated</vt:lpstr>
      <vt:lpstr>Slide 26</vt:lpstr>
      <vt:lpstr>The Chromosomal Organization  of Genetic Material</vt:lpstr>
      <vt:lpstr>Slide 28</vt:lpstr>
      <vt:lpstr>The Chromosomal Organization  of Genetic Material</vt:lpstr>
      <vt:lpstr>Slide 30</vt:lpstr>
      <vt:lpstr>The Karyotype Describes All the Chromosomes in a Nucleus</vt:lpstr>
      <vt:lpstr>Slide 32</vt:lpstr>
      <vt:lpstr>Most Human Cells Have Two Copies of Each Type of Chromosome</vt:lpstr>
      <vt:lpstr>Mitosis and Cytokinesis: From One Cell to Two Identical Cells</vt:lpstr>
      <vt:lpstr>Slide 35</vt:lpstr>
      <vt:lpstr>Slide 36</vt:lpstr>
      <vt:lpstr>Chromosomes Are Compacted  during Early Prophase</vt:lpstr>
      <vt:lpstr>Chromosomes Are Attached to the Spindle in Late Prophase</vt:lpstr>
      <vt:lpstr>Slide 39</vt:lpstr>
      <vt:lpstr>Chromosomes Line up in the Middle of the Cell during Metaphase</vt:lpstr>
      <vt:lpstr>Chromatids Separate during Anaphase</vt:lpstr>
      <vt:lpstr>New Nuclei Form during Telophase</vt:lpstr>
      <vt:lpstr>The Cytoplasm Is Divided  during Cytokinesis</vt:lpstr>
      <vt:lpstr>Slide 44</vt:lpstr>
      <vt:lpstr>Slide 45</vt:lpstr>
      <vt:lpstr>Meiosis: Halving the Chromosome Set to Make Gametes</vt:lpstr>
      <vt:lpstr>Gametes Contain Half the Chromosomes Found in Somatic Cells</vt:lpstr>
      <vt:lpstr>Slide 48</vt:lpstr>
      <vt:lpstr>Gametes Contain Half the Chromosomes Found in Somatic Cells</vt:lpstr>
      <vt:lpstr>Slide 50</vt:lpstr>
      <vt:lpstr>Meiosis I Reduces the  Chromosome Number</vt:lpstr>
      <vt:lpstr>Meiosis I Reduces the  Chromosome Number</vt:lpstr>
      <vt:lpstr>Meiosis II Segregates Sister Chromatids into Separate Daughter Cells</vt:lpstr>
      <vt:lpstr>Meiosis and Fertilization Contribute to Genetic Variation in a Population</vt:lpstr>
      <vt:lpstr>Meiosis and Fertilization Contribute to Genetic Variation in a Population</vt:lpstr>
      <vt:lpstr>Crossing-over Shuffles Alleles</vt:lpstr>
      <vt:lpstr>Slide 57</vt:lpstr>
      <vt:lpstr>The Independent Assortment of Homologous Pairs Generates  Diverse Gametes</vt:lpstr>
      <vt:lpstr>Slide 59</vt:lpstr>
      <vt:lpstr>The Great Divide</vt:lpstr>
      <vt:lpstr>Clicker Questions</vt:lpstr>
      <vt:lpstr>Concept Quiz</vt:lpstr>
      <vt:lpstr>Concept Quiz</vt:lpstr>
      <vt:lpstr>Concept Quiz</vt:lpstr>
      <vt:lpstr>Relevant Art from Other Chapters</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192</cp:revision>
  <dcterms:created xsi:type="dcterms:W3CDTF">2012-05-18T22:12:58Z</dcterms:created>
  <dcterms:modified xsi:type="dcterms:W3CDTF">2012-05-18T22:20:35Z</dcterms:modified>
</cp:coreProperties>
</file>