
<file path=[Content_Types].xml><?xml version="1.0" encoding="utf-8"?>
<Types xmlns="http://schemas.openxmlformats.org/package/2006/content-types">
  <Override PartName="/ppt/slides/slide14.xml" ContentType="application/vnd.openxmlformats-officedocument.presentationml.slide+xml"/>
  <Override PartName="/ppt/slideMasters/slideMaster6.xml" ContentType="application/vnd.openxmlformats-officedocument.presentationml.slideMaster+xml"/>
  <Override PartName="/ppt/slides/slide52.xml" ContentType="application/vnd.openxmlformats-officedocument.presentationml.slide+xml"/>
  <Override PartName="/ppt/slides/slide49.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Default Extension="bin" ContentType="application/vnd.openxmlformats-officedocument.presentationml.printerSettings"/>
  <Override PartName="/ppt/notesSlides/notesSlide30.xml" ContentType="application/vnd.openxmlformats-officedocument.presentationml.notesSlide+xml"/>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commentAuthors.xml" ContentType="application/vnd.openxmlformats-officedocument.presentationml.commentAuthors+xml"/>
  <Override PartName="/ppt/slides/slide56.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theme/theme5.xml" ContentType="application/vnd.openxmlformats-officedocument.theme+xml"/>
  <Override PartName="/ppt/slides/slide11.xml" ContentType="application/vnd.openxmlformats-officedocument.presentationml.slide+xml"/>
  <Override PartName="/ppt/slideMasters/slideMaster3.xml" ContentType="application/vnd.openxmlformats-officedocument.presentationml.slideMaster+xml"/>
  <Override PartName="/ppt/slides/slide46.xml" ContentType="application/vnd.openxmlformats-officedocument.presentationml.slide+xml"/>
  <Override PartName="/ppt/notesSlides/notesSlide8.xml" ContentType="application/vnd.openxmlformats-officedocument.presentationml.notesSlide+xml"/>
  <Override PartName="/ppt/slideLayouts/slideLayout14.xml" ContentType="application/vnd.openxmlformats-officedocument.presentationml.slideLayout+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Masters/slideMaster4.xml" ContentType="application/vnd.openxmlformats-officedocument.presentationml.slideMaster+xml"/>
  <Override PartName="/ppt/slides/slide28.xml" ContentType="application/vnd.openxmlformats-officedocument.presentationml.slide+xml"/>
  <Override PartName="/ppt/theme/theme6.xml" ContentType="application/vnd.openxmlformats-officedocument.theme+xml"/>
  <Override PartName="/ppt/slides/slide50.xml" ContentType="application/vnd.openxmlformats-officedocument.presentationml.slide+xml"/>
  <Override PartName="/ppt/slides/slide47.xml" ContentType="application/vnd.openxmlformats-officedocument.presentationml.slide+xml"/>
  <Override PartName="/ppt/slideLayouts/slideLayout6.xml" ContentType="application/vnd.openxmlformats-officedocument.presentationml.slideLayout+xml"/>
  <Override PartName="/ppt/notesSlides/notesSlide9.xml" ContentType="application/vnd.openxmlformats-officedocument.presentationml.notesSlide+xml"/>
  <Override PartName="/ppt/slides/slide31.xml" ContentType="application/vnd.openxmlformats-officedocument.presentationml.slide+xml"/>
  <Override PartName="/ppt/slideLayouts/slideLayout15.xml" ContentType="application/vnd.openxmlformats-officedocument.presentationml.slideLayout+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theme/theme7.xml" ContentType="application/vnd.openxmlformats-officedocument.theme+xml"/>
  <Override PartName="/ppt/slides/slide51.xml" ContentType="application/vnd.openxmlformats-officedocument.presentationml.slide+xml"/>
  <Override PartName="/ppt/slideMasters/slideMaster5.xml" ContentType="application/vnd.openxmlformats-officedocument.presentationml.slideMaster+xml"/>
  <Override PartName="/ppt/slides/slide48.xml" ContentType="application/vnd.openxmlformats-officedocument.presentationml.slide+xml"/>
  <Override PartName="/ppt/notesSlides/notesSlide10.xml" ContentType="application/vnd.openxmlformats-officedocument.presentationml.notesSlide+xml"/>
  <Override PartName="/ppt/viewProps.xml" ContentType="application/vnd.openxmlformats-officedocument.presentationml.viewProps+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s/slide32.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docProps/app.xml" ContentType="application/vnd.openxmlformats-officedocument.extended-properties+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59.xml" ContentType="application/vnd.openxmlformats-officedocument.presentationml.slide+xml"/>
  <Override PartName="/ppt/notesSlides/notesSlide21.xml" ContentType="application/vnd.openxmlformats-officedocument.presentationml.notesSlide+xml"/>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s/slide26.xml" ContentType="application/vnd.openxmlformats-officedocument.presentationml.slide+xml"/>
  <Override PartName="/ppt/slides/slide45.xml" ContentType="application/vnd.openxmlformats-officedocument.presentationml.slide+xml"/>
  <Override PartName="/ppt/theme/theme4.xml" ContentType="application/vnd.openxmlformats-officedocument.theme+xml"/>
  <Override PartName="/ppt/slides/slide10.xml" ContentType="application/vnd.openxmlformats-officedocument.presentationml.slide+xml"/>
  <Override PartName="/ppt/slideLayouts/slideLayout13.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 id="2147483662" r:id="rId3"/>
    <p:sldMasterId id="2147483664" r:id="rId4"/>
    <p:sldMasterId id="2147483666" r:id="rId5"/>
    <p:sldMasterId id="2147483668" r:id="rId6"/>
  </p:sldMasterIdLst>
  <p:notesMasterIdLst>
    <p:notesMasterId r:id="rId68"/>
  </p:notesMasterIdLst>
  <p:sldIdLst>
    <p:sldId id="313" r:id="rId7"/>
    <p:sldId id="257" r:id="rId8"/>
    <p:sldId id="314" r:id="rId9"/>
    <p:sldId id="258" r:id="rId10"/>
    <p:sldId id="315" r:id="rId11"/>
    <p:sldId id="300" r:id="rId12"/>
    <p:sldId id="316" r:id="rId13"/>
    <p:sldId id="259" r:id="rId14"/>
    <p:sldId id="317" r:id="rId15"/>
    <p:sldId id="303" r:id="rId16"/>
    <p:sldId id="318" r:id="rId17"/>
    <p:sldId id="319" r:id="rId18"/>
    <p:sldId id="260" r:id="rId19"/>
    <p:sldId id="273" r:id="rId20"/>
    <p:sldId id="305" r:id="rId21"/>
    <p:sldId id="320" r:id="rId22"/>
    <p:sldId id="261" r:id="rId23"/>
    <p:sldId id="306" r:id="rId24"/>
    <p:sldId id="321" r:id="rId25"/>
    <p:sldId id="262" r:id="rId26"/>
    <p:sldId id="307" r:id="rId27"/>
    <p:sldId id="274" r:id="rId28"/>
    <p:sldId id="322" r:id="rId29"/>
    <p:sldId id="275" r:id="rId30"/>
    <p:sldId id="323" r:id="rId31"/>
    <p:sldId id="263" r:id="rId32"/>
    <p:sldId id="324" r:id="rId33"/>
    <p:sldId id="264" r:id="rId34"/>
    <p:sldId id="325" r:id="rId35"/>
    <p:sldId id="326" r:id="rId36"/>
    <p:sldId id="265" r:id="rId37"/>
    <p:sldId id="327" r:id="rId38"/>
    <p:sldId id="276" r:id="rId39"/>
    <p:sldId id="266" r:id="rId40"/>
    <p:sldId id="328" r:id="rId41"/>
    <p:sldId id="267" r:id="rId42"/>
    <p:sldId id="277" r:id="rId43"/>
    <p:sldId id="329" r:id="rId44"/>
    <p:sldId id="268" r:id="rId45"/>
    <p:sldId id="269" r:id="rId46"/>
    <p:sldId id="330" r:id="rId47"/>
    <p:sldId id="270" r:id="rId48"/>
    <p:sldId id="271" r:id="rId49"/>
    <p:sldId id="331" r:id="rId50"/>
    <p:sldId id="272" r:id="rId51"/>
    <p:sldId id="311" r:id="rId52"/>
    <p:sldId id="312" r:id="rId53"/>
    <p:sldId id="332" r:id="rId54"/>
    <p:sldId id="292" r:id="rId55"/>
    <p:sldId id="333" r:id="rId56"/>
    <p:sldId id="335" r:id="rId57"/>
    <p:sldId id="336" r:id="rId58"/>
    <p:sldId id="337" r:id="rId59"/>
    <p:sldId id="334" r:id="rId60"/>
    <p:sldId id="338" r:id="rId61"/>
    <p:sldId id="339" r:id="rId62"/>
    <p:sldId id="340" r:id="rId63"/>
    <p:sldId id="341" r:id="rId64"/>
    <p:sldId id="342" r:id="rId65"/>
    <p:sldId id="343" r:id="rId66"/>
    <p:sldId id="344" r:id="rId6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copy editor" initials="CE" lastIdx="4"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2343" autoAdjust="0"/>
    <p:restoredTop sz="77419" autoAdjust="0"/>
  </p:normalViewPr>
  <p:slideViewPr>
    <p:cSldViewPr snapToGrid="0" snapToObjects="1">
      <p:cViewPr>
        <p:scale>
          <a:sx n="100" d="100"/>
          <a:sy n="100" d="100"/>
        </p:scale>
        <p:origin x="-840" y="-26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63" Type="http://schemas.openxmlformats.org/officeDocument/2006/relationships/slide" Target="slides/slide57.xml"/><Relationship Id="rId64" Type="http://schemas.openxmlformats.org/officeDocument/2006/relationships/slide" Target="slides/slide58.xml"/><Relationship Id="rId65" Type="http://schemas.openxmlformats.org/officeDocument/2006/relationships/slide" Target="slides/slide59.xml"/><Relationship Id="rId66" Type="http://schemas.openxmlformats.org/officeDocument/2006/relationships/slide" Target="slides/slide60.xml"/><Relationship Id="rId67" Type="http://schemas.openxmlformats.org/officeDocument/2006/relationships/slide" Target="slides/slide61.xml"/><Relationship Id="rId68" Type="http://schemas.openxmlformats.org/officeDocument/2006/relationships/notesMaster" Target="notesMasters/notesMaster1.xml"/><Relationship Id="rId69" Type="http://schemas.openxmlformats.org/officeDocument/2006/relationships/printerSettings" Target="printerSettings/printerSettings1.bin"/><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slide" Target="slides/slide52.xml"/><Relationship Id="rId59" Type="http://schemas.openxmlformats.org/officeDocument/2006/relationships/slide" Target="slides/slide5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70" Type="http://schemas.openxmlformats.org/officeDocument/2006/relationships/commentAuthors" Target="commentAuthors.xml"/><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4.xml"/><Relationship Id="rId61" Type="http://schemas.openxmlformats.org/officeDocument/2006/relationships/slide" Target="slides/slide55.xml"/><Relationship Id="rId62" Type="http://schemas.openxmlformats.org/officeDocument/2006/relationships/slide" Target="slides/slide56.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E5BD39-2CB3-D642-9729-A2446CEBF511}" type="datetimeFigureOut">
              <a:rPr lang="en-US" smtClean="0"/>
              <a:pPr/>
              <a:t>5/18/12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D6A3E4-DD7A-2E46-9FDA-D37C2394E3A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latin typeface="Calibri" pitchFamily="1" charset="0"/>
                <a:ea typeface="Arial" pitchFamily="1" charset="0"/>
                <a:cs typeface="Arial" pitchFamily="1" charset="0"/>
              </a:rPr>
              <a:pPr/>
              <a:t>1</a:t>
            </a:fld>
            <a:endParaRPr lang="en-US">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668D29-1D64-CF43-AD10-0C1F8E3B4027}" type="slidenum">
              <a:rPr lang="en-US"/>
              <a:pPr/>
              <a:t>23</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r>
              <a:rPr lang="en-US" b="1"/>
              <a:t>Figure 9.5 The Color of an Object Is Determined by the Wavelengths of Light It Reflects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E7CF69-0E11-984E-BAA5-6DEE218A4D30}" type="slidenum">
              <a:rPr lang="en-US"/>
              <a:pPr/>
              <a:t>25</a:t>
            </a:fld>
            <a:endParaRPr 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r>
              <a:rPr lang="en-US" b="1"/>
              <a:t>Figure 9.6 Chloroplasts Contain Membranes Studded with Chlorophyll </a:t>
            </a:r>
            <a:endParaRPr lang="en-US"/>
          </a:p>
          <a:p>
            <a:r>
              <a:rPr lang="en-US"/>
              <a:t>Chlorophyll absorbs light energy, which is used to drive the synthesis of energy carriers. The energy carriers fuel the synthesis of sugar in the stroma of the chloroplast.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90F7D4-38BE-E744-9984-FD104C83F5EF}" type="slidenum">
              <a:rPr lang="en-US"/>
              <a:pPr/>
              <a:t>27</a:t>
            </a:fld>
            <a:endParaRPr 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r>
              <a:rPr lang="en-US" b="1"/>
              <a:t>Figure 9.7 The Light Reactions Are Conducted by Two Linked Photosystems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269E47-64D0-E64F-B5B4-5A6A0FC659A8}" type="slidenum">
              <a:rPr lang="en-US"/>
              <a:pPr/>
              <a:t>29</a:t>
            </a:fld>
            <a:endParaRPr 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r>
              <a:rPr lang="en-US" b="1"/>
              <a:t>Figure 9.8a How the Light Reactions Generate Energy Carriers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AEBCF1-B053-D24F-BFBD-943147697765}" type="slidenum">
              <a:rPr lang="en-US"/>
              <a:pPr/>
              <a:t>30</a:t>
            </a:fld>
            <a:endParaRPr lang="en-US"/>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r>
              <a:rPr lang="en-US" b="1"/>
              <a:t>Figure 9.8b How the Light Reactions Generate Energy Carriers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428A13-3A39-734C-8C27-6A4211F4B86A}" type="slidenum">
              <a:rPr lang="en-US"/>
              <a:pPr/>
              <a:t>32</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r>
              <a:rPr lang="en-US" b="1"/>
              <a:t>Figure 9.8c How the Light Reactions Generate Energy Carriers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27D1E2-9274-5E40-907D-3271AE2ECE5C}" type="slidenum">
              <a:rPr lang="en-US"/>
              <a:pPr/>
              <a:t>35</a:t>
            </a:fld>
            <a:endParaRPr 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r>
              <a:rPr lang="en-US" b="1"/>
              <a:t>Figure 9.9 The Calvin Cycle Converts Carbon Dioxide into Sugar </a:t>
            </a:r>
            <a:endParaRPr lang="en-US"/>
          </a:p>
          <a:p>
            <a:r>
              <a:rPr lang="en-US"/>
              <a:t>The Calvin cycle reactions fix carbon by turning CO</a:t>
            </a:r>
            <a:r>
              <a:rPr lang="en-US" baseline="-25000"/>
              <a:t>2</a:t>
            </a:r>
            <a:r>
              <a:rPr lang="en-US"/>
              <a:t> into sugar molecules using energy delivered by ATP, and electrons and protons delivered by NADPH.</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8340AD-7647-7C47-BC79-075FED0C1764}" type="slidenum">
              <a:rPr lang="en-US"/>
              <a:pPr/>
              <a:t>38</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r>
              <a:rPr lang="en-US" b="1"/>
              <a:t>Figure 9.10 Glycolysis Converts Glucose into Pyruvate </a:t>
            </a:r>
            <a:endParaRPr lang="en-US"/>
          </a:p>
          <a:p>
            <a:r>
              <a:rPr lang="en-US"/>
              <a:t>In glycolysis, each six-carbon glucose is converted into two molecules of pyruvate, a three-carbon organic acid.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AB7FC0-ECF7-3648-A2E3-4E0BF4BFC622}" type="slidenum">
              <a:rPr lang="en-US"/>
              <a:pPr/>
              <a:t>41</a:t>
            </a:fld>
            <a:endParaRPr 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r>
              <a:rPr lang="en-US" b="1"/>
              <a:t>Figure 9.11 Ethanol and Lactic Acid Are By-products of Fermentation </a:t>
            </a:r>
            <a:endParaRPr lang="en-US"/>
          </a:p>
          <a:p>
            <a:r>
              <a:rPr lang="en-US"/>
              <a:t>When the oxygen supply is inadequate for supporting ATP production through cellular respiration, fermentation supports ATP production through glycolysis alone. (</a:t>
            </a:r>
            <a:r>
              <a:rPr lang="en-US" b="1"/>
              <a:t>a</a:t>
            </a:r>
            <a:r>
              <a:rPr lang="en-US"/>
              <a:t>) Strains of yeasts, which are single-celled fungi, are used in the brewing of alcoholic beverages such as beer. When oxygen is excluded from the fermentation tanks, the yeasts resort to fermentation of sugars, producing ethanol and CO</a:t>
            </a:r>
            <a:r>
              <a:rPr lang="en-US" baseline="-25000"/>
              <a:t>2</a:t>
            </a:r>
            <a:r>
              <a:rPr lang="en-US"/>
              <a:t> as by-products of the postglycolytic steps. (</a:t>
            </a:r>
            <a:r>
              <a:rPr lang="en-US" b="1"/>
              <a:t>b</a:t>
            </a:r>
            <a:r>
              <a:rPr lang="en-US"/>
              <a:t>) A similar process occurs in our muscles during short bursts of strenuous exercise, except that the postglycolytic reactions turn pyruvate into a three-carbon organic acid known as lactic acid, and no CO</a:t>
            </a:r>
            <a:r>
              <a:rPr lang="en-US" baseline="-25000"/>
              <a:t>2</a:t>
            </a:r>
            <a:r>
              <a:rPr lang="en-US"/>
              <a:t> is made.</a:t>
            </a:r>
          </a:p>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C72C0-E580-EE40-9FB4-9DA249A7B10A}" type="slidenum">
              <a:rPr lang="en-US"/>
              <a:pPr/>
              <a:t>44</a:t>
            </a:fld>
            <a:endParaRPr 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r>
              <a:rPr lang="en-US" b="1"/>
              <a:t>Figure 9.12 The Krebs Cycle Releases Carbon Dioxide and Generates Energy Carriers </a:t>
            </a:r>
            <a:endParaRPr lang="en-US"/>
          </a:p>
          <a:p>
            <a:r>
              <a:rPr lang="en-US"/>
              <a:t>The Krebs cycle, also called the citric acid cycle, occurs in the mitochondrial matrix.</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CC9E86-50A3-A748-B1FA-345E1C70A1EF}" type="slidenum">
              <a:rPr lang="en-US"/>
              <a:pPr/>
              <a:t>3</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en-US" b="1"/>
              <a:t>Big-Wave Surfer Jay Moriarity</a:t>
            </a:r>
            <a:r>
              <a:rPr lang="en-US"/>
              <a:t>. In 2001, Jay Moriarity— renowned for a spectacular wipeout that ran on the cover of Surfer magazine—died while on a photo shoot in the Maldive Islands, in the Indian Ocean. But Moriarity didn’t die surfing; he died instead meditating 45 feet below the surface of the water without oxygen—a common practice among surfers and divers called “static apnea.”</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9A87CF-1E67-D64E-97FE-F04208546E41}" type="slidenum">
              <a:rPr lang="en-US"/>
              <a:pPr/>
              <a:t>48</a:t>
            </a:fld>
            <a:endParaRPr lang="en-US"/>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r>
              <a:rPr lang="en-US" b="1"/>
              <a:t>Figure 9.13 The Mitochondrial Electron Transport Chain and ATP Synthase Generate ATP through Oxidative Phosphorylation </a:t>
            </a:r>
            <a:endParaRPr lang="en-US"/>
          </a:p>
          <a:p>
            <a:r>
              <a:rPr lang="en-US"/>
              <a:t>Oxidative phosphorylation is the last stage in cellular respiration, and it produces the most ATP of any metabolic pathway. (</a:t>
            </a:r>
            <a:r>
              <a:rPr lang="en-US" b="1"/>
              <a:t>a</a:t>
            </a:r>
            <a:r>
              <a:rPr lang="en-US"/>
              <a:t>) Electrons donated by NADH and FADH</a:t>
            </a:r>
            <a:r>
              <a:rPr lang="en-US" baseline="-25000"/>
              <a:t>2</a:t>
            </a:r>
            <a:r>
              <a:rPr lang="en-US"/>
              <a:t> enter the ETC. (</a:t>
            </a:r>
            <a:r>
              <a:rPr lang="en-US" b="1"/>
              <a:t>b</a:t>
            </a:r>
            <a:r>
              <a:rPr lang="en-US"/>
              <a:t>) A proton gradient is generated. (</a:t>
            </a:r>
            <a:r>
              <a:rPr lang="en-US" b="1"/>
              <a:t>c</a:t>
            </a:r>
            <a:r>
              <a:rPr lang="en-US"/>
              <a:t>) Proton flow through ATP synthase catalyzes the production of ATP.</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50</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1"/>
          <p:cNvSpPr>
            <a:spLocks noChangeArrowheads="1" noTextEdit="1"/>
          </p:cNvSpPr>
          <p:nvPr>
            <p:ph type="sldImg"/>
          </p:nvPr>
        </p:nvSpPr>
        <p:spPr>
          <a:solidFill>
            <a:srgbClr val="FFFFFF"/>
          </a:solidFill>
          <a:ln/>
        </p:spPr>
      </p:sp>
      <p:sp>
        <p:nvSpPr>
          <p:cNvPr id="27651" name="Rectangle 2"/>
          <p:cNvSpPr>
            <a:spLocks noChangeArrowheads="1"/>
          </p:cNvSpPr>
          <p:nvPr>
            <p:ph type="body" idx="1"/>
          </p:nvPr>
        </p:nvSpPr>
        <p:spPr>
          <a:noFill/>
          <a:ln/>
        </p:spPr>
        <p:txBody>
          <a:bodyPr/>
          <a:lstStyle/>
          <a:p>
            <a:pPr marL="39688" eaLnBrk="1" hangingPunct="1">
              <a:spcBef>
                <a:spcPts val="450"/>
              </a:spcBef>
            </a:pPr>
            <a:r>
              <a:rPr lang="en-US">
                <a:solidFill>
                  <a:srgbClr val="000000"/>
                </a:solidFill>
                <a:latin typeface="Times New Roman" pitchFamily="1" charset="0"/>
                <a:ea typeface="Times New Roman" pitchFamily="1" charset="0"/>
                <a:cs typeface="Times New Roman" pitchFamily="1" charset="0"/>
                <a:sym typeface="Times New Roman" pitchFamily="1" charset="0"/>
              </a:rPr>
              <a:t>The correct answer is C. The commonality of the ETC was stressed in the lecture and is important to the function of both organelles</a:t>
            </a:r>
          </a:p>
          <a:p>
            <a:pPr marL="39688" eaLnBrk="1" hangingPunct="1">
              <a:spcBef>
                <a:spcPts val="450"/>
              </a:spcBef>
            </a:pPr>
            <a:r>
              <a:rPr lang="en-US">
                <a:solidFill>
                  <a:srgbClr val="000000"/>
                </a:solidFill>
                <a:latin typeface="Times New Roman" pitchFamily="1" charset="0"/>
                <a:ea typeface="Times New Roman" pitchFamily="1" charset="0"/>
                <a:cs typeface="Times New Roman" pitchFamily="1" charset="0"/>
                <a:sym typeface="Times New Roman" pitchFamily="1" charset="0"/>
              </a:rPr>
              <a:t>Answer A is incorrect because only chloroplasts use chlorophyll.</a:t>
            </a:r>
          </a:p>
          <a:p>
            <a:pPr marL="39688" eaLnBrk="1" hangingPunct="1">
              <a:spcBef>
                <a:spcPts val="450"/>
              </a:spcBef>
            </a:pPr>
            <a:r>
              <a:rPr lang="en-US">
                <a:solidFill>
                  <a:srgbClr val="000000"/>
                </a:solidFill>
                <a:latin typeface="Times New Roman" pitchFamily="1" charset="0"/>
                <a:ea typeface="Times New Roman" pitchFamily="1" charset="0"/>
                <a:cs typeface="Times New Roman" pitchFamily="1" charset="0"/>
                <a:sym typeface="Times New Roman" pitchFamily="1" charset="0"/>
              </a:rPr>
              <a:t>Answer B is incorrect because mitochondria produce CO</a:t>
            </a:r>
            <a:r>
              <a:rPr lang="en-US" baseline="-25000">
                <a:solidFill>
                  <a:srgbClr val="000000"/>
                </a:solidFill>
                <a:latin typeface="Times New Roman" pitchFamily="1" charset="0"/>
                <a:ea typeface="Times New Roman" pitchFamily="1" charset="0"/>
                <a:cs typeface="Times New Roman" pitchFamily="1" charset="0"/>
                <a:sym typeface="Times New Roman" pitchFamily="1" charset="0"/>
              </a:rPr>
              <a:t>2</a:t>
            </a:r>
            <a:r>
              <a:rPr lang="en-US">
                <a:solidFill>
                  <a:srgbClr val="000000"/>
                </a:solidFill>
                <a:latin typeface="Times New Roman" pitchFamily="1" charset="0"/>
                <a:ea typeface="Times New Roman" pitchFamily="1" charset="0"/>
                <a:cs typeface="Times New Roman" pitchFamily="1" charset="0"/>
                <a:sym typeface="Times New Roman" pitchFamily="1" charset="0"/>
              </a:rPr>
              <a:t>, while chloroplasts use it.</a:t>
            </a:r>
          </a:p>
          <a:p>
            <a:pPr marL="39688" eaLnBrk="1" hangingPunct="1">
              <a:spcBef>
                <a:spcPts val="450"/>
              </a:spcBef>
            </a:pPr>
            <a:r>
              <a:rPr lang="en-US">
                <a:solidFill>
                  <a:srgbClr val="000000"/>
                </a:solidFill>
                <a:latin typeface="Times New Roman" pitchFamily="1" charset="0"/>
                <a:ea typeface="Times New Roman" pitchFamily="1" charset="0"/>
                <a:cs typeface="Times New Roman" pitchFamily="1" charset="0"/>
                <a:sym typeface="Times New Roman" pitchFamily="1" charset="0"/>
              </a:rPr>
              <a:t>Answer D is incorrect, because mitochondria are used in all cells, but chloroplasts are only in the photosynthesizing cells of plants.</a:t>
            </a:r>
          </a:p>
          <a:p>
            <a:pPr marL="39688" eaLnBrk="1" hangingPunct="1">
              <a:spcBef>
                <a:spcPts val="450"/>
              </a:spcBef>
            </a:pPr>
            <a:r>
              <a:rPr lang="en-US">
                <a:solidFill>
                  <a:srgbClr val="000000"/>
                </a:solidFill>
                <a:latin typeface="Times New Roman" pitchFamily="1" charset="0"/>
                <a:ea typeface="Times New Roman" pitchFamily="1" charset="0"/>
                <a:cs typeface="Times New Roman" pitchFamily="1" charset="0"/>
                <a:sym typeface="Times New Roman" pitchFamily="1" charset="0"/>
              </a:rPr>
              <a:t>This question can be expanded in an in-class discussion of other similarities between these two organelles.</a:t>
            </a:r>
          </a:p>
          <a:p>
            <a:pPr marL="39688" eaLnBrk="1" hangingPunct="1">
              <a:spcBef>
                <a:spcPts val="450"/>
              </a:spcBef>
            </a:pPr>
            <a:r>
              <a:rPr lang="en-US">
                <a:solidFill>
                  <a:srgbClr val="000000"/>
                </a:solidFill>
                <a:latin typeface="Times New Roman" pitchFamily="1" charset="0"/>
                <a:ea typeface="Times New Roman" pitchFamily="1" charset="0"/>
                <a:cs typeface="Times New Roman" pitchFamily="1" charset="0"/>
                <a:sym typeface="Times New Roman" pitchFamily="1" charset="0"/>
              </a:rPr>
              <a:t>Some other similarities include:  production of an H+ gradient, production of ATP, use of energy transfer molecules (NADPH or NADH), double membrane structure, and the presence of a chromosome.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1"/>
          <p:cNvSpPr>
            <a:spLocks noChangeArrowheads="1" noTextEdit="1"/>
          </p:cNvSpPr>
          <p:nvPr>
            <p:ph type="sldImg"/>
          </p:nvPr>
        </p:nvSpPr>
        <p:spPr>
          <a:solidFill>
            <a:srgbClr val="FFFFFF"/>
          </a:solidFill>
          <a:ln/>
        </p:spPr>
      </p:sp>
      <p:sp>
        <p:nvSpPr>
          <p:cNvPr id="29699" name="Rectangle 2"/>
          <p:cNvSpPr>
            <a:spLocks noChangeArrowheads="1"/>
          </p:cNvSpPr>
          <p:nvPr>
            <p:ph type="body" idx="1"/>
          </p:nvPr>
        </p:nvSpPr>
        <p:spPr>
          <a:noFill/>
          <a:ln/>
        </p:spPr>
        <p:txBody>
          <a:bodyPr/>
          <a:lstStyle/>
          <a:p>
            <a:pPr marL="39688" eaLnBrk="1" hangingPunct="1">
              <a:spcBef>
                <a:spcPts val="450"/>
              </a:spcBef>
            </a:pPr>
            <a:r>
              <a:rPr lang="en-US">
                <a:solidFill>
                  <a:srgbClr val="000000"/>
                </a:solidFill>
                <a:latin typeface="Times New Roman" pitchFamily="1" charset="0"/>
                <a:ea typeface="Times New Roman" pitchFamily="1" charset="0"/>
                <a:cs typeface="Times New Roman" pitchFamily="1" charset="0"/>
                <a:sym typeface="Times New Roman" pitchFamily="1" charset="0"/>
              </a:rPr>
              <a:t>The correct answer is B. O</a:t>
            </a:r>
            <a:r>
              <a:rPr lang="en-US" baseline="-25000">
                <a:solidFill>
                  <a:srgbClr val="000000"/>
                </a:solidFill>
                <a:latin typeface="Times New Roman" pitchFamily="1" charset="0"/>
                <a:ea typeface="Times New Roman" pitchFamily="1" charset="0"/>
                <a:cs typeface="Times New Roman" pitchFamily="1" charset="0"/>
                <a:sym typeface="Times New Roman" pitchFamily="1" charset="0"/>
              </a:rPr>
              <a:t>2</a:t>
            </a:r>
            <a:r>
              <a:rPr lang="en-US">
                <a:solidFill>
                  <a:srgbClr val="000000"/>
                </a:solidFill>
                <a:latin typeface="Times New Roman" pitchFamily="1" charset="0"/>
                <a:ea typeface="Times New Roman" pitchFamily="1" charset="0"/>
                <a:cs typeface="Times New Roman" pitchFamily="1" charset="0"/>
                <a:sym typeface="Times New Roman" pitchFamily="1" charset="0"/>
              </a:rPr>
              <a:t> production is one of the first events in photosynthesis and it is performed by Photosystem II. </a:t>
            </a:r>
          </a:p>
          <a:p>
            <a:pPr marL="39688" eaLnBrk="1" hangingPunct="1">
              <a:spcBef>
                <a:spcPts val="450"/>
              </a:spcBef>
            </a:pPr>
            <a:r>
              <a:rPr lang="en-US">
                <a:solidFill>
                  <a:srgbClr val="000000"/>
                </a:solidFill>
                <a:latin typeface="Times New Roman" pitchFamily="1" charset="0"/>
                <a:ea typeface="Times New Roman" pitchFamily="1" charset="0"/>
                <a:cs typeface="Times New Roman" pitchFamily="1" charset="0"/>
                <a:sym typeface="Times New Roman" pitchFamily="1" charset="0"/>
              </a:rPr>
              <a:t>Photosystem I produces NADPH.</a:t>
            </a:r>
          </a:p>
          <a:p>
            <a:pPr marL="39688" eaLnBrk="1" hangingPunct="1">
              <a:spcBef>
                <a:spcPts val="450"/>
              </a:spcBef>
            </a:pPr>
            <a:r>
              <a:rPr lang="en-US">
                <a:solidFill>
                  <a:srgbClr val="000000"/>
                </a:solidFill>
                <a:latin typeface="Times New Roman" pitchFamily="1" charset="0"/>
                <a:ea typeface="Times New Roman" pitchFamily="1" charset="0"/>
                <a:cs typeface="Times New Roman" pitchFamily="1" charset="0"/>
                <a:sym typeface="Times New Roman" pitchFamily="1" charset="0"/>
              </a:rPr>
              <a:t>Both photosystems add to the H+ gradient.</a:t>
            </a:r>
          </a:p>
          <a:p>
            <a:pPr marL="39688" eaLnBrk="1" hangingPunct="1">
              <a:spcBef>
                <a:spcPts val="450"/>
              </a:spcBef>
            </a:pPr>
            <a:r>
              <a:rPr lang="en-US">
                <a:solidFill>
                  <a:srgbClr val="000000"/>
                </a:solidFill>
                <a:latin typeface="Times New Roman" pitchFamily="1" charset="0"/>
                <a:ea typeface="Times New Roman" pitchFamily="1" charset="0"/>
                <a:cs typeface="Times New Roman" pitchFamily="1" charset="0"/>
                <a:sym typeface="Times New Roman" pitchFamily="1" charset="0"/>
              </a:rPr>
              <a:t>Neither produces ATP directly; ATP synthase does.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1"/>
          <p:cNvSpPr>
            <a:spLocks noChangeArrowheads="1" noTextEdit="1"/>
          </p:cNvSpPr>
          <p:nvPr>
            <p:ph type="sldImg"/>
          </p:nvPr>
        </p:nvSpPr>
        <p:spPr>
          <a:solidFill>
            <a:srgbClr val="FFFFFF"/>
          </a:solidFill>
          <a:ln/>
        </p:spPr>
      </p:sp>
      <p:sp>
        <p:nvSpPr>
          <p:cNvPr id="31747" name="Rectangle 2"/>
          <p:cNvSpPr>
            <a:spLocks noChangeArrowheads="1"/>
          </p:cNvSpPr>
          <p:nvPr>
            <p:ph type="body" idx="1"/>
          </p:nvPr>
        </p:nvSpPr>
        <p:spPr>
          <a:noFill/>
          <a:ln/>
        </p:spPr>
        <p:txBody>
          <a:bodyPr/>
          <a:lstStyle/>
          <a:p>
            <a:pPr marL="39688" eaLnBrk="1" hangingPunct="1">
              <a:spcBef>
                <a:spcPts val="450"/>
              </a:spcBef>
            </a:pPr>
            <a:r>
              <a:rPr lang="en-US">
                <a:solidFill>
                  <a:srgbClr val="000000"/>
                </a:solidFill>
                <a:latin typeface="Times New Roman" pitchFamily="1" charset="0"/>
                <a:ea typeface="Times New Roman" pitchFamily="1" charset="0"/>
                <a:cs typeface="Times New Roman" pitchFamily="1" charset="0"/>
                <a:sym typeface="Times New Roman" pitchFamily="1" charset="0"/>
              </a:rPr>
              <a:t>The correct answer is A. Although some ATP is made directly in glycolysis and the citric acid cycle, most of the ATP is made when the electrons from NADH are used by the ETC in Oxidative Phosphorylation.  This should be stressed because this is why aerobic respiration is so much more efficient than anaerobic.</a:t>
            </a:r>
          </a:p>
          <a:p>
            <a:pPr marL="39688" eaLnBrk="1" hangingPunct="1">
              <a:spcBef>
                <a:spcPts val="450"/>
              </a:spcBef>
            </a:pPr>
            <a:r>
              <a:rPr lang="en-US">
                <a:solidFill>
                  <a:srgbClr val="000000"/>
                </a:solidFill>
                <a:latin typeface="Times New Roman" pitchFamily="1" charset="0"/>
                <a:ea typeface="Times New Roman" pitchFamily="1" charset="0"/>
                <a:cs typeface="Times New Roman" pitchFamily="1" charset="0"/>
                <a:sym typeface="Times New Roman" pitchFamily="1" charset="0"/>
              </a:rPr>
              <a:t>Answers B &amp; C:  As mentioned above, some ATP is made directly, but most is made by ATP synthase.</a:t>
            </a:r>
          </a:p>
          <a:p>
            <a:pPr marL="39688" eaLnBrk="1" hangingPunct="1">
              <a:spcBef>
                <a:spcPts val="450"/>
              </a:spcBef>
            </a:pPr>
            <a:r>
              <a:rPr lang="en-US">
                <a:solidFill>
                  <a:srgbClr val="000000"/>
                </a:solidFill>
                <a:latin typeface="Times New Roman" pitchFamily="1" charset="0"/>
                <a:ea typeface="Times New Roman" pitchFamily="1" charset="0"/>
                <a:cs typeface="Times New Roman" pitchFamily="1" charset="0"/>
                <a:sym typeface="Times New Roman" pitchFamily="1" charset="0"/>
              </a:rPr>
              <a:t>Answer D: Fermentation is not part of aerobic respiration and produces very little energy.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8C5881-09A4-BB4B-BE20-2E69082BA1F5}" type="slidenum">
              <a:rPr lang="en-US">
                <a:solidFill>
                  <a:prstClr val="black"/>
                </a:solidFill>
              </a:rPr>
              <a:pPr/>
              <a:t>55</a:t>
            </a:fld>
            <a:endParaRPr lang="en-US">
              <a:solidFill>
                <a:prstClr val="black"/>
              </a:solidFill>
            </a:endParaRPr>
          </a:p>
        </p:txBody>
      </p:sp>
      <p:sp>
        <p:nvSpPr>
          <p:cNvPr id="326658" name="Rectangle 2"/>
          <p:cNvSpPr>
            <a:spLocks noChangeArrowheads="1" noTextEdit="1"/>
          </p:cNvSpPr>
          <p:nvPr>
            <p:ph type="sldImg"/>
          </p:nvPr>
        </p:nvSpPr>
        <p:spPr>
          <a:ln/>
        </p:spPr>
      </p:sp>
      <p:sp>
        <p:nvSpPr>
          <p:cNvPr id="326659" name="Rectangle 3"/>
          <p:cNvSpPr>
            <a:spLocks noGrp="1" noChangeArrowheads="1"/>
          </p:cNvSpPr>
          <p:nvPr>
            <p:ph type="body" idx="1"/>
          </p:nvPr>
        </p:nvSpPr>
        <p:spPr/>
        <p:txBody>
          <a:bodyPr/>
          <a:lstStyle/>
          <a:p>
            <a:r>
              <a:rPr lang="en-US" b="1"/>
              <a:t>Figure 5.23 The Nucleotide ATP Serves as an Energy Carrier in Every Living Cell </a:t>
            </a:r>
            <a:endParaRPr lang="en-US"/>
          </a:p>
          <a:p>
            <a:r>
              <a:rPr lang="en-US"/>
              <a:t>The phosphate groups in ATP are held together by energy-rich covalent bonds. Energy is released when these bonds are broken, and the released energy powers a great variety of biological processes, including the motion of the skimboarder pictured here.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D5EEE8-3BD2-3344-A054-6CA0E94069B6}" type="slidenum">
              <a:rPr lang="en-US">
                <a:solidFill>
                  <a:prstClr val="black"/>
                </a:solidFill>
              </a:rPr>
              <a:pPr/>
              <a:t>56</a:t>
            </a:fld>
            <a:endParaRPr lang="en-US">
              <a:solidFill>
                <a:prstClr val="black"/>
              </a:solidFill>
            </a:endParaRPr>
          </a:p>
        </p:txBody>
      </p:sp>
      <p:sp>
        <p:nvSpPr>
          <p:cNvPr id="154626" name="Rectangle 2"/>
          <p:cNvSpPr>
            <a:spLocks noChangeArrowheads="1" noTextEdit="1"/>
          </p:cNvSpPr>
          <p:nvPr>
            <p:ph type="sldImg"/>
          </p:nvPr>
        </p:nvSpPr>
        <p:spPr>
          <a:ln/>
        </p:spPr>
      </p:sp>
      <p:sp>
        <p:nvSpPr>
          <p:cNvPr id="154627" name="Rectangle 3"/>
          <p:cNvSpPr>
            <a:spLocks noGrp="1" noChangeArrowheads="1"/>
          </p:cNvSpPr>
          <p:nvPr>
            <p:ph type="body" idx="1"/>
          </p:nvPr>
        </p:nvSpPr>
        <p:spPr/>
        <p:txBody>
          <a:bodyPr/>
          <a:lstStyle/>
          <a:p>
            <a:r>
              <a:rPr lang="en-US" b="1"/>
              <a:t>Figure 8.3 Photosynthesis and Cellular Respiration Are Complementary Processes </a:t>
            </a:r>
          </a:p>
          <a:p>
            <a:r>
              <a:rPr lang="en-US"/>
              <a:t>Matter, in the form of carbon atoms, cycles among producers, consumers, and the environment.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FF00B3-5A47-2D45-B76A-C5EFD4E11F7E}" type="slidenum">
              <a:rPr lang="en-US"/>
              <a:pPr/>
              <a:t>57</a:t>
            </a:fld>
            <a:endParaRPr lang="en-US"/>
          </a:p>
        </p:txBody>
      </p:sp>
      <p:sp>
        <p:nvSpPr>
          <p:cNvPr id="158722" name="Rectangle 2"/>
          <p:cNvSpPr>
            <a:spLocks noChangeArrowheads="1" noTextEdit="1"/>
          </p:cNvSpPr>
          <p:nvPr>
            <p:ph type="sldImg"/>
          </p:nvPr>
        </p:nvSpPr>
        <p:spPr>
          <a:ln/>
        </p:spPr>
      </p:sp>
      <p:sp>
        <p:nvSpPr>
          <p:cNvPr id="158723" name="Rectangle 3"/>
          <p:cNvSpPr>
            <a:spLocks noGrp="1" noChangeArrowheads="1"/>
          </p:cNvSpPr>
          <p:nvPr>
            <p:ph type="body" idx="1"/>
          </p:nvPr>
        </p:nvSpPr>
        <p:spPr/>
        <p:txBody>
          <a:bodyPr/>
          <a:lstStyle/>
          <a:p>
            <a:r>
              <a:rPr lang="en-US" b="1"/>
              <a:t>Figure 8.5 ATP Functions as an Energy-Storing Molecule in All Cells </a:t>
            </a:r>
            <a:endParaRPr lang="en-US"/>
          </a:p>
          <a:p>
            <a:r>
              <a:rPr lang="en-US"/>
              <a:t>When the terminal high-energy bond of ATP breaks, energy is released, and ATP is turned into ADP (adenosine diphosphate) with the release of a phosphate group.</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BEAD85-1971-224B-A541-DA3AE0CD62A0}" type="slidenum">
              <a:rPr lang="en-US">
                <a:solidFill>
                  <a:prstClr val="black"/>
                </a:solidFill>
              </a:rPr>
              <a:pPr/>
              <a:t>58</a:t>
            </a:fld>
            <a:endParaRPr lang="en-US">
              <a:solidFill>
                <a:prstClr val="black"/>
              </a:solidFill>
            </a:endParaRPr>
          </a:p>
        </p:txBody>
      </p:sp>
      <p:sp>
        <p:nvSpPr>
          <p:cNvPr id="179202" name="Rectangle 2"/>
          <p:cNvSpPr>
            <a:spLocks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US" b="1"/>
              <a:t>Figure 8.9 Metabolic Pathways Are Organized in Ways That Increase Their Efficiency </a:t>
            </a:r>
          </a:p>
          <a:p>
            <a:r>
              <a:rPr lang="en-US"/>
              <a:t>Enzymes are often arranged in the cell in ways that facilitate the orderly series of chemical reactions that make up a metabolic pathway. These arrangements include the concentration of enzymes in organelles (in this case, a mitochondrion), their localization in membranes, and their clustering in multienzyme complexes.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3AE22C-8FCB-4548-BCF7-408C7351AD39}" type="slidenum">
              <a:rPr lang="en-US"/>
              <a:pPr/>
              <a:t>59</a:t>
            </a:fld>
            <a:endParaRPr lang="en-US"/>
          </a:p>
        </p:txBody>
      </p:sp>
      <p:sp>
        <p:nvSpPr>
          <p:cNvPr id="168962" name="Rectangle 2"/>
          <p:cNvSpPr>
            <a:spLocks noChangeArrowheads="1" noTextEdit="1"/>
          </p:cNvSpPr>
          <p:nvPr>
            <p:ph type="sldImg"/>
          </p:nvPr>
        </p:nvSpPr>
        <p:spPr>
          <a:ln/>
        </p:spPr>
      </p:sp>
      <p:sp>
        <p:nvSpPr>
          <p:cNvPr id="168963" name="Rectangle 3"/>
          <p:cNvSpPr>
            <a:spLocks noGrp="1" noChangeArrowheads="1"/>
          </p:cNvSpPr>
          <p:nvPr>
            <p:ph type="body" idx="1"/>
          </p:nvPr>
        </p:nvSpPr>
        <p:spPr/>
        <p:txBody>
          <a:bodyPr/>
          <a:lstStyle/>
          <a:p>
            <a:r>
              <a:rPr lang="en-US" b="1"/>
              <a:t>Figure 28.1 Cellular Respiration Occurs in Mitochondria</a:t>
            </a:r>
            <a:r>
              <a:rPr lang="en-US"/>
              <a:t> </a:t>
            </a:r>
          </a:p>
          <a:p>
            <a:r>
              <a:rPr lang="en-US"/>
              <a:t>During cellular respiration, oxygen is consumed as energy is extracted from glucose for use by the cell. Heat, water, and carbon dioxide are also produced. The inset shows mitochondria in a liver cell.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30A126-F547-1646-9B7D-D4DF61088F1A}" type="slidenum">
              <a:rPr lang="en-US"/>
              <a:pPr/>
              <a:t>5</a:t>
            </a:fld>
            <a:endParaRPr lang="en-US"/>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r>
              <a:rPr lang="en-US" b="1"/>
              <a:t>Figure 9.1b The Relationship Between Photosynthesis and Cellular Respiration</a:t>
            </a:r>
          </a:p>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CC4F19-2860-5E48-AB2A-267DACC6553D}" type="slidenum">
              <a:rPr lang="en-US"/>
              <a:pPr/>
              <a:t>60</a:t>
            </a:fld>
            <a:endParaRPr lang="en-US"/>
          </a:p>
        </p:txBody>
      </p:sp>
      <p:sp>
        <p:nvSpPr>
          <p:cNvPr id="206850" name="Rectangle 2"/>
          <p:cNvSpPr>
            <a:spLocks noChangeArrowheads="1" noTextEdit="1"/>
          </p:cNvSpPr>
          <p:nvPr>
            <p:ph type="sldImg"/>
          </p:nvPr>
        </p:nvSpPr>
        <p:spPr>
          <a:ln/>
        </p:spPr>
      </p:sp>
      <p:sp>
        <p:nvSpPr>
          <p:cNvPr id="206851" name="Rectangle 3"/>
          <p:cNvSpPr>
            <a:spLocks noGrp="1" noChangeArrowheads="1"/>
          </p:cNvSpPr>
          <p:nvPr>
            <p:ph type="body" idx="1"/>
          </p:nvPr>
        </p:nvSpPr>
        <p:spPr/>
        <p:txBody>
          <a:bodyPr/>
          <a:lstStyle/>
          <a:p>
            <a:r>
              <a:rPr lang="en-US" b="1"/>
              <a:t>Figure 28.12 Lung Volume Changes with Movement of the Diaphragm and Rib Cage </a:t>
            </a:r>
            <a:endParaRPr lang="en-US"/>
          </a:p>
          <a:p>
            <a:r>
              <a:rPr lang="en-US"/>
              <a:t>Breathing involves two main steps: (a) inhalation, when air is pulled into the lungs; and (b) exhalation, when air is pushed out of the lungs.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FECAC6-EB74-804F-A26D-D487E32065E1}" type="slidenum">
              <a:rPr lang="en-US">
                <a:solidFill>
                  <a:prstClr val="black"/>
                </a:solidFill>
              </a:rPr>
              <a:pPr/>
              <a:t>61</a:t>
            </a:fld>
            <a:endParaRPr lang="en-US">
              <a:solidFill>
                <a:prstClr val="black"/>
              </a:solidFill>
            </a:endParaRPr>
          </a:p>
        </p:txBody>
      </p:sp>
      <p:sp>
        <p:nvSpPr>
          <p:cNvPr id="212994" name="Rectangle 2"/>
          <p:cNvSpPr>
            <a:spLocks noChangeArrowheads="1" noTextEdit="1"/>
          </p:cNvSpPr>
          <p:nvPr>
            <p:ph type="sldImg"/>
          </p:nvPr>
        </p:nvSpPr>
        <p:spPr>
          <a:ln/>
        </p:spPr>
      </p:sp>
      <p:sp>
        <p:nvSpPr>
          <p:cNvPr id="212995" name="Rectangle 3"/>
          <p:cNvSpPr>
            <a:spLocks noGrp="1" noChangeArrowheads="1"/>
          </p:cNvSpPr>
          <p:nvPr>
            <p:ph type="body" idx="1"/>
          </p:nvPr>
        </p:nvSpPr>
        <p:spPr/>
        <p:txBody>
          <a:bodyPr/>
          <a:lstStyle/>
          <a:p>
            <a:r>
              <a:rPr lang="en-US" b="1"/>
              <a:t>Figure 28.13 A Large Surface Area Enables Rapid Diffusion of Gases in the Lungs </a:t>
            </a:r>
            <a:endParaRPr lang="en-US"/>
          </a:p>
          <a:p>
            <a:r>
              <a:rPr lang="en-US"/>
              <a:t>The structure of the lungs speeds the diffusion of oxygen and carbon dioxide into and out of the body by providing a large surface area for gas exchange.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14A25E-103D-A047-A9AF-966CA22B91BB}" type="slidenum">
              <a:rPr lang="en-US"/>
              <a:pPr/>
              <a:t>7</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r>
              <a:rPr lang="en-US" b="1"/>
              <a:t>Figure 9.1a The Relationship Between Photosynthesis and Cellular Respiration</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9C421F-4052-DF42-A292-B0FDFCF69EAA}" type="slidenum">
              <a:rPr lang="en-US"/>
              <a:pPr/>
              <a:t>9</a:t>
            </a:fld>
            <a:endParaRPr 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r>
              <a:rPr lang="en-US" b="1"/>
              <a:t>Figure 9.2 You, Your Lunch, and Energy Carriers in the Cell </a:t>
            </a:r>
            <a:endParaRPr lang="en-US"/>
          </a:p>
          <a:p>
            <a:r>
              <a:rPr lang="en-US"/>
              <a:t>Just about all cellular processes run on molecular energy carriers. Your body needs a mechanism to turn lunch into energy carriers.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CB6EC4-D59A-A446-8CFD-19937DD0391D}" type="slidenum">
              <a:rPr lang="en-US"/>
              <a:pPr/>
              <a:t>11</a:t>
            </a:fld>
            <a:endParaRPr lang="en-US"/>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61AD2C-6871-EB40-8BFA-9E894C6AC610}" type="slidenum">
              <a:rPr lang="en-US"/>
              <a:pPr/>
              <a:t>12</a:t>
            </a:fld>
            <a:endParaRPr lang="en-US"/>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F782A8-93EE-AD40-ADB0-67C24484AD99}" type="slidenum">
              <a:rPr lang="en-US"/>
              <a:pPr/>
              <a:t>16</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r>
              <a:rPr lang="en-US" b="1"/>
              <a:t>Figure 9.3 An Overview of Photosynthesis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3BF07E-7F45-7F43-A183-BA7B36F46517}" type="slidenum">
              <a:rPr lang="en-US"/>
              <a:pPr/>
              <a:t>19</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r>
              <a:rPr lang="en-US" b="1"/>
              <a:t>Figure 9.4 An Overview of Cellular Respiration</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94A7C8A-51D2-429C-AE15-C750066C64C4}"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D76E54-87FE-4281-B576-EE7277B2CCF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832D230-50CF-4C08-BD06-99488D9400FD}"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6631A7-B89D-4B27-846E-3DE0D25A2A0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939CD1B-DF4F-46D3-907C-7130ED1D9F67}"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FE55C8-1B00-40D3-A639-EA8B05D9D54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 2009 W.W. Norton &amp; Company, Inc. DISCOVER BIOLOGY 4/e</a:t>
            </a:r>
          </a:p>
        </p:txBody>
      </p:sp>
      <p:sp>
        <p:nvSpPr>
          <p:cNvPr id="5" name="Rectangle 3"/>
          <p:cNvSpPr>
            <a:spLocks noGrp="1" noChangeArrowheads="1"/>
          </p:cNvSpPr>
          <p:nvPr>
            <p:ph type="sldNum" sz="quarter" idx="11"/>
          </p:nvPr>
        </p:nvSpPr>
        <p:spPr>
          <a:ln/>
        </p:spPr>
        <p:txBody>
          <a:bodyPr/>
          <a:lstStyle>
            <a:lvl1pPr>
              <a:defRPr/>
            </a:lvl1pPr>
          </a:lstStyle>
          <a:p>
            <a:pPr>
              <a:defRPr/>
            </a:pPr>
            <a:fld id="{F13F1DFA-A37D-7448-8C24-B2793056B69F}"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smtClean="0"/>
            </a:lvl1pPr>
          </a:lstStyle>
          <a:p>
            <a:fld id="{7DC050F9-F2FA-704B-B625-808F8B78B02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smtClean="0"/>
            </a:lvl1pPr>
          </a:lstStyle>
          <a:p>
            <a:fld id="{A92F6891-F024-3E4C-924B-27636EE955B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smtClean="0"/>
            </a:lvl1pPr>
          </a:lstStyle>
          <a:p>
            <a:fld id="{47D58B3B-C11F-C445-BBC0-98497EED861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smtClean="0"/>
            </a:lvl1pPr>
          </a:lstStyle>
          <a:p>
            <a:fld id="{FD4ECCD9-E6BB-E447-BDCC-E92932E561F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8DF5C5-D98B-46D4-8CB9-B4EAD3E54FA0}"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C3DBAA-12F7-4D62-A351-A3296A1D5BF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EC49EDA-BD31-4779-BB9F-7676477C1359}"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058547-0B6E-49EE-91CA-D3724E554AC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A55A806-220A-4A24-B7E8-13A858374919}" type="datetimeFigureOut">
              <a:rPr lang="en-US"/>
              <a:pPr>
                <a:defRPr/>
              </a:pPr>
              <a:t>5/18/12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6C5E072-7DE0-4973-9B3B-4BC0086CED3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115EA3B-1E87-46A4-8ADE-D8788D98984E}" type="datetimeFigureOut">
              <a:rPr lang="en-US"/>
              <a:pPr>
                <a:defRPr/>
              </a:pPr>
              <a:t>5/18/12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CD6AAA8-F3E8-4308-80EF-0338A1BE61F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D2F746E-AA32-46EA-8F3D-562DF42F2E0A}" type="datetimeFigureOut">
              <a:rPr lang="en-US"/>
              <a:pPr>
                <a:defRPr/>
              </a:pPr>
              <a:t>5/18/12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A3A96CC-5A86-49F3-80B9-DBF511897D5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ACEFC0-91C1-4D0C-AB71-2CDB99B342E6}" type="datetimeFigureOut">
              <a:rPr lang="en-US"/>
              <a:pPr>
                <a:defRPr/>
              </a:pPr>
              <a:t>5/18/12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E1E0AFE-BC9D-463A-93C4-4C0324E801F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A113802-9B9A-418B-A92F-EC0005B19548}" type="datetimeFigureOut">
              <a:rPr lang="en-US"/>
              <a:pPr>
                <a:defRPr/>
              </a:pPr>
              <a:t>5/18/12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1F9ED1-FA2D-4F61-AB73-1F99E4D2447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7F70316-6E8C-4A33-BA3E-D3FA3D196C88}" type="datetimeFigureOut">
              <a:rPr lang="en-US"/>
              <a:pPr>
                <a:defRPr/>
              </a:pPr>
              <a:t>5/18/12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5A3845-D565-456A-A519-A501A5A492F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6EC1B49-A952-4AC9-A32F-B2CCD6FCB4A9}" type="datetimeFigureOut">
              <a:rPr lang="en-US"/>
              <a:pPr>
                <a:defRPr/>
              </a:pPr>
              <a:t>5/18/12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C4F5160-43FD-4582-A098-41D2BB93787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1"/>
                </a:solidFill>
              </a:defRPr>
            </a:lvl1pPr>
          </a:lstStyle>
          <a:p>
            <a:pPr defTabSz="914400">
              <a:defRPr/>
            </a:pPr>
            <a:r>
              <a:rPr lang="en-US">
                <a:solidFill>
                  <a:srgbClr val="000000"/>
                </a:solidFill>
                <a:latin typeface="Arial" pitchFamily="1" charset="0"/>
                <a:cs typeface="+mn-cs"/>
                <a:sym typeface="Arial" pitchFamily="1" charset="0"/>
              </a:rPr>
              <a:t>© 2009 W.W. Norton &amp; Company, Inc. DISCOVER BIOLOGY 4/e</a:t>
            </a:r>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1" charset="0"/>
              </a:defRPr>
            </a:lvl1pPr>
          </a:lstStyle>
          <a:p>
            <a:pPr defTabSz="914400">
              <a:defRPr/>
            </a:pPr>
            <a:fld id="{6B29A7E7-DBFD-8B40-90B1-8D8953137F3C}" type="slidenum">
              <a:rPr lang="en-US">
                <a:solidFill>
                  <a:srgbClr val="000000"/>
                </a:solidFill>
                <a:cs typeface="+mn-cs"/>
                <a:sym typeface="Arial" pitchFamily="1" charset="0"/>
              </a:rPr>
              <a:pPr defTabSz="914400">
                <a:defRPr/>
              </a:pPr>
              <a:t>‹#›</a:t>
            </a:fld>
            <a:endParaRPr lang="en-US">
              <a:solidFill>
                <a:srgbClr val="000000"/>
              </a:solidFill>
              <a:cs typeface="+mn-cs"/>
              <a:sym typeface="Arial" pitchFamily="1" charset="0"/>
            </a:endParaRPr>
          </a:p>
        </p:txBody>
      </p:sp>
      <p:grpSp>
        <p:nvGrpSpPr>
          <p:cNvPr id="2"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defTabSz="914400">
                <a:defRPr/>
              </a:pPr>
              <a:endParaRPr lang="en-US" sz="2400" dirty="0">
                <a:solidFill>
                  <a:srgbClr val="000000"/>
                </a:solidFill>
                <a:latin typeface="Times New Roman" pitchFamily="124" charset="0"/>
                <a:cs typeface="+mn-cs"/>
                <a:sym typeface="Arial"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grpSp>
      <p:sp>
        <p:nvSpPr>
          <p:cNvPr id="1331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sym typeface="Arial" charset="0"/>
              </a:defRPr>
            </a:lvl1pPr>
          </a:lstStyle>
          <a:p>
            <a:pPr defTabSz="914400">
              <a:defRPr/>
            </a:pPr>
            <a:endParaRPr lang="en-US">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3661" r:id="rId1"/>
  </p:sldLayoutIdLst>
  <p:hf hdr="0" dt="0"/>
  <p:txStyles>
    <p:titleStyle>
      <a:lvl1pPr algn="l" rtl="0" eaLnBrk="0" fontAlgn="base" hangingPunct="0">
        <a:spcBef>
          <a:spcPct val="0"/>
        </a:spcBef>
        <a:spcAft>
          <a:spcPct val="0"/>
        </a:spcAft>
        <a:defRPr sz="4400">
          <a:solidFill>
            <a:schemeClr val="tx1"/>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2pPr>
      <a:lvl3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3pPr>
      <a:lvl4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4pPr>
      <a:lvl5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1" charset="2"/>
        <a:buChar char="n"/>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lr>
          <a:schemeClr val="accent2"/>
        </a:buClr>
        <a:buSzPct val="80000"/>
        <a:buFont typeface="Wingdings" pitchFamily="1" charset="2"/>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lr>
          <a:schemeClr val="bg2"/>
        </a:buClr>
        <a:buSzPct val="65000"/>
        <a:buFont typeface="Wingdings" pitchFamily="1" charset="2"/>
        <a:buChar char="n"/>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lr>
          <a:schemeClr val="accent2"/>
        </a:buClr>
        <a:buSzPct val="70000"/>
        <a:buFont typeface="Wingdings" pitchFamily="1" charset="2"/>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lr>
          <a:schemeClr val="bg2"/>
        </a:buClr>
        <a:buFont typeface="Wingdings" pitchFamily="1" charset="2"/>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lr>
          <a:schemeClr val="bg2"/>
        </a:buClr>
        <a:buFont typeface="Wingdings"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eaLnBrk="0" hangingPunct="0"/>
            <a:endParaRPr lang="en-US">
              <a:solidFill>
                <a:srgbClr val="000000"/>
              </a:solidFill>
              <a:latin typeface="Verdana" pitchFamily="1" charset="0"/>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eaLnBrk="0" hangingPunct="0"/>
            <a:endParaRPr lang="en-US">
              <a:solidFill>
                <a:srgbClr val="000000"/>
              </a:solidFill>
              <a:latin typeface="Verdana" pitchFamily="1" charset="0"/>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eaLnBrk="0" hangingPunct="0"/>
            <a:fld id="{0145E3E6-880E-CC4E-A1B4-445B2A9A5611}" type="slidenum">
              <a:rPr lang="en-US">
                <a:solidFill>
                  <a:srgbClr val="000000"/>
                </a:solidFill>
                <a:latin typeface="Verdana" pitchFamily="1" charset="0"/>
                <a:cs typeface="+mn-cs"/>
              </a:rPr>
              <a:pPr defTabSz="914400" eaLnBrk="0" hangingPunct="0"/>
              <a:t>‹#›</a:t>
            </a:fld>
            <a:endParaRPr lang="en-US">
              <a:solidFill>
                <a:srgbClr val="000000"/>
              </a:solidFill>
              <a:latin typeface="Verdana" pitchFamily="1" charset="0"/>
              <a:cs typeface="+mn-cs"/>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1" charset="0"/>
        </a:defRPr>
      </a:lvl2pPr>
      <a:lvl3pPr algn="ctr" rtl="0" fontAlgn="base">
        <a:spcBef>
          <a:spcPct val="0"/>
        </a:spcBef>
        <a:spcAft>
          <a:spcPct val="0"/>
        </a:spcAft>
        <a:defRPr sz="4400">
          <a:solidFill>
            <a:schemeClr val="tx2"/>
          </a:solidFill>
          <a:latin typeface="Arial" pitchFamily="1" charset="0"/>
        </a:defRPr>
      </a:lvl3pPr>
      <a:lvl4pPr algn="ctr" rtl="0" fontAlgn="base">
        <a:spcBef>
          <a:spcPct val="0"/>
        </a:spcBef>
        <a:spcAft>
          <a:spcPct val="0"/>
        </a:spcAft>
        <a:defRPr sz="4400">
          <a:solidFill>
            <a:schemeClr val="tx2"/>
          </a:solidFill>
          <a:latin typeface="Arial" pitchFamily="1" charset="0"/>
        </a:defRPr>
      </a:lvl4pPr>
      <a:lvl5pPr algn="ctr" rtl="0" fontAlgn="base">
        <a:spcBef>
          <a:spcPct val="0"/>
        </a:spcBef>
        <a:spcAft>
          <a:spcPct val="0"/>
        </a:spcAft>
        <a:defRPr sz="4400">
          <a:solidFill>
            <a:schemeClr val="tx2"/>
          </a:solidFill>
          <a:latin typeface="Arial" pitchFamily="1" charset="0"/>
        </a:defRPr>
      </a:lvl5pPr>
      <a:lvl6pPr marL="457200" algn="ctr" rtl="0" fontAlgn="base">
        <a:spcBef>
          <a:spcPct val="0"/>
        </a:spcBef>
        <a:spcAft>
          <a:spcPct val="0"/>
        </a:spcAft>
        <a:defRPr sz="4400">
          <a:solidFill>
            <a:schemeClr val="tx2"/>
          </a:solidFill>
          <a:latin typeface="Arial" pitchFamily="1" charset="0"/>
        </a:defRPr>
      </a:lvl6pPr>
      <a:lvl7pPr marL="914400" algn="ctr" rtl="0" fontAlgn="base">
        <a:spcBef>
          <a:spcPct val="0"/>
        </a:spcBef>
        <a:spcAft>
          <a:spcPct val="0"/>
        </a:spcAft>
        <a:defRPr sz="4400">
          <a:solidFill>
            <a:schemeClr val="tx2"/>
          </a:solidFill>
          <a:latin typeface="Arial" pitchFamily="1" charset="0"/>
        </a:defRPr>
      </a:lvl7pPr>
      <a:lvl8pPr marL="1371600" algn="ctr" rtl="0" fontAlgn="base">
        <a:spcBef>
          <a:spcPct val="0"/>
        </a:spcBef>
        <a:spcAft>
          <a:spcPct val="0"/>
        </a:spcAft>
        <a:defRPr sz="4400">
          <a:solidFill>
            <a:schemeClr val="tx2"/>
          </a:solidFill>
          <a:latin typeface="Arial" pitchFamily="1" charset="0"/>
        </a:defRPr>
      </a:lvl8pPr>
      <a:lvl9pPr marL="1828800" algn="ctr" rtl="0" fontAlgn="base">
        <a:spcBef>
          <a:spcPct val="0"/>
        </a:spcBef>
        <a:spcAft>
          <a:spcPct val="0"/>
        </a:spcAft>
        <a:defRPr sz="4400">
          <a:solidFill>
            <a:schemeClr val="tx2"/>
          </a:solidFill>
          <a:latin typeface="Arial" pitchFamily="1" charset="0"/>
        </a:defRPr>
      </a:lvl9pPr>
    </p:titleStyle>
    <p:bodyStyle>
      <a:lvl1pPr marL="342900" indent="-342900" algn="l" rtl="0" fontAlgn="base">
        <a:spcBef>
          <a:spcPct val="20000"/>
        </a:spcBef>
        <a:spcAft>
          <a:spcPct val="0"/>
        </a:spcAft>
        <a:buChar char="•"/>
        <a:defRPr>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eaLnBrk="0" hangingPunct="0"/>
            <a:endParaRPr lang="en-US">
              <a:solidFill>
                <a:srgbClr val="000000"/>
              </a:solidFill>
              <a:latin typeface="Verdana" pitchFamily="1" charset="0"/>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eaLnBrk="0" hangingPunct="0"/>
            <a:endParaRPr lang="en-US">
              <a:solidFill>
                <a:srgbClr val="000000"/>
              </a:solidFill>
              <a:latin typeface="Verdana" pitchFamily="1" charset="0"/>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eaLnBrk="0" hangingPunct="0"/>
            <a:fld id="{7B981727-0941-BE44-B621-F0CA29ACCBA7}" type="slidenum">
              <a:rPr lang="en-US">
                <a:solidFill>
                  <a:srgbClr val="000000"/>
                </a:solidFill>
                <a:latin typeface="Verdana" pitchFamily="1" charset="0"/>
                <a:cs typeface="+mn-cs"/>
              </a:rPr>
              <a:pPr defTabSz="914400" eaLnBrk="0" hangingPunct="0"/>
              <a:t>‹#›</a:t>
            </a:fld>
            <a:endParaRPr lang="en-US">
              <a:solidFill>
                <a:srgbClr val="000000"/>
              </a:solidFill>
              <a:latin typeface="Verdana" pitchFamily="1" charset="0"/>
              <a:cs typeface="+mn-cs"/>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1" charset="0"/>
        </a:defRPr>
      </a:lvl2pPr>
      <a:lvl3pPr algn="ctr" rtl="0" fontAlgn="base">
        <a:spcBef>
          <a:spcPct val="0"/>
        </a:spcBef>
        <a:spcAft>
          <a:spcPct val="0"/>
        </a:spcAft>
        <a:defRPr sz="4400">
          <a:solidFill>
            <a:schemeClr val="tx2"/>
          </a:solidFill>
          <a:latin typeface="Arial" pitchFamily="1" charset="0"/>
        </a:defRPr>
      </a:lvl3pPr>
      <a:lvl4pPr algn="ctr" rtl="0" fontAlgn="base">
        <a:spcBef>
          <a:spcPct val="0"/>
        </a:spcBef>
        <a:spcAft>
          <a:spcPct val="0"/>
        </a:spcAft>
        <a:defRPr sz="4400">
          <a:solidFill>
            <a:schemeClr val="tx2"/>
          </a:solidFill>
          <a:latin typeface="Arial" pitchFamily="1" charset="0"/>
        </a:defRPr>
      </a:lvl4pPr>
      <a:lvl5pPr algn="ctr" rtl="0" fontAlgn="base">
        <a:spcBef>
          <a:spcPct val="0"/>
        </a:spcBef>
        <a:spcAft>
          <a:spcPct val="0"/>
        </a:spcAft>
        <a:defRPr sz="4400">
          <a:solidFill>
            <a:schemeClr val="tx2"/>
          </a:solidFill>
          <a:latin typeface="Arial" pitchFamily="1" charset="0"/>
        </a:defRPr>
      </a:lvl5pPr>
      <a:lvl6pPr marL="457200" algn="ctr" rtl="0" fontAlgn="base">
        <a:spcBef>
          <a:spcPct val="0"/>
        </a:spcBef>
        <a:spcAft>
          <a:spcPct val="0"/>
        </a:spcAft>
        <a:defRPr sz="4400">
          <a:solidFill>
            <a:schemeClr val="tx2"/>
          </a:solidFill>
          <a:latin typeface="Arial" pitchFamily="1" charset="0"/>
        </a:defRPr>
      </a:lvl6pPr>
      <a:lvl7pPr marL="914400" algn="ctr" rtl="0" fontAlgn="base">
        <a:spcBef>
          <a:spcPct val="0"/>
        </a:spcBef>
        <a:spcAft>
          <a:spcPct val="0"/>
        </a:spcAft>
        <a:defRPr sz="4400">
          <a:solidFill>
            <a:schemeClr val="tx2"/>
          </a:solidFill>
          <a:latin typeface="Arial" pitchFamily="1" charset="0"/>
        </a:defRPr>
      </a:lvl7pPr>
      <a:lvl8pPr marL="1371600" algn="ctr" rtl="0" fontAlgn="base">
        <a:spcBef>
          <a:spcPct val="0"/>
        </a:spcBef>
        <a:spcAft>
          <a:spcPct val="0"/>
        </a:spcAft>
        <a:defRPr sz="4400">
          <a:solidFill>
            <a:schemeClr val="tx2"/>
          </a:solidFill>
          <a:latin typeface="Arial" pitchFamily="1" charset="0"/>
        </a:defRPr>
      </a:lvl8pPr>
      <a:lvl9pPr marL="1828800" algn="ctr" rtl="0" fontAlgn="base">
        <a:spcBef>
          <a:spcPct val="0"/>
        </a:spcBef>
        <a:spcAft>
          <a:spcPct val="0"/>
        </a:spcAft>
        <a:defRPr sz="4400">
          <a:solidFill>
            <a:schemeClr val="tx2"/>
          </a:solidFill>
          <a:latin typeface="Arial" pitchFamily="1" charset="0"/>
        </a:defRPr>
      </a:lvl9pPr>
    </p:titleStyle>
    <p:bodyStyle>
      <a:lvl1pPr marL="342900" indent="-342900" algn="l" rtl="0" fontAlgn="base">
        <a:spcBef>
          <a:spcPct val="20000"/>
        </a:spcBef>
        <a:spcAft>
          <a:spcPct val="0"/>
        </a:spcAft>
        <a:buChar char="•"/>
        <a:defRPr>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eaLnBrk="0" hangingPunct="0"/>
            <a:endParaRPr lang="en-US">
              <a:solidFill>
                <a:srgbClr val="000000"/>
              </a:solidFill>
              <a:latin typeface="Verdana" pitchFamily="1" charset="0"/>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eaLnBrk="0" hangingPunct="0"/>
            <a:endParaRPr lang="en-US">
              <a:solidFill>
                <a:srgbClr val="000000"/>
              </a:solidFill>
              <a:latin typeface="Verdana" pitchFamily="1" charset="0"/>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eaLnBrk="0" hangingPunct="0"/>
            <a:fld id="{D50A3850-B515-304A-A2C8-99AAD6E33A77}" type="slidenum">
              <a:rPr lang="en-US">
                <a:solidFill>
                  <a:srgbClr val="000000"/>
                </a:solidFill>
                <a:latin typeface="Verdana" pitchFamily="1" charset="0"/>
                <a:cs typeface="+mn-cs"/>
              </a:rPr>
              <a:pPr defTabSz="914400" eaLnBrk="0" hangingPunct="0"/>
              <a:t>‹#›</a:t>
            </a:fld>
            <a:endParaRPr lang="en-US">
              <a:solidFill>
                <a:srgbClr val="000000"/>
              </a:solidFill>
              <a:latin typeface="Verdana" pitchFamily="1" charset="0"/>
              <a:cs typeface="+mn-cs"/>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1" charset="0"/>
        </a:defRPr>
      </a:lvl2pPr>
      <a:lvl3pPr algn="ctr" rtl="0" fontAlgn="base">
        <a:spcBef>
          <a:spcPct val="0"/>
        </a:spcBef>
        <a:spcAft>
          <a:spcPct val="0"/>
        </a:spcAft>
        <a:defRPr sz="4400">
          <a:solidFill>
            <a:schemeClr val="tx2"/>
          </a:solidFill>
          <a:latin typeface="Arial" pitchFamily="1" charset="0"/>
        </a:defRPr>
      </a:lvl3pPr>
      <a:lvl4pPr algn="ctr" rtl="0" fontAlgn="base">
        <a:spcBef>
          <a:spcPct val="0"/>
        </a:spcBef>
        <a:spcAft>
          <a:spcPct val="0"/>
        </a:spcAft>
        <a:defRPr sz="4400">
          <a:solidFill>
            <a:schemeClr val="tx2"/>
          </a:solidFill>
          <a:latin typeface="Arial" pitchFamily="1" charset="0"/>
        </a:defRPr>
      </a:lvl4pPr>
      <a:lvl5pPr algn="ctr" rtl="0" fontAlgn="base">
        <a:spcBef>
          <a:spcPct val="0"/>
        </a:spcBef>
        <a:spcAft>
          <a:spcPct val="0"/>
        </a:spcAft>
        <a:defRPr sz="4400">
          <a:solidFill>
            <a:schemeClr val="tx2"/>
          </a:solidFill>
          <a:latin typeface="Arial" pitchFamily="1" charset="0"/>
        </a:defRPr>
      </a:lvl5pPr>
      <a:lvl6pPr marL="457200" algn="ctr" rtl="0" fontAlgn="base">
        <a:spcBef>
          <a:spcPct val="0"/>
        </a:spcBef>
        <a:spcAft>
          <a:spcPct val="0"/>
        </a:spcAft>
        <a:defRPr sz="4400">
          <a:solidFill>
            <a:schemeClr val="tx2"/>
          </a:solidFill>
          <a:latin typeface="Arial" pitchFamily="1" charset="0"/>
        </a:defRPr>
      </a:lvl6pPr>
      <a:lvl7pPr marL="914400" algn="ctr" rtl="0" fontAlgn="base">
        <a:spcBef>
          <a:spcPct val="0"/>
        </a:spcBef>
        <a:spcAft>
          <a:spcPct val="0"/>
        </a:spcAft>
        <a:defRPr sz="4400">
          <a:solidFill>
            <a:schemeClr val="tx2"/>
          </a:solidFill>
          <a:latin typeface="Arial" pitchFamily="1" charset="0"/>
        </a:defRPr>
      </a:lvl7pPr>
      <a:lvl8pPr marL="1371600" algn="ctr" rtl="0" fontAlgn="base">
        <a:spcBef>
          <a:spcPct val="0"/>
        </a:spcBef>
        <a:spcAft>
          <a:spcPct val="0"/>
        </a:spcAft>
        <a:defRPr sz="4400">
          <a:solidFill>
            <a:schemeClr val="tx2"/>
          </a:solidFill>
          <a:latin typeface="Arial" pitchFamily="1" charset="0"/>
        </a:defRPr>
      </a:lvl8pPr>
      <a:lvl9pPr marL="1828800" algn="ctr" rtl="0" fontAlgn="base">
        <a:spcBef>
          <a:spcPct val="0"/>
        </a:spcBef>
        <a:spcAft>
          <a:spcPct val="0"/>
        </a:spcAft>
        <a:defRPr sz="4400">
          <a:solidFill>
            <a:schemeClr val="tx2"/>
          </a:solidFill>
          <a:latin typeface="Arial" pitchFamily="1" charset="0"/>
        </a:defRPr>
      </a:lvl9pPr>
    </p:titleStyle>
    <p:bodyStyle>
      <a:lvl1pPr marL="342900" indent="-342900" algn="l" rtl="0" fontAlgn="base">
        <a:spcBef>
          <a:spcPct val="20000"/>
        </a:spcBef>
        <a:spcAft>
          <a:spcPct val="0"/>
        </a:spcAft>
        <a:buChar char="•"/>
        <a:defRPr>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eaLnBrk="0" hangingPunct="0"/>
            <a:endParaRPr lang="en-US">
              <a:solidFill>
                <a:srgbClr val="000000"/>
              </a:solidFill>
              <a:latin typeface="Verdana" pitchFamily="1" charset="0"/>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eaLnBrk="0" hangingPunct="0"/>
            <a:endParaRPr lang="en-US">
              <a:solidFill>
                <a:srgbClr val="000000"/>
              </a:solidFill>
              <a:latin typeface="Verdana" pitchFamily="1" charset="0"/>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eaLnBrk="0" hangingPunct="0"/>
            <a:fld id="{F2984C7B-0420-534B-A7B1-71038373C296}" type="slidenum">
              <a:rPr lang="en-US">
                <a:solidFill>
                  <a:srgbClr val="000000"/>
                </a:solidFill>
                <a:latin typeface="Verdana" pitchFamily="1" charset="0"/>
                <a:cs typeface="+mn-cs"/>
              </a:rPr>
              <a:pPr defTabSz="914400" eaLnBrk="0" hangingPunct="0"/>
              <a:t>‹#›</a:t>
            </a:fld>
            <a:endParaRPr lang="en-US">
              <a:solidFill>
                <a:srgbClr val="000000"/>
              </a:solidFill>
              <a:latin typeface="Verdana" pitchFamily="1" charset="0"/>
              <a:cs typeface="+mn-cs"/>
            </a:endParaRPr>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1" charset="0"/>
        </a:defRPr>
      </a:lvl2pPr>
      <a:lvl3pPr algn="ctr" rtl="0" fontAlgn="base">
        <a:spcBef>
          <a:spcPct val="0"/>
        </a:spcBef>
        <a:spcAft>
          <a:spcPct val="0"/>
        </a:spcAft>
        <a:defRPr sz="4400">
          <a:solidFill>
            <a:schemeClr val="tx2"/>
          </a:solidFill>
          <a:latin typeface="Arial" pitchFamily="1" charset="0"/>
        </a:defRPr>
      </a:lvl3pPr>
      <a:lvl4pPr algn="ctr" rtl="0" fontAlgn="base">
        <a:spcBef>
          <a:spcPct val="0"/>
        </a:spcBef>
        <a:spcAft>
          <a:spcPct val="0"/>
        </a:spcAft>
        <a:defRPr sz="4400">
          <a:solidFill>
            <a:schemeClr val="tx2"/>
          </a:solidFill>
          <a:latin typeface="Arial" pitchFamily="1" charset="0"/>
        </a:defRPr>
      </a:lvl4pPr>
      <a:lvl5pPr algn="ctr" rtl="0" fontAlgn="base">
        <a:spcBef>
          <a:spcPct val="0"/>
        </a:spcBef>
        <a:spcAft>
          <a:spcPct val="0"/>
        </a:spcAft>
        <a:defRPr sz="4400">
          <a:solidFill>
            <a:schemeClr val="tx2"/>
          </a:solidFill>
          <a:latin typeface="Arial" pitchFamily="1" charset="0"/>
        </a:defRPr>
      </a:lvl5pPr>
      <a:lvl6pPr marL="457200" algn="ctr" rtl="0" fontAlgn="base">
        <a:spcBef>
          <a:spcPct val="0"/>
        </a:spcBef>
        <a:spcAft>
          <a:spcPct val="0"/>
        </a:spcAft>
        <a:defRPr sz="4400">
          <a:solidFill>
            <a:schemeClr val="tx2"/>
          </a:solidFill>
          <a:latin typeface="Arial" pitchFamily="1" charset="0"/>
        </a:defRPr>
      </a:lvl6pPr>
      <a:lvl7pPr marL="914400" algn="ctr" rtl="0" fontAlgn="base">
        <a:spcBef>
          <a:spcPct val="0"/>
        </a:spcBef>
        <a:spcAft>
          <a:spcPct val="0"/>
        </a:spcAft>
        <a:defRPr sz="4400">
          <a:solidFill>
            <a:schemeClr val="tx2"/>
          </a:solidFill>
          <a:latin typeface="Arial" pitchFamily="1" charset="0"/>
        </a:defRPr>
      </a:lvl7pPr>
      <a:lvl8pPr marL="1371600" algn="ctr" rtl="0" fontAlgn="base">
        <a:spcBef>
          <a:spcPct val="0"/>
        </a:spcBef>
        <a:spcAft>
          <a:spcPct val="0"/>
        </a:spcAft>
        <a:defRPr sz="4400">
          <a:solidFill>
            <a:schemeClr val="tx2"/>
          </a:solidFill>
          <a:latin typeface="Arial" pitchFamily="1" charset="0"/>
        </a:defRPr>
      </a:lvl8pPr>
      <a:lvl9pPr marL="1828800" algn="ctr" rtl="0" fontAlgn="base">
        <a:spcBef>
          <a:spcPct val="0"/>
        </a:spcBef>
        <a:spcAft>
          <a:spcPct val="0"/>
        </a:spcAft>
        <a:defRPr sz="4400">
          <a:solidFill>
            <a:schemeClr val="tx2"/>
          </a:solidFill>
          <a:latin typeface="Arial" pitchFamily="1" charset="0"/>
        </a:defRPr>
      </a:lvl9pPr>
    </p:titleStyle>
    <p:bodyStyle>
      <a:lvl1pPr marL="342900" indent="-342900" algn="l" rtl="0" fontAlgn="base">
        <a:spcBef>
          <a:spcPct val="20000"/>
        </a:spcBef>
        <a:spcAft>
          <a:spcPct val="0"/>
        </a:spcAft>
        <a:buChar char="•"/>
        <a:defRPr>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7.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9.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20.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21.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22.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 Id="rId3" Type="http://schemas.openxmlformats.org/officeDocument/2006/relationships/image" Target="../media/image23.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 Id="rId3" Type="http://schemas.openxmlformats.org/officeDocument/2006/relationships/image" Target="../media/image2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 Id="rId3" Type="http://schemas.openxmlformats.org/officeDocument/2006/relationships/image" Target="../media/image25.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1.xml"/><Relationship Id="rId3" Type="http://schemas.openxmlformats.org/officeDocument/2006/relationships/image" Target="../media/image2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a:solidFill>
                  <a:srgbClr val="E03C3C"/>
                </a:solidFill>
                <a:ea typeface="+mj-ea"/>
                <a:cs typeface="+mj-cs"/>
              </a:rPr>
              <a:t>Discover Biology</a:t>
            </a:r>
            <a:br>
              <a:rPr lang="en-US" sz="6000" b="1">
                <a:solidFill>
                  <a:srgbClr val="E03C3C"/>
                </a:solidFill>
                <a:ea typeface="+mj-ea"/>
                <a:cs typeface="+mj-cs"/>
              </a:rPr>
            </a:br>
            <a:r>
              <a:rPr lang="en-US" sz="2800" b="1">
                <a:solidFill>
                  <a:srgbClr val="E03C3C"/>
                </a:solidFill>
                <a:ea typeface="+mj-ea"/>
                <a:cs typeface="+mj-cs"/>
              </a:rPr>
              <a:t>FIFTH EDITION</a:t>
            </a:r>
            <a:endParaRPr lang="en-US" sz="4800" b="1">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buFont typeface="Arial"/>
              <a:buNone/>
              <a:defRPr/>
            </a:pPr>
            <a:r>
              <a:rPr lang="en-US" sz="2800" b="1" dirty="0">
                <a:ea typeface="+mn-ea"/>
                <a:cs typeface="+mn-cs"/>
              </a:rPr>
              <a:t>CHAPTER</a:t>
            </a:r>
            <a:r>
              <a:rPr lang="en-US" sz="2800" b="1" dirty="0" smtClean="0">
                <a:ea typeface="+mn-ea"/>
                <a:cs typeface="+mn-cs"/>
              </a:rPr>
              <a:t> </a:t>
            </a:r>
            <a:r>
              <a:rPr lang="en-US" sz="2800" b="1" dirty="0" smtClean="0"/>
              <a:t>9</a:t>
            </a:r>
            <a:endParaRPr lang="en-US" sz="2800" dirty="0" smtClean="0">
              <a:ea typeface="+mn-ea"/>
              <a:cs typeface="+mn-cs"/>
            </a:endParaRPr>
          </a:p>
          <a:p>
            <a:pPr eaLnBrk="1" fontAlgn="auto" hangingPunct="1">
              <a:lnSpc>
                <a:spcPct val="90000"/>
              </a:lnSpc>
              <a:spcAft>
                <a:spcPts val="0"/>
              </a:spcAft>
              <a:buFont typeface="Arial"/>
              <a:buNone/>
              <a:defRPr/>
            </a:pPr>
            <a:r>
              <a:rPr lang="en-US" sz="2800" dirty="0" smtClean="0">
                <a:ea typeface="+mn-ea"/>
                <a:cs typeface="+mn-cs"/>
              </a:rPr>
              <a:t>Photosynthesis and</a:t>
            </a:r>
          </a:p>
          <a:p>
            <a:pPr eaLnBrk="1" fontAlgn="auto" hangingPunct="1">
              <a:lnSpc>
                <a:spcPct val="90000"/>
              </a:lnSpc>
              <a:spcAft>
                <a:spcPts val="0"/>
              </a:spcAft>
              <a:buFont typeface="Arial"/>
              <a:buNone/>
              <a:defRPr/>
            </a:pPr>
            <a:r>
              <a:rPr lang="en-US" sz="2800" dirty="0" smtClean="0"/>
              <a:t>Cellular Respiration</a:t>
            </a:r>
            <a:endParaRPr lang="en-US" sz="2800" dirty="0">
              <a:ea typeface="+mn-ea"/>
              <a:cs typeface="+mn-cs"/>
            </a:endParaRPr>
          </a:p>
        </p:txBody>
      </p:sp>
      <p:sp>
        <p:nvSpPr>
          <p:cNvPr id="14340" name="Text Box 4"/>
          <p:cNvSpPr txBox="1">
            <a:spLocks noChangeArrowheads="1"/>
          </p:cNvSpPr>
          <p:nvPr/>
        </p:nvSpPr>
        <p:spPr bwMode="auto">
          <a:xfrm>
            <a:off x="4876800" y="6430963"/>
            <a:ext cx="4038600" cy="290512"/>
          </a:xfrm>
          <a:prstGeom prst="rect">
            <a:avLst/>
          </a:prstGeom>
          <a:noFill/>
          <a:ln w="9525">
            <a:noFill/>
            <a:miter lim="800000"/>
            <a:headEnd/>
            <a:tailEnd/>
          </a:ln>
        </p:spPr>
        <p:txBody>
          <a:bodyPr>
            <a:prstTxWarp prst="textNoShape">
              <a:avLst/>
            </a:prstTxWarp>
            <a:spAutoFit/>
          </a:bodyPr>
          <a:lstStyle/>
          <a:p>
            <a:pPr algn="r">
              <a:spcBef>
                <a:spcPct val="50000"/>
              </a:spcBef>
            </a:pPr>
            <a:r>
              <a:rPr lang="en-US" sz="1300">
                <a:ea typeface="ヒラギノ角ゴ ProN W3" pitchFamily="1" charset="-128"/>
                <a:cs typeface="ヒラギノ角ゴ ProN W3" pitchFamily="1" charset="-128"/>
              </a:rPr>
              <a:t>© </a:t>
            </a:r>
            <a:r>
              <a:rPr lang="en-US" sz="1300"/>
              <a:t>2012 W. W. Norton &amp; Company, Inc.</a:t>
            </a:r>
          </a:p>
        </p:txBody>
      </p:sp>
      <p:sp>
        <p:nvSpPr>
          <p:cNvPr id="14341" name="Text Box 5"/>
          <p:cNvSpPr txBox="1">
            <a:spLocks noChangeArrowheads="1"/>
          </p:cNvSpPr>
          <p:nvPr/>
        </p:nvSpPr>
        <p:spPr bwMode="auto">
          <a:xfrm>
            <a:off x="420688" y="1447800"/>
            <a:ext cx="8305800" cy="366713"/>
          </a:xfrm>
          <a:prstGeom prst="rect">
            <a:avLst/>
          </a:prstGeom>
          <a:noFill/>
          <a:ln w="9525">
            <a:noFill/>
            <a:miter lim="800000"/>
            <a:headEnd/>
            <a:tailEnd/>
          </a:ln>
        </p:spPr>
        <p:txBody>
          <a:bodyPr>
            <a:prstTxWarp prst="textNoShape">
              <a:avLst/>
            </a:prstTxWarp>
            <a:spAutoFit/>
          </a:bodyPr>
          <a:lstStyle/>
          <a:p>
            <a:pPr algn="ctr">
              <a:spcBef>
                <a:spcPct val="50000"/>
              </a:spcBef>
            </a:pPr>
            <a:r>
              <a:rPr lang="en-US">
                <a:solidFill>
                  <a:schemeClr val="tx2"/>
                </a:solidFill>
              </a:rPr>
              <a:t>Anu Singh-Cundy • Michael L. Cain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mtClean="0"/>
              <a:t>Molecular Energy Carriers</a:t>
            </a:r>
          </a:p>
        </p:txBody>
      </p:sp>
      <p:sp>
        <p:nvSpPr>
          <p:cNvPr id="22530" name="Content Placeholder 2"/>
          <p:cNvSpPr>
            <a:spLocks noGrp="1"/>
          </p:cNvSpPr>
          <p:nvPr>
            <p:ph idx="1"/>
          </p:nvPr>
        </p:nvSpPr>
        <p:spPr/>
        <p:txBody>
          <a:bodyPr/>
          <a:lstStyle/>
          <a:p>
            <a:pPr eaLnBrk="1" hangingPunct="1"/>
            <a:r>
              <a:rPr lang="en-US" smtClean="0"/>
              <a:t>NADPH and NADH are specialized energy carriers that store energy in loosely bound electrons and hydrogen atoms</a:t>
            </a:r>
          </a:p>
          <a:p>
            <a:pPr lvl="1" eaLnBrk="1" hangingPunct="1"/>
            <a:r>
              <a:rPr lang="en-US" smtClean="0"/>
              <a:t>NADPH deliver energy by providing electrons and hydrogen atoms to anabolic pathways</a:t>
            </a:r>
          </a:p>
          <a:p>
            <a:pPr lvl="1" eaLnBrk="1" hangingPunct="1"/>
            <a:r>
              <a:rPr lang="en-US" smtClean="0"/>
              <a:t>NADH pick up electrons and hydrogen atoms that have been released from catabolic pathways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1794" name="Picture 2" descr="unnumbered_09_p208a"/>
          <p:cNvPicPr>
            <a:picLocks noChangeAspect="1" noChangeArrowheads="1"/>
          </p:cNvPicPr>
          <p:nvPr/>
        </p:nvPicPr>
        <p:blipFill>
          <a:blip r:embed="rId3"/>
          <a:srcRect/>
          <a:stretch>
            <a:fillRect/>
          </a:stretch>
        </p:blipFill>
        <p:spPr bwMode="auto">
          <a:xfrm>
            <a:off x="787400" y="215900"/>
            <a:ext cx="7569200" cy="6435725"/>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2818" name="Picture 2" descr="unnumbered_09_p208b"/>
          <p:cNvPicPr>
            <a:picLocks noChangeAspect="1" noChangeArrowheads="1"/>
          </p:cNvPicPr>
          <p:nvPr/>
        </p:nvPicPr>
        <p:blipFill>
          <a:blip r:embed="rId3"/>
          <a:srcRect/>
          <a:stretch>
            <a:fillRect/>
          </a:stretch>
        </p:blipFill>
        <p:spPr bwMode="auto">
          <a:xfrm>
            <a:off x="304800" y="2019300"/>
            <a:ext cx="8531225" cy="2827338"/>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4000" smtClean="0"/>
              <a:t>An Overview of Photosynthesis and Cellular Respiration</a:t>
            </a:r>
          </a:p>
        </p:txBody>
      </p:sp>
      <p:sp>
        <p:nvSpPr>
          <p:cNvPr id="3" name="Content Placeholder 2"/>
          <p:cNvSpPr>
            <a:spLocks noGrp="1"/>
          </p:cNvSpPr>
          <p:nvPr>
            <p:ph idx="1"/>
          </p:nvPr>
        </p:nvSpPr>
        <p:spPr/>
        <p:txBody>
          <a:bodyPr>
            <a:normAutofit/>
          </a:bodyPr>
          <a:lstStyle/>
          <a:p>
            <a:pPr eaLnBrk="1" hangingPunct="1">
              <a:lnSpc>
                <a:spcPct val="90000"/>
              </a:lnSpc>
            </a:pPr>
            <a:r>
              <a:rPr lang="en-US" smtClean="0"/>
              <a:t>Only producers can carry out photosynthesis using ingredients from their nonliving environment</a:t>
            </a:r>
          </a:p>
          <a:p>
            <a:pPr lvl="1" eaLnBrk="1" hangingPunct="1">
              <a:lnSpc>
                <a:spcPct val="90000"/>
              </a:lnSpc>
            </a:pPr>
            <a:r>
              <a:rPr lang="en-US" smtClean="0"/>
              <a:t>Plants</a:t>
            </a:r>
          </a:p>
          <a:p>
            <a:pPr lvl="1" eaLnBrk="1" hangingPunct="1">
              <a:lnSpc>
                <a:spcPct val="90000"/>
              </a:lnSpc>
            </a:pPr>
            <a:r>
              <a:rPr lang="en-US" smtClean="0"/>
              <a:t>Algae</a:t>
            </a:r>
          </a:p>
          <a:p>
            <a:pPr lvl="1" eaLnBrk="1" hangingPunct="1">
              <a:lnSpc>
                <a:spcPct val="90000"/>
              </a:lnSpc>
            </a:pPr>
            <a:r>
              <a:rPr lang="en-US" smtClean="0"/>
              <a:t>Certain bacteria</a:t>
            </a:r>
          </a:p>
          <a:p>
            <a:pPr eaLnBrk="1" hangingPunct="1">
              <a:lnSpc>
                <a:spcPct val="90000"/>
              </a:lnSpc>
            </a:pPr>
            <a:r>
              <a:rPr lang="en-US" smtClean="0"/>
              <a:t>All eukaryotes and most prokaryotes carry out cellular respiration to extract chemical energy from the food they consume</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4000" smtClean="0"/>
              <a:t>Light Powers the Manufacture of Carbohydrates during Photosynthesis</a:t>
            </a:r>
          </a:p>
        </p:txBody>
      </p:sp>
      <p:sp>
        <p:nvSpPr>
          <p:cNvPr id="25602" name="Content Placeholder 2"/>
          <p:cNvSpPr>
            <a:spLocks noGrp="1"/>
          </p:cNvSpPr>
          <p:nvPr>
            <p:ph idx="1"/>
          </p:nvPr>
        </p:nvSpPr>
        <p:spPr/>
        <p:txBody>
          <a:bodyPr/>
          <a:lstStyle/>
          <a:p>
            <a:pPr eaLnBrk="1" hangingPunct="1"/>
            <a:r>
              <a:rPr lang="en-US" smtClean="0"/>
              <a:t>Eukaryotes that carry out photosynthesis have specialized organelles called </a:t>
            </a:r>
            <a:r>
              <a:rPr lang="en-US" b="1" smtClean="0"/>
              <a:t>chloroplasts</a:t>
            </a:r>
          </a:p>
          <a:p>
            <a:pPr eaLnBrk="1" hangingPunct="1"/>
            <a:r>
              <a:rPr lang="en-US" smtClean="0"/>
              <a:t>Chloroplasts contain a green pigment called </a:t>
            </a:r>
            <a:r>
              <a:rPr lang="en-US" b="1" smtClean="0"/>
              <a:t>chlorophyll</a:t>
            </a:r>
            <a:r>
              <a:rPr lang="en-US" smtClean="0"/>
              <a:t> that absorbs light energy</a:t>
            </a:r>
          </a:p>
          <a:p>
            <a:pPr eaLnBrk="1" hangingPunct="1"/>
            <a:r>
              <a:rPr lang="en-US" smtClean="0"/>
              <a:t>The light reactions of photosynthesis generate energy carriers, which in turn drive the manufacture of sugars via the Calvin cycle</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4000" smtClean="0"/>
              <a:t>Light Powers the Manufacture of Carbohydrates during Photosynthesis</a:t>
            </a:r>
          </a:p>
        </p:txBody>
      </p:sp>
      <p:sp>
        <p:nvSpPr>
          <p:cNvPr id="3" name="Content Placeholder 2"/>
          <p:cNvSpPr>
            <a:spLocks noGrp="1"/>
          </p:cNvSpPr>
          <p:nvPr>
            <p:ph idx="1"/>
          </p:nvPr>
        </p:nvSpPr>
        <p:spPr/>
        <p:txBody>
          <a:bodyPr>
            <a:normAutofit/>
          </a:bodyPr>
          <a:lstStyle/>
          <a:p>
            <a:pPr eaLnBrk="1" hangingPunct="1"/>
            <a:r>
              <a:rPr lang="en-US" sz="3000" smtClean="0"/>
              <a:t>Photosynthesis takes place in two stages:</a:t>
            </a:r>
          </a:p>
          <a:p>
            <a:pPr lvl="1" eaLnBrk="1" hangingPunct="1"/>
            <a:r>
              <a:rPr lang="en-US" sz="2600" smtClean="0"/>
              <a:t>Light reactions</a:t>
            </a:r>
          </a:p>
          <a:p>
            <a:pPr lvl="1" eaLnBrk="1" hangingPunct="1"/>
            <a:r>
              <a:rPr lang="en-US" sz="2600" smtClean="0"/>
              <a:t>Calvin cycle</a:t>
            </a:r>
          </a:p>
          <a:p>
            <a:pPr eaLnBrk="1" hangingPunct="1"/>
            <a:r>
              <a:rPr lang="en-US" sz="3000" smtClean="0"/>
              <a:t>During the light reactions, water molecules are split using light energy absorbed by chlorophyll, thus releasing oxygen as a by-product</a:t>
            </a:r>
          </a:p>
          <a:p>
            <a:pPr eaLnBrk="1" hangingPunct="1"/>
            <a:r>
              <a:rPr lang="en-US" sz="3000" smtClean="0"/>
              <a:t>During the Calvin cycle, a series of enzyme-catalyzed chemical reactions converts carbon dioxide into sugar using ATP and NADPH</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9810" name="Picture 2" descr="figure_09_03"/>
          <p:cNvPicPr>
            <a:picLocks noChangeAspect="1" noChangeArrowheads="1"/>
          </p:cNvPicPr>
          <p:nvPr/>
        </p:nvPicPr>
        <p:blipFill>
          <a:blip r:embed="rId3"/>
          <a:srcRect/>
          <a:stretch>
            <a:fillRect/>
          </a:stretch>
        </p:blipFill>
        <p:spPr bwMode="auto">
          <a:xfrm>
            <a:off x="1739900" y="215900"/>
            <a:ext cx="5673725" cy="643572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4000" smtClean="0"/>
              <a:t>Energy From Sugars Is Used to Make ATP during Cellular Respiration</a:t>
            </a:r>
          </a:p>
        </p:txBody>
      </p:sp>
      <p:sp>
        <p:nvSpPr>
          <p:cNvPr id="28674" name="Content Placeholder 2"/>
          <p:cNvSpPr>
            <a:spLocks noGrp="1"/>
          </p:cNvSpPr>
          <p:nvPr>
            <p:ph idx="1"/>
          </p:nvPr>
        </p:nvSpPr>
        <p:spPr/>
        <p:txBody>
          <a:bodyPr/>
          <a:lstStyle/>
          <a:p>
            <a:pPr eaLnBrk="1" hangingPunct="1"/>
            <a:r>
              <a:rPr lang="en-US" smtClean="0"/>
              <a:t>Cellular respiration requires oxygen to break down food molecules</a:t>
            </a:r>
          </a:p>
          <a:p>
            <a:pPr eaLnBrk="1" hangingPunct="1"/>
            <a:r>
              <a:rPr lang="en-US" smtClean="0"/>
              <a:t>The energy released from the food molecules is used to generate ATP</a:t>
            </a:r>
          </a:p>
          <a:p>
            <a:pPr eaLnBrk="1" hangingPunct="1"/>
            <a:r>
              <a:rPr lang="en-US" smtClean="0"/>
              <a:t>Carbon dioxide and water are by-products of cellular respiration</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4000" smtClean="0"/>
              <a:t>Energy from Sugars Is Used to Make ATP during Cellular Respiration</a:t>
            </a:r>
          </a:p>
        </p:txBody>
      </p:sp>
      <p:sp>
        <p:nvSpPr>
          <p:cNvPr id="29698" name="Content Placeholder 2"/>
          <p:cNvSpPr>
            <a:spLocks noGrp="1"/>
          </p:cNvSpPr>
          <p:nvPr>
            <p:ph idx="1"/>
          </p:nvPr>
        </p:nvSpPr>
        <p:spPr/>
        <p:txBody>
          <a:bodyPr/>
          <a:lstStyle/>
          <a:p>
            <a:pPr eaLnBrk="1" hangingPunct="1"/>
            <a:r>
              <a:rPr lang="en-US" smtClean="0"/>
              <a:t>Cellular respiration takes place in three stages</a:t>
            </a:r>
          </a:p>
          <a:p>
            <a:pPr lvl="1" eaLnBrk="1" hangingPunct="1"/>
            <a:r>
              <a:rPr lang="en-US" smtClean="0"/>
              <a:t>Glycolysis: takes place in the cytosol</a:t>
            </a:r>
          </a:p>
          <a:p>
            <a:pPr lvl="1" eaLnBrk="1" hangingPunct="1"/>
            <a:r>
              <a:rPr lang="en-US" smtClean="0"/>
              <a:t>The Krebs cycle: takes place in the mitochondria</a:t>
            </a:r>
          </a:p>
          <a:p>
            <a:pPr lvl="1" eaLnBrk="1" hangingPunct="1"/>
            <a:r>
              <a:rPr lang="en-US" smtClean="0"/>
              <a:t>Oxidative phosphorylation: takes place in the mitochondria</a:t>
            </a:r>
          </a:p>
          <a:p>
            <a:pPr eaLnBrk="1" hangingPunct="1"/>
            <a:r>
              <a:rPr lang="en-US" smtClean="0"/>
              <a:t>Oxydative phosphorylation produces the largest amount of ATP</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4930" name="Picture 2" descr="figure_09_04"/>
          <p:cNvPicPr>
            <a:picLocks noChangeAspect="1" noChangeArrowheads="1"/>
          </p:cNvPicPr>
          <p:nvPr/>
        </p:nvPicPr>
        <p:blipFill>
          <a:blip r:embed="rId3"/>
          <a:srcRect/>
          <a:stretch>
            <a:fillRect/>
          </a:stretch>
        </p:blipFill>
        <p:spPr bwMode="auto">
          <a:xfrm>
            <a:off x="609600" y="215900"/>
            <a:ext cx="7940675" cy="643572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hangingPunct="1"/>
            <a:r>
              <a:rPr lang="en-US" smtClean="0"/>
              <a:t>Every Breath You Take</a:t>
            </a:r>
          </a:p>
        </p:txBody>
      </p:sp>
      <p:sp>
        <p:nvSpPr>
          <p:cNvPr id="14338" name="Content Placeholder 2"/>
          <p:cNvSpPr>
            <a:spLocks noGrp="1"/>
          </p:cNvSpPr>
          <p:nvPr>
            <p:ph idx="1"/>
          </p:nvPr>
        </p:nvSpPr>
        <p:spPr/>
        <p:txBody>
          <a:bodyPr/>
          <a:lstStyle/>
          <a:p>
            <a:pPr eaLnBrk="1" hangingPunct="1"/>
            <a:r>
              <a:rPr lang="en-US" smtClean="0"/>
              <a:t>Every person, elite athlete or couch potato, need oxygen and glucose to survive</a:t>
            </a:r>
          </a:p>
          <a:p>
            <a:pPr eaLnBrk="1" hangingPunct="1"/>
            <a:r>
              <a:rPr lang="en-US" smtClean="0"/>
              <a:t>The dangerous sport static apnea is the practice of remaining motionless with no oxygen intake for as long as possible</a:t>
            </a:r>
          </a:p>
          <a:p>
            <a:pPr eaLnBrk="1" hangingPunct="1"/>
            <a:r>
              <a:rPr lang="en-US" smtClean="0"/>
              <a:t>Static apnea requires endurance training and training at high altitudes </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Photosynthesis: Energy from Sunlight</a:t>
            </a:r>
            <a:endParaRPr lang="en-US" dirty="0"/>
          </a:p>
        </p:txBody>
      </p:sp>
      <p:sp>
        <p:nvSpPr>
          <p:cNvPr id="31746" name="Content Placeholder 2"/>
          <p:cNvSpPr>
            <a:spLocks noGrp="1"/>
          </p:cNvSpPr>
          <p:nvPr>
            <p:ph idx="1"/>
          </p:nvPr>
        </p:nvSpPr>
        <p:spPr/>
        <p:txBody>
          <a:bodyPr/>
          <a:lstStyle/>
          <a:p>
            <a:pPr eaLnBrk="1" hangingPunct="1"/>
            <a:r>
              <a:rPr lang="en-US" smtClean="0"/>
              <a:t>Photosynthetic producers support humans as well as many other organisms by providing both the food and oxygen necessary for life</a:t>
            </a:r>
          </a:p>
          <a:p>
            <a:pPr eaLnBrk="1" hangingPunct="1"/>
            <a:endParaRPr lang="en-US" smtClean="0"/>
          </a:p>
          <a:p>
            <a:pPr eaLnBrk="1" hangingPunct="1">
              <a:buFont typeface="Arial" charset="0"/>
              <a:buNone/>
            </a:pPr>
            <a:endParaRPr lang="en-US" smtClean="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eaLnBrk="1" hangingPunct="1"/>
            <a:r>
              <a:rPr lang="en-US" sz="4000" smtClean="0"/>
              <a:t>The Color of an Object Is Determined by the Wavelengths of Visible Light It Reflects</a:t>
            </a:r>
          </a:p>
        </p:txBody>
      </p:sp>
      <p:sp>
        <p:nvSpPr>
          <p:cNvPr id="32770" name="Content Placeholder 2"/>
          <p:cNvSpPr>
            <a:spLocks noGrp="1"/>
          </p:cNvSpPr>
          <p:nvPr>
            <p:ph idx="1"/>
          </p:nvPr>
        </p:nvSpPr>
        <p:spPr/>
        <p:txBody>
          <a:bodyPr/>
          <a:lstStyle/>
          <a:p>
            <a:pPr eaLnBrk="1" hangingPunct="1"/>
            <a:r>
              <a:rPr lang="en-US" b="1" smtClean="0"/>
              <a:t>Photons</a:t>
            </a:r>
            <a:r>
              <a:rPr lang="en-US" smtClean="0"/>
              <a:t> are massless particles that carry a fixed amount of energy and exhibit wavelike characteristics</a:t>
            </a:r>
          </a:p>
          <a:p>
            <a:pPr eaLnBrk="1" hangingPunct="1"/>
            <a:r>
              <a:rPr lang="en-US" smtClean="0"/>
              <a:t>Photon energy is measured in wavelengths and covers a broad span known as the </a:t>
            </a:r>
            <a:r>
              <a:rPr lang="en-US" b="1" smtClean="0"/>
              <a:t>electromagnetic spectrum</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eaLnBrk="1" hangingPunct="1"/>
            <a:r>
              <a:rPr lang="en-US" sz="4000" smtClean="0"/>
              <a:t>The Color of an Object Is Determined by the Wavelengths of Visible Light It Reflects</a:t>
            </a:r>
          </a:p>
        </p:txBody>
      </p:sp>
      <p:sp>
        <p:nvSpPr>
          <p:cNvPr id="33794" name="Content Placeholder 2"/>
          <p:cNvSpPr>
            <a:spLocks noGrp="1"/>
          </p:cNvSpPr>
          <p:nvPr>
            <p:ph idx="1"/>
          </p:nvPr>
        </p:nvSpPr>
        <p:spPr/>
        <p:txBody>
          <a:bodyPr/>
          <a:lstStyle/>
          <a:p>
            <a:pPr eaLnBrk="1" hangingPunct="1"/>
            <a:r>
              <a:rPr lang="en-US" smtClean="0"/>
              <a:t>Short wavelengths have more energy than long wavelengths</a:t>
            </a:r>
          </a:p>
          <a:p>
            <a:pPr eaLnBrk="1" hangingPunct="1"/>
            <a:r>
              <a:rPr lang="en-US" smtClean="0"/>
              <a:t>Visible light is the portion of the electromagnetic spectrum that humans can see</a:t>
            </a:r>
          </a:p>
          <a:p>
            <a:pPr eaLnBrk="1" hangingPunct="1"/>
            <a:r>
              <a:rPr lang="en-US" smtClean="0"/>
              <a:t>The color of an object is determined by the wavelengths it reflects</a:t>
            </a:r>
          </a:p>
          <a:p>
            <a:pPr eaLnBrk="1" hangingPunct="1"/>
            <a:endParaRPr 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6978" name="Picture 2" descr="figure_09_05"/>
          <p:cNvPicPr>
            <a:picLocks noChangeAspect="1" noChangeArrowheads="1"/>
          </p:cNvPicPr>
          <p:nvPr/>
        </p:nvPicPr>
        <p:blipFill>
          <a:blip r:embed="rId3"/>
          <a:srcRect/>
          <a:stretch>
            <a:fillRect/>
          </a:stretch>
        </p:blipFill>
        <p:spPr bwMode="auto">
          <a:xfrm>
            <a:off x="1206500" y="215900"/>
            <a:ext cx="6746875" cy="6435725"/>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4000" smtClean="0"/>
              <a:t>Chloroplasts Are </a:t>
            </a:r>
            <a:br>
              <a:rPr lang="en-US" sz="4000" smtClean="0"/>
            </a:br>
            <a:r>
              <a:rPr lang="en-US" sz="4000" smtClean="0"/>
              <a:t>Photosynthetic Organelles</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a:buChar char="•"/>
              <a:defRPr/>
            </a:pPr>
            <a:r>
              <a:rPr lang="en-US" dirty="0" smtClean="0"/>
              <a:t>The leaves of plants are packed with chloroplasts and are especially suited to carry out photosynthesis</a:t>
            </a:r>
          </a:p>
          <a:p>
            <a:pPr eaLnBrk="1" fontAlgn="auto" hangingPunct="1">
              <a:spcAft>
                <a:spcPts val="0"/>
              </a:spcAft>
              <a:buFont typeface="Arial"/>
              <a:buChar char="•"/>
              <a:defRPr/>
            </a:pPr>
            <a:r>
              <a:rPr lang="en-US" b="1" dirty="0" smtClean="0"/>
              <a:t>Stomata</a:t>
            </a:r>
            <a:r>
              <a:rPr lang="en-US" dirty="0" smtClean="0"/>
              <a:t> located on the leaves open and close to allow carbon dioxide in and oxygen out</a:t>
            </a:r>
          </a:p>
          <a:p>
            <a:pPr eaLnBrk="1" fontAlgn="auto" hangingPunct="1">
              <a:spcAft>
                <a:spcPts val="0"/>
              </a:spcAft>
              <a:buFont typeface="Arial"/>
              <a:buChar char="•"/>
              <a:defRPr/>
            </a:pPr>
            <a:r>
              <a:rPr lang="en-US" dirty="0" smtClean="0"/>
              <a:t>The Calvin cycle takes place in the </a:t>
            </a:r>
            <a:r>
              <a:rPr lang="en-US" b="1" dirty="0" smtClean="0"/>
              <a:t>stroma</a:t>
            </a:r>
            <a:r>
              <a:rPr lang="en-US" dirty="0" smtClean="0"/>
              <a:t>, a gel-like fluid within the membranes of the chloroplast, which contains the ingredients to turn carbon dioxide into sugar</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8002" name="Picture 2" descr="figure_09_06"/>
          <p:cNvPicPr>
            <a:picLocks noChangeAspect="1" noChangeArrowheads="1"/>
          </p:cNvPicPr>
          <p:nvPr/>
        </p:nvPicPr>
        <p:blipFill>
          <a:blip r:embed="rId3"/>
          <a:srcRect/>
          <a:stretch>
            <a:fillRect/>
          </a:stretch>
        </p:blipFill>
        <p:spPr bwMode="auto">
          <a:xfrm>
            <a:off x="1701800" y="215900"/>
            <a:ext cx="5734050" cy="6435725"/>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Light Reactions Generate </a:t>
            </a:r>
            <a:br>
              <a:rPr lang="en-US" dirty="0" smtClean="0"/>
            </a:br>
            <a:r>
              <a:rPr lang="en-US" dirty="0" smtClean="0"/>
              <a:t>Energy Carriers</a:t>
            </a:r>
            <a:endParaRPr lang="en-US" dirty="0"/>
          </a:p>
        </p:txBody>
      </p:sp>
      <p:sp>
        <p:nvSpPr>
          <p:cNvPr id="3" name="Content Placeholder 2"/>
          <p:cNvSpPr>
            <a:spLocks noGrp="1"/>
          </p:cNvSpPr>
          <p:nvPr>
            <p:ph idx="1"/>
          </p:nvPr>
        </p:nvSpPr>
        <p:spPr/>
        <p:txBody>
          <a:bodyPr>
            <a:normAutofit/>
          </a:bodyPr>
          <a:lstStyle/>
          <a:p>
            <a:pPr eaLnBrk="1" hangingPunct="1">
              <a:lnSpc>
                <a:spcPct val="90000"/>
              </a:lnSpc>
            </a:pPr>
            <a:r>
              <a:rPr lang="en-US" sz="3000" smtClean="0"/>
              <a:t>Light-absorbing antenna complexes in the thylakoid membrane of the chloroplast direct light energy to the reaction center </a:t>
            </a:r>
          </a:p>
          <a:p>
            <a:pPr eaLnBrk="1" hangingPunct="1">
              <a:lnSpc>
                <a:spcPct val="90000"/>
              </a:lnSpc>
            </a:pPr>
            <a:r>
              <a:rPr lang="en-US" sz="3000" smtClean="0"/>
              <a:t>The light reaction begins at the reaction center, where high-energy electrons are picked up by an electron transport chain (ETC)</a:t>
            </a:r>
          </a:p>
          <a:p>
            <a:pPr eaLnBrk="1" hangingPunct="1">
              <a:lnSpc>
                <a:spcPct val="90000"/>
              </a:lnSpc>
            </a:pPr>
            <a:r>
              <a:rPr lang="en-US" sz="3000" smtClean="0"/>
              <a:t>The ETC is made up of a series of electron-accepting molecules that pass electrons from one to another, giving off small amounts of energy, which is used to generate ATP</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22" name="Picture 2" descr="figure_09_07"/>
          <p:cNvPicPr>
            <a:picLocks noChangeAspect="1" noChangeArrowheads="1"/>
          </p:cNvPicPr>
          <p:nvPr/>
        </p:nvPicPr>
        <p:blipFill>
          <a:blip r:embed="rId3"/>
          <a:srcRect/>
          <a:stretch>
            <a:fillRect/>
          </a:stretch>
        </p:blipFill>
        <p:spPr bwMode="auto">
          <a:xfrm>
            <a:off x="304800" y="584200"/>
            <a:ext cx="8531225" cy="5697538"/>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Light Reactions Generate </a:t>
            </a:r>
            <a:br>
              <a:rPr lang="en-US" dirty="0" smtClean="0"/>
            </a:br>
            <a:r>
              <a:rPr lang="en-US" dirty="0" smtClean="0"/>
              <a:t>Energy Carriers</a:t>
            </a:r>
            <a:endParaRPr lang="en-US" dirty="0"/>
          </a:p>
        </p:txBody>
      </p:sp>
      <p:sp>
        <p:nvSpPr>
          <p:cNvPr id="39938" name="Content Placeholder 2"/>
          <p:cNvSpPr>
            <a:spLocks noGrp="1"/>
          </p:cNvSpPr>
          <p:nvPr>
            <p:ph idx="1"/>
          </p:nvPr>
        </p:nvSpPr>
        <p:spPr/>
        <p:txBody>
          <a:bodyPr/>
          <a:lstStyle/>
          <a:p>
            <a:pPr eaLnBrk="1" hangingPunct="1"/>
            <a:r>
              <a:rPr lang="en-US" smtClean="0"/>
              <a:t>Plant chloroplasts have two interlinked </a:t>
            </a:r>
            <a:r>
              <a:rPr lang="en-US" b="1" smtClean="0"/>
              <a:t>photosystems</a:t>
            </a:r>
            <a:r>
              <a:rPr lang="en-US" smtClean="0"/>
              <a:t> that work in tandem</a:t>
            </a:r>
          </a:p>
          <a:p>
            <a:pPr eaLnBrk="1" hangingPunct="1"/>
            <a:r>
              <a:rPr lang="en-US" smtClean="0"/>
              <a:t>Each photosystem is made up of an antenna complex and the associated reaction center</a:t>
            </a:r>
          </a:p>
          <a:p>
            <a:pPr lvl="1" eaLnBrk="1" hangingPunct="1"/>
            <a:r>
              <a:rPr lang="en-US" smtClean="0"/>
              <a:t>Photosystem II generates electrons, oxygen, and hydrogen ions</a:t>
            </a:r>
          </a:p>
          <a:p>
            <a:pPr lvl="1" eaLnBrk="1" hangingPunct="1"/>
            <a:r>
              <a:rPr lang="en-US" smtClean="0"/>
              <a:t>Photosystem I accepts electrons from photosystem II and returns them to NADP</a:t>
            </a:r>
            <a:r>
              <a:rPr lang="en-US" baseline="30000" smtClean="0"/>
              <a:t>+</a:t>
            </a:r>
            <a:r>
              <a:rPr lang="en-US" smtClean="0"/>
              <a:t> to generate NADPH</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7218" name="Picture 2" descr="figure_09_08a"/>
          <p:cNvPicPr>
            <a:picLocks noChangeAspect="1" noChangeArrowheads="1"/>
          </p:cNvPicPr>
          <p:nvPr/>
        </p:nvPicPr>
        <p:blipFill>
          <a:blip r:embed="rId3"/>
          <a:srcRect/>
          <a:stretch>
            <a:fillRect/>
          </a:stretch>
        </p:blipFill>
        <p:spPr bwMode="auto">
          <a:xfrm>
            <a:off x="304800" y="1181100"/>
            <a:ext cx="8531225" cy="4503738"/>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42" name="Picture 2" descr="figure_09_00"/>
          <p:cNvPicPr>
            <a:picLocks noChangeAspect="1" noChangeArrowheads="1"/>
          </p:cNvPicPr>
          <p:nvPr/>
        </p:nvPicPr>
        <p:blipFill>
          <a:blip r:embed="rId3"/>
          <a:srcRect/>
          <a:stretch>
            <a:fillRect/>
          </a:stretch>
        </p:blipFill>
        <p:spPr bwMode="auto">
          <a:xfrm>
            <a:off x="304800" y="419100"/>
            <a:ext cx="8531225" cy="6027738"/>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9266" name="Picture 2" descr="figure_09_08b"/>
          <p:cNvPicPr>
            <a:picLocks noChangeAspect="1" noChangeArrowheads="1"/>
          </p:cNvPicPr>
          <p:nvPr/>
        </p:nvPicPr>
        <p:blipFill>
          <a:blip r:embed="rId3"/>
          <a:srcRect/>
          <a:stretch>
            <a:fillRect/>
          </a:stretch>
        </p:blipFill>
        <p:spPr bwMode="auto">
          <a:xfrm>
            <a:off x="304800" y="1358900"/>
            <a:ext cx="8531225" cy="4143375"/>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9863" y="274638"/>
            <a:ext cx="8785225" cy="1143000"/>
          </a:xfrm>
        </p:spPr>
        <p:txBody>
          <a:bodyPr rtlCol="0">
            <a:normAutofit fontScale="90000"/>
          </a:bodyPr>
          <a:lstStyle/>
          <a:p>
            <a:pPr eaLnBrk="1" fontAlgn="auto" hangingPunct="1">
              <a:spcAft>
                <a:spcPts val="0"/>
              </a:spcAft>
              <a:defRPr/>
            </a:pPr>
            <a:r>
              <a:rPr lang="en-US" dirty="0" smtClean="0"/>
              <a:t>Light Reactions Generate </a:t>
            </a:r>
            <a:br>
              <a:rPr lang="en-US" dirty="0" smtClean="0"/>
            </a:br>
            <a:r>
              <a:rPr lang="en-US" dirty="0" smtClean="0"/>
              <a:t>Energy Carriers</a:t>
            </a:r>
            <a:endParaRPr lang="en-US" dirty="0"/>
          </a:p>
        </p:txBody>
      </p:sp>
      <p:sp>
        <p:nvSpPr>
          <p:cNvPr id="41986" name="Content Placeholder 2"/>
          <p:cNvSpPr>
            <a:spLocks noGrp="1"/>
          </p:cNvSpPr>
          <p:nvPr>
            <p:ph idx="1"/>
          </p:nvPr>
        </p:nvSpPr>
        <p:spPr/>
        <p:txBody>
          <a:bodyPr/>
          <a:lstStyle/>
          <a:p>
            <a:pPr eaLnBrk="1" hangingPunct="1"/>
            <a:r>
              <a:rPr lang="en-US" smtClean="0"/>
              <a:t>As high-energy electrons move down the ETC, hydrogen ions accumulate inside the thylakoid space, creating a </a:t>
            </a:r>
            <a:r>
              <a:rPr lang="en-US" b="1" smtClean="0"/>
              <a:t>proton gradient</a:t>
            </a:r>
          </a:p>
          <a:p>
            <a:pPr eaLnBrk="1" hangingPunct="1"/>
            <a:r>
              <a:rPr lang="en-US" smtClean="0"/>
              <a:t>As protons pass through the ATP synthase channel, energy stored in their concentration gradient is converted into chemical energy</a:t>
            </a:r>
          </a:p>
          <a:p>
            <a:pPr eaLnBrk="1" hangingPunct="1"/>
            <a:endParaRPr lang="en-US" smtClean="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1314" name="Picture 2" descr="figure_09_08c"/>
          <p:cNvPicPr>
            <a:picLocks noChangeAspect="1" noChangeArrowheads="1"/>
          </p:cNvPicPr>
          <p:nvPr/>
        </p:nvPicPr>
        <p:blipFill>
          <a:blip r:embed="rId3"/>
          <a:srcRect/>
          <a:stretch>
            <a:fillRect/>
          </a:stretch>
        </p:blipFill>
        <p:spPr bwMode="auto">
          <a:xfrm>
            <a:off x="304800" y="1117600"/>
            <a:ext cx="8531225" cy="4619625"/>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fontScale="90000"/>
          </a:bodyPr>
          <a:lstStyle/>
          <a:p>
            <a:pPr eaLnBrk="1" fontAlgn="auto" hangingPunct="1">
              <a:spcAft>
                <a:spcPts val="0"/>
              </a:spcAft>
              <a:defRPr/>
            </a:pPr>
            <a:r>
              <a:rPr lang="en-US" dirty="0" smtClean="0"/>
              <a:t>The Calvin Cycle Reactions </a:t>
            </a:r>
            <a:br>
              <a:rPr lang="en-US" dirty="0" smtClean="0"/>
            </a:br>
            <a:r>
              <a:rPr lang="en-US" dirty="0" smtClean="0"/>
              <a:t>Manufacture Sugars</a:t>
            </a:r>
            <a:endParaRPr lang="en-US" dirty="0"/>
          </a:p>
        </p:txBody>
      </p:sp>
      <p:sp>
        <p:nvSpPr>
          <p:cNvPr id="3" name="Content Placeholder 2"/>
          <p:cNvSpPr>
            <a:spLocks noGrp="1"/>
          </p:cNvSpPr>
          <p:nvPr>
            <p:ph idx="1"/>
          </p:nvPr>
        </p:nvSpPr>
        <p:spPr/>
        <p:txBody>
          <a:bodyPr>
            <a:normAutofit/>
          </a:bodyPr>
          <a:lstStyle/>
          <a:p>
            <a:pPr eaLnBrk="1" hangingPunct="1">
              <a:lnSpc>
                <a:spcPct val="90000"/>
              </a:lnSpc>
            </a:pPr>
            <a:r>
              <a:rPr lang="en-US" smtClean="0"/>
              <a:t>The Calvin cycle is a series of enzymatic reactions that take place in the stroma of the chloroplast </a:t>
            </a:r>
          </a:p>
          <a:p>
            <a:pPr eaLnBrk="1" hangingPunct="1">
              <a:lnSpc>
                <a:spcPct val="90000"/>
              </a:lnSpc>
            </a:pPr>
            <a:r>
              <a:rPr lang="en-US" smtClean="0"/>
              <a:t>This process, also known as </a:t>
            </a:r>
            <a:r>
              <a:rPr lang="en-US" b="1" smtClean="0"/>
              <a:t>carbon fixation</a:t>
            </a:r>
            <a:r>
              <a:rPr lang="en-US" smtClean="0"/>
              <a:t>, synthesizes sugars from carbon dioxide and water</a:t>
            </a:r>
          </a:p>
          <a:p>
            <a:pPr eaLnBrk="1" hangingPunct="1">
              <a:lnSpc>
                <a:spcPct val="90000"/>
              </a:lnSpc>
            </a:pPr>
            <a:r>
              <a:rPr lang="en-US" smtClean="0"/>
              <a:t>Rubisco is an important enzyme that keeps the Calvin cycle running by serving as the acceptor molecule for carbon dioxide</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Calvin Cycle Reactions </a:t>
            </a:r>
            <a:br>
              <a:rPr lang="en-US" dirty="0" smtClean="0"/>
            </a:br>
            <a:r>
              <a:rPr lang="en-US" dirty="0" smtClean="0"/>
              <a:t>Manufacture Sugars</a:t>
            </a:r>
            <a:endParaRPr lang="en-US" dirty="0"/>
          </a:p>
        </p:txBody>
      </p:sp>
      <p:sp>
        <p:nvSpPr>
          <p:cNvPr id="3" name="Content Placeholder 2"/>
          <p:cNvSpPr>
            <a:spLocks noGrp="1"/>
          </p:cNvSpPr>
          <p:nvPr>
            <p:ph idx="1"/>
          </p:nvPr>
        </p:nvSpPr>
        <p:spPr/>
        <p:txBody>
          <a:bodyPr>
            <a:normAutofit/>
          </a:bodyPr>
          <a:lstStyle/>
          <a:p>
            <a:pPr eaLnBrk="1" hangingPunct="1">
              <a:lnSpc>
                <a:spcPct val="90000"/>
              </a:lnSpc>
            </a:pPr>
            <a:r>
              <a:rPr lang="en-US" smtClean="0"/>
              <a:t>Three turns of the Calvin cycle are needed to produce a single three-carbon sugar called glyceraldehyde 3-phosphate (G3P)</a:t>
            </a:r>
          </a:p>
          <a:p>
            <a:pPr eaLnBrk="1" hangingPunct="1">
              <a:lnSpc>
                <a:spcPct val="90000"/>
              </a:lnSpc>
            </a:pPr>
            <a:r>
              <a:rPr lang="en-US" smtClean="0"/>
              <a:t>G3P is the building block of glucose and all the other carbohydrates</a:t>
            </a:r>
          </a:p>
          <a:p>
            <a:pPr eaLnBrk="1" hangingPunct="1">
              <a:lnSpc>
                <a:spcPct val="90000"/>
              </a:lnSpc>
            </a:pPr>
            <a:r>
              <a:rPr lang="en-US" smtClean="0"/>
              <a:t>G3P is shipped out of the chloroplast and used to fuel chemical reactions</a:t>
            </a:r>
          </a:p>
          <a:p>
            <a:pPr eaLnBrk="1" hangingPunct="1">
              <a:lnSpc>
                <a:spcPct val="90000"/>
              </a:lnSpc>
            </a:pPr>
            <a:r>
              <a:rPr lang="en-US" smtClean="0"/>
              <a:t>In plants, G3P can be stored as starch for use at night</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62" name="Picture 2" descr="figure_09_09"/>
          <p:cNvPicPr>
            <a:picLocks noChangeAspect="1" noChangeArrowheads="1"/>
          </p:cNvPicPr>
          <p:nvPr/>
        </p:nvPicPr>
        <p:blipFill>
          <a:blip r:embed="rId3"/>
          <a:srcRect/>
          <a:stretch>
            <a:fillRect/>
          </a:stretch>
        </p:blipFill>
        <p:spPr bwMode="auto">
          <a:xfrm>
            <a:off x="304800" y="482600"/>
            <a:ext cx="8531225" cy="59055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4000" smtClean="0"/>
              <a:t>Cellular Respiration: Energy from Food</a:t>
            </a:r>
          </a:p>
        </p:txBody>
      </p:sp>
      <p:sp>
        <p:nvSpPr>
          <p:cNvPr id="47106" name="Content Placeholder 2"/>
          <p:cNvSpPr>
            <a:spLocks noGrp="1"/>
          </p:cNvSpPr>
          <p:nvPr>
            <p:ph idx="1"/>
          </p:nvPr>
        </p:nvSpPr>
        <p:spPr/>
        <p:txBody>
          <a:bodyPr/>
          <a:lstStyle/>
          <a:p>
            <a:pPr eaLnBrk="1" hangingPunct="1"/>
            <a:r>
              <a:rPr lang="en-US" smtClean="0"/>
              <a:t>Both producers and consumers carry out cellular respiration to extract energy from the food they eat</a:t>
            </a:r>
          </a:p>
          <a:p>
            <a:pPr eaLnBrk="1" hangingPunct="1"/>
            <a:r>
              <a:rPr lang="en-US" smtClean="0"/>
              <a:t>There are three main stages of cellular respiration:</a:t>
            </a:r>
          </a:p>
          <a:p>
            <a:pPr lvl="1" eaLnBrk="1" hangingPunct="1"/>
            <a:r>
              <a:rPr lang="en-US" smtClean="0"/>
              <a:t>Glycolysis</a:t>
            </a:r>
          </a:p>
          <a:p>
            <a:pPr lvl="1" eaLnBrk="1" hangingPunct="1"/>
            <a:r>
              <a:rPr lang="en-US" smtClean="0"/>
              <a:t>The Krebs cycle</a:t>
            </a:r>
          </a:p>
          <a:p>
            <a:pPr lvl="1" eaLnBrk="1" hangingPunct="1"/>
            <a:r>
              <a:rPr lang="en-US" smtClean="0"/>
              <a:t>Oxidative phosphorylation</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4000" smtClean="0"/>
              <a:t>Glycolysis Is the First Stage in the</a:t>
            </a:r>
            <a:br>
              <a:rPr lang="en-US" sz="4000" smtClean="0"/>
            </a:br>
            <a:r>
              <a:rPr lang="en-US" sz="4000" smtClean="0"/>
              <a:t>Cellular Breakdown of Sugars</a:t>
            </a:r>
          </a:p>
        </p:txBody>
      </p:sp>
      <p:sp>
        <p:nvSpPr>
          <p:cNvPr id="3" name="Content Placeholder 2"/>
          <p:cNvSpPr>
            <a:spLocks noGrp="1"/>
          </p:cNvSpPr>
          <p:nvPr>
            <p:ph idx="1"/>
          </p:nvPr>
        </p:nvSpPr>
        <p:spPr/>
        <p:txBody>
          <a:bodyPr>
            <a:normAutofit lnSpcReduction="10000"/>
          </a:bodyPr>
          <a:lstStyle/>
          <a:p>
            <a:pPr eaLnBrk="1" hangingPunct="1">
              <a:lnSpc>
                <a:spcPct val="90000"/>
              </a:lnSpc>
            </a:pPr>
            <a:r>
              <a:rPr lang="en-US" smtClean="0"/>
              <a:t>Glycolysis is the first step in the breakdown of sugars and takes place in the cytosol</a:t>
            </a:r>
          </a:p>
          <a:p>
            <a:pPr eaLnBrk="1" hangingPunct="1">
              <a:lnSpc>
                <a:spcPct val="90000"/>
              </a:lnSpc>
            </a:pPr>
            <a:r>
              <a:rPr lang="en-US" smtClean="0"/>
              <a:t>During glycolysis, enzyme-catalyzed reactions convert glucose to a six-carbon intermediate, which is then broken down to G3P</a:t>
            </a:r>
          </a:p>
          <a:p>
            <a:pPr eaLnBrk="1" hangingPunct="1">
              <a:lnSpc>
                <a:spcPct val="90000"/>
              </a:lnSpc>
            </a:pPr>
            <a:r>
              <a:rPr lang="en-US" smtClean="0"/>
              <a:t>G3P is then converted into </a:t>
            </a:r>
            <a:r>
              <a:rPr lang="en-US" b="1" smtClean="0"/>
              <a:t>pyruvate</a:t>
            </a:r>
            <a:r>
              <a:rPr lang="en-US" smtClean="0"/>
              <a:t>, a three-carbon organic acid</a:t>
            </a:r>
          </a:p>
          <a:p>
            <a:pPr eaLnBrk="1" hangingPunct="1">
              <a:lnSpc>
                <a:spcPct val="90000"/>
              </a:lnSpc>
            </a:pPr>
            <a:r>
              <a:rPr lang="en-US" smtClean="0"/>
              <a:t>Pyruvate then enters the mitochondria for steps two and three, during which it is broken down </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5410" name="Picture 2" descr="figure_09_10"/>
          <p:cNvPicPr>
            <a:picLocks noChangeAspect="1" noChangeArrowheads="1"/>
          </p:cNvPicPr>
          <p:nvPr/>
        </p:nvPicPr>
        <p:blipFill>
          <a:blip r:embed="rId3"/>
          <a:srcRect/>
          <a:stretch>
            <a:fillRect/>
          </a:stretch>
        </p:blipFill>
        <p:spPr bwMode="auto">
          <a:xfrm>
            <a:off x="304800" y="444500"/>
            <a:ext cx="8531225" cy="5984875"/>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325562"/>
          </a:xfrm>
        </p:spPr>
        <p:txBody>
          <a:bodyPr>
            <a:normAutofit/>
          </a:bodyPr>
          <a:lstStyle/>
          <a:p>
            <a:pPr eaLnBrk="1" hangingPunct="1"/>
            <a:r>
              <a:rPr lang="en-US" sz="4000" smtClean="0"/>
              <a:t>Fermentation Facilitates ATP Production Through Glycolysis When Oxygen Is Absent</a:t>
            </a:r>
          </a:p>
        </p:txBody>
      </p:sp>
      <p:sp>
        <p:nvSpPr>
          <p:cNvPr id="50178" name="Content Placeholder 2"/>
          <p:cNvSpPr>
            <a:spLocks noGrp="1"/>
          </p:cNvSpPr>
          <p:nvPr>
            <p:ph idx="1"/>
          </p:nvPr>
        </p:nvSpPr>
        <p:spPr/>
        <p:txBody>
          <a:bodyPr/>
          <a:lstStyle/>
          <a:p>
            <a:pPr eaLnBrk="1" hangingPunct="1"/>
            <a:r>
              <a:rPr lang="en-US" smtClean="0"/>
              <a:t>Glycolysis does not require oxygen; it is an </a:t>
            </a:r>
            <a:r>
              <a:rPr lang="en-US" b="1" smtClean="0"/>
              <a:t>anaerobic</a:t>
            </a:r>
            <a:r>
              <a:rPr lang="en-US" smtClean="0"/>
              <a:t> process</a:t>
            </a:r>
          </a:p>
          <a:p>
            <a:pPr eaLnBrk="1" hangingPunct="1"/>
            <a:r>
              <a:rPr lang="en-US" smtClean="0"/>
              <a:t>During fermentation, the pyruvate and NADH produced by glycolysis remain in the cytosol </a:t>
            </a:r>
          </a:p>
          <a:p>
            <a:pPr eaLnBrk="1" hangingPunct="1"/>
            <a:r>
              <a:rPr lang="en-US" smtClean="0"/>
              <a:t>Postglycolytic reactions convert pyruvate and NADH into other molecules, such as alcohol or lactic acid</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mtClean="0"/>
              <a:t>Energy Is Necessary</a:t>
            </a:r>
          </a:p>
        </p:txBody>
      </p:sp>
      <p:sp>
        <p:nvSpPr>
          <p:cNvPr id="3" name="Content Placeholder 2"/>
          <p:cNvSpPr>
            <a:spLocks noGrp="1"/>
          </p:cNvSpPr>
          <p:nvPr>
            <p:ph idx="1"/>
          </p:nvPr>
        </p:nvSpPr>
        <p:spPr/>
        <p:txBody>
          <a:bodyPr>
            <a:normAutofit/>
          </a:bodyPr>
          <a:lstStyle/>
          <a:p>
            <a:pPr eaLnBrk="1" hangingPunct="1">
              <a:lnSpc>
                <a:spcPct val="90000"/>
              </a:lnSpc>
            </a:pPr>
            <a:r>
              <a:rPr lang="en-US" sz="3000" smtClean="0"/>
              <a:t>In most ecosystems, the sun is the ultimate source of energy for all living organisms</a:t>
            </a:r>
          </a:p>
          <a:p>
            <a:pPr eaLnBrk="1" hangingPunct="1">
              <a:lnSpc>
                <a:spcPct val="90000"/>
              </a:lnSpc>
            </a:pPr>
            <a:r>
              <a:rPr lang="en-US" sz="3000" smtClean="0"/>
              <a:t>Metabolism encompasses all the chemical reactions involved in the capture, storage, and utilization of energy in a cell</a:t>
            </a:r>
          </a:p>
          <a:p>
            <a:pPr eaLnBrk="1" hangingPunct="1">
              <a:lnSpc>
                <a:spcPct val="90000"/>
              </a:lnSpc>
            </a:pPr>
            <a:r>
              <a:rPr lang="en-US" sz="3000" smtClean="0"/>
              <a:t>Plants and photosynthetic organisms that convert light energy into food are called </a:t>
            </a:r>
            <a:r>
              <a:rPr lang="en-US" sz="3000" b="1" smtClean="0"/>
              <a:t>producers</a:t>
            </a:r>
          </a:p>
          <a:p>
            <a:pPr eaLnBrk="1" hangingPunct="1">
              <a:lnSpc>
                <a:spcPct val="90000"/>
              </a:lnSpc>
            </a:pPr>
            <a:r>
              <a:rPr lang="en-US" sz="3000" smtClean="0"/>
              <a:t>Organisms that acquire energy by eating producers or other consumers are called </a:t>
            </a:r>
            <a:r>
              <a:rPr lang="en-US" sz="3000" b="1" smtClean="0"/>
              <a:t>consumers</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eaLnBrk="1" hangingPunct="1"/>
            <a:r>
              <a:rPr lang="en-US" sz="4000" smtClean="0"/>
              <a:t>Fermentation Facilitates ATP Production Through Glycolysis When Oxygen Is Absent</a:t>
            </a:r>
          </a:p>
        </p:txBody>
      </p:sp>
      <p:sp>
        <p:nvSpPr>
          <p:cNvPr id="51202" name="Content Placeholder 2"/>
          <p:cNvSpPr>
            <a:spLocks noGrp="1"/>
          </p:cNvSpPr>
          <p:nvPr>
            <p:ph idx="1"/>
          </p:nvPr>
        </p:nvSpPr>
        <p:spPr/>
        <p:txBody>
          <a:bodyPr/>
          <a:lstStyle/>
          <a:p>
            <a:pPr eaLnBrk="1" hangingPunct="1"/>
            <a:r>
              <a:rPr lang="en-US" smtClean="0"/>
              <a:t>Fermentation by anaerobic yeasts converts pyruvate into an ethanol, releasing CO2 gas </a:t>
            </a:r>
          </a:p>
          <a:p>
            <a:pPr eaLnBrk="1" hangingPunct="1"/>
            <a:r>
              <a:rPr lang="en-US" smtClean="0"/>
              <a:t>Lactic acids forms in severely taxed muscle cells as a result of ATP production in the absence of oxygen </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7458" name="Picture 2" descr="figure_09_11"/>
          <p:cNvPicPr>
            <a:picLocks noChangeAspect="1" noChangeArrowheads="1"/>
          </p:cNvPicPr>
          <p:nvPr/>
        </p:nvPicPr>
        <p:blipFill>
          <a:blip r:embed="rId3"/>
          <a:srcRect/>
          <a:stretch>
            <a:fillRect/>
          </a:stretch>
        </p:blipFill>
        <p:spPr bwMode="auto">
          <a:xfrm>
            <a:off x="2222500" y="215900"/>
            <a:ext cx="4699000" cy="6435725"/>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73238"/>
          </a:xfrm>
        </p:spPr>
        <p:txBody>
          <a:bodyPr rtlCol="0">
            <a:normAutofit fontScale="90000"/>
          </a:bodyPr>
          <a:lstStyle/>
          <a:p>
            <a:pPr eaLnBrk="1" fontAlgn="auto" hangingPunct="1">
              <a:spcAft>
                <a:spcPts val="0"/>
              </a:spcAft>
              <a:defRPr/>
            </a:pPr>
            <a:r>
              <a:rPr lang="en-US" dirty="0" smtClean="0"/>
              <a:t>Cellular Respiration in the Mitochondrion Furnishes Much of the ATP Needed by Most Eukaryotes</a:t>
            </a:r>
            <a:endParaRPr lang="en-US" dirty="0"/>
          </a:p>
        </p:txBody>
      </p:sp>
      <p:sp>
        <p:nvSpPr>
          <p:cNvPr id="53250" name="Content Placeholder 2"/>
          <p:cNvSpPr>
            <a:spLocks noGrp="1"/>
          </p:cNvSpPr>
          <p:nvPr>
            <p:ph idx="1"/>
          </p:nvPr>
        </p:nvSpPr>
        <p:spPr>
          <a:xfrm>
            <a:off x="457200" y="1955800"/>
            <a:ext cx="8229600" cy="4525962"/>
          </a:xfrm>
        </p:spPr>
        <p:txBody>
          <a:bodyPr/>
          <a:lstStyle/>
          <a:p>
            <a:pPr eaLnBrk="1" hangingPunct="1"/>
            <a:r>
              <a:rPr lang="en-US" dirty="0" smtClean="0"/>
              <a:t>The second step of cellular respiration takes place in the mitochondria and is an</a:t>
            </a:r>
            <a:r>
              <a:rPr lang="en-US" b="1" dirty="0" smtClean="0"/>
              <a:t> aerobic </a:t>
            </a:r>
            <a:r>
              <a:rPr lang="en-US" dirty="0" smtClean="0"/>
              <a:t>process</a:t>
            </a:r>
          </a:p>
          <a:p>
            <a:pPr eaLnBrk="1" hangingPunct="1"/>
            <a:r>
              <a:rPr lang="en-US" dirty="0" smtClean="0"/>
              <a:t>Highly aerobic tissues, such as muscle, tend to have high concentrations of mitochondria and a rich blood supply</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Krebs Cycle Releases Carbon Dioxide and Generates Energy Carriers</a:t>
            </a:r>
            <a:endParaRPr lang="en-US" dirty="0"/>
          </a:p>
        </p:txBody>
      </p:sp>
      <p:sp>
        <p:nvSpPr>
          <p:cNvPr id="54274" name="Content Placeholder 2"/>
          <p:cNvSpPr>
            <a:spLocks noGrp="1"/>
          </p:cNvSpPr>
          <p:nvPr>
            <p:ph idx="1"/>
          </p:nvPr>
        </p:nvSpPr>
        <p:spPr/>
        <p:txBody>
          <a:bodyPr/>
          <a:lstStyle/>
          <a:p>
            <a:pPr eaLnBrk="1" hangingPunct="1"/>
            <a:r>
              <a:rPr lang="en-US" smtClean="0"/>
              <a:t>Pyruvate entering the mitochondrion must be  broken down into acetyl CoA before entering the Krebs Cycle</a:t>
            </a:r>
          </a:p>
          <a:p>
            <a:pPr eaLnBrk="1" hangingPunct="1"/>
            <a:r>
              <a:rPr lang="en-US" smtClean="0"/>
              <a:t>Through a series of reactions, the Krebs cycle produces ATP, NADH, and FADH</a:t>
            </a:r>
            <a:r>
              <a:rPr lang="en-US" baseline="-25000" smtClean="0"/>
              <a:t>2</a:t>
            </a:r>
            <a:r>
              <a:rPr lang="en-US" smtClean="0"/>
              <a:t>, energy carriers that will be used in the final stage of cellular respiration</a:t>
            </a:r>
            <a:endParaRPr lang="en-US" baseline="-25000" smtClean="0"/>
          </a:p>
          <a:p>
            <a:pPr eaLnBrk="1" hangingPunct="1"/>
            <a:endParaRPr lang="en-US" baseline="-25000" smtClean="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1554" name="Picture 2" descr="figure_09_12"/>
          <p:cNvPicPr>
            <a:picLocks noChangeAspect="1" noChangeArrowheads="1"/>
          </p:cNvPicPr>
          <p:nvPr/>
        </p:nvPicPr>
        <p:blipFill>
          <a:blip r:embed="rId3"/>
          <a:srcRect/>
          <a:stretch>
            <a:fillRect/>
          </a:stretch>
        </p:blipFill>
        <p:spPr bwMode="auto">
          <a:xfrm>
            <a:off x="304800" y="622300"/>
            <a:ext cx="8531225" cy="5624513"/>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1" name="Title 1"/>
          <p:cNvSpPr>
            <a:spLocks noGrp="1"/>
          </p:cNvSpPr>
          <p:nvPr>
            <p:ph type="title"/>
          </p:nvPr>
        </p:nvSpPr>
        <p:spPr>
          <a:xfrm>
            <a:off x="0" y="274638"/>
            <a:ext cx="9144000" cy="1143000"/>
          </a:xfrm>
        </p:spPr>
        <p:txBody>
          <a:bodyPr/>
          <a:lstStyle/>
          <a:p>
            <a:pPr eaLnBrk="1" hangingPunct="1"/>
            <a:r>
              <a:rPr lang="en-US" smtClean="0"/>
              <a:t>Oxidative Phosphorylation Uses Oxygen to Produce ATP in Quantity</a:t>
            </a:r>
          </a:p>
        </p:txBody>
      </p:sp>
      <p:sp>
        <p:nvSpPr>
          <p:cNvPr id="56322" name="Content Placeholder 2"/>
          <p:cNvSpPr>
            <a:spLocks noGrp="1"/>
          </p:cNvSpPr>
          <p:nvPr>
            <p:ph idx="1"/>
          </p:nvPr>
        </p:nvSpPr>
        <p:spPr/>
        <p:txBody>
          <a:bodyPr/>
          <a:lstStyle/>
          <a:p>
            <a:pPr eaLnBrk="1" hangingPunct="1"/>
            <a:r>
              <a:rPr lang="en-US" smtClean="0"/>
              <a:t>Oxidative phosphorylation produces the largest amount of ATP during cellular respiration</a:t>
            </a:r>
          </a:p>
          <a:p>
            <a:pPr eaLnBrk="1" hangingPunct="1"/>
            <a:r>
              <a:rPr lang="en-US" smtClean="0"/>
              <a:t>Oxidative phosphorylation is the last stage of cellular respiration and takes place in the many folds </a:t>
            </a:r>
            <a:r>
              <a:rPr lang="en-US" i="1" smtClean="0"/>
              <a:t>(cristae) </a:t>
            </a:r>
            <a:r>
              <a:rPr lang="en-US" smtClean="0"/>
              <a:t>of the inner mitochondrial membrane</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4000" smtClean="0"/>
              <a:t>Oxidative Phosphorylation Uses Oxygen to Produce ATP in Quantity</a:t>
            </a:r>
          </a:p>
        </p:txBody>
      </p:sp>
      <p:sp>
        <p:nvSpPr>
          <p:cNvPr id="57346" name="Content Placeholder 2"/>
          <p:cNvSpPr>
            <a:spLocks noGrp="1"/>
          </p:cNvSpPr>
          <p:nvPr>
            <p:ph idx="1"/>
          </p:nvPr>
        </p:nvSpPr>
        <p:spPr/>
        <p:txBody>
          <a:bodyPr/>
          <a:lstStyle/>
          <a:p>
            <a:pPr eaLnBrk="1" hangingPunct="1"/>
            <a:r>
              <a:rPr lang="en-US" smtClean="0"/>
              <a:t>Energy carriers produced during the Krebs cycle donate their high-energy electrons to the electron transport chain (ETC), which releases energy as it passes electrons down the chain</a:t>
            </a:r>
          </a:p>
          <a:p>
            <a:pPr eaLnBrk="1" hangingPunct="1"/>
            <a:r>
              <a:rPr lang="en-US" smtClean="0"/>
              <a:t>The energy released from the ETC is used to create a proton gradient</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4000" smtClean="0"/>
              <a:t>Oxidative Phosphorylation Uses Oxygen to Produce ATP in Quantity</a:t>
            </a:r>
          </a:p>
        </p:txBody>
      </p:sp>
      <p:sp>
        <p:nvSpPr>
          <p:cNvPr id="3" name="Content Placeholder 2"/>
          <p:cNvSpPr>
            <a:spLocks noGrp="1"/>
          </p:cNvSpPr>
          <p:nvPr>
            <p:ph idx="1"/>
          </p:nvPr>
        </p:nvSpPr>
        <p:spPr/>
        <p:txBody>
          <a:bodyPr>
            <a:normAutofit/>
          </a:bodyPr>
          <a:lstStyle/>
          <a:p>
            <a:pPr eaLnBrk="1" hangingPunct="1">
              <a:lnSpc>
                <a:spcPct val="90000"/>
              </a:lnSpc>
            </a:pPr>
            <a:r>
              <a:rPr lang="en-US" smtClean="0"/>
              <a:t>The movement of protons through the ATP synthase channel activates enzymes that catalyze the phosphorylation of ADP to from ATP</a:t>
            </a:r>
          </a:p>
          <a:p>
            <a:pPr eaLnBrk="1" hangingPunct="1">
              <a:lnSpc>
                <a:spcPct val="90000"/>
              </a:lnSpc>
            </a:pPr>
            <a:r>
              <a:rPr lang="en-US" smtClean="0"/>
              <a:t>Electrons that travel down the ETC are eventually accepted by O</a:t>
            </a:r>
            <a:r>
              <a:rPr lang="en-US" baseline="-25000" smtClean="0"/>
              <a:t>2 </a:t>
            </a:r>
            <a:r>
              <a:rPr lang="en-US" smtClean="0"/>
              <a:t> and H</a:t>
            </a:r>
            <a:r>
              <a:rPr lang="en-US" baseline="30000" smtClean="0"/>
              <a:t>+</a:t>
            </a:r>
            <a:r>
              <a:rPr lang="en-US" smtClean="0"/>
              <a:t> to make water</a:t>
            </a:r>
          </a:p>
          <a:p>
            <a:pPr eaLnBrk="1" hangingPunct="1">
              <a:lnSpc>
                <a:spcPct val="90000"/>
              </a:lnSpc>
            </a:pPr>
            <a:r>
              <a:rPr lang="en-US" smtClean="0"/>
              <a:t>Cellular respiration has a net yield of about 30 to 32 ATP molecules per molecule of glucose</a:t>
            </a:r>
            <a:endParaRPr lang="en-US" baseline="30000" smtClean="0"/>
          </a:p>
          <a:p>
            <a:pPr eaLnBrk="1" hangingPunct="1">
              <a:lnSpc>
                <a:spcPct val="90000"/>
              </a:lnSpc>
            </a:pPr>
            <a:endParaRPr lang="en-US" smtClean="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02" name="Picture 2" descr="figure_09_13"/>
          <p:cNvPicPr>
            <a:picLocks noChangeAspect="1" noChangeArrowheads="1"/>
          </p:cNvPicPr>
          <p:nvPr/>
        </p:nvPicPr>
        <p:blipFill>
          <a:blip r:embed="rId3"/>
          <a:srcRect/>
          <a:stretch>
            <a:fillRect/>
          </a:stretch>
        </p:blipFill>
        <p:spPr bwMode="auto">
          <a:xfrm>
            <a:off x="2527300" y="215900"/>
            <a:ext cx="4102100" cy="6435725"/>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eaLnBrk="1" hangingPunct="1"/>
            <a:r>
              <a:rPr lang="en-US" smtClean="0"/>
              <a:t>Waiting to Exhale</a:t>
            </a:r>
          </a:p>
        </p:txBody>
      </p:sp>
      <p:sp>
        <p:nvSpPr>
          <p:cNvPr id="60418" name="Content Placeholder 2"/>
          <p:cNvSpPr>
            <a:spLocks noGrp="1"/>
          </p:cNvSpPr>
          <p:nvPr>
            <p:ph idx="1"/>
          </p:nvPr>
        </p:nvSpPr>
        <p:spPr/>
        <p:txBody>
          <a:bodyPr/>
          <a:lstStyle/>
          <a:p>
            <a:pPr eaLnBrk="1" hangingPunct="1"/>
            <a:r>
              <a:rPr lang="en-US" smtClean="0"/>
              <a:t>The human body responds to low oxygen levels by increasing the number and size of red blood cells that carry oxygen and deliver it throughout the body</a:t>
            </a:r>
          </a:p>
          <a:p>
            <a:pPr eaLnBrk="1" hangingPunct="1"/>
            <a:r>
              <a:rPr lang="en-US" smtClean="0"/>
              <a:t>Endurance sport participants learn to control oxygen use through meditation, training at high altitudes, and sleeping in low-oxygen tents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6738" name="Picture 2" descr="figure_09_01b"/>
          <p:cNvPicPr>
            <a:picLocks noChangeAspect="1" noChangeArrowheads="1"/>
          </p:cNvPicPr>
          <p:nvPr/>
        </p:nvPicPr>
        <p:blipFill>
          <a:blip r:embed="rId3"/>
          <a:srcRect/>
          <a:stretch>
            <a:fillRect/>
          </a:stretch>
        </p:blipFill>
        <p:spPr bwMode="auto">
          <a:xfrm>
            <a:off x="304800" y="292100"/>
            <a:ext cx="8531225" cy="6283325"/>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dirty="0" smtClean="0">
                <a:solidFill>
                  <a:srgbClr val="E03C3C"/>
                </a:solidFill>
                <a:ea typeface="+mj-ea"/>
                <a:cs typeface="+mj-cs"/>
              </a:rPr>
              <a:t>Clicker Questions</a:t>
            </a:r>
            <a:endParaRPr lang="en-US" sz="4800" b="1" dirty="0">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defRPr/>
            </a:pPr>
            <a:r>
              <a:rPr lang="en-US" sz="2800" b="1" dirty="0" smtClean="0"/>
              <a:t>CHAPTER 9</a:t>
            </a:r>
            <a:endParaRPr lang="en-US" sz="2800" dirty="0" smtClean="0"/>
          </a:p>
          <a:p>
            <a:pPr eaLnBrk="1" fontAlgn="auto" hangingPunct="1">
              <a:lnSpc>
                <a:spcPct val="90000"/>
              </a:lnSpc>
              <a:spcAft>
                <a:spcPts val="0"/>
              </a:spcAft>
              <a:defRPr/>
            </a:pPr>
            <a:r>
              <a:rPr lang="en-US" sz="2800" dirty="0" smtClean="0"/>
              <a:t>Photosynthesis and</a:t>
            </a:r>
          </a:p>
          <a:p>
            <a:pPr eaLnBrk="1" fontAlgn="auto" hangingPunct="1">
              <a:lnSpc>
                <a:spcPct val="90000"/>
              </a:lnSpc>
              <a:spcAft>
                <a:spcPts val="0"/>
              </a:spcAft>
              <a:defRPr/>
            </a:pPr>
            <a:r>
              <a:rPr lang="en-US" sz="2800" dirty="0" smtClean="0"/>
              <a:t>Cellular Respiration</a:t>
            </a:r>
            <a:endParaRPr lang="en-US" sz="28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13"/>
          <p:cNvSpPr>
            <a:spLocks noGrp="1" noChangeArrowheads="1"/>
          </p:cNvSpPr>
          <p:nvPr>
            <p:ph type="title"/>
          </p:nvPr>
        </p:nvSpPr>
        <p:spPr>
          <a:xfrm>
            <a:off x="609600" y="685800"/>
            <a:ext cx="5181600" cy="1371600"/>
          </a:xfrm>
        </p:spPr>
        <p:txBody>
          <a:bodyPr rIns="132080"/>
          <a:lstStyle/>
          <a:p>
            <a:pPr marL="877888" indent="-877888" eaLnBrk="1" hangingPunct="1"/>
            <a:r>
              <a:rPr lang="en-US"/>
              <a:t>Concept Quiz</a:t>
            </a:r>
            <a:br>
              <a:rPr lang="en-US"/>
            </a:br>
            <a:endParaRPr lang="en-US"/>
          </a:p>
        </p:txBody>
      </p:sp>
      <p:sp>
        <p:nvSpPr>
          <p:cNvPr id="26627" name="Rectangle 14"/>
          <p:cNvSpPr>
            <a:spLocks noGrp="1" noChangeArrowheads="1"/>
          </p:cNvSpPr>
          <p:nvPr>
            <p:ph type="body" idx="1"/>
          </p:nvPr>
        </p:nvSpPr>
        <p:spPr>
          <a:xfrm>
            <a:off x="457200" y="1524000"/>
            <a:ext cx="8229600" cy="3336925"/>
          </a:xfrm>
        </p:spPr>
        <p:txBody>
          <a:bodyPr rIns="132080"/>
          <a:lstStyle/>
          <a:p>
            <a:pPr marL="649288" indent="-649288" eaLnBrk="1" hangingPunct="1">
              <a:buFont typeface="Wingdings" pitchFamily="1" charset="2"/>
              <a:buNone/>
            </a:pPr>
            <a:r>
              <a:rPr lang="en-US"/>
              <a:t>	A common feature of both chloroplasts and mitochondria is</a:t>
            </a:r>
          </a:p>
          <a:p>
            <a:pPr marL="649288" indent="-649288" eaLnBrk="1" hangingPunct="1">
              <a:buFont typeface="Wingdings" pitchFamily="1" charset="2"/>
              <a:buNone/>
            </a:pPr>
            <a:r>
              <a:rPr lang="en-US"/>
              <a:t>	A. The use of chlorophyll</a:t>
            </a:r>
          </a:p>
          <a:p>
            <a:pPr marL="649288" indent="-649288" eaLnBrk="1" hangingPunct="1">
              <a:buFont typeface="Wingdings" pitchFamily="1" charset="2"/>
              <a:buNone/>
            </a:pPr>
            <a:r>
              <a:rPr lang="en-US"/>
              <a:t>	B. Production of CO</a:t>
            </a:r>
            <a:r>
              <a:rPr lang="en-US" baseline="-25000"/>
              <a:t>2</a:t>
            </a:r>
          </a:p>
          <a:p>
            <a:pPr marL="649288" indent="-649288" eaLnBrk="1" hangingPunct="1">
              <a:buFont typeface="Wingdings" pitchFamily="1" charset="2"/>
              <a:buNone/>
            </a:pPr>
            <a:r>
              <a:rPr lang="en-US"/>
              <a:t>	C. Use of an electron transport chain</a:t>
            </a:r>
          </a:p>
          <a:p>
            <a:pPr marL="649288" indent="-649288" eaLnBrk="1" hangingPunct="1">
              <a:buFont typeface="Wingdings" pitchFamily="1" charset="2"/>
              <a:buNone/>
            </a:pPr>
            <a:r>
              <a:rPr lang="en-US"/>
              <a:t>	D. Presence in all cells</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13"/>
          <p:cNvSpPr>
            <a:spLocks noGrp="1" noChangeArrowheads="1"/>
          </p:cNvSpPr>
          <p:nvPr>
            <p:ph type="body" idx="1"/>
          </p:nvPr>
        </p:nvSpPr>
        <p:spPr>
          <a:xfrm>
            <a:off x="457200" y="1524000"/>
            <a:ext cx="8229600" cy="3663950"/>
          </a:xfrm>
        </p:spPr>
        <p:txBody>
          <a:bodyPr rIns="132080"/>
          <a:lstStyle/>
          <a:p>
            <a:pPr marL="649288" indent="-649288" eaLnBrk="1" hangingPunct="1">
              <a:buFont typeface="Wingdings" pitchFamily="1" charset="2"/>
              <a:buNone/>
            </a:pPr>
            <a:r>
              <a:rPr lang="en-US"/>
              <a:t>	Photosystem II differs from photosystem I in that it produces</a:t>
            </a:r>
          </a:p>
          <a:p>
            <a:pPr marL="649288" indent="-649288" eaLnBrk="1" hangingPunct="1">
              <a:buFont typeface="Wingdings" pitchFamily="1" charset="2"/>
              <a:buNone/>
            </a:pPr>
            <a:r>
              <a:rPr lang="en-US"/>
              <a:t>	A. NADPH</a:t>
            </a:r>
          </a:p>
          <a:p>
            <a:pPr marL="649288" indent="-649288" eaLnBrk="1" hangingPunct="1">
              <a:buFont typeface="Wingdings" pitchFamily="1" charset="2"/>
              <a:buNone/>
            </a:pPr>
            <a:r>
              <a:rPr lang="en-US"/>
              <a:t>	B. O</a:t>
            </a:r>
            <a:r>
              <a:rPr lang="en-US" baseline="-25000"/>
              <a:t>2</a:t>
            </a:r>
          </a:p>
          <a:p>
            <a:pPr marL="649288" indent="-649288" eaLnBrk="1" hangingPunct="1">
              <a:buFont typeface="Wingdings" pitchFamily="1" charset="2"/>
              <a:buNone/>
            </a:pPr>
            <a:r>
              <a:rPr lang="en-US"/>
              <a:t>	C. A proton gradient</a:t>
            </a:r>
          </a:p>
          <a:p>
            <a:pPr marL="649288" indent="-649288" eaLnBrk="1" hangingPunct="1">
              <a:buFont typeface="Wingdings" pitchFamily="1" charset="2"/>
              <a:buNone/>
            </a:pPr>
            <a:r>
              <a:rPr lang="en-US"/>
              <a:t>	D. ATP </a:t>
            </a:r>
          </a:p>
        </p:txBody>
      </p:sp>
      <p:sp>
        <p:nvSpPr>
          <p:cNvPr id="28675" name="Rectangle 14"/>
          <p:cNvSpPr>
            <a:spLocks/>
          </p:cNvSpPr>
          <p:nvPr/>
        </p:nvSpPr>
        <p:spPr bwMode="auto">
          <a:xfrm>
            <a:off x="609600" y="1009650"/>
            <a:ext cx="5194300" cy="723900"/>
          </a:xfrm>
          <a:prstGeom prst="rect">
            <a:avLst/>
          </a:prstGeom>
          <a:noFill/>
          <a:ln w="9525">
            <a:noFill/>
            <a:miter lim="800000"/>
            <a:headEnd/>
            <a:tailEnd/>
          </a:ln>
        </p:spPr>
        <p:txBody>
          <a:bodyPr lIns="0" tIns="0" rIns="40639" bIns="0" anchor="ctr">
            <a:prstTxWarp prst="textNoShape">
              <a:avLst/>
            </a:prstTxWarp>
          </a:bodyPr>
          <a:lstStyle/>
          <a:p>
            <a:pPr marL="877888" indent="-838200" defTabSz="914400"/>
            <a:r>
              <a:rPr lang="en-US" sz="4400">
                <a:solidFill>
                  <a:srgbClr val="000000"/>
                </a:solidFill>
                <a:latin typeface="Arial" pitchFamily="1" charset="0"/>
                <a:ea typeface="Arial" pitchFamily="1" charset="0"/>
                <a:cs typeface="Arial" pitchFamily="1" charset="0"/>
                <a:sym typeface="Arial" pitchFamily="1" charset="0"/>
              </a:rPr>
              <a:t>Concept Quiz</a:t>
            </a:r>
            <a:br>
              <a:rPr lang="en-US" sz="4400">
                <a:solidFill>
                  <a:srgbClr val="000000"/>
                </a:solidFill>
                <a:latin typeface="Arial" pitchFamily="1" charset="0"/>
                <a:ea typeface="Arial" pitchFamily="1" charset="0"/>
                <a:cs typeface="Arial" pitchFamily="1" charset="0"/>
                <a:sym typeface="Arial" pitchFamily="1" charset="0"/>
              </a:rPr>
            </a:br>
            <a:endParaRPr lang="en-US" sz="4400">
              <a:solidFill>
                <a:srgbClr val="000000"/>
              </a:solidFill>
              <a:latin typeface="Arial" pitchFamily="1" charset="0"/>
              <a:ea typeface="Arial" pitchFamily="1" charset="0"/>
              <a:cs typeface="Arial" pitchFamily="1" charset="0"/>
              <a:sym typeface="Arial" pitchFamily="1" charset="0"/>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13"/>
          <p:cNvSpPr>
            <a:spLocks noGrp="1" noChangeArrowheads="1"/>
          </p:cNvSpPr>
          <p:nvPr>
            <p:ph type="title"/>
          </p:nvPr>
        </p:nvSpPr>
        <p:spPr>
          <a:xfrm>
            <a:off x="457200" y="228600"/>
            <a:ext cx="8229600" cy="1752600"/>
          </a:xfrm>
        </p:spPr>
        <p:txBody>
          <a:bodyPr rIns="132080"/>
          <a:lstStyle/>
          <a:p>
            <a:pPr eaLnBrk="1" hangingPunct="1"/>
            <a:r>
              <a:rPr lang="en-US"/>
              <a:t>Concept Quiz</a:t>
            </a:r>
          </a:p>
        </p:txBody>
      </p:sp>
      <p:sp>
        <p:nvSpPr>
          <p:cNvPr id="30723" name="Rectangle 14"/>
          <p:cNvSpPr>
            <a:spLocks noGrp="1" noChangeArrowheads="1"/>
          </p:cNvSpPr>
          <p:nvPr>
            <p:ph type="body" idx="1"/>
          </p:nvPr>
        </p:nvSpPr>
        <p:spPr>
          <a:xfrm>
            <a:off x="457200" y="1600200"/>
            <a:ext cx="8229600" cy="3336925"/>
          </a:xfrm>
        </p:spPr>
        <p:txBody>
          <a:bodyPr rIns="132080"/>
          <a:lstStyle/>
          <a:p>
            <a:pPr marL="649288" indent="-649288" eaLnBrk="1" hangingPunct="1">
              <a:buFont typeface="Wingdings" pitchFamily="1" charset="2"/>
              <a:buNone/>
            </a:pPr>
            <a:r>
              <a:rPr lang="en-US"/>
              <a:t>	Most of the ATP produced by aerobic respiration comes from</a:t>
            </a:r>
          </a:p>
          <a:p>
            <a:pPr marL="649288" indent="-649288" eaLnBrk="1" hangingPunct="1">
              <a:buFont typeface="Wingdings" pitchFamily="1" charset="2"/>
              <a:buNone/>
            </a:pPr>
            <a:r>
              <a:rPr lang="en-US"/>
              <a:t>	A. Glycolysis</a:t>
            </a:r>
          </a:p>
          <a:p>
            <a:pPr marL="649288" indent="-649288" eaLnBrk="1" hangingPunct="1">
              <a:buFont typeface="Wingdings" pitchFamily="1" charset="2"/>
              <a:buNone/>
            </a:pPr>
            <a:r>
              <a:rPr lang="en-US"/>
              <a:t>	B. The citric acid cycle</a:t>
            </a:r>
          </a:p>
          <a:p>
            <a:pPr marL="649288" indent="-649288" eaLnBrk="1" hangingPunct="1">
              <a:buFont typeface="Wingdings" pitchFamily="1" charset="2"/>
              <a:buNone/>
            </a:pPr>
            <a:r>
              <a:rPr lang="en-US"/>
              <a:t>	C. Oxidative phosphorylation</a:t>
            </a:r>
          </a:p>
          <a:p>
            <a:pPr marL="649288" indent="-649288" eaLnBrk="1" hangingPunct="1">
              <a:buFont typeface="Wingdings" pitchFamily="1" charset="2"/>
              <a:buNone/>
            </a:pPr>
            <a:r>
              <a:rPr lang="en-US"/>
              <a:t>	D. Fermentation</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8" name="Rectangle 4"/>
          <p:cNvSpPr>
            <a:spLocks noGrp="1" noChangeArrowheads="1"/>
          </p:cNvSpPr>
          <p:nvPr>
            <p:ph type="ctrTitle"/>
          </p:nvPr>
        </p:nvSpPr>
        <p:spPr/>
        <p:txBody>
          <a:bodyPr/>
          <a:lstStyle/>
          <a:p>
            <a:r>
              <a:rPr lang="en-US" b="1" dirty="0" smtClean="0">
                <a:solidFill>
                  <a:srgbClr val="E03C3C"/>
                </a:solidFill>
                <a:ea typeface="+mj-ea"/>
                <a:cs typeface="+mj-cs"/>
              </a:rPr>
              <a:t>Relevant Art from Other Chapters</a:t>
            </a:r>
            <a:endParaRPr lang="en-US" b="1" dirty="0">
              <a:solidFill>
                <a:srgbClr val="FF0000"/>
              </a:solidFill>
              <a:latin typeface="Calibri"/>
              <a:cs typeface="Calibri"/>
            </a:endParaRPr>
          </a:p>
        </p:txBody>
      </p:sp>
      <p:sp>
        <p:nvSpPr>
          <p:cNvPr id="144389" name="Rectangle 5"/>
          <p:cNvSpPr>
            <a:spLocks noGrp="1" noChangeArrowheads="1"/>
          </p:cNvSpPr>
          <p:nvPr>
            <p:ph type="subTitle" idx="1"/>
          </p:nvPr>
        </p:nvSpPr>
        <p:spPr/>
        <p:txBody>
          <a:bodyPr/>
          <a:lstStyle/>
          <a:p>
            <a:r>
              <a:rPr lang="en-US" sz="2800" dirty="0">
                <a:latin typeface="Calibri"/>
                <a:cs typeface="Calibri"/>
              </a:rPr>
              <a:t>All art files from the book are available in JPEG and PPT formats </a:t>
            </a:r>
            <a:r>
              <a:rPr lang="en-US" sz="2800" dirty="0" smtClean="0">
                <a:latin typeface="Calibri"/>
                <a:cs typeface="Calibri"/>
              </a:rPr>
              <a:t>online and on </a:t>
            </a:r>
            <a:r>
              <a:rPr lang="en-US" sz="2800" dirty="0">
                <a:latin typeface="Calibri"/>
                <a:cs typeface="Calibri"/>
              </a:rPr>
              <a:t>the Instructor Resource Disc</a:t>
            </a: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5586" name="Picture 2" descr="figure_05_23"/>
          <p:cNvPicPr>
            <a:picLocks noChangeAspect="1" noChangeArrowheads="1"/>
          </p:cNvPicPr>
          <p:nvPr/>
        </p:nvPicPr>
        <p:blipFill>
          <a:blip r:embed="rId3"/>
          <a:srcRect/>
          <a:stretch>
            <a:fillRect/>
          </a:stretch>
        </p:blipFill>
        <p:spPr bwMode="auto">
          <a:xfrm>
            <a:off x="304800" y="1663700"/>
            <a:ext cx="8531225" cy="3533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8786" name="Picture 2" descr="figure_08_03"/>
          <p:cNvPicPr>
            <a:picLocks noChangeAspect="1" noChangeArrowheads="1"/>
          </p:cNvPicPr>
          <p:nvPr/>
        </p:nvPicPr>
        <p:blipFill>
          <a:blip r:embed="rId3"/>
          <a:srcRect/>
          <a:stretch>
            <a:fillRect/>
          </a:stretch>
        </p:blipFill>
        <p:spPr bwMode="auto">
          <a:xfrm>
            <a:off x="698500" y="215900"/>
            <a:ext cx="776446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882" name="Picture 2" descr="figure_08_05"/>
          <p:cNvPicPr>
            <a:picLocks noChangeAspect="1" noChangeArrowheads="1"/>
          </p:cNvPicPr>
          <p:nvPr/>
        </p:nvPicPr>
        <p:blipFill>
          <a:blip r:embed="rId3"/>
          <a:srcRect/>
          <a:stretch>
            <a:fillRect/>
          </a:stretch>
        </p:blipFill>
        <p:spPr bwMode="auto">
          <a:xfrm>
            <a:off x="304800" y="241300"/>
            <a:ext cx="8531225" cy="63801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1314" name="Picture 2" descr="figure_08_09"/>
          <p:cNvPicPr>
            <a:picLocks noChangeAspect="1" noChangeArrowheads="1"/>
          </p:cNvPicPr>
          <p:nvPr/>
        </p:nvPicPr>
        <p:blipFill>
          <a:blip r:embed="rId3"/>
          <a:srcRect/>
          <a:stretch>
            <a:fillRect/>
          </a:stretch>
        </p:blipFill>
        <p:spPr bwMode="auto">
          <a:xfrm>
            <a:off x="1536700" y="215900"/>
            <a:ext cx="606425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3666" name="Picture 2" descr="figure_28_01"/>
          <p:cNvPicPr>
            <a:picLocks noChangeAspect="1" noChangeArrowheads="1"/>
          </p:cNvPicPr>
          <p:nvPr/>
        </p:nvPicPr>
        <p:blipFill>
          <a:blip r:embed="rId3"/>
          <a:srcRect/>
          <a:stretch>
            <a:fillRect/>
          </a:stretch>
        </p:blipFill>
        <p:spPr bwMode="auto">
          <a:xfrm>
            <a:off x="3035300" y="215900"/>
            <a:ext cx="308927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smtClean="0"/>
              <a:t>Energy Is Necessary</a:t>
            </a:r>
          </a:p>
        </p:txBody>
      </p:sp>
      <p:sp>
        <p:nvSpPr>
          <p:cNvPr id="3" name="Content Placeholder 2"/>
          <p:cNvSpPr>
            <a:spLocks noGrp="1"/>
          </p:cNvSpPr>
          <p:nvPr>
            <p:ph idx="1"/>
          </p:nvPr>
        </p:nvSpPr>
        <p:spPr/>
        <p:txBody>
          <a:bodyPr>
            <a:normAutofit/>
          </a:bodyPr>
          <a:lstStyle/>
          <a:p>
            <a:pPr eaLnBrk="1" hangingPunct="1">
              <a:lnSpc>
                <a:spcPct val="90000"/>
              </a:lnSpc>
            </a:pPr>
            <a:r>
              <a:rPr lang="en-US" smtClean="0"/>
              <a:t>Photosynthesis and cellular respiration are two important metabolic pathways consisting of a series of chemical reactions that transform light energy into usable energy</a:t>
            </a:r>
          </a:p>
          <a:p>
            <a:pPr lvl="1" eaLnBrk="1" hangingPunct="1">
              <a:lnSpc>
                <a:spcPct val="90000"/>
              </a:lnSpc>
            </a:pPr>
            <a:r>
              <a:rPr lang="en-US" smtClean="0"/>
              <a:t>Photosynthesis is the process by which light energy is used to make sugars from carbon dioxide and water</a:t>
            </a:r>
          </a:p>
          <a:p>
            <a:pPr lvl="1" eaLnBrk="1" hangingPunct="1">
              <a:lnSpc>
                <a:spcPct val="90000"/>
              </a:lnSpc>
            </a:pPr>
            <a:r>
              <a:rPr lang="en-US" smtClean="0"/>
              <a:t>Cellular respiration is the process of releasing energy from food molecules to fuel cellular activities</a:t>
            </a: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7458" name="Picture 2" descr="figure_28_12"/>
          <p:cNvPicPr>
            <a:picLocks noChangeAspect="1" noChangeArrowheads="1"/>
          </p:cNvPicPr>
          <p:nvPr/>
        </p:nvPicPr>
        <p:blipFill>
          <a:blip r:embed="rId3"/>
          <a:srcRect/>
          <a:stretch>
            <a:fillRect/>
          </a:stretch>
        </p:blipFill>
        <p:spPr bwMode="auto">
          <a:xfrm>
            <a:off x="304800" y="965200"/>
            <a:ext cx="8531225" cy="49418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03" name="Picture 3" descr="figure_28_13"/>
          <p:cNvPicPr>
            <a:picLocks noChangeAspect="1" noChangeArrowheads="1"/>
          </p:cNvPicPr>
          <p:nvPr/>
        </p:nvPicPr>
        <p:blipFill>
          <a:blip r:embed="rId3"/>
          <a:srcRect/>
          <a:stretch>
            <a:fillRect/>
          </a:stretch>
        </p:blipFill>
        <p:spPr bwMode="auto">
          <a:xfrm>
            <a:off x="1346200" y="209550"/>
            <a:ext cx="6451600" cy="64389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5714" name="Picture 2" descr="figure_09_01a"/>
          <p:cNvPicPr>
            <a:picLocks noChangeAspect="1" noChangeArrowheads="1"/>
          </p:cNvPicPr>
          <p:nvPr/>
        </p:nvPicPr>
        <p:blipFill>
          <a:blip r:embed="rId3"/>
          <a:srcRect/>
          <a:stretch>
            <a:fillRect/>
          </a:stretch>
        </p:blipFill>
        <p:spPr bwMode="auto">
          <a:xfrm>
            <a:off x="304800" y="1917700"/>
            <a:ext cx="8531225" cy="30226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mtClean="0"/>
              <a:t>Molecular Energy Carriers</a:t>
            </a:r>
          </a:p>
        </p:txBody>
      </p:sp>
      <p:sp>
        <p:nvSpPr>
          <p:cNvPr id="3" name="Content Placeholder 2"/>
          <p:cNvSpPr>
            <a:spLocks noGrp="1"/>
          </p:cNvSpPr>
          <p:nvPr>
            <p:ph idx="1"/>
          </p:nvPr>
        </p:nvSpPr>
        <p:spPr/>
        <p:txBody>
          <a:bodyPr>
            <a:normAutofit/>
          </a:bodyPr>
          <a:lstStyle/>
          <a:p>
            <a:pPr eaLnBrk="1" hangingPunct="1">
              <a:lnSpc>
                <a:spcPct val="90000"/>
              </a:lnSpc>
            </a:pPr>
            <a:r>
              <a:rPr lang="en-US" smtClean="0"/>
              <a:t>Energy carriers are organic molecules that are necessary for receiving, storing, and delivering energy within the cell</a:t>
            </a:r>
          </a:p>
          <a:p>
            <a:pPr eaLnBrk="1" hangingPunct="1">
              <a:lnSpc>
                <a:spcPct val="90000"/>
              </a:lnSpc>
            </a:pPr>
            <a:r>
              <a:rPr lang="en-US" smtClean="0"/>
              <a:t>Adenosine triphosphate (ATP) is the most widely used energy carrier and can release energy when it loses a terminal phosphate, thus becoming adenosine diphosphate (ADP)</a:t>
            </a:r>
          </a:p>
          <a:p>
            <a:pPr eaLnBrk="1" hangingPunct="1">
              <a:lnSpc>
                <a:spcPct val="90000"/>
              </a:lnSpc>
            </a:pPr>
            <a:r>
              <a:rPr lang="en-US" smtClean="0"/>
              <a:t>During photosynthesis, energy from the sun is used to convert ADP back into ATP</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8786" name="Picture 2" descr="figure_09_02"/>
          <p:cNvPicPr>
            <a:picLocks noChangeAspect="1" noChangeArrowheads="1"/>
          </p:cNvPicPr>
          <p:nvPr/>
        </p:nvPicPr>
        <p:blipFill>
          <a:blip r:embed="rId3"/>
          <a:srcRect/>
          <a:stretch>
            <a:fillRect/>
          </a:stretch>
        </p:blipFill>
        <p:spPr bwMode="auto">
          <a:xfrm>
            <a:off x="508000" y="215900"/>
            <a:ext cx="8129588" cy="6435725"/>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Pixel">
  <a:themeElements>
    <a:clrScheme name="">
      <a:dk1>
        <a:srgbClr val="000000"/>
      </a:dk1>
      <a:lt1>
        <a:srgbClr val="FFFFFF"/>
      </a:lt1>
      <a:dk2>
        <a:srgbClr val="000000"/>
      </a:dk2>
      <a:lt2>
        <a:srgbClr val="1F431F"/>
      </a:lt2>
      <a:accent1>
        <a:srgbClr val="84B43A"/>
      </a:accent1>
      <a:accent2>
        <a:srgbClr val="1F431F"/>
      </a:accent2>
      <a:accent3>
        <a:srgbClr val="FFFFFF"/>
      </a:accent3>
      <a:accent4>
        <a:srgbClr val="000000"/>
      </a:accent4>
      <a:accent5>
        <a:srgbClr val="C2D6AE"/>
      </a:accent5>
      <a:accent6>
        <a:srgbClr val="1B3C1B"/>
      </a:accent6>
      <a:hlink>
        <a:srgbClr val="84B43A"/>
      </a:hlink>
      <a:folHlink>
        <a:srgbClr val="326C32"/>
      </a:folHlink>
    </a:clrScheme>
    <a:fontScheme name="3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spDef>
    <a:ln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lnDef>
  </a:objectDefaults>
  <a:extraClrSchemeLst>
    <a:extraClrScheme>
      <a:clrScheme name="3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3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3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3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3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3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3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3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3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3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3_Pixel 13">
        <a:dk1>
          <a:srgbClr val="000000"/>
        </a:dk1>
        <a:lt1>
          <a:srgbClr val="FFFFFF"/>
        </a:lt1>
        <a:dk2>
          <a:srgbClr val="000000"/>
        </a:dk2>
        <a:lt2>
          <a:srgbClr val="F78222"/>
        </a:lt2>
        <a:accent1>
          <a:srgbClr val="FFCC99"/>
        </a:accent1>
        <a:accent2>
          <a:srgbClr val="F78222"/>
        </a:accent2>
        <a:accent3>
          <a:srgbClr val="FFFFFF"/>
        </a:accent3>
        <a:accent4>
          <a:srgbClr val="000000"/>
        </a:accent4>
        <a:accent5>
          <a:srgbClr val="FFE2CA"/>
        </a:accent5>
        <a:accent6>
          <a:srgbClr val="E0751E"/>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4">
        <a:dk1>
          <a:srgbClr val="F78222"/>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5">
        <a:dk1>
          <a:srgbClr val="F78222"/>
        </a:dk1>
        <a:lt1>
          <a:srgbClr val="FFFFFF"/>
        </a:lt1>
        <a:dk2>
          <a:srgbClr val="330000"/>
        </a:dk2>
        <a:lt2>
          <a:srgbClr val="FFFFFF"/>
        </a:lt2>
        <a:accent1>
          <a:srgbClr val="F78222"/>
        </a:accent1>
        <a:accent2>
          <a:srgbClr val="9E2A06"/>
        </a:accent2>
        <a:accent3>
          <a:srgbClr val="ADAAAA"/>
        </a:accent3>
        <a:accent4>
          <a:srgbClr val="DADADA"/>
        </a:accent4>
        <a:accent5>
          <a:srgbClr val="FAC1AB"/>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6">
        <a:dk1>
          <a:srgbClr val="F78222"/>
        </a:dk1>
        <a:lt1>
          <a:srgbClr val="FFFFFF"/>
        </a:lt1>
        <a:dk2>
          <a:srgbClr val="0C0E0B"/>
        </a:dk2>
        <a:lt2>
          <a:srgbClr val="FFFFFF"/>
        </a:lt2>
        <a:accent1>
          <a:srgbClr val="F78222"/>
        </a:accent1>
        <a:accent2>
          <a:srgbClr val="1F431F"/>
        </a:accent2>
        <a:accent3>
          <a:srgbClr val="AAAAAA"/>
        </a:accent3>
        <a:accent4>
          <a:srgbClr val="DADADA"/>
        </a:accent4>
        <a:accent5>
          <a:srgbClr val="FAC1AB"/>
        </a:accent5>
        <a:accent6>
          <a:srgbClr val="1B3C1B"/>
        </a:accent6>
        <a:hlink>
          <a:srgbClr val="84B43A"/>
        </a:hlink>
        <a:folHlink>
          <a:srgbClr val="326C3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1784</TotalTime>
  <Words>2916</Words>
  <Application>Microsoft Macintosh PowerPoint</Application>
  <PresentationFormat>On-screen Show (4:3)</PresentationFormat>
  <Paragraphs>227</Paragraphs>
  <Slides>61</Slides>
  <Notes>31</Notes>
  <HiddenSlides>0</HiddenSlides>
  <MMClips>0</MMClips>
  <ScaleCrop>false</ScaleCrop>
  <HeadingPairs>
    <vt:vector size="4" baseType="variant">
      <vt:variant>
        <vt:lpstr>Design Template</vt:lpstr>
      </vt:variant>
      <vt:variant>
        <vt:i4>6</vt:i4>
      </vt:variant>
      <vt:variant>
        <vt:lpstr>Slide Titles</vt:lpstr>
      </vt:variant>
      <vt:variant>
        <vt:i4>61</vt:i4>
      </vt:variant>
    </vt:vector>
  </HeadingPairs>
  <TitlesOfParts>
    <vt:vector size="67" baseType="lpstr">
      <vt:lpstr>Office Theme</vt:lpstr>
      <vt:lpstr>3_Pixel</vt:lpstr>
      <vt:lpstr>Blank Presentation</vt:lpstr>
      <vt:lpstr>1_Blank Presentation</vt:lpstr>
      <vt:lpstr>2_Blank Presentation</vt:lpstr>
      <vt:lpstr>3_Blank Presentation</vt:lpstr>
      <vt:lpstr>Discover Biology FIFTH EDITION</vt:lpstr>
      <vt:lpstr>Every Breath You Take</vt:lpstr>
      <vt:lpstr>Slide 3</vt:lpstr>
      <vt:lpstr>Energy Is Necessary</vt:lpstr>
      <vt:lpstr>Slide 5</vt:lpstr>
      <vt:lpstr>Energy Is Necessary</vt:lpstr>
      <vt:lpstr>Slide 7</vt:lpstr>
      <vt:lpstr>Molecular Energy Carriers</vt:lpstr>
      <vt:lpstr>Slide 9</vt:lpstr>
      <vt:lpstr>Molecular Energy Carriers</vt:lpstr>
      <vt:lpstr>Slide 11</vt:lpstr>
      <vt:lpstr>Slide 12</vt:lpstr>
      <vt:lpstr>An Overview of Photosynthesis and Cellular Respiration</vt:lpstr>
      <vt:lpstr>Light Powers the Manufacture of Carbohydrates during Photosynthesis</vt:lpstr>
      <vt:lpstr>Light Powers the Manufacture of Carbohydrates during Photosynthesis</vt:lpstr>
      <vt:lpstr>Slide 16</vt:lpstr>
      <vt:lpstr>Energy From Sugars Is Used to Make ATP during Cellular Respiration</vt:lpstr>
      <vt:lpstr>Energy from Sugars Is Used to Make ATP during Cellular Respiration</vt:lpstr>
      <vt:lpstr>Slide 19</vt:lpstr>
      <vt:lpstr>Photosynthesis: Energy from Sunlight</vt:lpstr>
      <vt:lpstr>The Color of an Object Is Determined by the Wavelengths of Visible Light It Reflects</vt:lpstr>
      <vt:lpstr>The Color of an Object Is Determined by the Wavelengths of Visible Light It Reflects</vt:lpstr>
      <vt:lpstr>Slide 23</vt:lpstr>
      <vt:lpstr>Chloroplasts Are  Photosynthetic Organelles</vt:lpstr>
      <vt:lpstr>Slide 25</vt:lpstr>
      <vt:lpstr>Light Reactions Generate  Energy Carriers</vt:lpstr>
      <vt:lpstr>Slide 27</vt:lpstr>
      <vt:lpstr>Light Reactions Generate  Energy Carriers</vt:lpstr>
      <vt:lpstr>Slide 29</vt:lpstr>
      <vt:lpstr>Slide 30</vt:lpstr>
      <vt:lpstr>Light Reactions Generate  Energy Carriers</vt:lpstr>
      <vt:lpstr>Slide 32</vt:lpstr>
      <vt:lpstr>The Calvin Cycle Reactions  Manufacture Sugars</vt:lpstr>
      <vt:lpstr>The Calvin Cycle Reactions  Manufacture Sugars</vt:lpstr>
      <vt:lpstr>Slide 35</vt:lpstr>
      <vt:lpstr>Cellular Respiration: Energy from Food</vt:lpstr>
      <vt:lpstr>Glycolysis Is the First Stage in the Cellular Breakdown of Sugars</vt:lpstr>
      <vt:lpstr>Slide 38</vt:lpstr>
      <vt:lpstr>Fermentation Facilitates ATP Production Through Glycolysis When Oxygen Is Absent</vt:lpstr>
      <vt:lpstr>Fermentation Facilitates ATP Production Through Glycolysis When Oxygen Is Absent</vt:lpstr>
      <vt:lpstr>Slide 41</vt:lpstr>
      <vt:lpstr>Cellular Respiration in the Mitochondrion Furnishes Much of the ATP Needed by Most Eukaryotes</vt:lpstr>
      <vt:lpstr>The Krebs Cycle Releases Carbon Dioxide and Generates Energy Carriers</vt:lpstr>
      <vt:lpstr>Slide 44</vt:lpstr>
      <vt:lpstr>Oxidative Phosphorylation Uses Oxygen to Produce ATP in Quantity</vt:lpstr>
      <vt:lpstr>Oxidative Phosphorylation Uses Oxygen to Produce ATP in Quantity</vt:lpstr>
      <vt:lpstr>Oxidative Phosphorylation Uses Oxygen to Produce ATP in Quantity</vt:lpstr>
      <vt:lpstr>Slide 48</vt:lpstr>
      <vt:lpstr>Waiting to Exhale</vt:lpstr>
      <vt:lpstr>Clicker Questions</vt:lpstr>
      <vt:lpstr>Concept Quiz </vt:lpstr>
      <vt:lpstr>Slide 52</vt:lpstr>
      <vt:lpstr>Concept Quiz</vt:lpstr>
      <vt:lpstr>Relevant Art from Other Chapters</vt:lpstr>
      <vt:lpstr>Slide 55</vt:lpstr>
      <vt:lpstr>Slide 56</vt:lpstr>
      <vt:lpstr>Slide 57</vt:lpstr>
      <vt:lpstr>Slide 58</vt:lpstr>
      <vt:lpstr>Slide 59</vt:lpstr>
      <vt:lpstr>Slide 60</vt:lpstr>
      <vt:lpstr>Slide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Cells, Cancer, and Human Health</dc:title>
  <dc:creator>Patrick Shriner</dc:creator>
  <cp:lastModifiedBy>Carson Russell</cp:lastModifiedBy>
  <cp:revision>141</cp:revision>
  <dcterms:created xsi:type="dcterms:W3CDTF">2012-05-18T18:05:57Z</dcterms:created>
  <dcterms:modified xsi:type="dcterms:W3CDTF">2012-05-18T18:19:05Z</dcterms:modified>
</cp:coreProperties>
</file>