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7"/>
  </p:notesMasterIdLst>
  <p:sldIdLst>
    <p:sldId id="340" r:id="rId3"/>
    <p:sldId id="343" r:id="rId4"/>
    <p:sldId id="257" r:id="rId5"/>
    <p:sldId id="258" r:id="rId6"/>
    <p:sldId id="259" r:id="rId7"/>
    <p:sldId id="260" r:id="rId8"/>
    <p:sldId id="273" r:id="rId9"/>
    <p:sldId id="344" r:id="rId10"/>
    <p:sldId id="261" r:id="rId11"/>
    <p:sldId id="284" r:id="rId12"/>
    <p:sldId id="262" r:id="rId13"/>
    <p:sldId id="345" r:id="rId14"/>
    <p:sldId id="346" r:id="rId15"/>
    <p:sldId id="275" r:id="rId16"/>
    <p:sldId id="263" r:id="rId17"/>
    <p:sldId id="334" r:id="rId18"/>
    <p:sldId id="347" r:id="rId19"/>
    <p:sldId id="264" r:id="rId20"/>
    <p:sldId id="335" r:id="rId21"/>
    <p:sldId id="348" r:id="rId22"/>
    <p:sldId id="336" r:id="rId23"/>
    <p:sldId id="349" r:id="rId24"/>
    <p:sldId id="265" r:id="rId25"/>
    <p:sldId id="337" r:id="rId26"/>
    <p:sldId id="350" r:id="rId27"/>
    <p:sldId id="332" r:id="rId28"/>
    <p:sldId id="333" r:id="rId29"/>
    <p:sldId id="338" r:id="rId30"/>
    <p:sldId id="351" r:id="rId31"/>
    <p:sldId id="339" r:id="rId32"/>
    <p:sldId id="352" r:id="rId33"/>
    <p:sldId id="353" r:id="rId34"/>
    <p:sldId id="276" r:id="rId35"/>
    <p:sldId id="354" r:id="rId36"/>
    <p:sldId id="266" r:id="rId37"/>
    <p:sldId id="355" r:id="rId38"/>
    <p:sldId id="267" r:id="rId39"/>
    <p:sldId id="356" r:id="rId40"/>
    <p:sldId id="341" r:id="rId41"/>
    <p:sldId id="357" r:id="rId42"/>
    <p:sldId id="358" r:id="rId43"/>
    <p:sldId id="359" r:id="rId44"/>
    <p:sldId id="342" r:id="rId45"/>
    <p:sldId id="360" r:id="rId46"/>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576" autoAdjust="0"/>
    <p:restoredTop sz="95394" autoAdjust="0"/>
  </p:normalViewPr>
  <p:slideViewPr>
    <p:cSldViewPr snapToGrid="0" snapToObjects="1">
      <p:cViewPr>
        <p:scale>
          <a:sx n="100" d="100"/>
          <a:sy n="100" d="100"/>
        </p:scale>
        <p:origin x="-432" y="-7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EF7EB2-1239-42E1-A818-A53CB6D6F78A}"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D7A7EE-7D85-4244-BBDB-5B7AD2295AF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F11A0-4AA5-7B42-B742-24488D40F371}" type="slidenum">
              <a:rPr lang="en-US"/>
              <a:pPr/>
              <a:t>22</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8.5 ATP Functions as an Energy-Storing Molecule in All Cells </a:t>
            </a:r>
            <a:endParaRPr lang="en-US"/>
          </a:p>
          <a:p>
            <a:r>
              <a:rPr lang="en-US"/>
              <a:t>When the terminal high-energy bond of ATP breaks, energy is released, and ATP is turned into ADP (adenosine diphosphate) with the release of a phosphate group.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0609B-58DF-1445-9F0C-C8ADD2D89F4A}" type="slidenum">
              <a:rPr lang="en-US"/>
              <a:pPr/>
              <a:t>25</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8.6 Oxidation and Reduction Reactions Go Together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10A41-C9A6-0B48-86E9-692C92E51C53}" type="slidenum">
              <a:rPr lang="en-US"/>
              <a:pPr/>
              <a:t>29</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TABLE 8.1 Properties of Enzymes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8D7C2-181A-6149-945B-564111162FD3}" type="slidenum">
              <a:rPr lang="en-US"/>
              <a:pPr/>
              <a:t>31</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8.7a Enzymes as Molecular Matchmakers</a:t>
            </a:r>
            <a:r>
              <a:rPr lang="en-US"/>
              <a:t> </a:t>
            </a:r>
          </a:p>
          <a:p>
            <a:r>
              <a:rPr lang="en-US"/>
              <a:t>(a) An enzyme brings together two reactants (A and B) to form the product AB.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94B62-895A-894C-BDA4-CEB8D9E616A5}" type="slidenum">
              <a:rPr lang="en-US"/>
              <a:pPr/>
              <a:t>32</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8.7b Enzymes as Molecular Matchmakers</a:t>
            </a:r>
            <a:r>
              <a:rPr lang="en-US"/>
              <a:t> </a:t>
            </a:r>
          </a:p>
          <a:p>
            <a:r>
              <a:rPr lang="en-US"/>
              <a:t>(b) Carbonic anhydrase catalyzes the reaction of carbon dioxide and water (substrates) to form bicarbonate (product).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9D271-27D7-FB44-98B9-FF5164C02C5C}" type="slidenum">
              <a:rPr lang="en-US"/>
              <a:pPr/>
              <a:t>34</a:t>
            </a:fld>
            <a:endParaRPr lang="en-US"/>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b="1"/>
              <a:t>Figure 8.8 Enzymes Reduce the Activation Energy Needed to Initiate a Reaction </a:t>
            </a:r>
            <a:endParaRPr lang="en-US"/>
          </a:p>
          <a:p>
            <a:r>
              <a:rPr lang="en-US"/>
              <a:t>(a) In the combustion (burning) of glucose, the reactants (glucose and oxygen) are at a higher energy level than the products (carbon dioxide and water), as represented by the solid red line. (b) In the analogy shown here, the reactants are represented by water in the reservoir of a dam. On the left, the dam (representing the energy barrier) is so high that most of the waves (reactants) cannot spill over it. But if the dam is lowered (as shown on the right), a large proportion of the waves (reactants) will overcome the barrier and run downhill (be turned into products).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9B14C-BC13-D34E-8466-4D4ACDC4BFFE}" type="slidenum">
              <a:rPr lang="en-US"/>
              <a:pPr/>
              <a:t>36</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8.9 Metabolic Pathways Are Organized in Ways That Increase Their Efficiency </a:t>
            </a:r>
          </a:p>
          <a:p>
            <a:r>
              <a:rPr lang="en-US"/>
              <a:t>Enzymes are often arranged in the cell in ways that facilitate the orderly series of chemical reactions that make up a metabolic pathway. These arrangements include the concentration of enzymes in organelles (in this case, a mitochondrion), their localization in membranes, and their clustering in multienzyme complexes.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87B1D-04C2-2545-AA8C-B60592E54D25}" type="slidenum">
              <a:rPr lang="en-US"/>
              <a:pPr/>
              <a:t>38</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TABLE 8.2 Basal Metabolic Rates for Men and Women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39</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High fevers are life-threatening for a long period of time because enzymes begin to denature at higher temperatures.</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Lower fevers can actually be beneficial to the body.  It is the natural defense mechanism.</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Molecules do move faster at higher temperatures, but this answer choice does not address the question.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Microbes may reproduce faster at higher temperatures, up to an optimal temperature.  Higher than the optimum, microbes can be destroyed.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B883B-72A2-C849-8597-407CA638F036}" type="slidenum">
              <a:rPr lang="en-US"/>
              <a:pPr/>
              <a:t>2</a:t>
            </a:fld>
            <a:endParaRPr lang="en-US"/>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b="1"/>
              <a:t>Metabolic Kick</a:t>
            </a:r>
            <a:endParaRPr lang="en-US"/>
          </a:p>
          <a:p>
            <a:r>
              <a:rPr lang="en-US"/>
              <a:t>The kinetic energy of these spectacular moves comes from the chemical energy in the food the soccer players ate. It takes engymes to unleash that energy in a usable form.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Students often incorrectly think of loss of electrons as reduction.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Remind them if something is being reduced, it is acquiring a negative charge and, therefore, gaining an electron.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Redox refers to both oxidation and reduction.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A. The active site is where a substrate binds. The shape of the active site dictates the enzyme’s activity and which substrates may bind to it.</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Activation energy is the energy required to start a reaction.</a:t>
            </a:r>
          </a:p>
          <a:p>
            <a:pPr marL="39688"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Energy transfer site is listed as a distraction.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84EC44-A57F-7A4B-A94B-06CB657FDA37}" type="slidenum">
              <a:rPr lang="en-US"/>
              <a:pPr/>
              <a:t>44</a:t>
            </a:fld>
            <a:endParaRPr lang="en-US"/>
          </a:p>
        </p:txBody>
      </p:sp>
      <p:sp>
        <p:nvSpPr>
          <p:cNvPr id="326658" name="Rectangle 2"/>
          <p:cNvSpPr>
            <a:spLocks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b="1"/>
              <a:t>Figure 5.23 The Nucleotide ATP Serves as an Energy Carrier in Every Living Cell </a:t>
            </a:r>
            <a:endParaRPr lang="en-US"/>
          </a:p>
          <a:p>
            <a:r>
              <a:rPr lang="en-US"/>
              <a:t>The phosphate groups in ATP are held together by energy-rich covalent bonds. Energy is released when these bonds are broken, and the released energy powers a great variety of biological processes, including the motion of the skimboarder pictured here.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B4281-A0FA-497D-BD93-2A08E69E8EF0}"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F3DBD-F943-FA4D-81BB-F841A2A1D7B6}" type="slidenum">
              <a:rPr lang="en-US"/>
              <a:pPr/>
              <a:t>8</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Figure 8.1 Potential Energy in Food Is Converted to Kinetic Energy in a Hummingbird’s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F65A2-0AA6-CA41-B07B-293DA28B5462}" type="slidenum">
              <a:rPr lang="en-US"/>
              <a:pPr/>
              <a:t>12</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8.2a An Input of Energy Is Needed to Create or Maintain a High Level of Organization </a:t>
            </a:r>
            <a:endParaRPr lang="en-US"/>
          </a:p>
          <a:p>
            <a:r>
              <a:rPr lang="en-US"/>
              <a:t>(a) The disorder of a system tends to increase unless that tendency is countered by an input of energy.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6796E-B20C-A642-92C1-5B3C94CA2DEA}" type="slidenum">
              <a:rPr lang="en-US"/>
              <a:pPr/>
              <a:t>13</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8.2b An Input of Energy Is Needed to Create or Maintain a High Level of Organization </a:t>
            </a:r>
            <a:endParaRPr lang="en-US"/>
          </a:p>
          <a:p>
            <a:r>
              <a:rPr lang="en-US"/>
              <a:t>(b) Living cells maintain their complex organization through continual input of energy from the environment.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CB63C-A884-C74F-BF51-CC52FED29D3F}" type="slidenum">
              <a:rPr lang="en-US"/>
              <a:pPr/>
              <a:t>17</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8.3 Photosynthesis and Cellular Respiration Are Complementary Processes </a:t>
            </a:r>
          </a:p>
          <a:p>
            <a:r>
              <a:rPr lang="en-US"/>
              <a:t>Matter, in the form of carbon atoms, cycles among producers, consumers, and the environment.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0E8036-4F13-4B8B-BACE-E1B2959268A7}"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E56AA-B792-8242-A323-21D7F83D7EB3}" type="slidenum">
              <a:rPr lang="en-US"/>
              <a:pPr/>
              <a:t>20</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8.4 Anabolic Reactions Build Macromolecules, Catabolic Reactions Degrade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F75315-889A-418E-ADF5-08AAF66B75A9}"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08C34A-BE93-490C-BD7E-B8A6B5F46FE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CC5D3C-F720-4FEF-8E83-C69D6ED759D1}"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29ADC-3E31-491B-BE12-26A242A04A5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456DE-7096-4AF9-A871-3310C6D64BDB}"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505C0E-F6C0-4856-A37E-C5831A3480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008A28AF-F3E3-5B4E-8198-4ADA2DB54DE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BE0894-5DFB-4B27-A7AE-04549BA71276}"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F3361-2400-4D93-87C2-0779E9B1C2D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819C10-4275-47EB-ACB0-8D765B026A7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669F8-7BB4-427A-BB7D-1F78DC4294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B6E594-9B22-4816-B508-F821AA9F0667}"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FB564-6F94-4067-AC6E-24D470913A7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6A2DF-C947-4D05-B76C-96D320E5C02E}"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89686C-F377-4E8A-AB5B-B7CA1EDA3B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D0ED034-F8D7-401A-9DA1-0B72AA8E8145}"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CBF0CA-F281-4774-B60B-767DA0AE59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B778C7-427F-468D-B176-20EF894CA482}"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E90C47-E81B-4B67-BBB8-4F240187F0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66F748-A06C-4240-AF81-2B19105F700D}"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8C03A9-4B5C-4128-B92F-03320FA65B4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20D30-BB40-4A75-8BC7-E2258170770C}"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3042F7-4C63-4155-88D1-3414776D657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00845B-FE5F-41DE-8597-6F6743805BD5}"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80751A-E124-4A58-AC1C-2C77989472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7E5F12AC-8085-054D-837C-3D9550324BB5}"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8</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Energy, Metabolism,</a:t>
            </a:r>
          </a:p>
          <a:p>
            <a:pPr eaLnBrk="1" fontAlgn="auto" hangingPunct="1">
              <a:lnSpc>
                <a:spcPct val="90000"/>
              </a:lnSpc>
              <a:spcAft>
                <a:spcPts val="0"/>
              </a:spcAft>
              <a:buFont typeface="Arial"/>
              <a:buNone/>
              <a:defRPr/>
            </a:pPr>
            <a:r>
              <a:rPr lang="en-US" sz="2800" dirty="0" smtClean="0"/>
              <a:t>And Enzymes</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Laws of Thermodynamics Apply </a:t>
            </a:r>
            <a:br>
              <a:rPr lang="en-US" dirty="0" smtClean="0"/>
            </a:br>
            <a:r>
              <a:rPr lang="en-US" dirty="0" smtClean="0"/>
              <a:t>to Living Systems</a:t>
            </a:r>
            <a:endParaRPr lang="en-US" dirty="0"/>
          </a:p>
        </p:txBody>
      </p:sp>
      <p:sp>
        <p:nvSpPr>
          <p:cNvPr id="24578" name="Content Placeholder 2"/>
          <p:cNvSpPr>
            <a:spLocks noGrp="1"/>
          </p:cNvSpPr>
          <p:nvPr>
            <p:ph idx="1"/>
          </p:nvPr>
        </p:nvSpPr>
        <p:spPr/>
        <p:txBody>
          <a:bodyPr/>
          <a:lstStyle/>
          <a:p>
            <a:pPr eaLnBrk="1" hangingPunct="1"/>
            <a:r>
              <a:rPr lang="en-US" b="1" smtClean="0"/>
              <a:t>The first law of thermodynamics </a:t>
            </a:r>
            <a:r>
              <a:rPr lang="en-US" smtClean="0"/>
              <a:t>states that the</a:t>
            </a:r>
            <a:r>
              <a:rPr lang="en-US" i="1" smtClean="0"/>
              <a:t> </a:t>
            </a:r>
            <a:r>
              <a:rPr lang="en-US" smtClean="0"/>
              <a:t>total energy of any closed system remains the same over time</a:t>
            </a:r>
          </a:p>
          <a:p>
            <a:pPr eaLnBrk="1" hangingPunct="1"/>
            <a:r>
              <a:rPr lang="en-US" b="1" smtClean="0"/>
              <a:t>The second law of thermodynamics </a:t>
            </a:r>
            <a:r>
              <a:rPr lang="en-US" smtClean="0"/>
              <a:t>states that the natural tendency of the universe is to become less organized over time</a:t>
            </a:r>
          </a:p>
          <a:p>
            <a:pPr eaLnBrk="1" hangingPunct="1"/>
            <a:endParaRPr lang="en-US" smtClean="0"/>
          </a:p>
          <a:p>
            <a:pPr eaLnBrk="1" hangingPunct="1"/>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Laws of Thermodynamics Apply </a:t>
            </a:r>
            <a:br>
              <a:rPr lang="en-US" dirty="0" smtClean="0"/>
            </a:br>
            <a:r>
              <a:rPr lang="en-US" dirty="0" smtClean="0"/>
              <a:t>to Living Systems</a:t>
            </a:r>
            <a:endParaRPr lang="en-US" dirty="0"/>
          </a:p>
        </p:txBody>
      </p:sp>
      <p:sp>
        <p:nvSpPr>
          <p:cNvPr id="25602" name="Content Placeholder 2"/>
          <p:cNvSpPr>
            <a:spLocks noGrp="1"/>
          </p:cNvSpPr>
          <p:nvPr>
            <p:ph idx="1"/>
          </p:nvPr>
        </p:nvSpPr>
        <p:spPr/>
        <p:txBody>
          <a:bodyPr/>
          <a:lstStyle/>
          <a:p>
            <a:pPr eaLnBrk="1" hangingPunct="1"/>
            <a:r>
              <a:rPr lang="en-US" smtClean="0"/>
              <a:t>Cells must capture, store, and use energy to counteract the effects of the second law of thermodynamics</a:t>
            </a:r>
          </a:p>
          <a:p>
            <a:pPr eaLnBrk="1" hangingPunct="1"/>
            <a:r>
              <a:rPr lang="en-US" smtClean="0"/>
              <a:t>The chemical reactions needed to maintain  order are not 100 percent efficient as they lose metabolic heat to the environment</a:t>
            </a:r>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08_02a"/>
          <p:cNvPicPr>
            <a:picLocks noChangeAspect="1" noChangeArrowheads="1"/>
          </p:cNvPicPr>
          <p:nvPr/>
        </p:nvPicPr>
        <p:blipFill>
          <a:blip r:embed="rId3"/>
          <a:srcRect/>
          <a:stretch>
            <a:fillRect/>
          </a:stretch>
        </p:blipFill>
        <p:spPr bwMode="auto">
          <a:xfrm>
            <a:off x="304800" y="1460500"/>
            <a:ext cx="8531225" cy="3954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8_02b"/>
          <p:cNvPicPr>
            <a:picLocks noChangeAspect="1" noChangeArrowheads="1"/>
          </p:cNvPicPr>
          <p:nvPr/>
        </p:nvPicPr>
        <p:blipFill>
          <a:blip r:embed="rId3"/>
          <a:srcRect/>
          <a:stretch>
            <a:fillRect/>
          </a:stretch>
        </p:blipFill>
        <p:spPr bwMode="auto">
          <a:xfrm>
            <a:off x="304800" y="596900"/>
            <a:ext cx="8531225"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The Flow of Energy Connects Living Things with the Environment</a:t>
            </a:r>
          </a:p>
        </p:txBody>
      </p:sp>
      <p:sp>
        <p:nvSpPr>
          <p:cNvPr id="27650" name="Content Placeholder 2"/>
          <p:cNvSpPr>
            <a:spLocks noGrp="1"/>
          </p:cNvSpPr>
          <p:nvPr>
            <p:ph idx="1"/>
          </p:nvPr>
        </p:nvSpPr>
        <p:spPr/>
        <p:txBody>
          <a:bodyPr/>
          <a:lstStyle/>
          <a:p>
            <a:pPr eaLnBrk="1" hangingPunct="1">
              <a:lnSpc>
                <a:spcPct val="90000"/>
              </a:lnSpc>
            </a:pPr>
            <a:r>
              <a:rPr lang="en-US" sz="3000" b="1" smtClean="0"/>
              <a:t>Photosynthesis</a:t>
            </a:r>
            <a:r>
              <a:rPr lang="en-US" sz="3000" smtClean="0"/>
              <a:t> is the metabolic pathway that uses light energy from the sun to make sugar molecules</a:t>
            </a:r>
          </a:p>
          <a:p>
            <a:pPr eaLnBrk="1" hangingPunct="1">
              <a:lnSpc>
                <a:spcPct val="90000"/>
              </a:lnSpc>
            </a:pPr>
            <a:r>
              <a:rPr lang="en-US" sz="3000" smtClean="0"/>
              <a:t>Photosynthetic organisms use sunlight, carbon dioxide, and water to produce chemical energy</a:t>
            </a:r>
          </a:p>
          <a:p>
            <a:pPr eaLnBrk="1" hangingPunct="1">
              <a:lnSpc>
                <a:spcPct val="90000"/>
              </a:lnSpc>
            </a:pPr>
            <a:r>
              <a:rPr lang="en-US" sz="3000" smtClean="0"/>
              <a:t>Organisms that produce energy are called </a:t>
            </a:r>
            <a:r>
              <a:rPr lang="en-US" sz="3000" i="1" smtClean="0"/>
              <a:t>autotrophs</a:t>
            </a:r>
            <a:r>
              <a:rPr lang="en-US" sz="3000" smtClean="0"/>
              <a:t> or </a:t>
            </a:r>
            <a:r>
              <a:rPr lang="en-US" sz="3000" i="1" smtClean="0"/>
              <a:t>producers</a:t>
            </a:r>
          </a:p>
          <a:p>
            <a:pPr eaLnBrk="1" hangingPunct="1">
              <a:lnSpc>
                <a:spcPct val="90000"/>
              </a:lnSpc>
            </a:pPr>
            <a:r>
              <a:rPr lang="en-US" sz="3000" smtClean="0"/>
              <a:t>Organisms that obtain energy by eating other organisms or absorbing their dead remains are called </a:t>
            </a:r>
            <a:r>
              <a:rPr lang="en-US" sz="3000" i="1" smtClean="0"/>
              <a:t>heterotrophs</a:t>
            </a:r>
            <a:r>
              <a:rPr lang="en-US" sz="3000" smtClean="0"/>
              <a:t> or </a:t>
            </a:r>
            <a:r>
              <a:rPr lang="en-US" sz="3000" i="1" smtClean="0"/>
              <a:t>consumers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z="4000" smtClean="0"/>
              <a:t>The Flow of Energy Connects Living Things with the Environment</a:t>
            </a:r>
          </a:p>
        </p:txBody>
      </p:sp>
      <p:sp>
        <p:nvSpPr>
          <p:cNvPr id="28674" name="Content Placeholder 2"/>
          <p:cNvSpPr>
            <a:spLocks noGrp="1"/>
          </p:cNvSpPr>
          <p:nvPr>
            <p:ph idx="1"/>
          </p:nvPr>
        </p:nvSpPr>
        <p:spPr/>
        <p:txBody>
          <a:bodyPr/>
          <a:lstStyle/>
          <a:p>
            <a:pPr eaLnBrk="1" hangingPunct="1">
              <a:lnSpc>
                <a:spcPct val="90000"/>
              </a:lnSpc>
            </a:pPr>
            <a:r>
              <a:rPr lang="en-US" smtClean="0"/>
              <a:t>The sun is the primary energy source in most ecosystems </a:t>
            </a:r>
          </a:p>
          <a:p>
            <a:pPr eaLnBrk="1" hangingPunct="1">
              <a:lnSpc>
                <a:spcPct val="90000"/>
              </a:lnSpc>
            </a:pPr>
            <a:r>
              <a:rPr lang="en-US" smtClean="0"/>
              <a:t>Photosynthetic organisms, such as plants, algae, and certain bacteria, make up a majority of the producers </a:t>
            </a:r>
          </a:p>
          <a:p>
            <a:pPr eaLnBrk="1" hangingPunct="1">
              <a:lnSpc>
                <a:spcPct val="90000"/>
              </a:lnSpc>
            </a:pPr>
            <a:r>
              <a:rPr lang="en-US" smtClean="0"/>
              <a:t>Energy moves in one direction through an ecosystem, passing from producers to consumers, and losing some energy as metabolic heat in the process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4000" smtClean="0"/>
              <a:t>The Flow of Energy Connects Living Things with the Environment</a:t>
            </a:r>
          </a:p>
        </p:txBody>
      </p:sp>
      <p:sp>
        <p:nvSpPr>
          <p:cNvPr id="29698" name="Content Placeholder 2"/>
          <p:cNvSpPr>
            <a:spLocks noGrp="1"/>
          </p:cNvSpPr>
          <p:nvPr>
            <p:ph idx="1"/>
          </p:nvPr>
        </p:nvSpPr>
        <p:spPr/>
        <p:txBody>
          <a:bodyPr/>
          <a:lstStyle/>
          <a:p>
            <a:pPr eaLnBrk="1" hangingPunct="1">
              <a:lnSpc>
                <a:spcPct val="90000"/>
              </a:lnSpc>
            </a:pPr>
            <a:r>
              <a:rPr lang="en-US" smtClean="0"/>
              <a:t>Matter is recycled in the environment from producers to consumers and back</a:t>
            </a:r>
          </a:p>
          <a:p>
            <a:pPr eaLnBrk="1" hangingPunct="1">
              <a:lnSpc>
                <a:spcPct val="90000"/>
              </a:lnSpc>
            </a:pPr>
            <a:r>
              <a:rPr lang="en-US" b="1" smtClean="0"/>
              <a:t>Cellular respiration </a:t>
            </a:r>
            <a:r>
              <a:rPr lang="en-US" smtClean="0"/>
              <a:t>is the breakdown of food molecules to release energy</a:t>
            </a:r>
          </a:p>
          <a:p>
            <a:pPr eaLnBrk="1" hangingPunct="1">
              <a:lnSpc>
                <a:spcPct val="90000"/>
              </a:lnSpc>
            </a:pPr>
            <a:r>
              <a:rPr lang="en-US" smtClean="0"/>
              <a:t>Photosynthetic cells recycle carbon from the environment and incorporate it into living systems</a:t>
            </a:r>
          </a:p>
          <a:p>
            <a:pPr eaLnBrk="1" hangingPunct="1">
              <a:lnSpc>
                <a:spcPct val="90000"/>
              </a:lnSpc>
            </a:pPr>
            <a:r>
              <a:rPr lang="en-US" smtClean="0"/>
              <a:t>Cellular respiration and photosynthesis are complementary processes</a:t>
            </a:r>
          </a:p>
          <a:p>
            <a:pPr eaLnBrk="1" hangingPunct="1">
              <a:lnSpc>
                <a:spcPct val="90000"/>
              </a:lnSpc>
            </a:pPr>
            <a:endParaRPr lang="en-US" smtClean="0"/>
          </a:p>
          <a:p>
            <a:pPr eaLnBrk="1" hangingPunct="1">
              <a:lnSpc>
                <a:spcPct val="90000"/>
              </a:lnSpc>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8_03"/>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Metabolism</a:t>
            </a:r>
          </a:p>
        </p:txBody>
      </p:sp>
      <p:sp>
        <p:nvSpPr>
          <p:cNvPr id="31746" name="Content Placeholder 2"/>
          <p:cNvSpPr>
            <a:spLocks noGrp="1"/>
          </p:cNvSpPr>
          <p:nvPr>
            <p:ph idx="1"/>
          </p:nvPr>
        </p:nvSpPr>
        <p:spPr/>
        <p:txBody>
          <a:bodyPr/>
          <a:lstStyle/>
          <a:p>
            <a:pPr eaLnBrk="1" hangingPunct="1"/>
            <a:r>
              <a:rPr lang="en-US" b="1" smtClean="0"/>
              <a:t>Metabolism </a:t>
            </a:r>
            <a:r>
              <a:rPr lang="en-US" smtClean="0"/>
              <a:t>refers to all the chemical reactions within a living cell that capture, store, or use energy</a:t>
            </a:r>
          </a:p>
          <a:p>
            <a:pPr eaLnBrk="1" hangingPunct="1"/>
            <a:r>
              <a:rPr lang="en-US" smtClean="0"/>
              <a:t>Living cells require two main types of metabolism:</a:t>
            </a:r>
          </a:p>
          <a:p>
            <a:pPr lvl="1" eaLnBrk="1" hangingPunct="1"/>
            <a:r>
              <a:rPr lang="en-US" smtClean="0"/>
              <a:t>Catabolism</a:t>
            </a:r>
          </a:p>
          <a:p>
            <a:pPr lvl="1" eaLnBrk="1" hangingPunct="1"/>
            <a:r>
              <a:rPr lang="en-US" b="1" smtClean="0"/>
              <a:t>Anabolism</a:t>
            </a:r>
          </a:p>
          <a:p>
            <a:pPr lvl="1" eaLnBrk="1" hangingPunct="1"/>
            <a:endParaRPr lang="en-US" b="1"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Metabolism</a:t>
            </a:r>
          </a:p>
        </p:txBody>
      </p:sp>
      <p:sp>
        <p:nvSpPr>
          <p:cNvPr id="33794" name="Content Placeholder 2"/>
          <p:cNvSpPr>
            <a:spLocks noGrp="1"/>
          </p:cNvSpPr>
          <p:nvPr>
            <p:ph idx="1"/>
          </p:nvPr>
        </p:nvSpPr>
        <p:spPr/>
        <p:txBody>
          <a:bodyPr/>
          <a:lstStyle/>
          <a:p>
            <a:pPr eaLnBrk="1" hangingPunct="1"/>
            <a:r>
              <a:rPr lang="en-US" smtClean="0"/>
              <a:t>Catabolism refers to the linked chain of energy-producing reactions that </a:t>
            </a:r>
            <a:r>
              <a:rPr lang="en-US" i="1" smtClean="0"/>
              <a:t>release</a:t>
            </a:r>
            <a:r>
              <a:rPr lang="en-US" smtClean="0"/>
              <a:t> chemical energy in the process of breaking down complex biomolecules</a:t>
            </a:r>
          </a:p>
          <a:p>
            <a:pPr eaLnBrk="1" hangingPunct="1"/>
            <a:r>
              <a:rPr lang="en-US" smtClean="0"/>
              <a:t>Anabolism</a:t>
            </a:r>
            <a:r>
              <a:rPr lang="en-US" b="1" smtClean="0"/>
              <a:t> </a:t>
            </a:r>
            <a:r>
              <a:rPr lang="en-US" smtClean="0"/>
              <a:t>refers to the linked chain of energy-requiring reactions that </a:t>
            </a:r>
            <a:r>
              <a:rPr lang="en-US" i="1" smtClean="0"/>
              <a:t>create</a:t>
            </a:r>
            <a:r>
              <a:rPr lang="en-US" smtClean="0"/>
              <a:t> complex biomolecules from smaller organic compounds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 name="Picture 2" descr="unnumbered_08_p186"/>
          <p:cNvPicPr>
            <a:picLocks noChangeAspect="1" noChangeArrowheads="1"/>
          </p:cNvPicPr>
          <p:nvPr/>
        </p:nvPicPr>
        <p:blipFill>
          <a:blip r:embed="rId3"/>
          <a:srcRect/>
          <a:stretch>
            <a:fillRect/>
          </a:stretch>
        </p:blipFill>
        <p:spPr bwMode="auto">
          <a:xfrm>
            <a:off x="304800" y="406400"/>
            <a:ext cx="8531225" cy="605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08_04"/>
          <p:cNvPicPr>
            <a:picLocks noChangeAspect="1" noChangeArrowheads="1"/>
          </p:cNvPicPr>
          <p:nvPr/>
        </p:nvPicPr>
        <p:blipFill>
          <a:blip r:embed="rId3"/>
          <a:srcRect/>
          <a:stretch>
            <a:fillRect/>
          </a:stretch>
        </p:blipFill>
        <p:spPr bwMode="auto">
          <a:xfrm>
            <a:off x="304800" y="990600"/>
            <a:ext cx="8531225" cy="4875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a:xfrm>
            <a:off x="0" y="274638"/>
            <a:ext cx="9144000" cy="1143000"/>
          </a:xfrm>
        </p:spPr>
        <p:txBody>
          <a:bodyPr/>
          <a:lstStyle/>
          <a:p>
            <a:pPr eaLnBrk="1" hangingPunct="1"/>
            <a:r>
              <a:rPr lang="en-US" sz="4000" smtClean="0"/>
              <a:t>ATP Delivers Energy to Anabolic Pathways and Is Regenerated via Catabolic Pathways</a:t>
            </a:r>
          </a:p>
        </p:txBody>
      </p:sp>
      <p:sp>
        <p:nvSpPr>
          <p:cNvPr id="35842" name="Content Placeholder 2"/>
          <p:cNvSpPr>
            <a:spLocks noGrp="1"/>
          </p:cNvSpPr>
          <p:nvPr>
            <p:ph idx="1"/>
          </p:nvPr>
        </p:nvSpPr>
        <p:spPr/>
        <p:txBody>
          <a:bodyPr/>
          <a:lstStyle/>
          <a:p>
            <a:pPr eaLnBrk="1" hangingPunct="1"/>
            <a:r>
              <a:rPr lang="en-US" smtClean="0"/>
              <a:t>ATP fuels a variety of cellular activities, including anabolism</a:t>
            </a:r>
          </a:p>
          <a:p>
            <a:pPr eaLnBrk="1" hangingPunct="1"/>
            <a:r>
              <a:rPr lang="en-US" smtClean="0"/>
              <a:t>Much of the energy found in ATP is stored in its phosphate bonds and is released when a molecule of ATP loses its terminal phosphate group to become ADP</a:t>
            </a:r>
          </a:p>
          <a:p>
            <a:pPr eaLnBrk="1" hangingPunct="1"/>
            <a:r>
              <a:rPr lang="en-US" smtClean="0"/>
              <a:t>Producers use light energy to turn ADP back into ATP through catabolic pathways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2" name="Picture 2" descr="figure_08_05"/>
          <p:cNvPicPr>
            <a:picLocks noChangeAspect="1" noChangeArrowheads="1"/>
          </p:cNvPicPr>
          <p:nvPr/>
        </p:nvPicPr>
        <p:blipFill>
          <a:blip r:embed="rId3"/>
          <a:srcRect/>
          <a:stretch>
            <a:fillRect/>
          </a:stretch>
        </p:blipFill>
        <p:spPr bwMode="auto">
          <a:xfrm>
            <a:off x="304800" y="241300"/>
            <a:ext cx="8531225" cy="6380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274638"/>
            <a:ext cx="9144000" cy="1143000"/>
          </a:xfrm>
        </p:spPr>
        <p:txBody>
          <a:bodyPr/>
          <a:lstStyle/>
          <a:p>
            <a:pPr eaLnBrk="1" hangingPunct="1"/>
            <a:r>
              <a:rPr lang="en-US" sz="4000" smtClean="0"/>
              <a:t>Energy Is Extracted from Food through a Series of Oxidation-Reduction Reactions</a:t>
            </a:r>
          </a:p>
        </p:txBody>
      </p:sp>
      <p:sp>
        <p:nvSpPr>
          <p:cNvPr id="37890" name="Content Placeholder 2"/>
          <p:cNvSpPr>
            <a:spLocks noGrp="1"/>
          </p:cNvSpPr>
          <p:nvPr>
            <p:ph idx="1"/>
          </p:nvPr>
        </p:nvSpPr>
        <p:spPr/>
        <p:txBody>
          <a:bodyPr/>
          <a:lstStyle/>
          <a:p>
            <a:pPr eaLnBrk="1" hangingPunct="1"/>
            <a:r>
              <a:rPr lang="en-US" b="1" smtClean="0"/>
              <a:t>Oxidation</a:t>
            </a:r>
            <a:r>
              <a:rPr lang="en-US" smtClean="0"/>
              <a:t> is the loss of a molecule, atom, or ion</a:t>
            </a:r>
          </a:p>
          <a:p>
            <a:pPr eaLnBrk="1" hangingPunct="1"/>
            <a:r>
              <a:rPr lang="en-US" b="1" smtClean="0"/>
              <a:t>Reduction</a:t>
            </a:r>
            <a:r>
              <a:rPr lang="en-US" smtClean="0"/>
              <a:t> is the gain of electrons by a molecule, atom, or ion</a:t>
            </a:r>
          </a:p>
          <a:p>
            <a:pPr eaLnBrk="1" hangingPunct="1"/>
            <a:r>
              <a:rPr lang="en-US" smtClean="0"/>
              <a:t>Oxidation and reduction are complementary reactions and together are referred to as oxidation-reduction reactions or </a:t>
            </a:r>
            <a:r>
              <a:rPr lang="en-US" b="1" smtClean="0"/>
              <a:t>redox reactions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a:xfrm>
            <a:off x="0" y="274638"/>
            <a:ext cx="9144000" cy="1143000"/>
          </a:xfrm>
        </p:spPr>
        <p:txBody>
          <a:bodyPr/>
          <a:lstStyle/>
          <a:p>
            <a:pPr eaLnBrk="1" hangingPunct="1"/>
            <a:r>
              <a:rPr lang="en-US" sz="4000" smtClean="0"/>
              <a:t>Energy Is Extracted from Food through a Series of Oxidation-Reduction Reactions</a:t>
            </a:r>
          </a:p>
        </p:txBody>
      </p:sp>
      <p:sp>
        <p:nvSpPr>
          <p:cNvPr id="38914" name="Content Placeholder 2"/>
          <p:cNvSpPr>
            <a:spLocks noGrp="1"/>
          </p:cNvSpPr>
          <p:nvPr>
            <p:ph idx="1"/>
          </p:nvPr>
        </p:nvSpPr>
        <p:spPr/>
        <p:txBody>
          <a:bodyPr/>
          <a:lstStyle/>
          <a:p>
            <a:pPr eaLnBrk="1" hangingPunct="1"/>
            <a:r>
              <a:rPr lang="en-US" smtClean="0"/>
              <a:t>Cellular respiration takes place in the oxygen-dependent catabolic pathways that extract energy from glucose molecules to make ATP in cells</a:t>
            </a:r>
          </a:p>
          <a:p>
            <a:pPr eaLnBrk="1" hangingPunct="1"/>
            <a:r>
              <a:rPr lang="en-US" smtClean="0"/>
              <a:t>Photosynthesis is an anabolic pathway in which carbon dioxide is reduced as it gains electrons and hydrogen atoms, to be transformed into glucose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0" name="Picture 2" descr="figure_08_06"/>
          <p:cNvPicPr>
            <a:picLocks noChangeAspect="1" noChangeArrowheads="1"/>
          </p:cNvPicPr>
          <p:nvPr/>
        </p:nvPicPr>
        <p:blipFill>
          <a:blip r:embed="rId3"/>
          <a:srcRect/>
          <a:stretch>
            <a:fillRect/>
          </a:stretch>
        </p:blipFill>
        <p:spPr bwMode="auto">
          <a:xfrm>
            <a:off x="304800" y="1346200"/>
            <a:ext cx="8531225" cy="4175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z="4000" smtClean="0"/>
              <a:t>Chemical Reactions Are Governed</a:t>
            </a:r>
            <a:br>
              <a:rPr lang="en-US" sz="4000" smtClean="0"/>
            </a:br>
            <a:r>
              <a:rPr lang="en-US" sz="4000" smtClean="0"/>
              <a:t>by the Laws of Thermodynamics</a:t>
            </a:r>
          </a:p>
        </p:txBody>
      </p:sp>
      <p:sp>
        <p:nvSpPr>
          <p:cNvPr id="40962" name="Content Placeholder 2"/>
          <p:cNvSpPr>
            <a:spLocks noGrp="1"/>
          </p:cNvSpPr>
          <p:nvPr>
            <p:ph idx="1"/>
          </p:nvPr>
        </p:nvSpPr>
        <p:spPr/>
        <p:txBody>
          <a:bodyPr/>
          <a:lstStyle/>
          <a:p>
            <a:pPr eaLnBrk="1" hangingPunct="1"/>
            <a:r>
              <a:rPr lang="en-US" smtClean="0"/>
              <a:t>Chemical reactions can occur spontaneously if the </a:t>
            </a:r>
            <a:r>
              <a:rPr lang="en-US" b="1" smtClean="0"/>
              <a:t>products</a:t>
            </a:r>
            <a:r>
              <a:rPr lang="en-US" smtClean="0"/>
              <a:t> are at a lower energy state than the </a:t>
            </a:r>
            <a:r>
              <a:rPr lang="en-US" b="1" smtClean="0"/>
              <a:t>reactants</a:t>
            </a:r>
          </a:p>
          <a:p>
            <a:pPr eaLnBrk="1" hangingPunct="1"/>
            <a:r>
              <a:rPr lang="en-US" smtClean="0"/>
              <a:t>Energy is required to create products that have a higher energy state than the reactants</a:t>
            </a:r>
          </a:p>
          <a:p>
            <a:pPr eaLnBrk="1" hangingPunct="1"/>
            <a:r>
              <a:rPr lang="en-US" smtClean="0"/>
              <a:t>The amount of energy need for reactants to overcome an energy barrier is called the </a:t>
            </a:r>
            <a:r>
              <a:rPr lang="en-US" b="1" smtClean="0"/>
              <a:t>activation energy</a:t>
            </a:r>
          </a:p>
          <a:p>
            <a:pPr eaLnBrk="1" hangingPunct="1">
              <a:buFont typeface="Arial" charset="0"/>
              <a:buNone/>
            </a:pP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Enzymes</a:t>
            </a:r>
          </a:p>
        </p:txBody>
      </p:sp>
      <p:sp>
        <p:nvSpPr>
          <p:cNvPr id="41986" name="Content Placeholder 2"/>
          <p:cNvSpPr>
            <a:spLocks noGrp="1"/>
          </p:cNvSpPr>
          <p:nvPr>
            <p:ph idx="1"/>
          </p:nvPr>
        </p:nvSpPr>
        <p:spPr/>
        <p:txBody>
          <a:bodyPr/>
          <a:lstStyle/>
          <a:p>
            <a:pPr eaLnBrk="1" hangingPunct="1"/>
            <a:r>
              <a:rPr lang="en-US" smtClean="0"/>
              <a:t>Nearly all the chemical reactions that take place in the cell are mediated by enzymes</a:t>
            </a:r>
          </a:p>
          <a:p>
            <a:pPr eaLnBrk="1" hangingPunct="1"/>
            <a:r>
              <a:rPr lang="en-US" smtClean="0"/>
              <a:t>Enzymes are proteins that act as biological catalysts that speed up chemical reactions without being changed themselves</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4000" smtClean="0"/>
              <a:t>Enzymes Remain Unaltered and Are</a:t>
            </a:r>
            <a:br>
              <a:rPr lang="en-US" sz="4000" smtClean="0"/>
            </a:br>
            <a:r>
              <a:rPr lang="en-US" sz="4000" smtClean="0"/>
              <a:t>Reused in the Course of a Reaction</a:t>
            </a:r>
          </a:p>
        </p:txBody>
      </p:sp>
      <p:sp>
        <p:nvSpPr>
          <p:cNvPr id="43010" name="Content Placeholder 2"/>
          <p:cNvSpPr>
            <a:spLocks noGrp="1"/>
          </p:cNvSpPr>
          <p:nvPr>
            <p:ph idx="1"/>
          </p:nvPr>
        </p:nvSpPr>
        <p:spPr/>
        <p:txBody>
          <a:bodyPr/>
          <a:lstStyle/>
          <a:p>
            <a:pPr eaLnBrk="1" hangingPunct="1"/>
            <a:r>
              <a:rPr lang="en-US" sz="3000" smtClean="0"/>
              <a:t>Enzymes are highly specific catalysts that remain unaltered by a reaction and can be reused </a:t>
            </a:r>
          </a:p>
          <a:p>
            <a:pPr eaLnBrk="1" hangingPunct="1"/>
            <a:r>
              <a:rPr lang="en-US" sz="3000" b="1" smtClean="0"/>
              <a:t>Substrates</a:t>
            </a:r>
            <a:r>
              <a:rPr lang="en-US" sz="3000" smtClean="0"/>
              <a:t> bind to the </a:t>
            </a:r>
            <a:r>
              <a:rPr lang="en-US" sz="3000" i="1" smtClean="0"/>
              <a:t>active site </a:t>
            </a:r>
            <a:r>
              <a:rPr lang="en-US" sz="3000" smtClean="0"/>
              <a:t>of an enzyme based on the site’s size, shape, and chemistry</a:t>
            </a:r>
          </a:p>
          <a:p>
            <a:pPr eaLnBrk="1" hangingPunct="1"/>
            <a:r>
              <a:rPr lang="en-US" sz="3000" smtClean="0"/>
              <a:t>Heat, high acidity, and high alkalinity can denature, or destroy, enzymes</a:t>
            </a:r>
          </a:p>
          <a:p>
            <a:pPr eaLnBrk="1" hangingPunct="1"/>
            <a:r>
              <a:rPr lang="en-US" sz="3000" smtClean="0"/>
              <a:t>Some enzymes require cofactors in order to catalyze a reaction</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table_08_01"/>
          <p:cNvPicPr>
            <a:picLocks noChangeAspect="1" noChangeArrowheads="1"/>
          </p:cNvPicPr>
          <p:nvPr/>
        </p:nvPicPr>
        <p:blipFill>
          <a:blip r:embed="rId3"/>
          <a:srcRect/>
          <a:stretch>
            <a:fillRect/>
          </a:stretch>
        </p:blipFill>
        <p:spPr bwMode="auto">
          <a:xfrm>
            <a:off x="1828800" y="215900"/>
            <a:ext cx="54911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Kick-Start Your Metabolic Engine!</a:t>
            </a:r>
          </a:p>
        </p:txBody>
      </p:sp>
      <p:sp>
        <p:nvSpPr>
          <p:cNvPr id="16386" name="Content Placeholder 2"/>
          <p:cNvSpPr>
            <a:spLocks noGrp="1"/>
          </p:cNvSpPr>
          <p:nvPr>
            <p:ph idx="1"/>
          </p:nvPr>
        </p:nvSpPr>
        <p:spPr/>
        <p:txBody>
          <a:bodyPr/>
          <a:lstStyle/>
          <a:p>
            <a:pPr eaLnBrk="1" hangingPunct="1"/>
            <a:r>
              <a:rPr lang="en-US" smtClean="0"/>
              <a:t>The speed of your metabolism is a measure of how much energy your body uses for everything, from reproduction to fighting off pathogens</a:t>
            </a:r>
          </a:p>
          <a:p>
            <a:pPr eaLnBrk="1" hangingPunct="1"/>
            <a:r>
              <a:rPr lang="en-US" smtClean="0"/>
              <a:t>Your resting metabolic rate (RMR) depends on height and weight, muscle mass, age, and sex</a:t>
            </a:r>
          </a:p>
          <a:p>
            <a:pPr eaLnBrk="1" hangingPunct="1"/>
            <a:r>
              <a:rPr lang="en-US" smtClean="0"/>
              <a:t>RMR is highest in children and declines with age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smtClean="0"/>
              <a:t>The Shape of an Enzyme Determines Its Function </a:t>
            </a:r>
          </a:p>
        </p:txBody>
      </p:sp>
      <p:sp>
        <p:nvSpPr>
          <p:cNvPr id="45058" name="Content Placeholder 2"/>
          <p:cNvSpPr>
            <a:spLocks noGrp="1"/>
          </p:cNvSpPr>
          <p:nvPr>
            <p:ph idx="1"/>
          </p:nvPr>
        </p:nvSpPr>
        <p:spPr/>
        <p:txBody>
          <a:bodyPr/>
          <a:lstStyle/>
          <a:p>
            <a:pPr eaLnBrk="1" hangingPunct="1"/>
            <a:r>
              <a:rPr lang="en-US" smtClean="0"/>
              <a:t>The binding of an enzyme to its particular substrate depends on the three-dimensional shapes of both the substrate and the enzyme molecules</a:t>
            </a:r>
          </a:p>
          <a:p>
            <a:pPr eaLnBrk="1" hangingPunct="1"/>
            <a:r>
              <a:rPr lang="en-US" smtClean="0"/>
              <a:t>According to the </a:t>
            </a:r>
            <a:r>
              <a:rPr lang="en-US" b="1" smtClean="0"/>
              <a:t>induced fit model</a:t>
            </a:r>
            <a:r>
              <a:rPr lang="en-US" smtClean="0"/>
              <a:t>, enzymes can adjust slightly to fit a substrate.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08_07a"/>
          <p:cNvPicPr>
            <a:picLocks noChangeAspect="1" noChangeArrowheads="1"/>
          </p:cNvPicPr>
          <p:nvPr/>
        </p:nvPicPr>
        <p:blipFill>
          <a:blip r:embed="rId3"/>
          <a:srcRect/>
          <a:stretch>
            <a:fillRect/>
          </a:stretch>
        </p:blipFill>
        <p:spPr bwMode="auto">
          <a:xfrm>
            <a:off x="1790700" y="215900"/>
            <a:ext cx="55705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08_07b"/>
          <p:cNvPicPr>
            <a:picLocks noChangeAspect="1" noChangeArrowheads="1"/>
          </p:cNvPicPr>
          <p:nvPr/>
        </p:nvPicPr>
        <p:blipFill>
          <a:blip r:embed="rId3"/>
          <a:srcRect/>
          <a:stretch>
            <a:fillRect/>
          </a:stretch>
        </p:blipFill>
        <p:spPr bwMode="auto">
          <a:xfrm>
            <a:off x="2057400" y="215900"/>
            <a:ext cx="5046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rtlCol="0">
            <a:normAutofit fontScale="90000"/>
          </a:bodyPr>
          <a:lstStyle/>
          <a:p>
            <a:pPr eaLnBrk="1" fontAlgn="auto" hangingPunct="1">
              <a:spcAft>
                <a:spcPts val="0"/>
              </a:spcAft>
              <a:defRPr/>
            </a:pPr>
            <a:r>
              <a:rPr lang="en-US" dirty="0" smtClean="0"/>
              <a:t>Enzymes Increase Reaction Rates by Lowering the Activation Energy Barrier</a:t>
            </a:r>
            <a:endParaRPr lang="en-US" dirty="0"/>
          </a:p>
        </p:txBody>
      </p:sp>
      <p:sp>
        <p:nvSpPr>
          <p:cNvPr id="47106" name="Content Placeholder 2"/>
          <p:cNvSpPr>
            <a:spLocks noGrp="1"/>
          </p:cNvSpPr>
          <p:nvPr>
            <p:ph idx="1"/>
          </p:nvPr>
        </p:nvSpPr>
        <p:spPr>
          <a:xfrm>
            <a:off x="457200" y="1757363"/>
            <a:ext cx="8229600" cy="4368800"/>
          </a:xfrm>
        </p:spPr>
        <p:txBody>
          <a:bodyPr/>
          <a:lstStyle/>
          <a:p>
            <a:pPr eaLnBrk="1" hangingPunct="1"/>
            <a:r>
              <a:rPr lang="en-US" smtClean="0"/>
              <a:t>Enzymes lower the activation energy of a reaction, allowing more reactants to make it over the energy barrier and thus increasing the speed of the reaction</a:t>
            </a:r>
          </a:p>
          <a:p>
            <a:pPr eaLnBrk="1" hangingPunct="1"/>
            <a:r>
              <a:rPr lang="en-US" smtClean="0"/>
              <a:t>Activation energy is lowered when reactants bind with enzymes and strain their chemical bonds in ways that promote product formation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08_08"/>
          <p:cNvPicPr>
            <a:picLocks noChangeAspect="1" noChangeArrowheads="1"/>
          </p:cNvPicPr>
          <p:nvPr/>
        </p:nvPicPr>
        <p:blipFill>
          <a:blip r:embed="rId3"/>
          <a:srcRect/>
          <a:stretch>
            <a:fillRect/>
          </a:stretch>
        </p:blipFill>
        <p:spPr bwMode="auto">
          <a:xfrm>
            <a:off x="304800" y="304800"/>
            <a:ext cx="8531225" cy="6246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Metabolic Pathways</a:t>
            </a:r>
          </a:p>
        </p:txBody>
      </p:sp>
      <p:sp>
        <p:nvSpPr>
          <p:cNvPr id="49154" name="Content Placeholder 2"/>
          <p:cNvSpPr>
            <a:spLocks noGrp="1"/>
          </p:cNvSpPr>
          <p:nvPr>
            <p:ph idx="1"/>
          </p:nvPr>
        </p:nvSpPr>
        <p:spPr/>
        <p:txBody>
          <a:bodyPr/>
          <a:lstStyle/>
          <a:p>
            <a:pPr eaLnBrk="1" hangingPunct="1"/>
            <a:r>
              <a:rPr lang="en-US" smtClean="0"/>
              <a:t>Enzymes are often involved in sequences of chemical reactions known as metabolic pathways</a:t>
            </a:r>
          </a:p>
          <a:p>
            <a:pPr eaLnBrk="1" hangingPunct="1"/>
            <a:r>
              <a:rPr lang="en-US" smtClean="0"/>
              <a:t>Multistep metabolic pathways can proceed rapidly and efficiently because enzymes in the pathway are close together and the products of one reaction act as the substrate for the next reaction in the series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08_09"/>
          <p:cNvPicPr>
            <a:picLocks noChangeAspect="1" noChangeArrowheads="1"/>
          </p:cNvPicPr>
          <p:nvPr/>
        </p:nvPicPr>
        <p:blipFill>
          <a:blip r:embed="rId3"/>
          <a:srcRect/>
          <a:stretch>
            <a:fillRect/>
          </a:stretch>
        </p:blipFill>
        <p:spPr bwMode="auto">
          <a:xfrm>
            <a:off x="1536700" y="215900"/>
            <a:ext cx="60642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Metabolic Rates, Health, and Longevity</a:t>
            </a:r>
            <a:endParaRPr lang="en-US" dirty="0"/>
          </a:p>
        </p:txBody>
      </p:sp>
      <p:sp>
        <p:nvSpPr>
          <p:cNvPr id="51202" name="Content Placeholder 2"/>
          <p:cNvSpPr>
            <a:spLocks noGrp="1"/>
          </p:cNvSpPr>
          <p:nvPr>
            <p:ph idx="1"/>
          </p:nvPr>
        </p:nvSpPr>
        <p:spPr/>
        <p:txBody>
          <a:bodyPr/>
          <a:lstStyle/>
          <a:p>
            <a:pPr eaLnBrk="1" hangingPunct="1"/>
            <a:r>
              <a:rPr lang="en-US" smtClean="0"/>
              <a:t>A majority of the food we eat goes to run organ systems and sustain life</a:t>
            </a:r>
          </a:p>
          <a:p>
            <a:pPr eaLnBrk="1" hangingPunct="1"/>
            <a:r>
              <a:rPr lang="en-US" smtClean="0"/>
              <a:t>The energy it takes a person to sustain life is called the basal metabolic rate (BMR)</a:t>
            </a:r>
          </a:p>
          <a:p>
            <a:pPr eaLnBrk="1" hangingPunct="1"/>
            <a:r>
              <a:rPr lang="en-US" smtClean="0"/>
              <a:t>BMR decreases with age and is directly linked to surface area–to–volume ratio</a:t>
            </a:r>
          </a:p>
          <a:p>
            <a:pPr eaLnBrk="1" hangingPunct="1"/>
            <a:r>
              <a:rPr lang="en-US" smtClean="0"/>
              <a:t>Studies have shown that a calorie-restricted diet may lead to longevity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table_08_02"/>
          <p:cNvPicPr>
            <a:picLocks noChangeAspect="1" noChangeArrowheads="1"/>
          </p:cNvPicPr>
          <p:nvPr/>
        </p:nvPicPr>
        <p:blipFill>
          <a:blip r:embed="rId3"/>
          <a:srcRect/>
          <a:stretch>
            <a:fillRect/>
          </a:stretch>
        </p:blipFill>
        <p:spPr bwMode="auto">
          <a:xfrm>
            <a:off x="304800" y="1041400"/>
            <a:ext cx="8531225" cy="4783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8</a:t>
            </a:r>
            <a:endParaRPr lang="en-US" sz="2800" dirty="0" smtClean="0"/>
          </a:p>
          <a:p>
            <a:pPr eaLnBrk="1" fontAlgn="auto" hangingPunct="1">
              <a:lnSpc>
                <a:spcPct val="90000"/>
              </a:lnSpc>
              <a:spcAft>
                <a:spcPts val="0"/>
              </a:spcAft>
              <a:defRPr/>
            </a:pPr>
            <a:r>
              <a:rPr lang="en-US" sz="2800" dirty="0" smtClean="0"/>
              <a:t>Energy, Metabolism,</a:t>
            </a:r>
          </a:p>
          <a:p>
            <a:pPr eaLnBrk="1" fontAlgn="auto" hangingPunct="1">
              <a:lnSpc>
                <a:spcPct val="90000"/>
              </a:lnSpc>
              <a:spcAft>
                <a:spcPts val="0"/>
              </a:spcAft>
              <a:defRPr/>
            </a:pPr>
            <a:r>
              <a:rPr lang="en-US" sz="2800" dirty="0" smtClean="0"/>
              <a:t>And Enzymes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All Living Cells Require Energy</a:t>
            </a:r>
          </a:p>
        </p:txBody>
      </p:sp>
      <p:sp>
        <p:nvSpPr>
          <p:cNvPr id="17410" name="Content Placeholder 2"/>
          <p:cNvSpPr>
            <a:spLocks noGrp="1"/>
          </p:cNvSpPr>
          <p:nvPr>
            <p:ph idx="1"/>
          </p:nvPr>
        </p:nvSpPr>
        <p:spPr/>
        <p:txBody>
          <a:bodyPr/>
          <a:lstStyle/>
          <a:p>
            <a:pPr eaLnBrk="1" hangingPunct="1"/>
            <a:r>
              <a:rPr lang="en-US" smtClean="0"/>
              <a:t>Chemical reactions in a cell occur in chains of linked events known as </a:t>
            </a:r>
            <a:r>
              <a:rPr lang="en-US" b="1" smtClean="0"/>
              <a:t>metabolic pathways</a:t>
            </a:r>
            <a:r>
              <a:rPr lang="en-US" smtClean="0"/>
              <a:t>, which assemble or disassemble the key macromolecules of life</a:t>
            </a:r>
          </a:p>
          <a:p>
            <a:pPr eaLnBrk="1" hangingPunct="1"/>
            <a:r>
              <a:rPr lang="en-US" smtClean="0"/>
              <a:t>Enzymes are biomolecules that speed up chemical reactions by acting as biological catalysts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228600"/>
            <a:ext cx="8229600" cy="1524000"/>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558800" y="1524000"/>
            <a:ext cx="8229600" cy="5105400"/>
          </a:xfrm>
        </p:spPr>
        <p:txBody>
          <a:bodyPr rIns="132080"/>
          <a:lstStyle/>
          <a:p>
            <a:pPr marL="649288" indent="-649288" eaLnBrk="1" hangingPunct="1">
              <a:lnSpc>
                <a:spcPct val="90000"/>
              </a:lnSpc>
              <a:buFont typeface="Wingdings" pitchFamily="1" charset="2"/>
              <a:buNone/>
            </a:pPr>
            <a:r>
              <a:rPr lang="en-US" sz="2800"/>
              <a:t>Why are high fevers dangerous and</a:t>
            </a:r>
          </a:p>
          <a:p>
            <a:pPr marL="649288" indent="-649288" eaLnBrk="1" hangingPunct="1">
              <a:lnSpc>
                <a:spcPct val="90000"/>
              </a:lnSpc>
              <a:buFont typeface="Wingdings" pitchFamily="1" charset="2"/>
              <a:buNone/>
            </a:pPr>
            <a:r>
              <a:rPr lang="en-US" sz="2800"/>
              <a:t>sometimes life‑threatening?</a:t>
            </a:r>
          </a:p>
          <a:p>
            <a:pPr marL="649288" indent="-649288" eaLnBrk="1" hangingPunct="1">
              <a:lnSpc>
                <a:spcPct val="90000"/>
              </a:lnSpc>
              <a:buFont typeface="Wingdings" pitchFamily="1" charset="2"/>
              <a:buNone/>
            </a:pPr>
            <a:endParaRPr lang="en-US" sz="2800"/>
          </a:p>
          <a:p>
            <a:pPr marL="649288" indent="-649288" eaLnBrk="1" hangingPunct="1">
              <a:lnSpc>
                <a:spcPct val="90000"/>
              </a:lnSpc>
              <a:buSzPct val="99000"/>
              <a:buFont typeface="Wingdings" pitchFamily="1" charset="2"/>
              <a:buAutoNum type="alphaUcPeriod"/>
            </a:pPr>
            <a:r>
              <a:rPr lang="en-US" sz="2800"/>
              <a:t>Molecules move faster at higher temperatures. </a:t>
            </a:r>
          </a:p>
          <a:p>
            <a:pPr marL="649288" indent="-649288" eaLnBrk="1" hangingPunct="1">
              <a:lnSpc>
                <a:spcPct val="90000"/>
              </a:lnSpc>
              <a:buSzPct val="99000"/>
              <a:buFont typeface="Wingdings" pitchFamily="1" charset="2"/>
              <a:buAutoNum type="alphaUcPeriod"/>
            </a:pPr>
            <a:r>
              <a:rPr lang="en-US" sz="2800"/>
              <a:t>Enzymes may change shape at high temperatures.</a:t>
            </a:r>
          </a:p>
          <a:p>
            <a:pPr marL="649288" indent="-649288" eaLnBrk="1" hangingPunct="1">
              <a:lnSpc>
                <a:spcPct val="90000"/>
              </a:lnSpc>
              <a:buSzPct val="99000"/>
              <a:buFont typeface="Wingdings" pitchFamily="1" charset="2"/>
              <a:buAutoNum type="alphaUcPeriod"/>
            </a:pPr>
            <a:r>
              <a:rPr lang="en-US" sz="2800"/>
              <a:t>Invading microbes survive better and reproduce faster at high temperatures.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a:xfrm>
            <a:off x="457200" y="519113"/>
            <a:ext cx="8229600" cy="998537"/>
          </a:xfrm>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457200" y="1524000"/>
            <a:ext cx="7162800" cy="3352800"/>
          </a:xfrm>
        </p:spPr>
        <p:txBody>
          <a:bodyPr rIns="132080"/>
          <a:lstStyle/>
          <a:p>
            <a:pPr marL="649288" indent="-649288" eaLnBrk="1" hangingPunct="1">
              <a:buFont typeface="Wingdings" pitchFamily="1" charset="2"/>
              <a:buNone/>
            </a:pPr>
            <a:r>
              <a:rPr lang="en-US"/>
              <a:t>The loss of electrons is called</a:t>
            </a:r>
          </a:p>
          <a:p>
            <a:pPr marL="649288" indent="-649288" eaLnBrk="1" hangingPunct="1">
              <a:buSzPct val="99000"/>
              <a:buFont typeface="Wingdings" pitchFamily="1" charset="2"/>
              <a:buAutoNum type="alphaUcPeriod"/>
            </a:pPr>
            <a:r>
              <a:rPr lang="en-US"/>
              <a:t>Oxidation</a:t>
            </a:r>
          </a:p>
          <a:p>
            <a:pPr marL="649288" indent="-649288" eaLnBrk="1" hangingPunct="1">
              <a:buSzPct val="99000"/>
              <a:buFont typeface="Wingdings" pitchFamily="1" charset="2"/>
              <a:buAutoNum type="alphaUcPeriod"/>
            </a:pPr>
            <a:r>
              <a:rPr lang="en-US"/>
              <a:t>Reduction</a:t>
            </a:r>
          </a:p>
          <a:p>
            <a:pPr marL="649288" indent="-649288" eaLnBrk="1" hangingPunct="1">
              <a:buSzPct val="99000"/>
              <a:buFont typeface="Wingdings" pitchFamily="1" charset="2"/>
              <a:buAutoNum type="alphaUcPeriod"/>
            </a:pPr>
            <a:r>
              <a:rPr lang="en-US"/>
              <a:t>Redox</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519113"/>
            <a:ext cx="8229600" cy="998537"/>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524000"/>
            <a:ext cx="7696200" cy="4038600"/>
          </a:xfrm>
        </p:spPr>
        <p:txBody>
          <a:bodyPr rIns="132080"/>
          <a:lstStyle/>
          <a:p>
            <a:pPr marL="649288" indent="-649288" eaLnBrk="1" hangingPunct="1">
              <a:lnSpc>
                <a:spcPct val="90000"/>
              </a:lnSpc>
              <a:buFont typeface="Wingdings" pitchFamily="1" charset="2"/>
              <a:buNone/>
            </a:pPr>
            <a:r>
              <a:rPr lang="en-US"/>
              <a:t>Where a substrate binds to an enzyme is known as the</a:t>
            </a:r>
          </a:p>
          <a:p>
            <a:pPr marL="649288" indent="-649288" eaLnBrk="1" hangingPunct="1">
              <a:lnSpc>
                <a:spcPct val="90000"/>
              </a:lnSpc>
              <a:buSzPct val="99000"/>
              <a:buFont typeface="Wingdings" pitchFamily="1" charset="2"/>
              <a:buAutoNum type="alphaUcPeriod"/>
            </a:pPr>
            <a:r>
              <a:rPr lang="en-US"/>
              <a:t>Active site</a:t>
            </a:r>
          </a:p>
          <a:p>
            <a:pPr marL="649288" indent="-649288" eaLnBrk="1" hangingPunct="1">
              <a:lnSpc>
                <a:spcPct val="90000"/>
              </a:lnSpc>
              <a:buSzPct val="99000"/>
              <a:buFont typeface="Wingdings" pitchFamily="1" charset="2"/>
              <a:buAutoNum type="alphaUcPeriod"/>
            </a:pPr>
            <a:r>
              <a:rPr lang="en-US"/>
              <a:t>Activation energy</a:t>
            </a:r>
          </a:p>
          <a:p>
            <a:pPr marL="649288" indent="-649288" eaLnBrk="1" hangingPunct="1">
              <a:lnSpc>
                <a:spcPct val="90000"/>
              </a:lnSpc>
              <a:buSzPct val="99000"/>
              <a:buFont typeface="Wingdings" pitchFamily="1" charset="2"/>
              <a:buAutoNum type="alphaUcPeriod"/>
            </a:pPr>
            <a:r>
              <a:rPr lang="en-US"/>
              <a:t>Energy transfer site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5586" name="Picture 2" descr="figure_05_23"/>
          <p:cNvPicPr>
            <a:picLocks noChangeAspect="1" noChangeArrowheads="1"/>
          </p:cNvPicPr>
          <p:nvPr/>
        </p:nvPicPr>
        <p:blipFill>
          <a:blip r:embed="rId3"/>
          <a:srcRect/>
          <a:stretch>
            <a:fillRect/>
          </a:stretch>
        </p:blipFill>
        <p:spPr bwMode="auto">
          <a:xfrm>
            <a:off x="304800" y="1663700"/>
            <a:ext cx="8531225"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Role of Energy in Living Systems</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r>
              <a:rPr lang="en-US" b="1" smtClean="0"/>
              <a:t>Energy</a:t>
            </a:r>
            <a:r>
              <a:rPr lang="en-US" smtClean="0"/>
              <a:t> is the capacity of any object to do work and can be found in every atom, molecule, particle, and object</a:t>
            </a:r>
          </a:p>
          <a:p>
            <a:pPr eaLnBrk="1" hangingPunct="1"/>
            <a:r>
              <a:rPr lang="en-US" smtClean="0"/>
              <a:t>Work is defined as the capacity to bring about a change in a defined system</a:t>
            </a:r>
          </a:p>
          <a:p>
            <a:pPr eaLnBrk="1" hangingPunct="1"/>
            <a:r>
              <a:rPr lang="en-US" smtClean="0"/>
              <a:t>Energy can be expressed in many forms, which are classified as either</a:t>
            </a:r>
            <a:r>
              <a:rPr lang="en-US" i="1" smtClean="0"/>
              <a:t> potential </a:t>
            </a:r>
            <a:r>
              <a:rPr lang="en-US" smtClean="0"/>
              <a:t>or </a:t>
            </a:r>
            <a:r>
              <a:rPr lang="en-US" i="1" smtClean="0"/>
              <a:t>kinetic</a:t>
            </a:r>
            <a:r>
              <a:rPr lang="en-US" smtClean="0"/>
              <a:t> energy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Role of Energy in Living Systems</a:t>
            </a:r>
            <a:endParaRPr lang="en-US" dirty="0"/>
          </a:p>
        </p:txBody>
      </p:sp>
      <p:sp>
        <p:nvSpPr>
          <p:cNvPr id="20482" name="Content Placeholder 2"/>
          <p:cNvSpPr>
            <a:spLocks noGrp="1"/>
          </p:cNvSpPr>
          <p:nvPr>
            <p:ph idx="1"/>
          </p:nvPr>
        </p:nvSpPr>
        <p:spPr/>
        <p:txBody>
          <a:bodyPr/>
          <a:lstStyle/>
          <a:p>
            <a:pPr eaLnBrk="1" hangingPunct="1"/>
            <a:r>
              <a:rPr lang="en-US" b="1" smtClean="0"/>
              <a:t>Potential energy </a:t>
            </a:r>
            <a:r>
              <a:rPr lang="en-US" smtClean="0"/>
              <a:t>is the energy stored in any system as a consequence of its position</a:t>
            </a:r>
          </a:p>
          <a:p>
            <a:pPr eaLnBrk="1" hangingPunct="1"/>
            <a:r>
              <a:rPr lang="en-US" b="1" smtClean="0"/>
              <a:t>Chemical energy </a:t>
            </a:r>
            <a:r>
              <a:rPr lang="en-US" smtClean="0"/>
              <a:t>is a form of potential energy stored in atoms because of their position in relation to other atoms</a:t>
            </a:r>
          </a:p>
          <a:p>
            <a:pPr eaLnBrk="1" hangingPunct="1"/>
            <a:r>
              <a:rPr lang="en-US" b="1" smtClean="0"/>
              <a:t>Kinetic energy </a:t>
            </a:r>
            <a:r>
              <a:rPr lang="en-US" smtClean="0"/>
              <a:t>is the energy a system possesses as a consequence of its state of motion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74638"/>
            <a:ext cx="9144000" cy="1143000"/>
          </a:xfrm>
        </p:spPr>
        <p:txBody>
          <a:bodyPr/>
          <a:lstStyle/>
          <a:p>
            <a:pPr eaLnBrk="1" hangingPunct="1"/>
            <a:r>
              <a:rPr lang="en-US" smtClean="0"/>
              <a:t>The Role of Energy in Living Systems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t>Kinetic energy includes:</a:t>
            </a:r>
          </a:p>
          <a:p>
            <a:pPr lvl="1" eaLnBrk="1" fontAlgn="auto" hangingPunct="1">
              <a:spcAft>
                <a:spcPts val="0"/>
              </a:spcAft>
              <a:buFont typeface="Arial"/>
              <a:buChar char="–"/>
              <a:defRPr/>
            </a:pPr>
            <a:r>
              <a:rPr lang="en-US" dirty="0" smtClean="0"/>
              <a:t>Mechanical energy</a:t>
            </a:r>
          </a:p>
          <a:p>
            <a:pPr lvl="1" eaLnBrk="1" fontAlgn="auto" hangingPunct="1">
              <a:spcAft>
                <a:spcPts val="0"/>
              </a:spcAft>
              <a:buFont typeface="Arial"/>
              <a:buChar char="–"/>
              <a:defRPr/>
            </a:pPr>
            <a:r>
              <a:rPr lang="en-US" dirty="0" smtClean="0"/>
              <a:t>Light energy</a:t>
            </a:r>
          </a:p>
          <a:p>
            <a:pPr lvl="1" eaLnBrk="1" fontAlgn="auto" hangingPunct="1">
              <a:spcAft>
                <a:spcPts val="0"/>
              </a:spcAft>
              <a:buFont typeface="Arial"/>
              <a:buChar char="–"/>
              <a:defRPr/>
            </a:pPr>
            <a:r>
              <a:rPr lang="en-US" dirty="0" smtClean="0"/>
              <a:t>Electrical energy</a:t>
            </a:r>
          </a:p>
          <a:p>
            <a:pPr lvl="1" eaLnBrk="1" fontAlgn="auto" hangingPunct="1">
              <a:spcAft>
                <a:spcPts val="0"/>
              </a:spcAft>
              <a:buFont typeface="Arial"/>
              <a:buChar char="–"/>
              <a:defRPr/>
            </a:pPr>
            <a:r>
              <a:rPr lang="en-US" dirty="0" smtClean="0"/>
              <a:t>Heat energy</a:t>
            </a:r>
          </a:p>
          <a:p>
            <a:pPr eaLnBrk="1" fontAlgn="auto" hangingPunct="1">
              <a:spcAft>
                <a:spcPts val="0"/>
              </a:spcAft>
              <a:buFont typeface="Arial"/>
              <a:buChar char="•"/>
              <a:defRPr/>
            </a:pPr>
            <a:r>
              <a:rPr lang="en-US" dirty="0" smtClean="0"/>
              <a:t>Heat energy is the energy found in the random motion of particles in a system that can be </a:t>
            </a:r>
            <a:r>
              <a:rPr lang="en-US" i="1" dirty="0" smtClean="0"/>
              <a:t>transferred </a:t>
            </a:r>
            <a:r>
              <a:rPr lang="en-US" dirty="0" smtClean="0"/>
              <a:t>to other particles in the system</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08_01"/>
          <p:cNvPicPr>
            <a:picLocks noChangeAspect="1" noChangeArrowheads="1"/>
          </p:cNvPicPr>
          <p:nvPr/>
        </p:nvPicPr>
        <p:blipFill>
          <a:blip r:embed="rId3"/>
          <a:srcRect/>
          <a:stretch>
            <a:fillRect/>
          </a:stretch>
        </p:blipFill>
        <p:spPr bwMode="auto">
          <a:xfrm>
            <a:off x="304800" y="1651000"/>
            <a:ext cx="8531225"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274638"/>
            <a:ext cx="9144000" cy="1143000"/>
          </a:xfrm>
        </p:spPr>
        <p:txBody>
          <a:bodyPr/>
          <a:lstStyle/>
          <a:p>
            <a:pPr eaLnBrk="1" hangingPunct="1"/>
            <a:r>
              <a:rPr lang="en-US" smtClean="0"/>
              <a:t>The Role of Energy in Living Systems</a:t>
            </a:r>
          </a:p>
        </p:txBody>
      </p:sp>
      <p:sp>
        <p:nvSpPr>
          <p:cNvPr id="23554" name="Content Placeholder 2"/>
          <p:cNvSpPr>
            <a:spLocks noGrp="1"/>
          </p:cNvSpPr>
          <p:nvPr>
            <p:ph idx="1"/>
          </p:nvPr>
        </p:nvSpPr>
        <p:spPr/>
        <p:txBody>
          <a:bodyPr/>
          <a:lstStyle/>
          <a:p>
            <a:pPr eaLnBrk="1" hangingPunct="1"/>
            <a:r>
              <a:rPr lang="en-US" smtClean="0"/>
              <a:t>The laws of thermodynamics state that:</a:t>
            </a:r>
          </a:p>
          <a:p>
            <a:pPr lvl="1" eaLnBrk="1" hangingPunct="1"/>
            <a:r>
              <a:rPr lang="en-US" smtClean="0"/>
              <a:t>The universe contains a fixed amount of energy</a:t>
            </a:r>
          </a:p>
          <a:p>
            <a:pPr lvl="1" eaLnBrk="1" hangingPunct="1"/>
            <a:r>
              <a:rPr lang="en-US" smtClean="0"/>
              <a:t>Energy can be converted from one form to another</a:t>
            </a:r>
          </a:p>
          <a:p>
            <a:pPr lvl="1" eaLnBrk="1" hangingPunct="1"/>
            <a:r>
              <a:rPr lang="en-US" smtClean="0"/>
              <a:t>Energy can be neither created nor destroyed</a:t>
            </a: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4498</TotalTime>
  <Words>2124</Words>
  <Application>Microsoft Macintosh PowerPoint</Application>
  <PresentationFormat>On-screen Show (4:3)</PresentationFormat>
  <Paragraphs>176</Paragraphs>
  <Slides>44</Slides>
  <Notes>22</Notes>
  <HiddenSlides>0</HiddenSlides>
  <MMClips>0</MMClips>
  <ScaleCrop>false</ScaleCrop>
  <HeadingPairs>
    <vt:vector size="4" baseType="variant">
      <vt:variant>
        <vt:lpstr>Design Template</vt:lpstr>
      </vt:variant>
      <vt:variant>
        <vt:i4>2</vt:i4>
      </vt:variant>
      <vt:variant>
        <vt:lpstr>Slide Titles</vt:lpstr>
      </vt:variant>
      <vt:variant>
        <vt:i4>44</vt:i4>
      </vt:variant>
    </vt:vector>
  </HeadingPairs>
  <TitlesOfParts>
    <vt:vector size="46" baseType="lpstr">
      <vt:lpstr>Office Theme</vt:lpstr>
      <vt:lpstr>3_Pixel</vt:lpstr>
      <vt:lpstr>Discover Biology FIFTH EDITION</vt:lpstr>
      <vt:lpstr>Slide 2</vt:lpstr>
      <vt:lpstr>Kick-Start Your Metabolic Engine!</vt:lpstr>
      <vt:lpstr>All Living Cells Require Energy</vt:lpstr>
      <vt:lpstr>The Role of Energy in Living Systems</vt:lpstr>
      <vt:lpstr>The Role of Energy in Living Systems</vt:lpstr>
      <vt:lpstr>The Role of Energy in Living Systems</vt:lpstr>
      <vt:lpstr>Slide 8</vt:lpstr>
      <vt:lpstr>The Role of Energy in Living Systems</vt:lpstr>
      <vt:lpstr>The Laws of Thermodynamics Apply  to Living Systems</vt:lpstr>
      <vt:lpstr>The Laws of Thermodynamics Apply  to Living Systems</vt:lpstr>
      <vt:lpstr>Slide 12</vt:lpstr>
      <vt:lpstr>Slide 13</vt:lpstr>
      <vt:lpstr>The Flow of Energy Connects Living Things with the Environment</vt:lpstr>
      <vt:lpstr>The Flow of Energy Connects Living Things with the Environment</vt:lpstr>
      <vt:lpstr>The Flow of Energy Connects Living Things with the Environment</vt:lpstr>
      <vt:lpstr>Slide 17</vt:lpstr>
      <vt:lpstr>Metabolism</vt:lpstr>
      <vt:lpstr>Metabolism</vt:lpstr>
      <vt:lpstr>Slide 20</vt:lpstr>
      <vt:lpstr>ATP Delivers Energy to Anabolic Pathways and Is Regenerated via Catabolic Pathways</vt:lpstr>
      <vt:lpstr>Slide 22</vt:lpstr>
      <vt:lpstr>Energy Is Extracted from Food through a Series of Oxidation-Reduction Reactions</vt:lpstr>
      <vt:lpstr>Energy Is Extracted from Food through a Series of Oxidation-Reduction Reactions</vt:lpstr>
      <vt:lpstr>Slide 25</vt:lpstr>
      <vt:lpstr>Chemical Reactions Are Governed by the Laws of Thermodynamics</vt:lpstr>
      <vt:lpstr>Enzymes</vt:lpstr>
      <vt:lpstr>Enzymes Remain Unaltered and Are Reused in the Course of a Reaction</vt:lpstr>
      <vt:lpstr>Slide 29</vt:lpstr>
      <vt:lpstr>The Shape of an Enzyme Determines Its Function </vt:lpstr>
      <vt:lpstr>Slide 31</vt:lpstr>
      <vt:lpstr>Slide 32</vt:lpstr>
      <vt:lpstr>Enzymes Increase Reaction Rates by Lowering the Activation Energy Barrier</vt:lpstr>
      <vt:lpstr>Slide 34</vt:lpstr>
      <vt:lpstr>Metabolic Pathways</vt:lpstr>
      <vt:lpstr>Slide 36</vt:lpstr>
      <vt:lpstr>Metabolic Rates, Health, and Longevity</vt:lpstr>
      <vt:lpstr>Slide 38</vt:lpstr>
      <vt:lpstr>Clicker Questions</vt:lpstr>
      <vt:lpstr>Concept Quiz</vt:lpstr>
      <vt:lpstr>Concept Quiz</vt:lpstr>
      <vt:lpstr>Concept Quiz</vt:lpstr>
      <vt:lpstr>Relevant Art from Other Chapters</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255</cp:revision>
  <dcterms:created xsi:type="dcterms:W3CDTF">2012-05-18T22:53:25Z</dcterms:created>
  <dcterms:modified xsi:type="dcterms:W3CDTF">2012-05-18T23:04:52Z</dcterms:modified>
</cp:coreProperties>
</file>