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46"/>
  </p:notesMasterIdLst>
  <p:sldIdLst>
    <p:sldId id="334" r:id="rId3"/>
    <p:sldId id="337" r:id="rId4"/>
    <p:sldId id="257" r:id="rId5"/>
    <p:sldId id="258" r:id="rId6"/>
    <p:sldId id="259" r:id="rId7"/>
    <p:sldId id="260" r:id="rId8"/>
    <p:sldId id="338" r:id="rId9"/>
    <p:sldId id="273" r:id="rId10"/>
    <p:sldId id="339" r:id="rId11"/>
    <p:sldId id="261" r:id="rId12"/>
    <p:sldId id="340" r:id="rId13"/>
    <p:sldId id="284" r:id="rId14"/>
    <p:sldId id="262" r:id="rId15"/>
    <p:sldId id="341" r:id="rId16"/>
    <p:sldId id="275" r:id="rId17"/>
    <p:sldId id="342" r:id="rId18"/>
    <p:sldId id="263" r:id="rId19"/>
    <p:sldId id="264" r:id="rId20"/>
    <p:sldId id="343" r:id="rId21"/>
    <p:sldId id="344" r:id="rId22"/>
    <p:sldId id="265" r:id="rId23"/>
    <p:sldId id="345" r:id="rId24"/>
    <p:sldId id="332" r:id="rId25"/>
    <p:sldId id="346" r:id="rId26"/>
    <p:sldId id="333" r:id="rId27"/>
    <p:sldId id="347" r:id="rId28"/>
    <p:sldId id="276" r:id="rId29"/>
    <p:sldId id="348" r:id="rId30"/>
    <p:sldId id="266" r:id="rId31"/>
    <p:sldId id="267" r:id="rId32"/>
    <p:sldId id="294" r:id="rId33"/>
    <p:sldId id="349" r:id="rId34"/>
    <p:sldId id="350" r:id="rId35"/>
    <p:sldId id="277" r:id="rId36"/>
    <p:sldId id="351" r:id="rId37"/>
    <p:sldId id="335" r:id="rId38"/>
    <p:sldId id="352" r:id="rId39"/>
    <p:sldId id="353" r:id="rId40"/>
    <p:sldId id="354" r:id="rId41"/>
    <p:sldId id="336" r:id="rId42"/>
    <p:sldId id="355" r:id="rId43"/>
    <p:sldId id="356" r:id="rId44"/>
    <p:sldId id="357" r:id="rId45"/>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119" autoAdjust="0"/>
    <p:restoredTop sz="94799" autoAdjust="0"/>
  </p:normalViewPr>
  <p:slideViewPr>
    <p:cSldViewPr snapToGrid="0" snapToObjects="1">
      <p:cViewPr>
        <p:scale>
          <a:sx n="100" d="100"/>
          <a:sy n="100" d="100"/>
        </p:scale>
        <p:origin x="-448" y="-7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30C1A8-FD47-479C-8FA1-916B8C640D8B}"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3EFDE3-6E15-42FD-93E1-09A01007716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E9ACD-144B-0941-A660-BA085702093D}" type="slidenum">
              <a:rPr lang="en-US"/>
              <a:pPr/>
              <a:t>19</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7.6 (part 1) The Plasma Membrane Controls What Enters and Leaves the Cell </a:t>
            </a:r>
          </a:p>
          <a:p>
            <a:r>
              <a:rPr lang="en-US"/>
              <a:t>Proteins that span the plasma membrane (b, c) play an important role in moving materials into and out of cells. The flowchart summarizes the different types of processes that move materials across biological membranes.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52A95-A969-C14C-BB66-C229C1D18236}" type="slidenum">
              <a:rPr lang="en-US"/>
              <a:pPr/>
              <a:t>20</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7.6 (part 2) The Plasma Membrane Controls What Enters and Leaves the Cell </a:t>
            </a:r>
          </a:p>
          <a:p>
            <a:r>
              <a:rPr lang="en-US"/>
              <a:t>Proteins that span the plasma membrane (b, c) play an important role in moving materials into and out of cells. The flowchart summarizes the different types of processes that move materials across biological membranes.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0A3A4-34C0-4147-920D-C07634E81E6D}" type="slidenum">
              <a:rPr lang="en-US"/>
              <a:pPr/>
              <a:t>22</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7.7 Passive Carrier Proteins </a:t>
            </a:r>
          </a:p>
          <a:p>
            <a:r>
              <a:rPr lang="en-US"/>
              <a:t>The facilitated diffusion of glucose into our cells is mediated by a class of passive carriers called GLUT proteins. No energy is required for the transport of glucose by carrier proteins. The sugar moves from the side of the membrane where it is at high concentration to the side where it is at lower concentration.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D9579-8B4E-F144-9A50-552FD87701C3}" type="slidenum">
              <a:rPr lang="en-US"/>
              <a:pPr/>
              <a:t>24</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7.8 Active Carrier Proteins</a:t>
            </a:r>
            <a:endParaRPr lang="en-US"/>
          </a:p>
          <a:p>
            <a:r>
              <a:rPr lang="en-US"/>
              <a:t>Active carrier proteins use energy to move materials from regions of low concentration to regions of high concentration. When food arrives, proton pumps secrete hydrogen ions (H</a:t>
            </a:r>
            <a:r>
              <a:rPr lang="en-US" baseline="30000"/>
              <a:t>+</a:t>
            </a:r>
            <a:r>
              <a:rPr lang="en-US"/>
              <a:t>) into your stomach.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3B80F-03A3-F34B-A552-FAFB346FEA28}" type="slidenum">
              <a:rPr lang="en-US"/>
              <a:pPr/>
              <a:t>26</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7.9 Cell Contents Are Exported through Exocytosis</a:t>
            </a:r>
            <a:endParaRPr lang="en-US"/>
          </a:p>
          <a:p>
            <a:r>
              <a:rPr lang="en-US"/>
              <a:t>Exocytosis exports materials from the cell.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C8C3D-A108-FB4F-B642-3919454DA4C6}" type="slidenum">
              <a:rPr lang="en-US"/>
              <a:pPr/>
              <a:t>28</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7.10 Extracellular Substances Are Imported through Endocytosis </a:t>
            </a:r>
            <a:endParaRPr lang="en-US"/>
          </a:p>
          <a:p>
            <a:r>
              <a:rPr lang="en-US"/>
              <a:t>(a) Endocytosis brings material from the outside of the cell to the inside, wrapped in membrane vesicles. (d) Pinocytosis is nonspecific endocytosis of external fluid. (b) Receptor-mediated endocytosis is a highly selective process in which only certain extracellular molecules are recognized by, and bound to, special plasma membrane receptors. (c, e) Phagocytosis is endocytosis on a large scale. A macrophage (blue) engulfing an invading yeast cell (yellow) is seen in (e). Macrophages are part of the body’s defense system.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F2E91-DA11-E64A-9C0C-C328E30D04BD}" type="slidenum">
              <a:rPr lang="en-US"/>
              <a:pPr/>
              <a:t>32</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7.11a Cells in Multicellular Organisms Are Interconnected in Various Ways </a:t>
            </a:r>
            <a:endParaRPr lang="en-US"/>
          </a:p>
          <a:p>
            <a:r>
              <a:rPr lang="en-US"/>
              <a:t>(a) Many animal cells are joined by different types of junctions.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141DF-CAE7-B94A-8785-AC326B065D53}" type="slidenum">
              <a:rPr lang="en-US"/>
              <a:pPr/>
              <a:t>33</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Figure 7.11b Cells in Multicellular Organisms Are Interconnected in Various Ways </a:t>
            </a:r>
            <a:endParaRPr lang="en-US"/>
          </a:p>
          <a:p>
            <a:r>
              <a:rPr lang="en-US"/>
              <a:t>(b) Plant cells are interconnected by plasmodesmata.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9A885-BCAA-144E-9136-FE3132C40240}" type="slidenum">
              <a:rPr lang="en-US"/>
              <a:pPr/>
              <a:t>35</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b="1"/>
              <a:t>Figure 7.12 Receptors for Signaling Molecules</a:t>
            </a:r>
            <a:endParaRPr lang="en-US"/>
          </a:p>
          <a:p>
            <a:r>
              <a:rPr lang="en-US"/>
              <a:t>Intracellular receptors reside in the cytosol or the nucleus and bind to hydrophobic signaling molecules that can cross the plasma membrane. Cell surface receptors are embedded in the plasma membrane and bind to hydrophilic signaling molecules that cannot cross the membrane.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36</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52132-7A06-BD4C-BB5C-0525F761DC74}" type="slidenum">
              <a:rPr lang="en-US"/>
              <a:pPr/>
              <a:t>2</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1"/>
              <a:t>BRAIN CELLS. </a:t>
            </a:r>
          </a:p>
          <a:p>
            <a:r>
              <a:rPr lang="en-US"/>
              <a:t>These cells from the brain cortex are growing in a lab dish. Neurons (orange) have large cell bodies and many projections used in communication. Glial cells (yellow) support and protect the neurons.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 It is important to stress that it takes energy to move a molecule or ion against it’s concentration gradient, and only pumps (ATPases) can do this.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Passive transport goes down a concentration gradient.</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Active transport goes up a concentration gradient.</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Passive transport does not require energy.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B. This question causes students to distinguish both between different types of animal junctions and between animal and plant channel-type junctions (i.e., plasmodesmata and gap junctions are similar in function).</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Plasmodesmata are channels between plant cells.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Answers C &amp; D: Neither of these allow for communication between cells.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D. Receptor mediated endocytosis is a very specific process, where as other forms of ingestion take in everything that is found in the extracellular medium.</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This is less specific since receptors are used to identify particles to be ingested. </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This is “cell drinking” and is very non-specific.</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This doesn’t involve ingesting at all; it is the release of substances.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86F05-1B1B-7A45-AFC3-DEBD3F4C8523}" type="slidenum">
              <a:rPr lang="en-US"/>
              <a:pPr/>
              <a:t>41</a:t>
            </a:fld>
            <a:endParaRPr lang="en-US"/>
          </a:p>
        </p:txBody>
      </p:sp>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b="1"/>
              <a:t>Figure 6.15 Mitochondria Generate Energy in the Form of ATP</a:t>
            </a:r>
            <a:endParaRPr lang="en-US"/>
          </a:p>
          <a:p>
            <a:r>
              <a:rPr lang="en-US"/>
              <a:t>Each mitochondrion has a double membrane. The infoldings of the inner membrane (cristae) create a large surface area which enables many units of ATP-generating enzymes to be located there.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843E3-4D29-394E-97F2-6B10514158D1}" type="slidenum">
              <a:rPr lang="en-US"/>
              <a:pPr/>
              <a:t>42</a:t>
            </a:fld>
            <a:endParaRPr lang="en-US"/>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b="1"/>
              <a:t>Figure 6.16 Chloroplasts Capture Energy from Sunlight and Use It to Make Sugars </a:t>
            </a:r>
            <a:endParaRPr lang="en-US"/>
          </a:p>
          <a:p>
            <a:r>
              <a:rPr lang="en-US"/>
              <a:t>Chloroplasts are found in green plant parts and in the protists known as algae.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04DAB-E451-5E40-8142-1674399535C8}" type="slidenum">
              <a:rPr lang="en-US"/>
              <a:pPr/>
              <a:t>43</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8.3 Photosynthesis and Cellular Respiration Are Complementary Processes </a:t>
            </a:r>
          </a:p>
          <a:p>
            <a:r>
              <a:rPr lang="en-US"/>
              <a:t>Matter, in the form of carbon atoms, cycles among producers, consumers, and the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DF3C4-A601-485F-A882-0CD05B68C1C4}"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AB769-8398-C04F-8DC7-F42CE52F7FD4}" type="slidenum">
              <a:rPr lang="en-US"/>
              <a:pPr/>
              <a:t>7</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7.1 The Plasma Membrane Is a Barrier and a Gatekeeper </a:t>
            </a:r>
            <a:endParaRPr lang="en-US"/>
          </a:p>
          <a:p>
            <a:r>
              <a:rPr lang="en-US"/>
              <a:t>(a) The chemistry of the cytosol is distinctly different from that of the extracellular environment, in part because the plasma membrane moves substances in a highly selective fashion. Some substances are shut out altogether, while others are allowed to enter or leave in a controlled fashion. (b) The selectivity of biological membranes is determined in large part by the types of membrane proteins in their phospholipid bilayer.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894C4-3CF1-9647-969B-D953177FF868}" type="slidenum">
              <a:rPr lang="en-US"/>
              <a:pPr/>
              <a:t>9</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7.2 Active versus Passive Movement of Substances </a:t>
            </a:r>
            <a:endParaRPr lang="en-US"/>
          </a:p>
          <a:p>
            <a:r>
              <a:rPr lang="en-US"/>
              <a:t>Materials can move into and out of organisms either passively (without an input of energy) or actively (with an input of energy). (a) Substances can move passively through a membrane from a region where they are present at high concentration to a region of low concentration. (b) Energy is required to move substances from regions of low concentration to regions of high concentration.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1E330-0D9A-234C-AE5B-6D50BF31F342}" type="slidenum">
              <a:rPr lang="en-US"/>
              <a:pPr/>
              <a:t>11</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7.3 Diffusion Is a Passive Process</a:t>
            </a:r>
            <a:endParaRPr lang="en-US"/>
          </a:p>
          <a:p>
            <a:r>
              <a:rPr lang="en-US"/>
              <a:t>Diffusion is the spontaneous movement of a substance (such as the food coloring in the drink mix) from a region of high concentration to a region of low concentration without an input of energy. Net movement ceases, and equilibrium is reached, when the substance becomes uniformly distributed.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751D3-8677-3849-88D4-844F1B029E2B}" type="slidenum">
              <a:rPr lang="en-US"/>
              <a:pPr/>
              <a:t>14</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7.4 Osmotic Balance in </a:t>
            </a:r>
            <a:r>
              <a:rPr lang="en-US" b="1" i="1"/>
              <a:t>Paramecium</a:t>
            </a:r>
            <a:endParaRPr lang="en-US"/>
          </a:p>
          <a:p>
            <a:r>
              <a:rPr lang="en-US" i="1"/>
              <a:t>Paramecium</a:t>
            </a:r>
            <a:r>
              <a:rPr lang="en-US"/>
              <a:t> is a wall-less, single-celled protist that ingests bacteria and other small organisms at lake bottoms.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91305-F6A2-4640-86DC-DC3357583ABF}" type="slidenum">
              <a:rPr lang="en-US"/>
              <a:pPr/>
              <a:t>16</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7.5 Water Moves into and out of Cells by Osmosis </a:t>
            </a:r>
            <a:endParaRPr lang="en-US"/>
          </a:p>
          <a:p>
            <a:r>
              <a:rPr lang="en-US"/>
              <a:t>Osmosis is the diffusion of water across a selectively permeable membrane. Cells lose water in a hypertonic solution and gain water in a hypotonic solution. Our cells are bathed in an isotonic fluid to prevent osmotic swelling and bursting.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170F54-23EE-4291-BE4A-7B8C089CD1D6}"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045DA-E366-4A54-940A-2D169BD9B402}"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C6643E-8E03-4603-B3BF-22A0FBCF76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AE9EA9-082F-4C7F-AEBF-AE1FEC31EFDD}"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E1009-BACF-4F47-9F71-E9C987BCC04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D45A1A-6119-4AE4-B973-EE3E0EC823C7}"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5DD3DB-6F87-43DD-B3EC-2C157C4B8AE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1A35FA3C-152A-7648-874D-2A90728E1F25}"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04BAE0-32A3-4DB6-BC86-306D91207B7D}"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02264-05D5-4920-A9CC-52AD48DAC5C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CDC823-2F09-4DAF-9DBC-929B2A444F1D}"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ACE818-8C46-445B-9552-4502DC3DCED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CAC091-405A-4371-8890-150030DAC071}"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960E85-E095-4167-94F2-404411A676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63775B-A185-428E-A820-AE43FE99779E}"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463FED-13E4-4D2A-AAAA-DA26D9D19E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847836-C195-4F40-AB0F-16C85774B0CA}"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DFFB5-F6E2-42AA-AF02-9DDACD9B10D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D460F8-E76D-4E55-AFDA-D0D056EA4A9C}"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48C036-2097-436E-9631-5672FED453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C91DA6-E5D7-4E2D-982E-E697AD2C234C}"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6240AA-306C-4E48-8BDA-7A6BBC981CA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8F02AC-810A-487A-A05A-9BB23F7DAB8A}"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5FD420-CBC8-4997-AF92-93E4F8DA64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E30E18-3BDF-4ED5-A734-BC17DE480F3A}"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410611-E18F-4E1B-B2C0-7D655A74E2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7A328C5B-DDC6-CE40-A2E1-D9A95DF672CB}"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7</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Cell Membranes, Transport, and</a:t>
            </a:r>
          </a:p>
          <a:p>
            <a:pPr eaLnBrk="1" fontAlgn="auto" hangingPunct="1">
              <a:lnSpc>
                <a:spcPct val="90000"/>
              </a:lnSpc>
              <a:spcAft>
                <a:spcPts val="0"/>
              </a:spcAft>
              <a:buFont typeface="Arial"/>
              <a:buNone/>
              <a:defRPr/>
            </a:pPr>
            <a:r>
              <a:rPr lang="en-US" sz="2800" dirty="0" smtClean="0"/>
              <a:t>Communication</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sz="4000" smtClean="0"/>
              <a:t>In Diffusion, Substances Move Passively down a Concentration Gradient</a:t>
            </a:r>
          </a:p>
        </p:txBody>
      </p:sp>
      <p:sp>
        <p:nvSpPr>
          <p:cNvPr id="24578" name="Content Placeholder 2"/>
          <p:cNvSpPr>
            <a:spLocks noGrp="1"/>
          </p:cNvSpPr>
          <p:nvPr>
            <p:ph idx="1"/>
          </p:nvPr>
        </p:nvSpPr>
        <p:spPr/>
        <p:txBody>
          <a:bodyPr/>
          <a:lstStyle/>
          <a:p>
            <a:pPr eaLnBrk="1" hangingPunct="1"/>
            <a:r>
              <a:rPr lang="en-US" sz="3000" b="1" smtClean="0"/>
              <a:t>Diffusion</a:t>
            </a:r>
            <a:r>
              <a:rPr lang="en-US" sz="3000" smtClean="0"/>
              <a:t> is the passive transport of a substance from a region of higher concentration to a region of lower concentration until it has reached </a:t>
            </a:r>
            <a:r>
              <a:rPr lang="en-US" sz="3000" i="1" smtClean="0"/>
              <a:t>equilibrium</a:t>
            </a:r>
          </a:p>
          <a:p>
            <a:pPr eaLnBrk="1" hangingPunct="1"/>
            <a:r>
              <a:rPr lang="en-US" sz="3000" smtClean="0"/>
              <a:t>Small substances diffuse faster than larger substances</a:t>
            </a:r>
          </a:p>
          <a:p>
            <a:pPr eaLnBrk="1" hangingPunct="1"/>
            <a:r>
              <a:rPr lang="en-US" sz="3000" smtClean="0"/>
              <a:t>Heat increases the rate of diffusion</a:t>
            </a:r>
          </a:p>
          <a:p>
            <a:pPr eaLnBrk="1" hangingPunct="1"/>
            <a:r>
              <a:rPr lang="en-US" sz="3000" smtClean="0"/>
              <a:t>The greater the difference in concentration of two substances, the greater the rate of diffusion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07_03"/>
          <p:cNvPicPr>
            <a:picLocks noChangeAspect="1" noChangeArrowheads="1"/>
          </p:cNvPicPr>
          <p:nvPr/>
        </p:nvPicPr>
        <p:blipFill>
          <a:blip r:embed="rId3"/>
          <a:srcRect/>
          <a:stretch>
            <a:fillRect/>
          </a:stretch>
        </p:blipFill>
        <p:spPr bwMode="auto">
          <a:xfrm>
            <a:off x="1447800" y="215900"/>
            <a:ext cx="62579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smtClean="0"/>
              <a:t>Some Small Molecules Can Diffuse through the Phospholipid Bilayer</a:t>
            </a:r>
          </a:p>
        </p:txBody>
      </p:sp>
      <p:sp>
        <p:nvSpPr>
          <p:cNvPr id="26626" name="Content Placeholder 2"/>
          <p:cNvSpPr>
            <a:spLocks noGrp="1"/>
          </p:cNvSpPr>
          <p:nvPr>
            <p:ph idx="1"/>
          </p:nvPr>
        </p:nvSpPr>
        <p:spPr/>
        <p:txBody>
          <a:bodyPr/>
          <a:lstStyle/>
          <a:p>
            <a:pPr eaLnBrk="1" hangingPunct="1"/>
            <a:r>
              <a:rPr lang="en-US" smtClean="0"/>
              <a:t>Water, oxygen, and carbon dioxide can pass through the cell membrane without assistance through </a:t>
            </a:r>
            <a:r>
              <a:rPr lang="en-US" b="1" smtClean="0"/>
              <a:t>simple diffusion </a:t>
            </a:r>
            <a:endParaRPr lang="en-US" smtClean="0"/>
          </a:p>
          <a:p>
            <a:pPr eaLnBrk="1" hangingPunct="1"/>
            <a:r>
              <a:rPr lang="en-US" smtClean="0"/>
              <a:t>Most hydrophobic molecules can pass through the cell membrane’s hydrophobic interior</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Osmosis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Maintaining a proper water balance is vital for every cell</a:t>
            </a:r>
          </a:p>
          <a:p>
            <a:pPr eaLnBrk="1" fontAlgn="auto" hangingPunct="1">
              <a:spcAft>
                <a:spcPts val="0"/>
              </a:spcAft>
              <a:buFont typeface="Arial"/>
              <a:buChar char="•"/>
              <a:defRPr/>
            </a:pPr>
            <a:r>
              <a:rPr lang="en-US" dirty="0" smtClean="0"/>
              <a:t>Osmosis is a type of passive diffusion that moves water across a selectively permeable membrane from an area of lower solute concentration to an area of higher solute concentration</a:t>
            </a:r>
          </a:p>
          <a:p>
            <a:pPr eaLnBrk="1" fontAlgn="auto" hangingPunct="1">
              <a:spcAft>
                <a:spcPts val="0"/>
              </a:spcAft>
              <a:buFont typeface="Arial"/>
              <a:buChar char="•"/>
              <a:defRPr/>
            </a:pPr>
            <a:r>
              <a:rPr lang="en-US" dirty="0" smtClean="0"/>
              <a:t>Osmosis does </a:t>
            </a:r>
            <a:r>
              <a:rPr lang="en-US" i="1" dirty="0" smtClean="0"/>
              <a:t>not</a:t>
            </a:r>
            <a:r>
              <a:rPr lang="en-US" dirty="0" smtClean="0"/>
              <a:t> involve the movement of solutes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07_04"/>
          <p:cNvPicPr>
            <a:picLocks noChangeAspect="1" noChangeArrowheads="1"/>
          </p:cNvPicPr>
          <p:nvPr/>
        </p:nvPicPr>
        <p:blipFill>
          <a:blip r:embed="rId3"/>
          <a:srcRect/>
          <a:stretch>
            <a:fillRect/>
          </a:stretch>
        </p:blipFill>
        <p:spPr bwMode="auto">
          <a:xfrm>
            <a:off x="1193800" y="215900"/>
            <a:ext cx="67706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Osmosis</a:t>
            </a:r>
          </a:p>
        </p:txBody>
      </p:sp>
      <p:sp>
        <p:nvSpPr>
          <p:cNvPr id="29698" name="Content Placeholder 2"/>
          <p:cNvSpPr>
            <a:spLocks noGrp="1"/>
          </p:cNvSpPr>
          <p:nvPr>
            <p:ph idx="1"/>
          </p:nvPr>
        </p:nvSpPr>
        <p:spPr/>
        <p:txBody>
          <a:bodyPr/>
          <a:lstStyle/>
          <a:p>
            <a:pPr eaLnBrk="1" hangingPunct="1"/>
            <a:r>
              <a:rPr lang="en-US" sz="3000" smtClean="0"/>
              <a:t>A </a:t>
            </a:r>
            <a:r>
              <a:rPr lang="en-US" sz="3000" b="1" smtClean="0"/>
              <a:t>hypotonic solution </a:t>
            </a:r>
            <a:r>
              <a:rPr lang="en-US" sz="3000" smtClean="0"/>
              <a:t>has a lower solute concentration than the cytosol of a cell, which causes water to flow into the cell and make it  swell</a:t>
            </a:r>
          </a:p>
          <a:p>
            <a:pPr eaLnBrk="1" hangingPunct="1"/>
            <a:r>
              <a:rPr lang="en-US" sz="3000" smtClean="0"/>
              <a:t>A </a:t>
            </a:r>
            <a:r>
              <a:rPr lang="en-US" sz="3000" b="1" smtClean="0"/>
              <a:t>hypertonic solution </a:t>
            </a:r>
            <a:r>
              <a:rPr lang="en-US" sz="3000" smtClean="0"/>
              <a:t>has a higher solute concentration than the cytosol of a cell, which causes water to flow out of the cell and make it  shrink</a:t>
            </a:r>
          </a:p>
          <a:p>
            <a:pPr eaLnBrk="1" hangingPunct="1"/>
            <a:r>
              <a:rPr lang="en-US" sz="3000" smtClean="0"/>
              <a:t>An </a:t>
            </a:r>
            <a:r>
              <a:rPr lang="en-US" sz="3000" b="1" smtClean="0"/>
              <a:t>isotonic solution </a:t>
            </a:r>
            <a:r>
              <a:rPr lang="en-US" sz="3000" smtClean="0"/>
              <a:t>has an equal concentration  of solute inside and outside the cell</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07_05"/>
          <p:cNvPicPr>
            <a:picLocks noChangeAspect="1" noChangeArrowheads="1"/>
          </p:cNvPicPr>
          <p:nvPr/>
        </p:nvPicPr>
        <p:blipFill>
          <a:blip r:embed="rId3"/>
          <a:srcRect/>
          <a:stretch>
            <a:fillRect/>
          </a:stretch>
        </p:blipFill>
        <p:spPr bwMode="auto">
          <a:xfrm>
            <a:off x="304800" y="571500"/>
            <a:ext cx="8531225" cy="5722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Facilitated Membrane Transport</a:t>
            </a:r>
          </a:p>
        </p:txBody>
      </p:sp>
      <p:sp>
        <p:nvSpPr>
          <p:cNvPr id="31746" name="Content Placeholder 2"/>
          <p:cNvSpPr>
            <a:spLocks noGrp="1"/>
          </p:cNvSpPr>
          <p:nvPr>
            <p:ph idx="1"/>
          </p:nvPr>
        </p:nvSpPr>
        <p:spPr/>
        <p:txBody>
          <a:bodyPr/>
          <a:lstStyle/>
          <a:p>
            <a:pPr eaLnBrk="1" hangingPunct="1"/>
            <a:r>
              <a:rPr lang="en-US" smtClean="0"/>
              <a:t>Hydrophilic substances cannot cross the plasma membrane without assistance</a:t>
            </a:r>
          </a:p>
          <a:p>
            <a:pPr eaLnBrk="1" hangingPunct="1"/>
            <a:r>
              <a:rPr lang="en-US" smtClean="0"/>
              <a:t>Facilitated diffusion is the passive transmembrane movement of a substance with the assistance of two types of membrane transport proteins:</a:t>
            </a:r>
          </a:p>
          <a:p>
            <a:pPr lvl="1" eaLnBrk="1" hangingPunct="1"/>
            <a:r>
              <a:rPr lang="en-US" smtClean="0"/>
              <a:t>Channel proteins</a:t>
            </a:r>
          </a:p>
          <a:p>
            <a:pPr lvl="1" eaLnBrk="1" hangingPunct="1"/>
            <a:r>
              <a:rPr lang="en-US" smtClean="0"/>
              <a:t>Carrier proteins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Facilitated Membrane Transport</a:t>
            </a:r>
          </a:p>
        </p:txBody>
      </p:sp>
      <p:sp>
        <p:nvSpPr>
          <p:cNvPr id="32770" name="Content Placeholder 2"/>
          <p:cNvSpPr>
            <a:spLocks noGrp="1"/>
          </p:cNvSpPr>
          <p:nvPr>
            <p:ph idx="1"/>
          </p:nvPr>
        </p:nvSpPr>
        <p:spPr/>
        <p:txBody>
          <a:bodyPr/>
          <a:lstStyle/>
          <a:p>
            <a:pPr eaLnBrk="1" hangingPunct="1"/>
            <a:r>
              <a:rPr lang="en-US" b="1" smtClean="0"/>
              <a:t>Channel proteins </a:t>
            </a:r>
            <a:r>
              <a:rPr lang="en-US" smtClean="0"/>
              <a:t>move substances down a concentration gradient based on a molecule’s size and charge, and without an energy input</a:t>
            </a:r>
          </a:p>
          <a:p>
            <a:pPr eaLnBrk="1" hangingPunct="1"/>
            <a:r>
              <a:rPr lang="en-US" b="1" smtClean="0"/>
              <a:t>Carrier proteins </a:t>
            </a:r>
            <a:r>
              <a:rPr lang="en-US" smtClean="0"/>
              <a:t>transport specific molecules across the plasma membrane based on the shape of the molecule, and are of two types:</a:t>
            </a:r>
          </a:p>
          <a:p>
            <a:pPr lvl="1" eaLnBrk="1" hangingPunct="1"/>
            <a:r>
              <a:rPr lang="en-US" smtClean="0"/>
              <a:t>Passive carrier proteins</a:t>
            </a:r>
          </a:p>
          <a:p>
            <a:pPr lvl="1" eaLnBrk="1" hangingPunct="1"/>
            <a:r>
              <a:rPr lang="en-US" smtClean="0"/>
              <a:t>Active carrier proteins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07_06_01"/>
          <p:cNvPicPr>
            <a:picLocks noChangeAspect="1" noChangeArrowheads="1"/>
          </p:cNvPicPr>
          <p:nvPr/>
        </p:nvPicPr>
        <p:blipFill>
          <a:blip r:embed="rId3"/>
          <a:srcRect/>
          <a:stretch>
            <a:fillRect/>
          </a:stretch>
        </p:blipFill>
        <p:spPr bwMode="auto">
          <a:xfrm>
            <a:off x="304800" y="317500"/>
            <a:ext cx="8531225" cy="621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2" name="Picture 2" descr="unnumbered_07_p166"/>
          <p:cNvPicPr>
            <a:picLocks noChangeAspect="1" noChangeArrowheads="1"/>
          </p:cNvPicPr>
          <p:nvPr/>
        </p:nvPicPr>
        <p:blipFill>
          <a:blip r:embed="rId3"/>
          <a:srcRect/>
          <a:stretch>
            <a:fillRect/>
          </a:stretch>
        </p:blipFill>
        <p:spPr bwMode="auto">
          <a:xfrm>
            <a:off x="723900" y="215900"/>
            <a:ext cx="76914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1" name="Picture 3" descr="figure_07_06_02"/>
          <p:cNvPicPr>
            <a:picLocks noChangeAspect="1" noChangeArrowheads="1"/>
          </p:cNvPicPr>
          <p:nvPr/>
        </p:nvPicPr>
        <p:blipFill>
          <a:blip r:embed="rId3"/>
          <a:srcRect/>
          <a:stretch>
            <a:fillRect/>
          </a:stretch>
        </p:blipFill>
        <p:spPr bwMode="auto">
          <a:xfrm>
            <a:off x="303213" y="633413"/>
            <a:ext cx="8535987" cy="5591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Passive Carrier Proteins Mediate Facilitated Diffusion</a:t>
            </a:r>
            <a:endParaRPr lang="en-US" dirty="0"/>
          </a:p>
        </p:txBody>
      </p:sp>
      <p:sp>
        <p:nvSpPr>
          <p:cNvPr id="35842" name="Content Placeholder 2"/>
          <p:cNvSpPr>
            <a:spLocks noGrp="1"/>
          </p:cNvSpPr>
          <p:nvPr>
            <p:ph idx="1"/>
          </p:nvPr>
        </p:nvSpPr>
        <p:spPr/>
        <p:txBody>
          <a:bodyPr/>
          <a:lstStyle/>
          <a:p>
            <a:pPr eaLnBrk="1" hangingPunct="1"/>
            <a:r>
              <a:rPr lang="en-US" b="1" smtClean="0"/>
              <a:t>Passive carrier proteins </a:t>
            </a:r>
            <a:r>
              <a:rPr lang="en-US" smtClean="0"/>
              <a:t>assist in the diffusion of molecules and ions from an area of higher concentration to an area of lower concentration</a:t>
            </a:r>
          </a:p>
          <a:p>
            <a:pPr eaLnBrk="1" hangingPunct="1"/>
            <a:r>
              <a:rPr lang="en-US" smtClean="0"/>
              <a:t>An important passive carrier of glucose is a protein called GLUT, which helps maintain blood glucose levels through facilitated diffusion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07_07"/>
          <p:cNvPicPr>
            <a:picLocks noChangeAspect="1" noChangeArrowheads="1"/>
          </p:cNvPicPr>
          <p:nvPr/>
        </p:nvPicPr>
        <p:blipFill>
          <a:blip r:embed="rId3"/>
          <a:srcRect/>
          <a:stretch>
            <a:fillRect/>
          </a:stretch>
        </p:blipFill>
        <p:spPr bwMode="auto">
          <a:xfrm>
            <a:off x="304800" y="1104900"/>
            <a:ext cx="8531225" cy="4649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4000" smtClean="0"/>
              <a:t>Active Carrier Proteins Move Materials against a Concentration Gradient</a:t>
            </a:r>
          </a:p>
        </p:txBody>
      </p:sp>
      <p:sp>
        <p:nvSpPr>
          <p:cNvPr id="37890" name="Content Placeholder 2"/>
          <p:cNvSpPr>
            <a:spLocks noGrp="1"/>
          </p:cNvSpPr>
          <p:nvPr>
            <p:ph idx="1"/>
          </p:nvPr>
        </p:nvSpPr>
        <p:spPr/>
        <p:txBody>
          <a:bodyPr/>
          <a:lstStyle/>
          <a:p>
            <a:pPr eaLnBrk="1" hangingPunct="1">
              <a:lnSpc>
                <a:spcPct val="90000"/>
              </a:lnSpc>
            </a:pPr>
            <a:r>
              <a:rPr lang="en-US" b="1" smtClean="0"/>
              <a:t>Active</a:t>
            </a:r>
            <a:r>
              <a:rPr lang="en-US" smtClean="0"/>
              <a:t> </a:t>
            </a:r>
            <a:r>
              <a:rPr lang="en-US" b="1" smtClean="0"/>
              <a:t>carrier proteins</a:t>
            </a:r>
            <a:r>
              <a:rPr lang="en-US" smtClean="0"/>
              <a:t> use ATP to pump molecules across the plasma membrane against a concentration gradient</a:t>
            </a:r>
          </a:p>
          <a:p>
            <a:pPr eaLnBrk="1" hangingPunct="1">
              <a:lnSpc>
                <a:spcPct val="90000"/>
              </a:lnSpc>
            </a:pPr>
            <a:r>
              <a:rPr lang="en-US" smtClean="0"/>
              <a:t>An important active carrier protein called the sodium-potassium pump plays a vital role in maintaining the ratio of sodium–potassium concentration by exporting sodium from the cell and importing potassium ions against a concentration gradient</a:t>
            </a:r>
          </a:p>
          <a:p>
            <a:pPr eaLnBrk="1" hangingPunct="1">
              <a:lnSpc>
                <a:spcPct val="90000"/>
              </a:lnSpc>
            </a:pPr>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07_08"/>
          <p:cNvPicPr>
            <a:picLocks noChangeAspect="1" noChangeArrowheads="1"/>
          </p:cNvPicPr>
          <p:nvPr/>
        </p:nvPicPr>
        <p:blipFill>
          <a:blip r:embed="rId3"/>
          <a:srcRect/>
          <a:stretch>
            <a:fillRect/>
          </a:stretch>
        </p:blipFill>
        <p:spPr bwMode="auto">
          <a:xfrm>
            <a:off x="304800" y="241300"/>
            <a:ext cx="8531225" cy="6380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Endocytosis and Exocytosis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Substances to be exported from a cell are packaged into transport vesicles that fuse with the plasma membrane and expel the contents into their surrounding in a process called </a:t>
            </a:r>
            <a:r>
              <a:rPr lang="en-US" b="1" dirty="0" smtClean="0"/>
              <a:t>exocytosis</a:t>
            </a:r>
          </a:p>
          <a:p>
            <a:pPr eaLnBrk="1" fontAlgn="auto" hangingPunct="1">
              <a:spcAft>
                <a:spcPts val="0"/>
              </a:spcAft>
              <a:buFont typeface="Arial"/>
              <a:buChar char="•"/>
              <a:defRPr/>
            </a:pPr>
            <a:r>
              <a:rPr lang="en-US" b="1" dirty="0" smtClean="0"/>
              <a:t>Endocytosis</a:t>
            </a:r>
            <a:r>
              <a:rPr lang="en-US" dirty="0" smtClean="0"/>
              <a:t> brings substances into the cell by wrapping them in a section of the plasma membrane that eventually breaks free inside the cell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1" name="Picture 3" descr="figure_07_09"/>
          <p:cNvPicPr>
            <a:picLocks noChangeAspect="1" noChangeArrowheads="1"/>
          </p:cNvPicPr>
          <p:nvPr/>
        </p:nvPicPr>
        <p:blipFill>
          <a:blip r:embed="rId3"/>
          <a:srcRect/>
          <a:stretch>
            <a:fillRect/>
          </a:stretch>
        </p:blipFill>
        <p:spPr bwMode="auto">
          <a:xfrm>
            <a:off x="303213" y="404813"/>
            <a:ext cx="8535987" cy="60483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277813" y="274638"/>
            <a:ext cx="8682037" cy="1143000"/>
          </a:xfrm>
        </p:spPr>
        <p:txBody>
          <a:bodyPr/>
          <a:lstStyle/>
          <a:p>
            <a:pPr eaLnBrk="1" hangingPunct="1"/>
            <a:r>
              <a:rPr lang="en-US" smtClean="0"/>
              <a:t>Endocytosis and Exocytosis</a:t>
            </a:r>
          </a:p>
        </p:txBody>
      </p:sp>
      <p:sp>
        <p:nvSpPr>
          <p:cNvPr id="41986" name="Content Placeholder 2"/>
          <p:cNvSpPr>
            <a:spLocks noGrp="1"/>
          </p:cNvSpPr>
          <p:nvPr>
            <p:ph idx="1"/>
          </p:nvPr>
        </p:nvSpPr>
        <p:spPr/>
        <p:txBody>
          <a:bodyPr/>
          <a:lstStyle/>
          <a:p>
            <a:pPr eaLnBrk="1" hangingPunct="1">
              <a:lnSpc>
                <a:spcPct val="90000"/>
              </a:lnSpc>
            </a:pPr>
            <a:r>
              <a:rPr lang="en-US" sz="3000" b="1" smtClean="0"/>
              <a:t>Pinocytosis </a:t>
            </a:r>
            <a:r>
              <a:rPr lang="en-US" sz="3000" smtClean="0"/>
              <a:t>is a nonspecific type of endocytosis that brings in all the material in an immediate area</a:t>
            </a:r>
            <a:endParaRPr lang="en-US" sz="3000" b="1" smtClean="0"/>
          </a:p>
          <a:p>
            <a:pPr eaLnBrk="1" hangingPunct="1">
              <a:lnSpc>
                <a:spcPct val="90000"/>
              </a:lnSpc>
            </a:pPr>
            <a:r>
              <a:rPr lang="en-US" sz="3000" b="1" smtClean="0"/>
              <a:t>Receptor-mediated endocytosis </a:t>
            </a:r>
            <a:r>
              <a:rPr lang="en-US" sz="3000" smtClean="0"/>
              <a:t>uses specialized receptor proteins to determine which substances are incorporated into the vesicle created by the plasma membrane</a:t>
            </a:r>
          </a:p>
          <a:p>
            <a:pPr eaLnBrk="1" hangingPunct="1">
              <a:lnSpc>
                <a:spcPct val="90000"/>
              </a:lnSpc>
            </a:pPr>
            <a:r>
              <a:rPr lang="en-US" sz="3000" smtClean="0"/>
              <a:t>White blood cells, among others, use </a:t>
            </a:r>
            <a:r>
              <a:rPr lang="en-US" sz="3000" b="1" smtClean="0"/>
              <a:t>phagocytosis </a:t>
            </a:r>
            <a:r>
              <a:rPr lang="en-US" sz="3000" smtClean="0"/>
              <a:t>to ingest large particles such as a bacteria or viruses</a:t>
            </a:r>
            <a:endParaRPr lang="en-US" sz="3000" b="1"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5" name="Picture 3" descr="figure_07_10"/>
          <p:cNvPicPr>
            <a:picLocks noChangeAspect="1" noChangeArrowheads="1"/>
          </p:cNvPicPr>
          <p:nvPr/>
        </p:nvPicPr>
        <p:blipFill>
          <a:blip r:embed="rId3"/>
          <a:srcRect/>
          <a:stretch>
            <a:fillRect/>
          </a:stretch>
        </p:blipFill>
        <p:spPr bwMode="auto">
          <a:xfrm>
            <a:off x="1358900" y="209550"/>
            <a:ext cx="6426200" cy="64389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Cellular Connections</a:t>
            </a:r>
          </a:p>
        </p:txBody>
      </p:sp>
      <p:sp>
        <p:nvSpPr>
          <p:cNvPr id="44034" name="Content Placeholder 2"/>
          <p:cNvSpPr>
            <a:spLocks noGrp="1"/>
          </p:cNvSpPr>
          <p:nvPr>
            <p:ph idx="1"/>
          </p:nvPr>
        </p:nvSpPr>
        <p:spPr/>
        <p:txBody>
          <a:bodyPr/>
          <a:lstStyle/>
          <a:p>
            <a:pPr eaLnBrk="1" hangingPunct="1"/>
            <a:r>
              <a:rPr lang="en-US" smtClean="0"/>
              <a:t>Plasma membrane structures that interconnect adjacent cells are known as </a:t>
            </a:r>
            <a:r>
              <a:rPr lang="en-US" b="1" smtClean="0"/>
              <a:t>cell junctions</a:t>
            </a:r>
          </a:p>
          <a:p>
            <a:pPr eaLnBrk="1" hangingPunct="1"/>
            <a:r>
              <a:rPr lang="en-US" smtClean="0"/>
              <a:t>Vertebrate animals have three types of cell junctions:</a:t>
            </a:r>
          </a:p>
          <a:p>
            <a:pPr lvl="1" eaLnBrk="1" hangingPunct="1"/>
            <a:r>
              <a:rPr lang="en-US" smtClean="0"/>
              <a:t>Anchoring junctions</a:t>
            </a:r>
          </a:p>
          <a:p>
            <a:pPr lvl="1" eaLnBrk="1" hangingPunct="1"/>
            <a:r>
              <a:rPr lang="en-US" smtClean="0"/>
              <a:t>Tight junctions</a:t>
            </a:r>
          </a:p>
          <a:p>
            <a:pPr lvl="1" eaLnBrk="1" hangingPunct="1"/>
            <a:r>
              <a:rPr lang="en-US" smtClean="0"/>
              <a:t>Gap junctions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Mysterious Memory Loss</a:t>
            </a:r>
          </a:p>
        </p:txBody>
      </p:sp>
      <p:sp>
        <p:nvSpPr>
          <p:cNvPr id="16386" name="Content Placeholder 2"/>
          <p:cNvSpPr>
            <a:spLocks noGrp="1"/>
          </p:cNvSpPr>
          <p:nvPr>
            <p:ph idx="1"/>
          </p:nvPr>
        </p:nvSpPr>
        <p:spPr/>
        <p:txBody>
          <a:bodyPr/>
          <a:lstStyle/>
          <a:p>
            <a:pPr eaLnBrk="1" hangingPunct="1"/>
            <a:r>
              <a:rPr lang="en-US" smtClean="0"/>
              <a:t>Cholesterol can affect the brain as well as cell membranes and cell communication</a:t>
            </a:r>
          </a:p>
          <a:p>
            <a:pPr eaLnBrk="1" hangingPunct="1"/>
            <a:r>
              <a:rPr lang="en-US" smtClean="0"/>
              <a:t>Certain drugs can affect the ability of membranes to perform their functions</a:t>
            </a:r>
          </a:p>
          <a:p>
            <a:pPr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Cellular Connections</a:t>
            </a:r>
          </a:p>
        </p:txBody>
      </p:sp>
      <p:sp>
        <p:nvSpPr>
          <p:cNvPr id="45058" name="Content Placeholder 2"/>
          <p:cNvSpPr>
            <a:spLocks noGrp="1"/>
          </p:cNvSpPr>
          <p:nvPr>
            <p:ph idx="1"/>
          </p:nvPr>
        </p:nvSpPr>
        <p:spPr/>
        <p:txBody>
          <a:bodyPr/>
          <a:lstStyle/>
          <a:p>
            <a:pPr eaLnBrk="1" hangingPunct="1"/>
            <a:r>
              <a:rPr lang="en-US" b="1" smtClean="0"/>
              <a:t>Anchoring junctions </a:t>
            </a:r>
            <a:r>
              <a:rPr lang="en-US" smtClean="0"/>
              <a:t>form patches of proteins that extend through the plasma membrane and link cells that typically undergo heavy structural stress</a:t>
            </a:r>
          </a:p>
          <a:p>
            <a:pPr eaLnBrk="1" hangingPunct="1"/>
            <a:r>
              <a:rPr lang="en-US" b="1" smtClean="0"/>
              <a:t>Tight junctions </a:t>
            </a:r>
            <a:r>
              <a:rPr lang="en-US" smtClean="0"/>
              <a:t>are formed by belts of proteins that create leak-proof sheets of cells, which can be found in the skin and lining of the body cavities</a:t>
            </a:r>
          </a:p>
          <a:p>
            <a:pPr eaLnBrk="1" hangingPunct="1"/>
            <a:endParaRPr lang="en-US" b="1" smtClean="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Cellular Connections</a:t>
            </a:r>
          </a:p>
        </p:txBody>
      </p:sp>
      <p:sp>
        <p:nvSpPr>
          <p:cNvPr id="46082" name="Content Placeholder 2"/>
          <p:cNvSpPr>
            <a:spLocks noGrp="1"/>
          </p:cNvSpPr>
          <p:nvPr>
            <p:ph idx="1"/>
          </p:nvPr>
        </p:nvSpPr>
        <p:spPr/>
        <p:txBody>
          <a:bodyPr/>
          <a:lstStyle/>
          <a:p>
            <a:pPr eaLnBrk="1" hangingPunct="1"/>
            <a:r>
              <a:rPr lang="en-US" sz="3000" b="1" smtClean="0"/>
              <a:t>Gap junctions </a:t>
            </a:r>
            <a:r>
              <a:rPr lang="en-US" sz="3000" smtClean="0"/>
              <a:t>are direct cytoplasmic connections between two cells formed by protein-lined tunnels that span the intercellular space between adjacent cells</a:t>
            </a:r>
          </a:p>
          <a:p>
            <a:pPr eaLnBrk="1" hangingPunct="1"/>
            <a:r>
              <a:rPr lang="en-US" sz="3000" smtClean="0"/>
              <a:t>Gap junctions facilitate the rapid passage of ions and small molecules, including electrical signals, between adjacent cells</a:t>
            </a:r>
          </a:p>
          <a:p>
            <a:pPr eaLnBrk="1" hangingPunct="1"/>
            <a:r>
              <a:rPr lang="en-US" sz="3000" smtClean="0"/>
              <a:t>Plant cells use </a:t>
            </a:r>
            <a:r>
              <a:rPr lang="en-US" sz="3000" b="1" smtClean="0"/>
              <a:t>plasmodesmatas</a:t>
            </a:r>
            <a:r>
              <a:rPr lang="en-US" sz="3000" smtClean="0"/>
              <a:t> to communicate, much like gap junctions are used in animal cells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figure_07_11a"/>
          <p:cNvPicPr>
            <a:picLocks noChangeAspect="1" noChangeArrowheads="1"/>
          </p:cNvPicPr>
          <p:nvPr/>
        </p:nvPicPr>
        <p:blipFill>
          <a:blip r:embed="rId3"/>
          <a:srcRect/>
          <a:stretch>
            <a:fillRect/>
          </a:stretch>
        </p:blipFill>
        <p:spPr bwMode="auto">
          <a:xfrm>
            <a:off x="558800" y="215900"/>
            <a:ext cx="80375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7" name="Picture 3" descr="figure_07_11b"/>
          <p:cNvPicPr>
            <a:picLocks noChangeAspect="1" noChangeArrowheads="1"/>
          </p:cNvPicPr>
          <p:nvPr/>
        </p:nvPicPr>
        <p:blipFill>
          <a:blip r:embed="rId3"/>
          <a:srcRect/>
          <a:stretch>
            <a:fillRect/>
          </a:stretch>
        </p:blipFill>
        <p:spPr bwMode="auto">
          <a:xfrm>
            <a:off x="1227138" y="209550"/>
            <a:ext cx="6688137" cy="64389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Cell Signaling</a:t>
            </a:r>
          </a:p>
        </p:txBody>
      </p:sp>
      <p:sp>
        <p:nvSpPr>
          <p:cNvPr id="48130" name="Content Placeholder 2"/>
          <p:cNvSpPr>
            <a:spLocks noGrp="1"/>
          </p:cNvSpPr>
          <p:nvPr>
            <p:ph idx="1"/>
          </p:nvPr>
        </p:nvSpPr>
        <p:spPr/>
        <p:txBody>
          <a:bodyPr/>
          <a:lstStyle/>
          <a:p>
            <a:pPr eaLnBrk="1" hangingPunct="1">
              <a:lnSpc>
                <a:spcPct val="90000"/>
              </a:lnSpc>
            </a:pPr>
            <a:r>
              <a:rPr lang="en-US" smtClean="0"/>
              <a:t>Communication between cells is based on the release and perception of </a:t>
            </a:r>
            <a:r>
              <a:rPr lang="en-US" b="1" smtClean="0"/>
              <a:t>signaling molecules</a:t>
            </a:r>
          </a:p>
          <a:p>
            <a:pPr eaLnBrk="1" hangingPunct="1">
              <a:lnSpc>
                <a:spcPct val="90000"/>
              </a:lnSpc>
            </a:pPr>
            <a:r>
              <a:rPr lang="en-US" smtClean="0"/>
              <a:t>A </a:t>
            </a:r>
            <a:r>
              <a:rPr lang="en-US" b="1" smtClean="0"/>
              <a:t>target cell </a:t>
            </a:r>
            <a:r>
              <a:rPr lang="en-US" smtClean="0"/>
              <a:t>receives a signal through </a:t>
            </a:r>
            <a:r>
              <a:rPr lang="en-US" b="1" smtClean="0"/>
              <a:t>receptor proteins</a:t>
            </a:r>
            <a:r>
              <a:rPr lang="en-US" smtClean="0"/>
              <a:t> located on the plasma membrane</a:t>
            </a:r>
          </a:p>
          <a:p>
            <a:pPr eaLnBrk="1" hangingPunct="1">
              <a:lnSpc>
                <a:spcPct val="90000"/>
              </a:lnSpc>
            </a:pPr>
            <a:r>
              <a:rPr lang="en-US" smtClean="0"/>
              <a:t>Signaling molecules at the cell surface relay signals through the cytoplasm through a series of events known as </a:t>
            </a:r>
            <a:r>
              <a:rPr lang="en-US" b="1" smtClean="0"/>
              <a:t>signal transduction pathways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5" name="Picture 3" descr="figure_07_12"/>
          <p:cNvPicPr>
            <a:picLocks noChangeAspect="1" noChangeArrowheads="1"/>
          </p:cNvPicPr>
          <p:nvPr/>
        </p:nvPicPr>
        <p:blipFill>
          <a:blip r:embed="rId3"/>
          <a:srcRect/>
          <a:stretch>
            <a:fillRect/>
          </a:stretch>
        </p:blipFill>
        <p:spPr bwMode="auto">
          <a:xfrm>
            <a:off x="1081088" y="209550"/>
            <a:ext cx="6981825" cy="64389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7</a:t>
            </a:r>
            <a:endParaRPr lang="en-US" sz="2800" dirty="0" smtClean="0"/>
          </a:p>
          <a:p>
            <a:pPr eaLnBrk="1" fontAlgn="auto" hangingPunct="1">
              <a:lnSpc>
                <a:spcPct val="90000"/>
              </a:lnSpc>
              <a:spcAft>
                <a:spcPts val="0"/>
              </a:spcAft>
              <a:defRPr/>
            </a:pPr>
            <a:r>
              <a:rPr lang="en-US" sz="2800" dirty="0" smtClean="0"/>
              <a:t>Cell Membranes, Transport, and</a:t>
            </a:r>
          </a:p>
          <a:p>
            <a:pPr eaLnBrk="1" fontAlgn="auto" hangingPunct="1">
              <a:lnSpc>
                <a:spcPct val="90000"/>
              </a:lnSpc>
              <a:spcAft>
                <a:spcPts val="0"/>
              </a:spcAft>
              <a:defRPr/>
            </a:pPr>
            <a:r>
              <a:rPr lang="en-US" sz="2800" dirty="0" smtClean="0"/>
              <a:t>Communication</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body" idx="1"/>
          </p:nvPr>
        </p:nvSpPr>
        <p:spPr>
          <a:xfrm>
            <a:off x="457200" y="1371600"/>
            <a:ext cx="8458200" cy="4838700"/>
          </a:xfrm>
        </p:spPr>
        <p:txBody>
          <a:bodyPr rIns="132080"/>
          <a:lstStyle/>
          <a:p>
            <a:pPr marL="649288" indent="-649288" eaLnBrk="1" hangingPunct="1">
              <a:lnSpc>
                <a:spcPct val="125000"/>
              </a:lnSpc>
              <a:buFont typeface="Wingdings" pitchFamily="1" charset="2"/>
              <a:buNone/>
            </a:pPr>
            <a:r>
              <a:rPr lang="en-US"/>
              <a:t>	The main difference between active and passive transport is</a:t>
            </a:r>
          </a:p>
          <a:p>
            <a:pPr marL="649288" indent="-649288" eaLnBrk="1" hangingPunct="1">
              <a:lnSpc>
                <a:spcPct val="125000"/>
              </a:lnSpc>
              <a:buSzPct val="99000"/>
              <a:buFont typeface="Wingdings" pitchFamily="1" charset="2"/>
              <a:buAutoNum type="alphaUcPeriod"/>
            </a:pPr>
            <a:r>
              <a:rPr lang="en-US" sz="2800"/>
              <a:t> Passive transport goes up a concentration gradient.</a:t>
            </a:r>
          </a:p>
          <a:p>
            <a:pPr marL="649288" indent="-649288" eaLnBrk="1" hangingPunct="1">
              <a:lnSpc>
                <a:spcPct val="125000"/>
              </a:lnSpc>
              <a:buSzPct val="99000"/>
              <a:buFont typeface="Wingdings" pitchFamily="1" charset="2"/>
              <a:buAutoNum type="alphaUcPeriod"/>
            </a:pPr>
            <a:r>
              <a:rPr lang="en-US" sz="2800"/>
              <a:t> Active transport goes down a concentration gradient.</a:t>
            </a:r>
          </a:p>
          <a:p>
            <a:pPr marL="649288" indent="-649288" eaLnBrk="1" hangingPunct="1">
              <a:lnSpc>
                <a:spcPct val="125000"/>
              </a:lnSpc>
              <a:buSzPct val="99000"/>
              <a:buFont typeface="Wingdings" pitchFamily="1" charset="2"/>
              <a:buAutoNum type="alphaUcPeriod"/>
            </a:pPr>
            <a:r>
              <a:rPr lang="en-US" sz="2800"/>
              <a:t> Active transport requires energy.</a:t>
            </a:r>
          </a:p>
          <a:p>
            <a:pPr marL="649288" indent="-649288" eaLnBrk="1" hangingPunct="1">
              <a:lnSpc>
                <a:spcPct val="125000"/>
              </a:lnSpc>
              <a:buSzPct val="99000"/>
              <a:buFont typeface="Wingdings" pitchFamily="1" charset="2"/>
              <a:buAutoNum type="alphaUcPeriod"/>
            </a:pPr>
            <a:r>
              <a:rPr lang="en-US" sz="2800"/>
              <a:t> Passive transport requires energy.</a:t>
            </a:r>
          </a:p>
        </p:txBody>
      </p:sp>
      <p:sp>
        <p:nvSpPr>
          <p:cNvPr id="26627" name="Rectangle 14"/>
          <p:cNvSpPr>
            <a:spLocks/>
          </p:cNvSpPr>
          <p:nvPr/>
        </p:nvSpPr>
        <p:spPr bwMode="auto">
          <a:xfrm>
            <a:off x="457200" y="552450"/>
            <a:ext cx="8242300" cy="723900"/>
          </a:xfrm>
          <a:prstGeom prst="rect">
            <a:avLst/>
          </a:prstGeom>
          <a:noFill/>
          <a:ln w="9525">
            <a:noFill/>
            <a:miter lim="800000"/>
            <a:headEnd/>
            <a:tailEnd/>
          </a:ln>
        </p:spPr>
        <p:txBody>
          <a:bodyPr lIns="0" tIns="0" rIns="40639" bIns="0" anchor="ctr">
            <a:prstTxWarp prst="textNoShape">
              <a:avLst/>
            </a:prstTxWarp>
          </a:bodyPr>
          <a:lstStyle/>
          <a:p>
            <a:pPr marL="39688" defTabSz="914400"/>
            <a:r>
              <a:rPr lang="en-US" sz="4400">
                <a:solidFill>
                  <a:srgbClr val="000000"/>
                </a:solidFill>
                <a:latin typeface="Arial" pitchFamily="1" charset="0"/>
                <a:ea typeface="Arial" pitchFamily="1" charset="0"/>
                <a:cs typeface="Arial" pitchFamily="1" charset="0"/>
                <a:sym typeface="Arial" pitchFamily="1" charset="0"/>
              </a:rPr>
              <a:t>Concept Quiz</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a:xfrm>
            <a:off x="457200" y="0"/>
            <a:ext cx="8229600" cy="1981200"/>
          </a:xfrm>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533400" y="1524000"/>
            <a:ext cx="7772400" cy="3552825"/>
          </a:xfrm>
        </p:spPr>
        <p:txBody>
          <a:bodyPr rIns="132080"/>
          <a:lstStyle/>
          <a:p>
            <a:pPr marL="649288" indent="-649288" eaLnBrk="1" hangingPunct="1">
              <a:buFont typeface="Wingdings" pitchFamily="1" charset="2"/>
              <a:buNone/>
            </a:pPr>
            <a:r>
              <a:rPr lang="en-US"/>
              <a:t>	______ are connections between animal cells that allow communication.</a:t>
            </a:r>
          </a:p>
          <a:p>
            <a:pPr marL="649288" indent="-649288" eaLnBrk="1" hangingPunct="1">
              <a:buSzPct val="99000"/>
              <a:buFont typeface="Wingdings" pitchFamily="1" charset="2"/>
              <a:buAutoNum type="alphaUcPeriod"/>
            </a:pPr>
            <a:r>
              <a:rPr lang="en-US"/>
              <a:t> Plasmodesmata</a:t>
            </a:r>
          </a:p>
          <a:p>
            <a:pPr marL="649288" indent="-649288" eaLnBrk="1" hangingPunct="1">
              <a:buSzPct val="99000"/>
              <a:buFont typeface="Wingdings" pitchFamily="1" charset="2"/>
              <a:buAutoNum type="alphaUcPeriod"/>
            </a:pPr>
            <a:r>
              <a:rPr lang="en-US"/>
              <a:t> Gap junctions</a:t>
            </a:r>
          </a:p>
          <a:p>
            <a:pPr marL="649288" indent="-649288" eaLnBrk="1" hangingPunct="1">
              <a:buSzPct val="99000"/>
              <a:buFont typeface="Wingdings" pitchFamily="1" charset="2"/>
              <a:buAutoNum type="alphaUcPeriod"/>
            </a:pPr>
            <a:r>
              <a:rPr lang="en-US"/>
              <a:t> Anchoring junctions</a:t>
            </a:r>
          </a:p>
          <a:p>
            <a:pPr marL="649288" indent="-649288" eaLnBrk="1" hangingPunct="1">
              <a:buSzPct val="99000"/>
              <a:buFont typeface="Wingdings" pitchFamily="1" charset="2"/>
              <a:buAutoNum type="alphaUcPeriod"/>
            </a:pPr>
            <a:r>
              <a:rPr lang="en-US"/>
              <a:t> Tight junctions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0"/>
            <a:ext cx="8229600" cy="2039938"/>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524000"/>
            <a:ext cx="8229600" cy="3441700"/>
          </a:xfrm>
        </p:spPr>
        <p:txBody>
          <a:bodyPr rIns="132080"/>
          <a:lstStyle/>
          <a:p>
            <a:pPr marL="649288" indent="-649288" eaLnBrk="1" hangingPunct="1">
              <a:buFont typeface="Wingdings" pitchFamily="1" charset="2"/>
              <a:buNone/>
            </a:pPr>
            <a:r>
              <a:rPr lang="en-US"/>
              <a:t>	__________ involves the ingestion of specific molecules by the membrane</a:t>
            </a:r>
          </a:p>
          <a:p>
            <a:pPr marL="649288" indent="-649288" eaLnBrk="1" hangingPunct="1">
              <a:buFont typeface="Wingdings" pitchFamily="1" charset="2"/>
              <a:buNone/>
            </a:pPr>
            <a:r>
              <a:rPr lang="en-US"/>
              <a:t>	A. Endocytosis </a:t>
            </a:r>
          </a:p>
          <a:p>
            <a:pPr marL="649288" indent="-649288" eaLnBrk="1" hangingPunct="1">
              <a:buFont typeface="Wingdings" pitchFamily="1" charset="2"/>
              <a:buNone/>
            </a:pPr>
            <a:r>
              <a:rPr lang="en-US"/>
              <a:t>	B. Pinocytosis</a:t>
            </a:r>
          </a:p>
          <a:p>
            <a:pPr marL="649288" indent="-649288" eaLnBrk="1" hangingPunct="1">
              <a:buFont typeface="Wingdings" pitchFamily="1" charset="2"/>
              <a:buNone/>
            </a:pPr>
            <a:r>
              <a:rPr lang="en-US"/>
              <a:t>	C. Exocytosis</a:t>
            </a:r>
          </a:p>
          <a:p>
            <a:pPr marL="649288" indent="-649288" eaLnBrk="1" hangingPunct="1">
              <a:buFont typeface="Wingdings" pitchFamily="1" charset="2"/>
              <a:buNone/>
            </a:pPr>
            <a:r>
              <a:rPr lang="en-US"/>
              <a:t>	D. Receptor‑mediated endocytosis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smtClean="0"/>
              <a:t>Most Life-Sustaining Chemical Reactions Cannot Take Place Outside of Cells</a:t>
            </a:r>
          </a:p>
        </p:txBody>
      </p:sp>
      <p:sp>
        <p:nvSpPr>
          <p:cNvPr id="17410" name="Content Placeholder 2"/>
          <p:cNvSpPr>
            <a:spLocks noGrp="1"/>
          </p:cNvSpPr>
          <p:nvPr>
            <p:ph idx="1"/>
          </p:nvPr>
        </p:nvSpPr>
        <p:spPr/>
        <p:txBody>
          <a:bodyPr/>
          <a:lstStyle/>
          <a:p>
            <a:pPr eaLnBrk="1" hangingPunct="1"/>
            <a:r>
              <a:rPr lang="en-US" smtClean="0"/>
              <a:t>All cells must have a mechanism to move material into and out of themselves</a:t>
            </a:r>
          </a:p>
          <a:p>
            <a:pPr eaLnBrk="1" hangingPunct="1"/>
            <a:r>
              <a:rPr lang="en-US" smtClean="0"/>
              <a:t>Cell membranes are essential in managing the relationships with their surroundings </a:t>
            </a:r>
          </a:p>
          <a:p>
            <a:pPr eaLnBrk="1" hangingPunct="1"/>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4626" name="Picture 2" descr="figure_06_15"/>
          <p:cNvPicPr>
            <a:picLocks noChangeAspect="1" noChangeArrowheads="1"/>
          </p:cNvPicPr>
          <p:nvPr/>
        </p:nvPicPr>
        <p:blipFill>
          <a:blip r:embed="rId3"/>
          <a:srcRect/>
          <a:stretch>
            <a:fillRect/>
          </a:stretch>
        </p:blipFill>
        <p:spPr bwMode="auto">
          <a:xfrm>
            <a:off x="304800" y="1003300"/>
            <a:ext cx="8531225" cy="4862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8722" name="Picture 2" descr="figure_06_16"/>
          <p:cNvPicPr>
            <a:picLocks noChangeAspect="1" noChangeArrowheads="1"/>
          </p:cNvPicPr>
          <p:nvPr/>
        </p:nvPicPr>
        <p:blipFill>
          <a:blip r:embed="rId3"/>
          <a:srcRect/>
          <a:stretch>
            <a:fillRect/>
          </a:stretch>
        </p:blipFill>
        <p:spPr bwMode="auto">
          <a:xfrm>
            <a:off x="1689100" y="215900"/>
            <a:ext cx="5783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8_03"/>
          <p:cNvPicPr>
            <a:picLocks noChangeAspect="1" noChangeArrowheads="1"/>
          </p:cNvPicPr>
          <p:nvPr/>
        </p:nvPicPr>
        <p:blipFill>
          <a:blip r:embed="rId3"/>
          <a:srcRect/>
          <a:stretch>
            <a:fillRect/>
          </a:stretch>
        </p:blipFill>
        <p:spPr bwMode="auto">
          <a:xfrm>
            <a:off x="698500" y="215900"/>
            <a:ext cx="7764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Plasma Membrane as </a:t>
            </a:r>
            <a:br>
              <a:rPr lang="en-US" dirty="0" smtClean="0"/>
            </a:br>
            <a:r>
              <a:rPr lang="en-US" dirty="0" smtClean="0"/>
              <a:t>Gate and Gatekeeper</a:t>
            </a:r>
            <a:endParaRPr lang="en-US" dirty="0"/>
          </a:p>
        </p:txBody>
      </p:sp>
      <p:sp>
        <p:nvSpPr>
          <p:cNvPr id="18434" name="Content Placeholder 2"/>
          <p:cNvSpPr>
            <a:spLocks noGrp="1"/>
          </p:cNvSpPr>
          <p:nvPr>
            <p:ph idx="1"/>
          </p:nvPr>
        </p:nvSpPr>
        <p:spPr>
          <a:xfrm>
            <a:off x="457200" y="1600200"/>
            <a:ext cx="8229600" cy="4948238"/>
          </a:xfrm>
        </p:spPr>
        <p:txBody>
          <a:bodyPr/>
          <a:lstStyle/>
          <a:p>
            <a:pPr eaLnBrk="1" hangingPunct="1"/>
            <a:r>
              <a:rPr lang="en-US" sz="2800" smtClean="0"/>
              <a:t>The plasma membrane is made up of a double layer of lipids called the phospholipid bilayer</a:t>
            </a:r>
          </a:p>
          <a:p>
            <a:pPr eaLnBrk="1" hangingPunct="1"/>
            <a:r>
              <a:rPr lang="en-US" sz="2800" smtClean="0"/>
              <a:t>Proteins embedded in the phospholipid bilayer perform a variety of functions </a:t>
            </a:r>
          </a:p>
          <a:p>
            <a:pPr eaLnBrk="1" hangingPunct="1"/>
            <a:r>
              <a:rPr lang="en-US" sz="2800" b="1" smtClean="0"/>
              <a:t>Transport proteins </a:t>
            </a:r>
            <a:r>
              <a:rPr lang="en-US" sz="2800" smtClean="0"/>
              <a:t>span the width of the plasma membrane and provide pathways by which materials can enter or leave cells</a:t>
            </a:r>
          </a:p>
          <a:p>
            <a:pPr eaLnBrk="1" hangingPunct="1"/>
            <a:r>
              <a:rPr lang="en-US" sz="2800" smtClean="0"/>
              <a:t>The proteins and the plasma membrane make up a </a:t>
            </a:r>
            <a:r>
              <a:rPr lang="en-US" sz="2800" b="1" smtClean="0"/>
              <a:t>selectively permeable membrane</a:t>
            </a:r>
            <a:r>
              <a:rPr lang="en-US" sz="2800" smtClean="0"/>
              <a:t>, which</a:t>
            </a:r>
            <a:r>
              <a:rPr lang="en-US" sz="2800" b="1" smtClean="0"/>
              <a:t> </a:t>
            </a:r>
            <a:r>
              <a:rPr lang="en-US" sz="2800" smtClean="0"/>
              <a:t>allows only certain substances to enter or leave the cell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Plasma Membrane as </a:t>
            </a:r>
            <a:br>
              <a:rPr lang="en-US" dirty="0" smtClean="0"/>
            </a:br>
            <a:r>
              <a:rPr lang="en-US" dirty="0" smtClean="0"/>
              <a:t>Gate and Gatekeeper</a:t>
            </a:r>
            <a:endParaRPr lang="en-US" dirty="0"/>
          </a:p>
        </p:txBody>
      </p:sp>
      <p:sp>
        <p:nvSpPr>
          <p:cNvPr id="20482" name="Content Placeholder 2"/>
          <p:cNvSpPr>
            <a:spLocks noGrp="1"/>
          </p:cNvSpPr>
          <p:nvPr>
            <p:ph idx="1"/>
          </p:nvPr>
        </p:nvSpPr>
        <p:spPr/>
        <p:txBody>
          <a:bodyPr/>
          <a:lstStyle/>
          <a:p>
            <a:pPr eaLnBrk="1" hangingPunct="1"/>
            <a:r>
              <a:rPr lang="en-US" smtClean="0"/>
              <a:t>The selectively permeable membrane of the cell ensures that the cell interior is chemically different than the extracellular environment</a:t>
            </a:r>
          </a:p>
          <a:p>
            <a:pPr eaLnBrk="1" hangingPunct="1"/>
            <a:r>
              <a:rPr lang="en-US" smtClean="0"/>
              <a:t>Cells must expend a large sum of energy to maintain the chemical balance between the interior and exterior of the cell</a:t>
            </a: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7_01a"/>
          <p:cNvPicPr>
            <a:picLocks noChangeAspect="1" noChangeArrowheads="1"/>
          </p:cNvPicPr>
          <p:nvPr/>
        </p:nvPicPr>
        <p:blipFill>
          <a:blip r:embed="rId3"/>
          <a:srcRect/>
          <a:stretch>
            <a:fillRect/>
          </a:stretch>
        </p:blipFill>
        <p:spPr bwMode="auto">
          <a:xfrm>
            <a:off x="304800" y="1143000"/>
            <a:ext cx="8531225" cy="4570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pPr eaLnBrk="1" hangingPunct="1"/>
            <a:r>
              <a:rPr lang="en-US" sz="4000" smtClean="0"/>
              <a:t>In Diffusion, Substances Move Passively down a Concentration Gradient</a:t>
            </a:r>
          </a:p>
        </p:txBody>
      </p:sp>
      <p:sp>
        <p:nvSpPr>
          <p:cNvPr id="22530" name="Content Placeholder 2"/>
          <p:cNvSpPr>
            <a:spLocks noGrp="1"/>
          </p:cNvSpPr>
          <p:nvPr>
            <p:ph idx="1"/>
          </p:nvPr>
        </p:nvSpPr>
        <p:spPr/>
        <p:txBody>
          <a:bodyPr/>
          <a:lstStyle/>
          <a:p>
            <a:pPr eaLnBrk="1" hangingPunct="1"/>
            <a:r>
              <a:rPr lang="en-US" smtClean="0"/>
              <a:t>Passive transport is the spontaneous movement of a substance and can take place without the input of energy</a:t>
            </a:r>
          </a:p>
          <a:p>
            <a:pPr eaLnBrk="1" hangingPunct="1"/>
            <a:r>
              <a:rPr lang="en-US" smtClean="0"/>
              <a:t>Active transport is the movement of a substance in response to an input of energy</a:t>
            </a:r>
          </a:p>
          <a:p>
            <a:pPr eaLnBrk="1" hangingPunct="1"/>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9" name="Picture 3" descr="figure_07_02"/>
          <p:cNvPicPr>
            <a:picLocks noChangeAspect="1" noChangeArrowheads="1"/>
          </p:cNvPicPr>
          <p:nvPr/>
        </p:nvPicPr>
        <p:blipFill>
          <a:blip r:embed="rId3"/>
          <a:srcRect/>
          <a:stretch>
            <a:fillRect/>
          </a:stretch>
        </p:blipFill>
        <p:spPr bwMode="auto">
          <a:xfrm>
            <a:off x="1047750" y="209550"/>
            <a:ext cx="7048500" cy="6438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4204</TotalTime>
  <Words>2256</Words>
  <Application>Microsoft Macintosh PowerPoint</Application>
  <PresentationFormat>On-screen Show (4:3)</PresentationFormat>
  <Paragraphs>172</Paragraphs>
  <Slides>43</Slides>
  <Notes>25</Notes>
  <HiddenSlides>0</HiddenSlides>
  <MMClips>0</MMClips>
  <ScaleCrop>false</ScaleCrop>
  <HeadingPairs>
    <vt:vector size="4" baseType="variant">
      <vt:variant>
        <vt:lpstr>Design Template</vt:lpstr>
      </vt:variant>
      <vt:variant>
        <vt:i4>2</vt:i4>
      </vt:variant>
      <vt:variant>
        <vt:lpstr>Slide Titles</vt:lpstr>
      </vt:variant>
      <vt:variant>
        <vt:i4>43</vt:i4>
      </vt:variant>
    </vt:vector>
  </HeadingPairs>
  <TitlesOfParts>
    <vt:vector size="45" baseType="lpstr">
      <vt:lpstr>Office Theme</vt:lpstr>
      <vt:lpstr>3_Pixel</vt:lpstr>
      <vt:lpstr>Discover Biology FIFTH EDITION</vt:lpstr>
      <vt:lpstr>Slide 2</vt:lpstr>
      <vt:lpstr>Mysterious Memory Loss</vt:lpstr>
      <vt:lpstr>Most Life-Sustaining Chemical Reactions Cannot Take Place Outside of Cells</vt:lpstr>
      <vt:lpstr>The Plasma Membrane as  Gate and Gatekeeper</vt:lpstr>
      <vt:lpstr>The Plasma Membrane as  Gate and Gatekeeper</vt:lpstr>
      <vt:lpstr>Slide 7</vt:lpstr>
      <vt:lpstr>In Diffusion, Substances Move Passively down a Concentration Gradient</vt:lpstr>
      <vt:lpstr>Slide 9</vt:lpstr>
      <vt:lpstr>In Diffusion, Substances Move Passively down a Concentration Gradient</vt:lpstr>
      <vt:lpstr>Slide 11</vt:lpstr>
      <vt:lpstr>Some Small Molecules Can Diffuse through the Phospholipid Bilayer</vt:lpstr>
      <vt:lpstr>Osmosis</vt:lpstr>
      <vt:lpstr>Slide 14</vt:lpstr>
      <vt:lpstr>Osmosis</vt:lpstr>
      <vt:lpstr>Slide 16</vt:lpstr>
      <vt:lpstr>Facilitated Membrane Transport</vt:lpstr>
      <vt:lpstr>Facilitated Membrane Transport</vt:lpstr>
      <vt:lpstr>Slide 19</vt:lpstr>
      <vt:lpstr>Slide 20</vt:lpstr>
      <vt:lpstr>Passive Carrier Proteins Mediate Facilitated Diffusion</vt:lpstr>
      <vt:lpstr>Slide 22</vt:lpstr>
      <vt:lpstr>Active Carrier Proteins Move Materials against a Concentration Gradient</vt:lpstr>
      <vt:lpstr>Slide 24</vt:lpstr>
      <vt:lpstr>Endocytosis and Exocytosis</vt:lpstr>
      <vt:lpstr>Slide 26</vt:lpstr>
      <vt:lpstr>Endocytosis and Exocytosis</vt:lpstr>
      <vt:lpstr>Slide 28</vt:lpstr>
      <vt:lpstr>Cellular Connections</vt:lpstr>
      <vt:lpstr>Cellular Connections</vt:lpstr>
      <vt:lpstr>Cellular Connections</vt:lpstr>
      <vt:lpstr>Slide 32</vt:lpstr>
      <vt:lpstr>Slide 33</vt:lpstr>
      <vt:lpstr>Cell Signaling</vt:lpstr>
      <vt:lpstr>Slide 35</vt:lpstr>
      <vt:lpstr>Clicker Questions</vt:lpstr>
      <vt:lpstr>Slide 37</vt:lpstr>
      <vt:lpstr>Concept Quiz</vt:lpstr>
      <vt:lpstr>Concept Quiz</vt:lpstr>
      <vt:lpstr>Relevant Art from Other Chapters</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205</cp:revision>
  <dcterms:created xsi:type="dcterms:W3CDTF">2012-05-18T22:42:51Z</dcterms:created>
  <dcterms:modified xsi:type="dcterms:W3CDTF">2012-05-18T22:52:32Z</dcterms:modified>
</cp:coreProperties>
</file>