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Lst>
  <p:notesMasterIdLst>
    <p:notesMasterId r:id="rId73"/>
  </p:notesMasterIdLst>
  <p:sldIdLst>
    <p:sldId id="342" r:id="rId4"/>
    <p:sldId id="345" r:id="rId5"/>
    <p:sldId id="257" r:id="rId6"/>
    <p:sldId id="258" r:id="rId7"/>
    <p:sldId id="259" r:id="rId8"/>
    <p:sldId id="332" r:id="rId9"/>
    <p:sldId id="333" r:id="rId10"/>
    <p:sldId id="346" r:id="rId11"/>
    <p:sldId id="260" r:id="rId12"/>
    <p:sldId id="347" r:id="rId13"/>
    <p:sldId id="348" r:id="rId14"/>
    <p:sldId id="349" r:id="rId15"/>
    <p:sldId id="273" r:id="rId16"/>
    <p:sldId id="350" r:id="rId17"/>
    <p:sldId id="261" r:id="rId18"/>
    <p:sldId id="351" r:id="rId19"/>
    <p:sldId id="284" r:id="rId20"/>
    <p:sldId id="352" r:id="rId21"/>
    <p:sldId id="262" r:id="rId22"/>
    <p:sldId id="275" r:id="rId23"/>
    <p:sldId id="335" r:id="rId24"/>
    <p:sldId id="353" r:id="rId25"/>
    <p:sldId id="263" r:id="rId26"/>
    <p:sldId id="354" r:id="rId27"/>
    <p:sldId id="355" r:id="rId28"/>
    <p:sldId id="264" r:id="rId29"/>
    <p:sldId id="265" r:id="rId30"/>
    <p:sldId id="336" r:id="rId31"/>
    <p:sldId id="356" r:id="rId32"/>
    <p:sldId id="276" r:id="rId33"/>
    <p:sldId id="357" r:id="rId34"/>
    <p:sldId id="266" r:id="rId35"/>
    <p:sldId id="358" r:id="rId36"/>
    <p:sldId id="267" r:id="rId37"/>
    <p:sldId id="359" r:id="rId38"/>
    <p:sldId id="294" r:id="rId39"/>
    <p:sldId id="360" r:id="rId40"/>
    <p:sldId id="277" r:id="rId41"/>
    <p:sldId id="361" r:id="rId42"/>
    <p:sldId id="268" r:id="rId43"/>
    <p:sldId id="269" r:id="rId44"/>
    <p:sldId id="362" r:id="rId45"/>
    <p:sldId id="270" r:id="rId46"/>
    <p:sldId id="363" r:id="rId47"/>
    <p:sldId id="271" r:id="rId48"/>
    <p:sldId id="364" r:id="rId49"/>
    <p:sldId id="272" r:id="rId50"/>
    <p:sldId id="365" r:id="rId51"/>
    <p:sldId id="296" r:id="rId52"/>
    <p:sldId id="297" r:id="rId53"/>
    <p:sldId id="299" r:id="rId54"/>
    <p:sldId id="366" r:id="rId55"/>
    <p:sldId id="301" r:id="rId56"/>
    <p:sldId id="367" r:id="rId57"/>
    <p:sldId id="303" r:id="rId58"/>
    <p:sldId id="368" r:id="rId59"/>
    <p:sldId id="369" r:id="rId60"/>
    <p:sldId id="340" r:id="rId61"/>
    <p:sldId id="370" r:id="rId62"/>
    <p:sldId id="343" r:id="rId63"/>
    <p:sldId id="371" r:id="rId64"/>
    <p:sldId id="372" r:id="rId65"/>
    <p:sldId id="373" r:id="rId66"/>
    <p:sldId id="344" r:id="rId67"/>
    <p:sldId id="374" r:id="rId68"/>
    <p:sldId id="375" r:id="rId69"/>
    <p:sldId id="376" r:id="rId70"/>
    <p:sldId id="377" r:id="rId71"/>
    <p:sldId id="378" r:id="rId72"/>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263" autoAdjust="0"/>
    <p:restoredTop sz="96434" autoAdjust="0"/>
  </p:normalViewPr>
  <p:slideViewPr>
    <p:cSldViewPr snapToGrid="0" snapToObjects="1">
      <p:cViewPr>
        <p:scale>
          <a:sx n="100" d="100"/>
          <a:sy n="100" d="100"/>
        </p:scale>
        <p:origin x="-552" y="-8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3C01E8-1CEF-4B23-8A2B-3B6470CC19DF}"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4B1E87-F19B-438F-9772-2EF7C7AA953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33D6E-7812-DD4E-AC9C-328B331AC0E5}" type="slidenum">
              <a:rPr lang="en-US"/>
              <a:pPr/>
              <a:t>18</a:t>
            </a:fld>
            <a:endParaRPr 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b="1"/>
              <a:t>Figure 6.6 Cell Specialization Is One Benefit of Multicellularity </a:t>
            </a:r>
            <a:endParaRPr lang="en-US"/>
          </a:p>
          <a:p>
            <a:r>
              <a:rPr lang="en-US"/>
              <a:t>Recent studies show that </a:t>
            </a:r>
            <a:r>
              <a:rPr lang="en-US" i="1"/>
              <a:t>Volvox carteri</a:t>
            </a:r>
            <a:r>
              <a:rPr lang="en-US"/>
              <a:t>, a green alga, is a multicellular organism with specialized cell types that function in an integrated manner.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78049-3EAD-0841-8C3A-00CD45175E18}" type="slidenum">
              <a:rPr lang="en-US"/>
              <a:pPr/>
              <a:t>22</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t>Figure 6.7 The Many Functions of Membrane Proteins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05E70-4949-3F41-A4D0-21166E7EA534}" type="slidenum">
              <a:rPr lang="en-US"/>
              <a:pPr/>
              <a:t>24</a:t>
            </a:fld>
            <a:endParaRPr lang="en-US"/>
          </a:p>
        </p:txBody>
      </p:sp>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b="1"/>
              <a:t>Figure 6.8a Prokaryotic and Eukaryotic Cells Compared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D61FC-3213-084B-A38B-2E1753236ADC}" type="slidenum">
              <a:rPr lang="en-US"/>
              <a:pPr/>
              <a:t>25</a:t>
            </a:fld>
            <a:endParaRPr 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Figure 6.8b Prokaryotic and Eukaryotic Cells Compared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76F09F-3F90-4680-9684-CB7C4ED67B96}"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0FDFD-3DEB-E04D-8F39-2DD6ACE1231B}" type="slidenum">
              <a:rPr lang="en-US"/>
              <a:pPr/>
              <a:t>29</a:t>
            </a:fld>
            <a:endParaRPr lang="en-US"/>
          </a:p>
        </p:txBody>
      </p:sp>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b="1"/>
              <a:t>Figure 6.9 The Nucleus Contains DNA, the Genetic Material of the Cell</a:t>
            </a:r>
            <a:endParaRPr lang="en-US"/>
          </a:p>
          <a:p>
            <a:r>
              <a:rPr lang="en-US"/>
              <a:t>The nucleus is enclosed within a double-membrane nuclear envelope. Nuclear pores provide a regulated passageway for molecules entering and exiting the nucleus.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79171-6D7D-B243-AFDF-EBE514A18D00}" type="slidenum">
              <a:rPr lang="en-US"/>
              <a:pPr/>
              <a:t>31</a:t>
            </a:fld>
            <a:endParaRPr lang="en-US"/>
          </a:p>
        </p:txBody>
      </p:sp>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b="1"/>
              <a:t>Figure 6.10 Some Types of Lipids and Proteins Are Made in the Endoplasmic Reticulum</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4BFC2-320D-B04E-A762-F291CE08B8BB}" type="slidenum">
              <a:rPr lang="en-US"/>
              <a:pPr/>
              <a:t>33</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b="1"/>
              <a:t>Figure 6.11 Cellular Materials Are Dispatched to a Wide Variety of Destinations via Vesicles </a:t>
            </a:r>
            <a:endParaRPr lang="en-US"/>
          </a:p>
          <a:p>
            <a:r>
              <a:rPr lang="en-US"/>
              <a:t>Here, molecules are being shipped from the ER to the Golgi apparatus.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5BC64-38F3-EF41-A89A-052027127F03}" type="slidenum">
              <a:rPr lang="en-US"/>
              <a:pPr/>
              <a:t>35</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b="1"/>
              <a:t>Figure 6.12 The Golgi Apparatus Routes Proteins and Lipids to Their Final Destinations </a:t>
            </a:r>
            <a:endParaRPr lang="en-US"/>
          </a:p>
          <a:p>
            <a:r>
              <a:rPr lang="en-US"/>
              <a:t>Proteins and lipids are chemically modified, sorted, and shipped to their final destinations, inside or outside the cell, by the Golgi apparatus.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54BB-5BC6-3D48-B62B-C35077C8D6AE}" type="slidenum">
              <a:rPr lang="en-US"/>
              <a:pPr/>
              <a:t>37</a:t>
            </a:fld>
            <a:endParaRPr lang="en-US"/>
          </a:p>
        </p:txBody>
      </p:sp>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b="1"/>
              <a:t>Figure 6.13 Lysosomes Degrade Macromolecules</a:t>
            </a:r>
            <a:endParaRPr lang="en-US"/>
          </a:p>
          <a:p>
            <a:r>
              <a:rPr lang="en-US"/>
              <a:t>Lysosomes are found in animal cells. Lysosomes help to digest molecules taken up from outside and to break down cell components whose molecules can be repurposed.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C1A78-1C59-0346-A8B9-0D41AC73D4AB}" type="slidenum">
              <a:rPr lang="en-US"/>
              <a:pPr/>
              <a:t>2</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Invaders in Inner Space. </a:t>
            </a:r>
            <a:endParaRPr lang="en-US"/>
          </a:p>
          <a:p>
            <a:r>
              <a:rPr lang="en-US"/>
              <a:t>Bacteria (red) of the species </a:t>
            </a:r>
            <a:r>
              <a:rPr lang="en-US" i="1"/>
              <a:t>Listeria monocytogenes</a:t>
            </a:r>
            <a:r>
              <a:rPr lang="en-US"/>
              <a:t> that have infected a human cell are pushed along on cables of protein (blue and green strands).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A37A9-7D4F-D94A-866C-000B8007AC11}" type="slidenum">
              <a:rPr lang="en-US"/>
              <a:pPr/>
              <a:t>39</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b="1"/>
              <a:t>Figure 6.14 Plant Vacuoles Store, Recycle, and Provide Turgor</a:t>
            </a:r>
            <a:endParaRPr lang="en-US"/>
          </a:p>
          <a:p>
            <a:r>
              <a:rPr lang="en-US"/>
              <a:t>Plant vacuoles contain enzymes for degrading large macromolecules. They also store water, ions, sugars, and other nutrients, and they may contain pigments that attract pollinators and/or toxins that deter herbivores. The fluid pressure that develops inside the vacuole gives turgidity to plant cells.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A2CEC-A143-B34E-9B21-F7BEB17501FF}" type="slidenum">
              <a:rPr lang="en-US"/>
              <a:pPr/>
              <a:t>42</a:t>
            </a:fld>
            <a:endParaRPr lang="en-US"/>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b="1"/>
              <a:t>Figure 6.15 Mitochondria Generate Energy in the Form of ATP</a:t>
            </a:r>
            <a:endParaRPr lang="en-US"/>
          </a:p>
          <a:p>
            <a:r>
              <a:rPr lang="en-US"/>
              <a:t>Each mitochondrion has a double membrane. The infoldings of the inner membrane (cristae) create a large surface area which enables many units of ATP-generating enzymes to be located there.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6343F-0954-744A-9DE3-87458C66E9A5}" type="slidenum">
              <a:rPr lang="en-US"/>
              <a:pPr/>
              <a:t>44</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t>Figure 6.16 Chloroplasts Capture Energy from Sunlight and Use It to Make Sugars </a:t>
            </a:r>
            <a:endParaRPr lang="en-US"/>
          </a:p>
          <a:p>
            <a:r>
              <a:rPr lang="en-US"/>
              <a:t>Chloroplasts are found in green plant parts and in the protists known as algae.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57404-6536-3F48-9968-3C873132958A}" type="slidenum">
              <a:rPr lang="en-US"/>
              <a:pPr/>
              <a:t>46</a:t>
            </a:fld>
            <a:endParaRPr lang="en-US"/>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b="1"/>
              <a:t>Figure 6.17 An Overview of the Cytoskeletal System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5EF57-0B85-9943-BAAF-A1229E25C844}" type="slidenum">
              <a:rPr lang="en-US"/>
              <a:pPr/>
              <a:t>48</a:t>
            </a:fld>
            <a:endParaRPr lang="en-US"/>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b="1"/>
              <a:t>Figure 6.18 The Structure of Microtubules, Intermediate Filaments, and Microfilaments </a:t>
            </a:r>
            <a:endParaRPr lang="en-US"/>
          </a:p>
          <a:p>
            <a:r>
              <a:rPr lang="en-US"/>
              <a:t>The cytoskeleton is composed of three basic units: (a) microtubules, (b) intermediate filaments, and (c) microfilaments.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0EC7B-2BD0-B947-AE86-859254E41FF2}" type="slidenum">
              <a:rPr lang="en-US"/>
              <a:pPr/>
              <a:t>52</a:t>
            </a:fld>
            <a:endParaRPr 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b="1"/>
              <a:t>Figure 6.19 Microfilaments Drive Some Types of Whole Cell Movement</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ADC78-B82B-7D4F-8CA1-66C0634C77F1}" type="slidenum">
              <a:rPr lang="en-US"/>
              <a:pPr/>
              <a:t>54</a:t>
            </a:fld>
            <a:endParaRPr 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b="1"/>
              <a:t>Figure 6.20 Cilia and Flagella Generate Movement </a:t>
            </a:r>
            <a:endParaRPr lang="en-US"/>
          </a:p>
          <a:p>
            <a:r>
              <a:rPr lang="en-US"/>
              <a:t>Many organisms, especially singlecelled ones, use cilia or flagella to generate movement. (a) Tufts of cilia are present on the cells that line our breathing tubes (bronchi). (b) Eukaryotic flagella, such those in sperm cells, are much longer than cilia. Eukarytotic cilia and flagella contain bundles of microtubules arranged in a 9+2 pattern (inset) and are covered by a plasma membrane. Prokaryotic flagella have a very different structure. (c) A prokaryotic flagellum, such as the one on this bacterium (</a:t>
            </a:r>
            <a:r>
              <a:rPr lang="en-US" i="1"/>
              <a:t>Bdellovibrio bacteriovorus</a:t>
            </a:r>
            <a:r>
              <a:rPr lang="en-US"/>
              <a:t>), consists of ropelike proteins attached to protein complexes anchored in the cell membranes.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2CC9-FAB4-D04D-9CF3-69D55CF6C437}" type="slidenum">
              <a:rPr lang="en-US"/>
              <a:pPr/>
              <a:t>56</a:t>
            </a:fld>
            <a:endParaRPr 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b="1"/>
              <a:t>Figure 6.20b Cilia and Flagella Generate Movement </a:t>
            </a:r>
            <a:endParaRPr lang="en-US"/>
          </a:p>
          <a:p>
            <a:r>
              <a:rPr lang="en-US"/>
              <a:t>Many organisms, especially singlecelled ones, use cilia or flagella to generate movement. (b) Eukaryotic flagella, such those in sperm cells, are much longer than cilia. Eukarytotic cilia and flagella contain bundles of microtubules arranged in a 9+2 pattern (inset) and are covered by a plasma membrane. Prokaryotic flagella have a very different structure.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C19CB-B10E-FC4F-9360-349C3A11616E}" type="slidenum">
              <a:rPr lang="en-US"/>
              <a:pPr/>
              <a:t>57</a:t>
            </a:fld>
            <a:endParaRPr 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b="1"/>
              <a:t>Figure 6.20c Cilia and Flagella Generate Movement </a:t>
            </a:r>
            <a:endParaRPr lang="en-US"/>
          </a:p>
          <a:p>
            <a:r>
              <a:rPr lang="en-US"/>
              <a:t>Many organisms, especially singlecelled ones, use cilia or flagella to generate movement. (c) A prokaryotic flagellum, such as the one on this bacterium (</a:t>
            </a:r>
            <a:r>
              <a:rPr lang="en-US" i="1"/>
              <a:t>Bdellovibrio bacteriovorus</a:t>
            </a:r>
            <a:r>
              <a:rPr lang="en-US"/>
              <a:t>), consists of ropelike proteins attached to protein complexes anchored in the cell membranes.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FBEEF-079F-DB49-88BF-D0CC30266CF0}" type="slidenum">
              <a:rPr lang="en-US"/>
              <a:pPr/>
              <a:t>59</a:t>
            </a:fld>
            <a:endParaRPr 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b="1"/>
              <a:t>Figure 6.21 How Ancestral Eukaryotes Acquired Membrane- Enclosed Organelles </a:t>
            </a:r>
            <a:endParaRPr lang="en-US"/>
          </a:p>
          <a:p>
            <a:r>
              <a:rPr lang="en-US"/>
              <a:t>Some organelles, such as mitochondria and chloroplasts, are likely descendants of engulfed prokaryotes. Other membrane-enclosed organelles, such as the endoplasmic reticulum, probably arose through an infolding of the plasma membrane.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BBC2D-AF12-4A32-93A2-119914F2FE0E}"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60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From the chapter, the students should realize that membrane and secreted proteins are made in the rough ER.  This allows them to be made on the “outside” of the membrane.  As a result, the hydrophilic protein can be secreted by being packaged in a vesicle and fusing this vesicle to the membrane.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the Golgi completes the protein, but doesn’t synthesize it.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is incorrect because insulin is secreted and must be synthesized in the rough ER.</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the nucleus doesn’t synthesize proteins.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Many students miss this important distinction because it is only mentioned at the beginning of the chapter, after which only plant and animal cells are discussed.  It’s worth stressing that most of life on earth is prokaryotic.</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there are eukaryotic cells besides animal cells (e.g., plant and fungi).</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is incorrect because these are just two examples of eukaryotic cells in animals.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these are just two examples of eukaryotic cells.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Many students believe that all cells, including animal cells, have a cell wall.</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only plants and some bacteria have a cell wall.</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this is not a structure, but a function.</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no cells have a protein coat.  Only viruses have these.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21766-4449-9144-A7D8-E58466F1AB66}" type="slidenum">
              <a:rPr lang="en-US"/>
              <a:pPr/>
              <a:t>65</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3.2 Internal Organization in </a:t>
            </a:r>
            <a:r>
              <a:rPr lang="en-US" b="1" i="1"/>
              <a:t>Euglena</a:t>
            </a:r>
            <a:r>
              <a:rPr lang="en-US" b="1"/>
              <a:t> </a:t>
            </a:r>
            <a:endParaRPr lang="en-US"/>
          </a:p>
          <a:p>
            <a:r>
              <a:rPr lang="en-US"/>
              <a:t>The compartments seen in this green alga, </a:t>
            </a:r>
            <a:r>
              <a:rPr lang="en-US" i="1"/>
              <a:t>Euglena gracilis</a:t>
            </a:r>
            <a:r>
              <a:rPr lang="en-US"/>
              <a:t>, include the nucleus, and structures specialized for conducting photosynthesis (chloroplasts) and storing food. The protist uses a long, whiplike structure (the flagellum) to swim about. The flagellum is not visible in this color-enhanced electron microscope photograph. The reservoir is a pocket in which flagella are anchored. The following additional membraneenclosed compartments are also visible in this photograph: mitochondria (purple), lipid bodies (dark orange), Golgi apparatus (blue). The functions of these organelles are described in Chapter 6.</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BC417-35ED-6F40-9427-317383EF6F63}" type="slidenum">
              <a:rPr lang="en-US"/>
              <a:pPr/>
              <a:t>66</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3.3 An Amoeba Digesting Its Prey </a:t>
            </a:r>
            <a:endParaRPr lang="en-US"/>
          </a:p>
          <a:p>
            <a:r>
              <a:rPr lang="en-US"/>
              <a:t>The prey being ingested by the amoeba are a type of single-celled algae known as desmids.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718B5-D07A-7745-926F-BE360575A764}" type="slidenum">
              <a:rPr lang="en-US"/>
              <a:pPr/>
              <a:t>67</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7.1 The Plasma Membrane Is a Barrier and a Gatekeeper </a:t>
            </a:r>
            <a:endParaRPr lang="en-US"/>
          </a:p>
          <a:p>
            <a:r>
              <a:rPr lang="en-US"/>
              <a:t>(a) The chemistry of the cytosol is distinctly different from that of the extracellular environment, in part because the plasma membrane moves substances in a highly selective fashion. Some substances are shut out altogether, while others are allowed to enter or leave in a controlled fashion. (b) The selectivity of biological membranes is determined in large part by the types of membrane proteins in their phospholipid bilayer.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7D82E-D456-8242-8477-F6EBED8DC79F}" type="slidenum">
              <a:rPr lang="en-US"/>
              <a:pPr/>
              <a:t>68</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8.3 Photosynthesis and Cellular Respiration Are Complementary Processes </a:t>
            </a:r>
          </a:p>
          <a:p>
            <a:r>
              <a:rPr lang="en-US"/>
              <a:t>Matter, in the form of carbon atoms, cycles among producers, consumers, and the environment.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71381-B050-2240-A5C4-B208C7B3BB73}" type="slidenum">
              <a:rPr lang="en-US"/>
              <a:pPr/>
              <a:t>69</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2.7 Prokaryotic Cells Lack a Nucleus</a:t>
            </a:r>
            <a:r>
              <a:rPr lang="en-US"/>
              <a:t> </a:t>
            </a:r>
          </a:p>
          <a:p>
            <a:r>
              <a:rPr lang="en-US"/>
              <a:t>Prokaryotic cells tend to be about 10 times smaller than eukaryotic cells, and generally have much less DNA.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C3587-FE84-044E-993E-6C06E2570DF6}" type="slidenum">
              <a:rPr lang="en-US"/>
              <a:pPr/>
              <a:t>8</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b="1"/>
              <a:t>Figure 6.1 An Individual Organism May Consist of a Single Cell or Very Many Cells </a:t>
            </a:r>
            <a:endParaRPr lang="en-US"/>
          </a:p>
          <a:p>
            <a:r>
              <a:rPr lang="en-US"/>
              <a:t>(a) </a:t>
            </a:r>
            <a:r>
              <a:rPr lang="en-US" i="1"/>
              <a:t>Salmonella typhimurium</a:t>
            </a:r>
            <a:r>
              <a:rPr lang="en-US"/>
              <a:t>, a singlecelled prokaryote that is a common cause of food poisoning. (b) </a:t>
            </a:r>
            <a:r>
              <a:rPr lang="en-US" i="1"/>
              <a:t>Paramecium caudatum</a:t>
            </a:r>
            <a:r>
              <a:rPr lang="en-US"/>
              <a:t>, a singlecelled eukaryote that lives in freshwater. (c) </a:t>
            </a:r>
            <a:r>
              <a:rPr lang="en-US" i="1"/>
              <a:t>Ceramium pacificum</a:t>
            </a:r>
            <a:r>
              <a:rPr lang="en-US"/>
              <a:t>, a multicellular red alga. (d ) </a:t>
            </a:r>
            <a:r>
              <a:rPr lang="en-US" i="1"/>
              <a:t>Penicillium camembertii</a:t>
            </a:r>
            <a:r>
              <a:rPr lang="en-US"/>
              <a:t>, a multicellular fungus, with spores (green) used for asexual reproduction. (e) Surface view of a black walnut (</a:t>
            </a:r>
            <a:r>
              <a:rPr lang="en-US" i="1"/>
              <a:t>Juglans nigra</a:t>
            </a:r>
            <a:r>
              <a:rPr lang="en-US"/>
              <a:t>) leaf, with stomata and protective hair. (f ) Red blood cells and white blood cells inside an arteriole, one of the smaller blood vessels in the human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59D6F-B985-0F4F-962F-AFB6719B800E}" type="slidenum">
              <a:rPr lang="en-US"/>
              <a:pPr/>
              <a:t>10</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6.2a Light Microscope Used by Robert Hooke (1635–1703)</a:t>
            </a:r>
            <a:endParaRPr lang="en-US"/>
          </a:p>
          <a:p>
            <a:r>
              <a:rPr lang="en-US"/>
              <a:t>(a) Hooke’s microscope.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C7D8E-7EC8-9A4B-8A8C-00F94725CDB5}" type="slidenum">
              <a:rPr lang="en-US"/>
              <a:pPr/>
              <a:t>11</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6.2b Light Microscope Used by Robert Hooke (1635–1703)</a:t>
            </a:r>
            <a:endParaRPr lang="en-US"/>
          </a:p>
          <a:p>
            <a:r>
              <a:rPr lang="en-US"/>
              <a:t>(b) A piece of cork examined under Hooke’s microscope.</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A1045-D83F-384D-9163-42163C8F6519}" type="slidenum">
              <a:rPr lang="en-US"/>
              <a:pPr/>
              <a:t>12</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6.3 Microscopy Enables Us to Visualize Cells and Cell Structures</a:t>
            </a:r>
            <a:endParaRPr lang="en-US"/>
          </a:p>
          <a:p>
            <a:r>
              <a:rPr lang="en-US"/>
              <a:t>The photos show human mast cells imaged through light microscopy (a), transmission electron microscopy (b), and scanning electron microscopy (c). Mast cells are immune cells, part of the body’s defense against invaders.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3BC9E-7836-5842-8F75-6E4D5F496274}" type="slidenum">
              <a:rPr lang="en-US"/>
              <a:pPr/>
              <a:t>14</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6.4 Most Cells Are Microscopic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C0121-3188-7A4D-AA83-D5FD31391928}" type="slidenum">
              <a:rPr lang="en-US"/>
              <a:pPr/>
              <a:t>16</a:t>
            </a:fld>
            <a:endParaRPr 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b="1"/>
              <a:t>Figure 6.5 Limits to Cell Size</a:t>
            </a:r>
            <a:endParaRPr lang="en-US"/>
          </a:p>
          <a:p>
            <a:r>
              <a:rPr lang="en-US"/>
              <a:t>As the width of a cell increases, the volume increases more steeply than the surface area. Cells exchange nutrients and wastes across the cell surface and must have a large enough surface area for that exchange to take place rapidly and efficiently.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A7D3A4-7A6F-4463-8672-8D77483E27DA}"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81355-3400-4691-8BDB-662AFB0E853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F459E-1B85-4A7A-936F-C524283CDDF8}"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69271-A4B2-4E2D-8EDA-83E6DDF942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69AB5-53D1-4726-848D-83676904ED64}"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5B3167-49D4-4B9D-8DEC-F3C722AAC2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58EF-4841-6E49-AF55-96C56BA2BC3B}" type="datetime1">
              <a:rPr lang="en-US" smtClean="0">
                <a:solidFill>
                  <a:srgbClr val="000000"/>
                </a:solidFill>
              </a:rPr>
              <a:pPr/>
              <a:t>5/18/12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 2009 W.W. Norton &amp; Company, Inc. DISCOVER BIOLOGY 4/e</a:t>
            </a:r>
            <a:endParaRPr lang="en-US">
              <a:solidFill>
                <a:srgbClr val="000000"/>
              </a:solidFill>
            </a:endParaRPr>
          </a:p>
        </p:txBody>
      </p:sp>
      <p:sp>
        <p:nvSpPr>
          <p:cNvPr id="6" name="Slide Number Placeholder 5"/>
          <p:cNvSpPr>
            <a:spLocks noGrp="1"/>
          </p:cNvSpPr>
          <p:nvPr>
            <p:ph type="sldNum" sz="quarter" idx="12"/>
          </p:nvPr>
        </p:nvSpPr>
        <p:spPr/>
        <p:txBody>
          <a:bodyPr/>
          <a:lstStyle/>
          <a:p>
            <a:fld id="{7158750A-EED4-6943-93FA-6408A36F50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C67653A-A376-3B4D-ACE7-18295D9D75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3" name="Rectangle 3"/>
          <p:cNvSpPr>
            <a:spLocks noGrp="1" noChangeArrowheads="1"/>
          </p:cNvSpPr>
          <p:nvPr>
            <p:ph type="sldNum" sz="quarter" idx="11"/>
          </p:nvPr>
        </p:nvSpPr>
        <p:spPr>
          <a:ln/>
        </p:spPr>
        <p:txBody>
          <a:bodyPr/>
          <a:lstStyle>
            <a:lvl1pPr>
              <a:defRPr/>
            </a:lvl1pPr>
          </a:lstStyle>
          <a:p>
            <a:pPr>
              <a:defRPr/>
            </a:pPr>
            <a:fld id="{CE09C1F2-FEB1-5448-B82E-0D11B80B80C5}"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8DCE5F-C42C-4DD4-9E78-E499D842A65E}"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463B0-2F88-449E-B5E6-E9F5B81C78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6AB298-5ADE-466E-8926-66A91792C5A9}"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270F1C-527E-4A03-8C3F-1D865CFB69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F72733-BEAF-4AC2-899F-D1F4374D0D54}"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DE3494-D8FA-4A18-A5C8-7968F4EC38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208BB1-403E-442D-BE71-E037555D74B2}"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0A6A0F-02EE-4422-B9DA-FFF692C44A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E5AC6C-EF0C-4B37-A6F5-B676B5F85228}"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163DDD-FF95-4C85-9C48-9284681E16F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EBE3A-6E87-4BC8-BA5F-9B604B359A43}"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A9C865-15D3-452D-B926-B11715C23BC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9EA2A-D728-49D2-B459-98A1A27143F0}"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3B2EE3-17E0-4D99-B2CA-60B784194D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F8DDF-B59F-4988-9346-A00ECC5AA37F}"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F038DD-7FC0-4EE9-B9F7-2B4C0DA9847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6D9CC8-65C5-44E4-AAB6-FF9A3D990288}"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6F1D6E-EB9B-46B8-8F48-7027FFC217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F64DAE-DD5C-4872-8A76-F92B553D27BD}" type="datetimeFigureOut">
              <a:rPr lang="en-US" smtClean="0">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ED0CE-158D-460F-BCC1-1AAD7D1E32F9}"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E1B5A79E-5936-C047-AF44-95A738437C5D}"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6</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Cell Structure and Internal</a:t>
            </a:r>
          </a:p>
          <a:p>
            <a:pPr eaLnBrk="1" fontAlgn="auto" hangingPunct="1">
              <a:lnSpc>
                <a:spcPct val="90000"/>
              </a:lnSpc>
              <a:spcAft>
                <a:spcPts val="0"/>
              </a:spcAft>
              <a:buFont typeface="Arial"/>
              <a:buNone/>
              <a:defRPr/>
            </a:pPr>
            <a:r>
              <a:rPr lang="en-US" sz="2800" dirty="0" smtClean="0"/>
              <a:t>Compartments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6_02a"/>
          <p:cNvPicPr>
            <a:picLocks noChangeAspect="1" noChangeArrowheads="1"/>
          </p:cNvPicPr>
          <p:nvPr/>
        </p:nvPicPr>
        <p:blipFill>
          <a:blip r:embed="rId3"/>
          <a:srcRect/>
          <a:stretch>
            <a:fillRect/>
          </a:stretch>
        </p:blipFill>
        <p:spPr bwMode="auto">
          <a:xfrm>
            <a:off x="2603500" y="215900"/>
            <a:ext cx="3943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06_02b"/>
          <p:cNvPicPr>
            <a:picLocks noChangeAspect="1" noChangeArrowheads="1"/>
          </p:cNvPicPr>
          <p:nvPr/>
        </p:nvPicPr>
        <p:blipFill>
          <a:blip r:embed="rId3"/>
          <a:srcRect/>
          <a:stretch>
            <a:fillRect/>
          </a:stretch>
        </p:blipFill>
        <p:spPr bwMode="auto">
          <a:xfrm>
            <a:off x="2273300" y="215900"/>
            <a:ext cx="4613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6_03"/>
          <p:cNvPicPr>
            <a:picLocks noChangeAspect="1" noChangeArrowheads="1"/>
          </p:cNvPicPr>
          <p:nvPr/>
        </p:nvPicPr>
        <p:blipFill>
          <a:blip r:embed="rId3"/>
          <a:srcRect/>
          <a:stretch>
            <a:fillRect/>
          </a:stretch>
        </p:blipFill>
        <p:spPr bwMode="auto">
          <a:xfrm>
            <a:off x="1765300" y="215900"/>
            <a:ext cx="56070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Ratio of Surface Area to </a:t>
            </a:r>
            <a:br>
              <a:rPr lang="en-US" dirty="0" smtClean="0"/>
            </a:br>
            <a:r>
              <a:rPr lang="en-US" dirty="0" smtClean="0"/>
              <a:t>Volume Limits Cell Size</a:t>
            </a:r>
            <a:endParaRPr lang="en-US" dirty="0"/>
          </a:p>
        </p:txBody>
      </p:sp>
      <p:sp>
        <p:nvSpPr>
          <p:cNvPr id="26626" name="Content Placeholder 2"/>
          <p:cNvSpPr>
            <a:spLocks noGrp="1"/>
          </p:cNvSpPr>
          <p:nvPr>
            <p:ph idx="1"/>
          </p:nvPr>
        </p:nvSpPr>
        <p:spPr/>
        <p:txBody>
          <a:bodyPr/>
          <a:lstStyle/>
          <a:p>
            <a:pPr eaLnBrk="1" hangingPunct="1"/>
            <a:r>
              <a:rPr lang="en-US" smtClean="0"/>
              <a:t>Most cells are microscopic and cannot be seen with the naked eye</a:t>
            </a:r>
          </a:p>
          <a:p>
            <a:pPr eaLnBrk="1" hangingPunct="1"/>
            <a:r>
              <a:rPr lang="en-US" smtClean="0"/>
              <a:t>Prokaryotic cells are generally smaller than eukaryotic cells </a:t>
            </a:r>
          </a:p>
          <a:p>
            <a:pPr eaLnBrk="1" hangingPunct="1"/>
            <a:r>
              <a:rPr lang="en-US" smtClean="0"/>
              <a:t>Cell size is limited in order to maintain a ratio of surface area to volume that allows the cell to efficiently exchange materials with the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6_04"/>
          <p:cNvPicPr>
            <a:picLocks noChangeAspect="1" noChangeArrowheads="1"/>
          </p:cNvPicPr>
          <p:nvPr/>
        </p:nvPicPr>
        <p:blipFill>
          <a:blip r:embed="rId3"/>
          <a:srcRect/>
          <a:stretch>
            <a:fillRect/>
          </a:stretch>
        </p:blipFill>
        <p:spPr bwMode="auto">
          <a:xfrm>
            <a:off x="304800" y="977900"/>
            <a:ext cx="8531225" cy="490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274638"/>
            <a:ext cx="9144000" cy="1143000"/>
          </a:xfrm>
        </p:spPr>
        <p:txBody>
          <a:bodyPr/>
          <a:lstStyle/>
          <a:p>
            <a:pPr eaLnBrk="1" hangingPunct="1"/>
            <a:r>
              <a:rPr lang="en-US" sz="4000" smtClean="0"/>
              <a:t>Multicellularity Enables Larger Body Size and Efficiency through Division of Labor</a:t>
            </a:r>
          </a:p>
        </p:txBody>
      </p:sp>
      <p:sp>
        <p:nvSpPr>
          <p:cNvPr id="28674" name="Content Placeholder 2"/>
          <p:cNvSpPr>
            <a:spLocks noGrp="1"/>
          </p:cNvSpPr>
          <p:nvPr>
            <p:ph idx="1"/>
          </p:nvPr>
        </p:nvSpPr>
        <p:spPr/>
        <p:txBody>
          <a:bodyPr/>
          <a:lstStyle/>
          <a:p>
            <a:pPr eaLnBrk="1" hangingPunct="1"/>
            <a:r>
              <a:rPr lang="en-US" smtClean="0"/>
              <a:t>A multicellular organism consists of an interdependent group of genetically identical cells that developed from a single cell and whose cells are incapable of living independently</a:t>
            </a:r>
          </a:p>
          <a:p>
            <a:pPr eaLnBrk="1" hangingPunct="1"/>
            <a:r>
              <a:rPr lang="en-US" smtClean="0"/>
              <a:t>Colonial organisms consist of a loose group of cells that cooperate for mutual benefit but can also exist independently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06_05"/>
          <p:cNvPicPr>
            <a:picLocks noChangeAspect="1" noChangeArrowheads="1"/>
          </p:cNvPicPr>
          <p:nvPr/>
        </p:nvPicPr>
        <p:blipFill>
          <a:blip r:embed="rId3"/>
          <a:srcRect/>
          <a:stretch>
            <a:fillRect/>
          </a:stretch>
        </p:blipFill>
        <p:spPr bwMode="auto">
          <a:xfrm>
            <a:off x="304800" y="939800"/>
            <a:ext cx="8531225" cy="497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274638"/>
            <a:ext cx="9144000" cy="1143000"/>
          </a:xfrm>
        </p:spPr>
        <p:txBody>
          <a:bodyPr/>
          <a:lstStyle/>
          <a:p>
            <a:pPr eaLnBrk="1" hangingPunct="1"/>
            <a:r>
              <a:rPr lang="en-US" sz="4000" smtClean="0"/>
              <a:t>Multicellularity Enables Larger Body Size and Efficiency through Division of Labor</a:t>
            </a:r>
          </a:p>
        </p:txBody>
      </p:sp>
      <p:sp>
        <p:nvSpPr>
          <p:cNvPr id="30722" name="Content Placeholder 2"/>
          <p:cNvSpPr>
            <a:spLocks noGrp="1"/>
          </p:cNvSpPr>
          <p:nvPr>
            <p:ph idx="1"/>
          </p:nvPr>
        </p:nvSpPr>
        <p:spPr/>
        <p:txBody>
          <a:bodyPr/>
          <a:lstStyle/>
          <a:p>
            <a:pPr eaLnBrk="1" hangingPunct="1"/>
            <a:r>
              <a:rPr lang="en-US" smtClean="0"/>
              <a:t>Multicellularity makes cell specialization possible and enables the individual to function more efficiently through division of labor</a:t>
            </a:r>
          </a:p>
          <a:p>
            <a:pPr eaLnBrk="1" hangingPunct="1"/>
            <a:r>
              <a:rPr lang="en-US" smtClean="0"/>
              <a:t>Multicellular organisms have different cell types that share the same DNA but express different subsets of DNA information, giving the cells different skill sets</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06_06"/>
          <p:cNvPicPr>
            <a:picLocks noChangeAspect="1" noChangeArrowheads="1"/>
          </p:cNvPicPr>
          <p:nvPr/>
        </p:nvPicPr>
        <p:blipFill>
          <a:blip r:embed="rId3"/>
          <a:srcRect/>
          <a:stretch>
            <a:fillRect/>
          </a:stretch>
        </p:blipFill>
        <p:spPr bwMode="auto">
          <a:xfrm>
            <a:off x="2095500" y="215900"/>
            <a:ext cx="49672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The Plasma Membrane</a:t>
            </a:r>
          </a:p>
        </p:txBody>
      </p:sp>
      <p:sp>
        <p:nvSpPr>
          <p:cNvPr id="32770" name="Content Placeholder 2"/>
          <p:cNvSpPr>
            <a:spLocks noGrp="1"/>
          </p:cNvSpPr>
          <p:nvPr>
            <p:ph idx="1"/>
          </p:nvPr>
        </p:nvSpPr>
        <p:spPr/>
        <p:txBody>
          <a:bodyPr/>
          <a:lstStyle/>
          <a:p>
            <a:pPr eaLnBrk="1" hangingPunct="1"/>
            <a:r>
              <a:rPr lang="en-US" smtClean="0"/>
              <a:t>Every cell has a plasma membrane that separates the cell from its surrounding environment</a:t>
            </a:r>
          </a:p>
          <a:p>
            <a:pPr eaLnBrk="1" hangingPunct="1"/>
            <a:r>
              <a:rPr lang="en-US" smtClean="0"/>
              <a:t>The plasma membrane acts to facilitate chemical processes by concentrating the needed raw materials in a limited space</a:t>
            </a:r>
          </a:p>
          <a:p>
            <a:pPr eaLnBrk="1" hangingPunct="1"/>
            <a:endParaRPr lang="en-US" smtClean="0"/>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3538" name="Picture 2" descr="unnumbered_06_p142"/>
          <p:cNvPicPr>
            <a:picLocks noChangeAspect="1" noChangeArrowheads="1"/>
          </p:cNvPicPr>
          <p:nvPr/>
        </p:nvPicPr>
        <p:blipFill>
          <a:blip r:embed="rId3"/>
          <a:srcRect/>
          <a:stretch>
            <a:fillRect/>
          </a:stretch>
        </p:blipFill>
        <p:spPr bwMode="auto">
          <a:xfrm>
            <a:off x="1524000" y="215900"/>
            <a:ext cx="6094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The Plasma Membrane</a:t>
            </a:r>
          </a:p>
        </p:txBody>
      </p:sp>
      <p:sp>
        <p:nvSpPr>
          <p:cNvPr id="33794" name="Content Placeholder 2"/>
          <p:cNvSpPr>
            <a:spLocks noGrp="1"/>
          </p:cNvSpPr>
          <p:nvPr>
            <p:ph idx="1"/>
          </p:nvPr>
        </p:nvSpPr>
        <p:spPr/>
        <p:txBody>
          <a:bodyPr/>
          <a:lstStyle/>
          <a:p>
            <a:pPr eaLnBrk="1" hangingPunct="1"/>
            <a:r>
              <a:rPr lang="en-US" smtClean="0"/>
              <a:t>The plasma membrane is a selectively permeable barrier that is responsible for the following:</a:t>
            </a:r>
          </a:p>
          <a:p>
            <a:pPr lvl="1" eaLnBrk="1" hangingPunct="1"/>
            <a:r>
              <a:rPr lang="en-US" smtClean="0"/>
              <a:t>Capturing needed molecules and bringing them into the cell</a:t>
            </a:r>
          </a:p>
          <a:p>
            <a:pPr lvl="1" eaLnBrk="1" hangingPunct="1"/>
            <a:r>
              <a:rPr lang="en-US" smtClean="0"/>
              <a:t>Removing waste from the cell</a:t>
            </a:r>
          </a:p>
          <a:p>
            <a:pPr lvl="1" eaLnBrk="1" hangingPunct="1"/>
            <a:r>
              <a:rPr lang="en-US" smtClean="0"/>
              <a:t>Communicating with other cells and the environment</a:t>
            </a:r>
          </a:p>
          <a:p>
            <a:pPr lvl="1" eaLnBrk="1" hangingPunct="1"/>
            <a:r>
              <a:rPr lang="en-US" smtClean="0"/>
              <a:t>Anchoring the cell in place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The Plasma Membrane</a:t>
            </a:r>
          </a:p>
        </p:txBody>
      </p:sp>
      <p:sp>
        <p:nvSpPr>
          <p:cNvPr id="34818" name="Content Placeholder 2"/>
          <p:cNvSpPr>
            <a:spLocks noGrp="1"/>
          </p:cNvSpPr>
          <p:nvPr>
            <p:ph idx="1"/>
          </p:nvPr>
        </p:nvSpPr>
        <p:spPr/>
        <p:txBody>
          <a:bodyPr/>
          <a:lstStyle/>
          <a:p>
            <a:pPr eaLnBrk="1" hangingPunct="1">
              <a:lnSpc>
                <a:spcPct val="90000"/>
              </a:lnSpc>
            </a:pPr>
            <a:r>
              <a:rPr lang="en-US" smtClean="0"/>
              <a:t>Proteins embedded in the phospholipid bilayer are responsible for the diverse functions carried out by plasma membrane and include:</a:t>
            </a:r>
          </a:p>
          <a:p>
            <a:pPr lvl="1" eaLnBrk="1" hangingPunct="1">
              <a:lnSpc>
                <a:spcPct val="90000"/>
              </a:lnSpc>
            </a:pPr>
            <a:r>
              <a:rPr lang="en-US" smtClean="0"/>
              <a:t>Transport proteins</a:t>
            </a:r>
          </a:p>
          <a:p>
            <a:pPr lvl="1" eaLnBrk="1" hangingPunct="1">
              <a:lnSpc>
                <a:spcPct val="90000"/>
              </a:lnSpc>
            </a:pPr>
            <a:r>
              <a:rPr lang="en-US" smtClean="0"/>
              <a:t>Receptor proteins</a:t>
            </a:r>
          </a:p>
          <a:p>
            <a:pPr lvl="1" eaLnBrk="1" hangingPunct="1">
              <a:lnSpc>
                <a:spcPct val="90000"/>
              </a:lnSpc>
            </a:pPr>
            <a:r>
              <a:rPr lang="en-US" smtClean="0"/>
              <a:t>Adhesion proteins</a:t>
            </a:r>
          </a:p>
          <a:p>
            <a:pPr eaLnBrk="1" hangingPunct="1">
              <a:lnSpc>
                <a:spcPct val="90000"/>
              </a:lnSpc>
            </a:pPr>
            <a:r>
              <a:rPr lang="en-US" smtClean="0"/>
              <a:t>The </a:t>
            </a:r>
            <a:r>
              <a:rPr lang="en-US" b="1" smtClean="0"/>
              <a:t>fluid mosaic model</a:t>
            </a:r>
            <a:r>
              <a:rPr lang="en-US" smtClean="0"/>
              <a:t> of the plasma membrane allows the proteins to drift within the plane of the phospholipid bilayer</a:t>
            </a:r>
          </a:p>
          <a:p>
            <a:pPr eaLnBrk="1" hangingPunct="1">
              <a:lnSpc>
                <a:spcPct val="90000"/>
              </a:lnSpc>
              <a:buFont typeface="Arial" charset="0"/>
              <a:buNone/>
            </a:pPr>
            <a:endParaRPr lang="en-US" smtClean="0"/>
          </a:p>
          <a:p>
            <a:pPr eaLnBrk="1" hangingPunct="1">
              <a:lnSpc>
                <a:spcPct val="90000"/>
              </a:lnSpc>
              <a:buFont typeface="Arial" charset="0"/>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3" name="Picture 3" descr="figure_06_07"/>
          <p:cNvPicPr>
            <a:picLocks noChangeAspect="1" noChangeArrowheads="1"/>
          </p:cNvPicPr>
          <p:nvPr/>
        </p:nvPicPr>
        <p:blipFill>
          <a:blip r:embed="rId3"/>
          <a:srcRect/>
          <a:stretch>
            <a:fillRect/>
          </a:stretch>
        </p:blipFill>
        <p:spPr bwMode="auto">
          <a:xfrm>
            <a:off x="303213" y="1276350"/>
            <a:ext cx="8535987" cy="43037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Prokaryotic and Eukaryotic Cells</a:t>
            </a:r>
          </a:p>
        </p:txBody>
      </p:sp>
      <p:sp>
        <p:nvSpPr>
          <p:cNvPr id="36866" name="Content Placeholder 2"/>
          <p:cNvSpPr>
            <a:spLocks noGrp="1"/>
          </p:cNvSpPr>
          <p:nvPr>
            <p:ph idx="1"/>
          </p:nvPr>
        </p:nvSpPr>
        <p:spPr/>
        <p:txBody>
          <a:bodyPr/>
          <a:lstStyle/>
          <a:p>
            <a:pPr eaLnBrk="1" hangingPunct="1"/>
            <a:r>
              <a:rPr lang="en-US" smtClean="0"/>
              <a:t>Most prokaryotes have a tough cell wall outside the plasma membrane</a:t>
            </a:r>
          </a:p>
          <a:p>
            <a:pPr eaLnBrk="1" hangingPunct="1"/>
            <a:r>
              <a:rPr lang="en-US" smtClean="0"/>
              <a:t>Some bacteria have a slippery, protective layer called a </a:t>
            </a:r>
            <a:r>
              <a:rPr lang="en-US" i="1" smtClean="0"/>
              <a:t>capsule</a:t>
            </a:r>
          </a:p>
          <a:p>
            <a:pPr eaLnBrk="1" hangingPunct="1"/>
            <a:r>
              <a:rPr lang="en-US" smtClean="0"/>
              <a:t>Eukaryotes are characterized by membrane-bound organelles that confer speed and efficiency through intracellular division of labor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06_08a"/>
          <p:cNvPicPr>
            <a:picLocks noChangeAspect="1" noChangeArrowheads="1"/>
          </p:cNvPicPr>
          <p:nvPr/>
        </p:nvPicPr>
        <p:blipFill>
          <a:blip r:embed="rId3"/>
          <a:srcRect/>
          <a:stretch>
            <a:fillRect/>
          </a:stretch>
        </p:blipFill>
        <p:spPr bwMode="auto">
          <a:xfrm>
            <a:off x="304800" y="1422400"/>
            <a:ext cx="8531225" cy="401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06_08b"/>
          <p:cNvPicPr>
            <a:picLocks noChangeAspect="1" noChangeArrowheads="1"/>
          </p:cNvPicPr>
          <p:nvPr/>
        </p:nvPicPr>
        <p:blipFill>
          <a:blip r:embed="rId3"/>
          <a:srcRect/>
          <a:stretch>
            <a:fillRect/>
          </a:stretch>
        </p:blipFill>
        <p:spPr bwMode="auto">
          <a:xfrm>
            <a:off x="876300" y="215900"/>
            <a:ext cx="7386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Internal Compartments of </a:t>
            </a:r>
            <a:br>
              <a:rPr lang="en-US" dirty="0" smtClean="0"/>
            </a:br>
            <a:r>
              <a:rPr lang="en-US" dirty="0" smtClean="0"/>
              <a:t>Eukaryotic Cells</a:t>
            </a:r>
            <a:endParaRPr lang="en-US" dirty="0"/>
          </a:p>
        </p:txBody>
      </p:sp>
      <p:sp>
        <p:nvSpPr>
          <p:cNvPr id="38914" name="Content Placeholder 2"/>
          <p:cNvSpPr>
            <a:spLocks noGrp="1"/>
          </p:cNvSpPr>
          <p:nvPr>
            <p:ph idx="1"/>
          </p:nvPr>
        </p:nvSpPr>
        <p:spPr/>
        <p:txBody>
          <a:bodyPr/>
          <a:lstStyle/>
          <a:p>
            <a:pPr eaLnBrk="1" hangingPunct="1"/>
            <a:r>
              <a:rPr lang="en-US" smtClean="0"/>
              <a:t>Eukaryotic cells are highly structured, efficient, energy-dependent factories that have the capacity to reproduce themselves</a:t>
            </a:r>
          </a:p>
          <a:p>
            <a:pPr eaLnBrk="1" hangingPunct="1"/>
            <a:r>
              <a:rPr lang="en-US" smtClean="0"/>
              <a:t>All living creature are vastly more complex than any man-made machine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9863" y="274638"/>
            <a:ext cx="8785225" cy="1143000"/>
          </a:xfrm>
        </p:spPr>
        <p:txBody>
          <a:bodyPr/>
          <a:lstStyle/>
          <a:p>
            <a:pPr eaLnBrk="1" hangingPunct="1"/>
            <a:r>
              <a:rPr lang="en-US" smtClean="0"/>
              <a:t>The Nucleus Houses Genetic Material</a:t>
            </a:r>
          </a:p>
        </p:txBody>
      </p:sp>
      <p:sp>
        <p:nvSpPr>
          <p:cNvPr id="40962" name="Content Placeholder 2"/>
          <p:cNvSpPr>
            <a:spLocks noGrp="1"/>
          </p:cNvSpPr>
          <p:nvPr>
            <p:ph idx="1"/>
          </p:nvPr>
        </p:nvSpPr>
        <p:spPr/>
        <p:txBody>
          <a:bodyPr/>
          <a:lstStyle/>
          <a:p>
            <a:pPr eaLnBrk="1" hangingPunct="1"/>
            <a:r>
              <a:rPr lang="en-US" smtClean="0"/>
              <a:t>In eukaryotic cells, the nucleus in bound by a double plasma membrane called the </a:t>
            </a:r>
            <a:r>
              <a:rPr lang="en-US" b="1" smtClean="0"/>
              <a:t>nuclear envelope</a:t>
            </a:r>
          </a:p>
          <a:p>
            <a:pPr eaLnBrk="1" hangingPunct="1"/>
            <a:r>
              <a:rPr lang="en-US" smtClean="0"/>
              <a:t>The nucleus contains the DNA required for building, managing, growing, and reproducing all cells</a:t>
            </a:r>
          </a:p>
          <a:p>
            <a:pPr eaLnBrk="1" hangingPunct="1"/>
            <a:r>
              <a:rPr lang="en-US" smtClean="0"/>
              <a:t>Each DNA double helix is condensed into chromosomes</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Nucleus Houses Genetic Material</a:t>
            </a:r>
            <a:endParaRPr lang="en-US" dirty="0"/>
          </a:p>
        </p:txBody>
      </p:sp>
      <p:sp>
        <p:nvSpPr>
          <p:cNvPr id="41986" name="Content Placeholder 2"/>
          <p:cNvSpPr>
            <a:spLocks noGrp="1"/>
          </p:cNvSpPr>
          <p:nvPr>
            <p:ph idx="1"/>
          </p:nvPr>
        </p:nvSpPr>
        <p:spPr/>
        <p:txBody>
          <a:bodyPr/>
          <a:lstStyle/>
          <a:p>
            <a:pPr eaLnBrk="1" hangingPunct="1"/>
            <a:r>
              <a:rPr lang="en-US" smtClean="0"/>
              <a:t>The nuclear envelope contains </a:t>
            </a:r>
            <a:r>
              <a:rPr lang="en-US" b="1" smtClean="0"/>
              <a:t>nuclear pores </a:t>
            </a:r>
            <a:r>
              <a:rPr lang="en-US" smtClean="0"/>
              <a:t>through which ions and small molecules pass freely</a:t>
            </a:r>
          </a:p>
          <a:p>
            <a:pPr eaLnBrk="1" hangingPunct="1"/>
            <a:r>
              <a:rPr lang="en-US" smtClean="0"/>
              <a:t>Passage of larger molecules and proteins is  regulated by the nuclear pores</a:t>
            </a:r>
          </a:p>
          <a:p>
            <a:pPr eaLnBrk="1" hangingPunct="1"/>
            <a:r>
              <a:rPr lang="en-US" smtClean="0"/>
              <a:t>RNA is used to carry directions for making proteins to the ribosomes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06_09"/>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Wanted: Long-Term Roommate; Must Help Keep House and Have Own DNA</a:t>
            </a:r>
            <a:endParaRPr lang="en-US" dirty="0"/>
          </a:p>
        </p:txBody>
      </p:sp>
      <p:sp>
        <p:nvSpPr>
          <p:cNvPr id="16386" name="Content Placeholder 2"/>
          <p:cNvSpPr>
            <a:spLocks noGrp="1"/>
          </p:cNvSpPr>
          <p:nvPr>
            <p:ph idx="1"/>
          </p:nvPr>
        </p:nvSpPr>
        <p:spPr/>
        <p:txBody>
          <a:bodyPr/>
          <a:lstStyle/>
          <a:p>
            <a:pPr eaLnBrk="1" hangingPunct="1"/>
            <a:r>
              <a:rPr lang="en-US" smtClean="0"/>
              <a:t>Only a fraction of the cells in our bodies are our own</a:t>
            </a:r>
          </a:p>
          <a:p>
            <a:pPr eaLnBrk="1" hangingPunct="1"/>
            <a:r>
              <a:rPr lang="en-US" smtClean="0"/>
              <a:t>Parasites and microbes make up the remainder of our body composition</a:t>
            </a:r>
          </a:p>
          <a:p>
            <a:pPr eaLnBrk="1" hangingPunct="1"/>
            <a:r>
              <a:rPr lang="en-US" smtClean="0"/>
              <a:t>The evolution of eukaryotes is closely linked to their relationship with prokaryotes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The Endoplasmic Reticulum Manufactures Certain Lipids and Proteins</a:t>
            </a:r>
            <a:endParaRPr lang="en-US" dirty="0"/>
          </a:p>
        </p:txBody>
      </p:sp>
      <p:sp>
        <p:nvSpPr>
          <p:cNvPr id="44034" name="Content Placeholder 2"/>
          <p:cNvSpPr>
            <a:spLocks noGrp="1"/>
          </p:cNvSpPr>
          <p:nvPr>
            <p:ph idx="1"/>
          </p:nvPr>
        </p:nvSpPr>
        <p:spPr/>
        <p:txBody>
          <a:bodyPr/>
          <a:lstStyle/>
          <a:p>
            <a:pPr eaLnBrk="1" hangingPunct="1"/>
            <a:r>
              <a:rPr lang="en-US" sz="3000" smtClean="0"/>
              <a:t>The </a:t>
            </a:r>
            <a:r>
              <a:rPr lang="en-US" sz="3000" b="1" smtClean="0"/>
              <a:t>endoplasmic reticulum (ER) </a:t>
            </a:r>
            <a:r>
              <a:rPr lang="en-US" sz="3000" smtClean="0"/>
              <a:t>is an interconnected network of tubes and flattened sacs that produces certain lipids and proteins</a:t>
            </a:r>
          </a:p>
          <a:p>
            <a:pPr eaLnBrk="1" hangingPunct="1"/>
            <a:r>
              <a:rPr lang="en-US" sz="3000" smtClean="0"/>
              <a:t>Enzymes of the </a:t>
            </a:r>
            <a:r>
              <a:rPr lang="en-US" sz="3000" b="1" smtClean="0"/>
              <a:t>smooth ER </a:t>
            </a:r>
            <a:r>
              <a:rPr lang="en-US" sz="3000" smtClean="0"/>
              <a:t>produce lipids for other cellular compartments and help break down toxic organic compounds in the cell</a:t>
            </a:r>
          </a:p>
          <a:p>
            <a:pPr eaLnBrk="1" hangingPunct="1"/>
            <a:r>
              <a:rPr lang="en-US" sz="3000" smtClean="0"/>
              <a:t>The </a:t>
            </a:r>
            <a:r>
              <a:rPr lang="en-US" sz="3000" b="1" smtClean="0"/>
              <a:t>rough ER </a:t>
            </a:r>
            <a:r>
              <a:rPr lang="en-US" sz="3000" smtClean="0"/>
              <a:t>is dotted with ribosomes that produce proteins for use both inside and outside the cell</a:t>
            </a:r>
            <a:endParaRPr lang="en-US" sz="3000" b="1"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06_10"/>
          <p:cNvPicPr>
            <a:picLocks noChangeAspect="1" noChangeArrowheads="1"/>
          </p:cNvPicPr>
          <p:nvPr/>
        </p:nvPicPr>
        <p:blipFill>
          <a:blip r:embed="rId3"/>
          <a:srcRect/>
          <a:stretch>
            <a:fillRect/>
          </a:stretch>
        </p:blipFill>
        <p:spPr bwMode="auto">
          <a:xfrm>
            <a:off x="1574800" y="215900"/>
            <a:ext cx="60023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Transport Vesicles Move Materials</a:t>
            </a:r>
          </a:p>
        </p:txBody>
      </p:sp>
      <p:sp>
        <p:nvSpPr>
          <p:cNvPr id="46082" name="Content Placeholder 2"/>
          <p:cNvSpPr>
            <a:spLocks noGrp="1"/>
          </p:cNvSpPr>
          <p:nvPr>
            <p:ph idx="1"/>
          </p:nvPr>
        </p:nvSpPr>
        <p:spPr/>
        <p:txBody>
          <a:bodyPr/>
          <a:lstStyle/>
          <a:p>
            <a:pPr eaLnBrk="1" hangingPunct="1"/>
            <a:r>
              <a:rPr lang="en-US" smtClean="0"/>
              <a:t>A transport vesicle is a small, spherical, membrane-enclosed sac that moves lipids, proteins, and carbohydrates between cellular compartments</a:t>
            </a:r>
          </a:p>
          <a:p>
            <a:pPr eaLnBrk="1" hangingPunct="1"/>
            <a:r>
              <a:rPr lang="en-US" smtClean="0"/>
              <a:t>The transport vesicle fuses with the membrane of the target destination in order to deliver its contents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06_11"/>
          <p:cNvPicPr>
            <a:picLocks noChangeAspect="1" noChangeArrowheads="1"/>
          </p:cNvPicPr>
          <p:nvPr/>
        </p:nvPicPr>
        <p:blipFill>
          <a:blip r:embed="rId3"/>
          <a:srcRect/>
          <a:stretch>
            <a:fillRect/>
          </a:stretch>
        </p:blipFill>
        <p:spPr bwMode="auto">
          <a:xfrm>
            <a:off x="1981200" y="215900"/>
            <a:ext cx="51863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The Golgi Apparatus Sorts and Ships Macromolecules</a:t>
            </a:r>
          </a:p>
        </p:txBody>
      </p:sp>
      <p:sp>
        <p:nvSpPr>
          <p:cNvPr id="48130" name="Content Placeholder 2"/>
          <p:cNvSpPr>
            <a:spLocks noGrp="1"/>
          </p:cNvSpPr>
          <p:nvPr>
            <p:ph idx="1"/>
          </p:nvPr>
        </p:nvSpPr>
        <p:spPr/>
        <p:txBody>
          <a:bodyPr/>
          <a:lstStyle/>
          <a:p>
            <a:pPr eaLnBrk="1" hangingPunct="1"/>
            <a:r>
              <a:rPr lang="en-US" smtClean="0"/>
              <a:t>The </a:t>
            </a:r>
            <a:r>
              <a:rPr lang="en-US" b="1" smtClean="0"/>
              <a:t>Golgi apparatus </a:t>
            </a:r>
            <a:r>
              <a:rPr lang="en-US" smtClean="0"/>
              <a:t>directs proteins and lipids produced by the ER to their final destination, either inside or outside the cell,  through the addition of specific chemical groups</a:t>
            </a:r>
          </a:p>
          <a:p>
            <a:pPr eaLnBrk="1" hangingPunct="1"/>
            <a:r>
              <a:rPr lang="en-US" smtClean="0"/>
              <a:t>Vesicles move the lipids and proteins from the ER to the Golgi apparatus</a:t>
            </a:r>
          </a:p>
          <a:p>
            <a:pPr eaLnBrk="1" hangingPunct="1"/>
            <a:endParaRPr lang="en-US" b="1"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06_12"/>
          <p:cNvPicPr>
            <a:picLocks noChangeAspect="1" noChangeArrowheads="1"/>
          </p:cNvPicPr>
          <p:nvPr/>
        </p:nvPicPr>
        <p:blipFill>
          <a:blip r:embed="rId3"/>
          <a:srcRect/>
          <a:stretch>
            <a:fillRect/>
          </a:stretch>
        </p:blipFill>
        <p:spPr bwMode="auto">
          <a:xfrm>
            <a:off x="635000" y="215900"/>
            <a:ext cx="7880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Lysosomes and Vacuoles Disassemble Macromolecules</a:t>
            </a:r>
            <a:endParaRPr lang="en-US" dirty="0"/>
          </a:p>
        </p:txBody>
      </p:sp>
      <p:sp>
        <p:nvSpPr>
          <p:cNvPr id="50178" name="Content Placeholder 2"/>
          <p:cNvSpPr>
            <a:spLocks noGrp="1"/>
          </p:cNvSpPr>
          <p:nvPr>
            <p:ph idx="1"/>
          </p:nvPr>
        </p:nvSpPr>
        <p:spPr/>
        <p:txBody>
          <a:bodyPr/>
          <a:lstStyle/>
          <a:p>
            <a:pPr eaLnBrk="1" hangingPunct="1"/>
            <a:r>
              <a:rPr lang="en-US" b="1" smtClean="0"/>
              <a:t>Lysosomes</a:t>
            </a:r>
            <a:r>
              <a:rPr lang="en-US" smtClean="0"/>
              <a:t> use a variety of enzymes to break down macromolecules and release the subunits into the cytoplasm for recycling or waste removal</a:t>
            </a:r>
          </a:p>
          <a:p>
            <a:pPr eaLnBrk="1" hangingPunct="1"/>
            <a:r>
              <a:rPr lang="en-US" smtClean="0"/>
              <a:t>The interior of lysosomes is highly acidic, with a pH of about 5</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figure_06_13"/>
          <p:cNvPicPr>
            <a:picLocks noChangeAspect="1" noChangeArrowheads="1"/>
          </p:cNvPicPr>
          <p:nvPr/>
        </p:nvPicPr>
        <p:blipFill>
          <a:blip r:embed="rId3"/>
          <a:srcRect/>
          <a:stretch>
            <a:fillRect/>
          </a:stretch>
        </p:blipFill>
        <p:spPr bwMode="auto">
          <a:xfrm>
            <a:off x="304800" y="609600"/>
            <a:ext cx="8531225" cy="5637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Lysosomes and Vacuoles Disassemble Macromolecules</a:t>
            </a:r>
            <a:endParaRPr lang="en-US" dirty="0"/>
          </a:p>
        </p:txBody>
      </p:sp>
      <p:sp>
        <p:nvSpPr>
          <p:cNvPr id="52226" name="Content Placeholder 2"/>
          <p:cNvSpPr>
            <a:spLocks noGrp="1"/>
          </p:cNvSpPr>
          <p:nvPr>
            <p:ph idx="1"/>
          </p:nvPr>
        </p:nvSpPr>
        <p:spPr/>
        <p:txBody>
          <a:bodyPr/>
          <a:lstStyle/>
          <a:p>
            <a:pPr eaLnBrk="1" hangingPunct="1"/>
            <a:r>
              <a:rPr lang="en-US" smtClean="0"/>
              <a:t>Plant organelles called </a:t>
            </a:r>
            <a:r>
              <a:rPr lang="en-US" b="1" smtClean="0"/>
              <a:t>vacuoles</a:t>
            </a:r>
            <a:r>
              <a:rPr lang="en-US" smtClean="0"/>
              <a:t> act much like lysosomes to break down macromolecules</a:t>
            </a:r>
          </a:p>
          <a:p>
            <a:pPr eaLnBrk="1" hangingPunct="1"/>
            <a:r>
              <a:rPr lang="en-US" smtClean="0"/>
              <a:t>Vacuoles can also store ions and water-soluble molecules as well as noxious compounds, which deter herbivores</a:t>
            </a:r>
          </a:p>
          <a:p>
            <a:pPr eaLnBrk="1" hangingPunct="1"/>
            <a:r>
              <a:rPr lang="en-US" smtClean="0"/>
              <a:t>Vacuoles filled with water provide turgor pressure, which helps make the nonwoody parts of plant cells rigid</a:t>
            </a:r>
          </a:p>
          <a:p>
            <a:pPr eaLnBrk="1" hangingPunct="1"/>
            <a:endParaRPr lang="en-US" smtClean="0"/>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figure_06_14"/>
          <p:cNvPicPr>
            <a:picLocks noChangeAspect="1" noChangeArrowheads="1"/>
          </p:cNvPicPr>
          <p:nvPr/>
        </p:nvPicPr>
        <p:blipFill>
          <a:blip r:embed="rId3"/>
          <a:srcRect/>
          <a:stretch>
            <a:fillRect/>
          </a:stretch>
        </p:blipFill>
        <p:spPr bwMode="auto">
          <a:xfrm>
            <a:off x="812800" y="215900"/>
            <a:ext cx="75199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Certain Large Biomolecules are Common to All Life-Forms</a:t>
            </a:r>
            <a:endParaRPr lang="en-US" dirty="0"/>
          </a:p>
        </p:txBody>
      </p:sp>
      <p:sp>
        <p:nvSpPr>
          <p:cNvPr id="17410" name="Content Placeholder 2"/>
          <p:cNvSpPr>
            <a:spLocks noGrp="1"/>
          </p:cNvSpPr>
          <p:nvPr>
            <p:ph idx="1"/>
          </p:nvPr>
        </p:nvSpPr>
        <p:spPr/>
        <p:txBody>
          <a:bodyPr/>
          <a:lstStyle/>
          <a:p>
            <a:pPr eaLnBrk="1" hangingPunct="1"/>
            <a:r>
              <a:rPr lang="en-US" smtClean="0"/>
              <a:t>The cell is the smallest and simplest unit of life</a:t>
            </a:r>
          </a:p>
          <a:p>
            <a:pPr eaLnBrk="1" hangingPunct="1"/>
            <a:r>
              <a:rPr lang="en-US" smtClean="0"/>
              <a:t>Prokaryotes differ from eukaryotes in several key characteristics</a:t>
            </a:r>
          </a:p>
          <a:p>
            <a:pPr eaLnBrk="1" hangingPunct="1"/>
            <a:r>
              <a:rPr lang="en-US" smtClean="0"/>
              <a:t>Internal structures enable cells to function as an efficient and well-coordinated unit</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Mitochondria Power the Cell</a:t>
            </a:r>
          </a:p>
        </p:txBody>
      </p:sp>
      <p:sp>
        <p:nvSpPr>
          <p:cNvPr id="54274" name="Content Placeholder 2"/>
          <p:cNvSpPr>
            <a:spLocks noGrp="1"/>
          </p:cNvSpPr>
          <p:nvPr>
            <p:ph idx="1"/>
          </p:nvPr>
        </p:nvSpPr>
        <p:spPr/>
        <p:txBody>
          <a:bodyPr/>
          <a:lstStyle/>
          <a:p>
            <a:pPr eaLnBrk="1" hangingPunct="1"/>
            <a:r>
              <a:rPr lang="en-US" smtClean="0"/>
              <a:t>The </a:t>
            </a:r>
            <a:r>
              <a:rPr lang="en-US" b="1" smtClean="0"/>
              <a:t>mitochondrion </a:t>
            </a:r>
            <a:r>
              <a:rPr lang="en-US" smtClean="0"/>
              <a:t>fuels cellular activities by extracting energy from food molecules</a:t>
            </a:r>
          </a:p>
          <a:p>
            <a:pPr eaLnBrk="1" hangingPunct="1"/>
            <a:r>
              <a:rPr lang="en-US" smtClean="0"/>
              <a:t>Plant cells have an additional organelle called  the </a:t>
            </a:r>
            <a:r>
              <a:rPr lang="en-US" b="1" smtClean="0"/>
              <a:t>chloroplast</a:t>
            </a:r>
            <a:r>
              <a:rPr lang="en-US" smtClean="0"/>
              <a:t>,</a:t>
            </a:r>
            <a:r>
              <a:rPr lang="en-US" b="1" smtClean="0"/>
              <a:t> </a:t>
            </a:r>
            <a:r>
              <a:rPr lang="en-US" smtClean="0"/>
              <a:t>which uses sunlight to make energy-storing molecules</a:t>
            </a:r>
          </a:p>
          <a:p>
            <a:pPr eaLnBrk="1" hangingPunct="1"/>
            <a:r>
              <a:rPr lang="en-US" smtClean="0"/>
              <a:t>The mitochondrion is bound by double membranes that form an </a:t>
            </a:r>
            <a:r>
              <a:rPr lang="en-US" b="1" smtClean="0"/>
              <a:t>intermembrane space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Mitochondria Power the Cell</a:t>
            </a:r>
          </a:p>
        </p:txBody>
      </p:sp>
      <p:sp>
        <p:nvSpPr>
          <p:cNvPr id="55298" name="Content Placeholder 2"/>
          <p:cNvSpPr>
            <a:spLocks noGrp="1"/>
          </p:cNvSpPr>
          <p:nvPr>
            <p:ph idx="1"/>
          </p:nvPr>
        </p:nvSpPr>
        <p:spPr/>
        <p:txBody>
          <a:bodyPr/>
          <a:lstStyle/>
          <a:p>
            <a:pPr eaLnBrk="1" hangingPunct="1"/>
            <a:r>
              <a:rPr lang="en-US" smtClean="0"/>
              <a:t>The folds of the inner membrane form the </a:t>
            </a:r>
            <a:r>
              <a:rPr lang="en-US" b="1" smtClean="0"/>
              <a:t>cristae</a:t>
            </a:r>
            <a:r>
              <a:rPr lang="en-US" smtClean="0"/>
              <a:t>, which help to increase the surface area for chemical reactions</a:t>
            </a:r>
          </a:p>
          <a:p>
            <a:pPr eaLnBrk="1" hangingPunct="1"/>
            <a:r>
              <a:rPr lang="en-US" smtClean="0"/>
              <a:t>Mitochondria use chemical reactions to turn food molecules into ATP, which can be used to fuel the chemical reactions of the cell</a:t>
            </a:r>
          </a:p>
          <a:p>
            <a:pPr eaLnBrk="1" hangingPunct="1"/>
            <a:r>
              <a:rPr lang="en-US" smtClean="0"/>
              <a:t>The process of turning food molecules into energy is called </a:t>
            </a:r>
            <a:r>
              <a:rPr lang="en-US" b="1" smtClean="0"/>
              <a:t>cellular respiration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626" name="Picture 2" descr="figure_06_15"/>
          <p:cNvPicPr>
            <a:picLocks noChangeAspect="1" noChangeArrowheads="1"/>
          </p:cNvPicPr>
          <p:nvPr/>
        </p:nvPicPr>
        <p:blipFill>
          <a:blip r:embed="rId3"/>
          <a:srcRect/>
          <a:stretch>
            <a:fillRect/>
          </a:stretch>
        </p:blipFill>
        <p:spPr bwMode="auto">
          <a:xfrm>
            <a:off x="304800" y="1003300"/>
            <a:ext cx="8531225" cy="4862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4000" smtClean="0"/>
              <a:t>Chloroplasts Capture Energy </a:t>
            </a:r>
            <a:br>
              <a:rPr lang="en-US" sz="4000" smtClean="0"/>
            </a:br>
            <a:r>
              <a:rPr lang="en-US" sz="4000" smtClean="0"/>
              <a:t>from Sunlight</a:t>
            </a:r>
          </a:p>
        </p:txBody>
      </p:sp>
      <p:sp>
        <p:nvSpPr>
          <p:cNvPr id="57346" name="Content Placeholder 2"/>
          <p:cNvSpPr>
            <a:spLocks noGrp="1"/>
          </p:cNvSpPr>
          <p:nvPr>
            <p:ph idx="1"/>
          </p:nvPr>
        </p:nvSpPr>
        <p:spPr/>
        <p:txBody>
          <a:bodyPr/>
          <a:lstStyle/>
          <a:p>
            <a:pPr eaLnBrk="1" hangingPunct="1">
              <a:lnSpc>
                <a:spcPct val="90000"/>
              </a:lnSpc>
            </a:pPr>
            <a:r>
              <a:rPr lang="en-US" sz="2800" smtClean="0"/>
              <a:t>Plants and algae use chloroplasts to capture energy from sunlight to produce ATP</a:t>
            </a:r>
          </a:p>
          <a:p>
            <a:pPr eaLnBrk="1" hangingPunct="1">
              <a:lnSpc>
                <a:spcPct val="90000"/>
              </a:lnSpc>
            </a:pPr>
            <a:r>
              <a:rPr lang="en-US" sz="2800" smtClean="0"/>
              <a:t>The ATP is then used to assemble sugar molecules from carbon dioxide and water in a process called </a:t>
            </a:r>
            <a:r>
              <a:rPr lang="en-US" sz="2800" b="1" smtClean="0"/>
              <a:t>photosynthesis</a:t>
            </a:r>
          </a:p>
          <a:p>
            <a:pPr eaLnBrk="1" hangingPunct="1">
              <a:lnSpc>
                <a:spcPct val="90000"/>
              </a:lnSpc>
            </a:pPr>
            <a:r>
              <a:rPr lang="en-US" sz="2800" smtClean="0"/>
              <a:t>The energy in plant sugars is used directly by plants and indirectly by all organisms that eat plants</a:t>
            </a:r>
          </a:p>
          <a:p>
            <a:pPr eaLnBrk="1" hangingPunct="1">
              <a:lnSpc>
                <a:spcPct val="90000"/>
              </a:lnSpc>
            </a:pPr>
            <a:r>
              <a:rPr lang="en-US" sz="2800" smtClean="0"/>
              <a:t>Oxygen is a by-product of photosynthesis and sustains life for humans and many other organisms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722" name="Picture 2" descr="figure_06_16"/>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The Cytoskeleton</a:t>
            </a:r>
          </a:p>
        </p:txBody>
      </p:sp>
      <p:sp>
        <p:nvSpPr>
          <p:cNvPr id="59394" name="Content Placeholder 2"/>
          <p:cNvSpPr>
            <a:spLocks noGrp="1"/>
          </p:cNvSpPr>
          <p:nvPr>
            <p:ph idx="1"/>
          </p:nvPr>
        </p:nvSpPr>
        <p:spPr/>
        <p:txBody>
          <a:bodyPr/>
          <a:lstStyle/>
          <a:p>
            <a:pPr eaLnBrk="1" hangingPunct="1">
              <a:lnSpc>
                <a:spcPct val="90000"/>
              </a:lnSpc>
            </a:pPr>
            <a:r>
              <a:rPr lang="en-US" smtClean="0"/>
              <a:t>The interior of a cell is organized by a network of protein cylinders and filaments called the </a:t>
            </a:r>
            <a:r>
              <a:rPr lang="en-US" b="1" smtClean="0"/>
              <a:t>cytoskeleton</a:t>
            </a:r>
          </a:p>
          <a:p>
            <a:pPr eaLnBrk="1" hangingPunct="1">
              <a:lnSpc>
                <a:spcPct val="90000"/>
              </a:lnSpc>
            </a:pPr>
            <a:r>
              <a:rPr lang="en-US" smtClean="0"/>
              <a:t>The cytoskeleton supports the movement of organelles, strengthens cell membranes, and can even enable cell movement, and contains:</a:t>
            </a:r>
          </a:p>
          <a:p>
            <a:pPr lvl="1" eaLnBrk="1" hangingPunct="1">
              <a:lnSpc>
                <a:spcPct val="90000"/>
              </a:lnSpc>
            </a:pPr>
            <a:r>
              <a:rPr lang="en-US" smtClean="0"/>
              <a:t>Microtubules</a:t>
            </a:r>
          </a:p>
          <a:p>
            <a:pPr lvl="1" eaLnBrk="1" hangingPunct="1">
              <a:lnSpc>
                <a:spcPct val="90000"/>
              </a:lnSpc>
            </a:pPr>
            <a:r>
              <a:rPr lang="en-US" smtClean="0"/>
              <a:t>Intermediate filaments</a:t>
            </a:r>
          </a:p>
          <a:p>
            <a:pPr lvl="1" eaLnBrk="1" hangingPunct="1">
              <a:lnSpc>
                <a:spcPct val="90000"/>
              </a:lnSpc>
            </a:pPr>
            <a:r>
              <a:rPr lang="en-US" smtClean="0"/>
              <a:t>Microfilaments</a:t>
            </a:r>
          </a:p>
          <a:p>
            <a:pPr lvl="1" eaLnBrk="1" hangingPunct="1">
              <a:lnSpc>
                <a:spcPct val="90000"/>
              </a:lnSpc>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42" name="Picture 2" descr="figure_06_17"/>
          <p:cNvPicPr>
            <a:picLocks noChangeAspect="1" noChangeArrowheads="1"/>
          </p:cNvPicPr>
          <p:nvPr/>
        </p:nvPicPr>
        <p:blipFill>
          <a:blip r:embed="rId3"/>
          <a:srcRect/>
          <a:stretch>
            <a:fillRect/>
          </a:stretch>
        </p:blipFill>
        <p:spPr bwMode="auto">
          <a:xfrm>
            <a:off x="1435100" y="215900"/>
            <a:ext cx="6276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274638"/>
            <a:ext cx="9144000" cy="1143000"/>
          </a:xfrm>
        </p:spPr>
        <p:txBody>
          <a:bodyPr/>
          <a:lstStyle/>
          <a:p>
            <a:pPr eaLnBrk="1" hangingPunct="1"/>
            <a:r>
              <a:rPr lang="en-US" smtClean="0"/>
              <a:t>The Cytoskeleton Consists of Three Basic Components</a:t>
            </a:r>
          </a:p>
        </p:txBody>
      </p:sp>
      <p:sp>
        <p:nvSpPr>
          <p:cNvPr id="61442" name="Content Placeholder 2"/>
          <p:cNvSpPr>
            <a:spLocks noGrp="1"/>
          </p:cNvSpPr>
          <p:nvPr>
            <p:ph idx="1"/>
          </p:nvPr>
        </p:nvSpPr>
        <p:spPr/>
        <p:txBody>
          <a:bodyPr/>
          <a:lstStyle/>
          <a:p>
            <a:pPr eaLnBrk="1" hangingPunct="1">
              <a:lnSpc>
                <a:spcPct val="80000"/>
              </a:lnSpc>
            </a:pPr>
            <a:r>
              <a:rPr lang="en-US" sz="3000" smtClean="0"/>
              <a:t>Microtubules are rigid, hollow cylinders of protein used for:</a:t>
            </a:r>
          </a:p>
          <a:p>
            <a:pPr lvl="1" eaLnBrk="1" hangingPunct="1">
              <a:lnSpc>
                <a:spcPct val="80000"/>
              </a:lnSpc>
            </a:pPr>
            <a:r>
              <a:rPr lang="en-US" sz="2600" smtClean="0"/>
              <a:t>Positioning organelles</a:t>
            </a:r>
          </a:p>
          <a:p>
            <a:pPr lvl="1" eaLnBrk="1" hangingPunct="1">
              <a:lnSpc>
                <a:spcPct val="80000"/>
              </a:lnSpc>
            </a:pPr>
            <a:r>
              <a:rPr lang="en-US" sz="2600" smtClean="0"/>
              <a:t>Moving transport vesicles and other organelles</a:t>
            </a:r>
          </a:p>
          <a:p>
            <a:pPr lvl="1" eaLnBrk="1" hangingPunct="1">
              <a:lnSpc>
                <a:spcPct val="80000"/>
              </a:lnSpc>
            </a:pPr>
            <a:r>
              <a:rPr lang="en-US" sz="2600" smtClean="0"/>
              <a:t>Generating force to propel the cell</a:t>
            </a:r>
          </a:p>
          <a:p>
            <a:pPr eaLnBrk="1" hangingPunct="1">
              <a:lnSpc>
                <a:spcPct val="80000"/>
              </a:lnSpc>
            </a:pPr>
            <a:r>
              <a:rPr lang="en-US" sz="3000" smtClean="0"/>
              <a:t>Intermediate filaments are ropelike cables of protein that provide mechanical reinforcement to the cell</a:t>
            </a:r>
          </a:p>
          <a:p>
            <a:pPr eaLnBrk="1" hangingPunct="1">
              <a:lnSpc>
                <a:spcPct val="80000"/>
              </a:lnSpc>
            </a:pPr>
            <a:r>
              <a:rPr lang="en-US" sz="3000" smtClean="0"/>
              <a:t>Microfilaments are thin, flexible proteins that create cell shape and generate crawling movements in some cells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2" descr="figure_06_18"/>
          <p:cNvPicPr>
            <a:picLocks noChangeAspect="1" noChangeArrowheads="1"/>
          </p:cNvPicPr>
          <p:nvPr/>
        </p:nvPicPr>
        <p:blipFill>
          <a:blip r:embed="rId3"/>
          <a:srcRect/>
          <a:stretch>
            <a:fillRect/>
          </a:stretch>
        </p:blipFill>
        <p:spPr bwMode="auto">
          <a:xfrm>
            <a:off x="1295400" y="215900"/>
            <a:ext cx="65627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4000" smtClean="0"/>
              <a:t>Microtubules Support Movement inside the Cell</a:t>
            </a:r>
          </a:p>
        </p:txBody>
      </p:sp>
      <p:sp>
        <p:nvSpPr>
          <p:cNvPr id="63490" name="Content Placeholder 2"/>
          <p:cNvSpPr>
            <a:spLocks noGrp="1"/>
          </p:cNvSpPr>
          <p:nvPr>
            <p:ph idx="1"/>
          </p:nvPr>
        </p:nvSpPr>
        <p:spPr/>
        <p:txBody>
          <a:bodyPr/>
          <a:lstStyle/>
          <a:p>
            <a:pPr eaLnBrk="1" hangingPunct="1"/>
            <a:r>
              <a:rPr lang="en-US" smtClean="0"/>
              <a:t>Microtubules are made of protein subunits called </a:t>
            </a:r>
            <a:r>
              <a:rPr lang="en-US" b="1" smtClean="0"/>
              <a:t>tubulin</a:t>
            </a:r>
          </a:p>
          <a:p>
            <a:pPr eaLnBrk="1" hangingPunct="1"/>
            <a:r>
              <a:rPr lang="en-US" smtClean="0"/>
              <a:t>Most cells have a radial pattern of microtubules, which acts as a scaffold that helps position organelles within the cytosol</a:t>
            </a:r>
          </a:p>
          <a:p>
            <a:pPr eaLnBrk="1" hangingPunct="1"/>
            <a:r>
              <a:rPr lang="en-US" smtClean="0"/>
              <a:t>Microtubules can act as a rail system to guide organelles to their destination within the cell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Cells: The Smallest Units of Life</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The </a:t>
            </a:r>
            <a:r>
              <a:rPr lang="en-US" b="1" smtClean="0"/>
              <a:t>cell theory </a:t>
            </a:r>
            <a:r>
              <a:rPr lang="en-US" smtClean="0"/>
              <a:t>is a unifying principle of biology</a:t>
            </a:r>
          </a:p>
          <a:p>
            <a:pPr eaLnBrk="1" hangingPunct="1"/>
            <a:r>
              <a:rPr lang="en-US" smtClean="0"/>
              <a:t>The cell theory is based on two concepts:</a:t>
            </a:r>
          </a:p>
          <a:p>
            <a:pPr lvl="1" eaLnBrk="1" hangingPunct="1"/>
            <a:r>
              <a:rPr lang="en-US" smtClean="0"/>
              <a:t>Every living organism is composed of one or more cells</a:t>
            </a:r>
          </a:p>
          <a:p>
            <a:pPr lvl="1" eaLnBrk="1" hangingPunct="1"/>
            <a:r>
              <a:rPr lang="en-US" smtClean="0"/>
              <a:t>All cells living today came from a preexisting cell</a:t>
            </a:r>
          </a:p>
          <a:p>
            <a:pPr eaLnBrk="1" hangingPunct="1"/>
            <a:r>
              <a:rPr lang="en-US" smtClean="0"/>
              <a:t>A cell is composed of an aqueous interior enclosed in a lipid-based </a:t>
            </a:r>
            <a:r>
              <a:rPr lang="en-US" b="1" smtClean="0"/>
              <a:t>plasma membrane</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Intermediate Filaments Provide Mechanical Reinforcement</a:t>
            </a:r>
            <a:endParaRPr lang="en-US" dirty="0"/>
          </a:p>
        </p:txBody>
      </p:sp>
      <p:sp>
        <p:nvSpPr>
          <p:cNvPr id="64514" name="Content Placeholder 2"/>
          <p:cNvSpPr>
            <a:spLocks noGrp="1"/>
          </p:cNvSpPr>
          <p:nvPr>
            <p:ph idx="1"/>
          </p:nvPr>
        </p:nvSpPr>
        <p:spPr/>
        <p:txBody>
          <a:bodyPr/>
          <a:lstStyle/>
          <a:p>
            <a:pPr eaLnBrk="1" hangingPunct="1"/>
            <a:r>
              <a:rPr lang="en-US" smtClean="0"/>
              <a:t>Intermediate filaments are thinner than microtubules and provide structural and mechanical support</a:t>
            </a:r>
          </a:p>
          <a:p>
            <a:pPr eaLnBrk="1" hangingPunct="1"/>
            <a:r>
              <a:rPr lang="en-US" smtClean="0"/>
              <a:t>The nuclear membrane is supported by intermediate filaments</a:t>
            </a:r>
          </a:p>
          <a:p>
            <a:pPr eaLnBrk="1" hangingPunct="1"/>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4000" smtClean="0"/>
              <a:t>Microfilaments Are Involved </a:t>
            </a:r>
            <a:br>
              <a:rPr lang="en-US" sz="4000" smtClean="0"/>
            </a:br>
            <a:r>
              <a:rPr lang="en-US" sz="4000" smtClean="0"/>
              <a:t>in Cell Movement</a:t>
            </a:r>
          </a:p>
        </p:txBody>
      </p:sp>
      <p:sp>
        <p:nvSpPr>
          <p:cNvPr id="65538" name="Content Placeholder 2"/>
          <p:cNvSpPr>
            <a:spLocks noGrp="1"/>
          </p:cNvSpPr>
          <p:nvPr>
            <p:ph idx="1"/>
          </p:nvPr>
        </p:nvSpPr>
        <p:spPr/>
        <p:txBody>
          <a:bodyPr/>
          <a:lstStyle/>
          <a:p>
            <a:pPr eaLnBrk="1" hangingPunct="1"/>
            <a:r>
              <a:rPr lang="en-US" smtClean="0"/>
              <a:t>Microfilaments are thin strands of protein called </a:t>
            </a:r>
            <a:r>
              <a:rPr lang="en-US" b="1" smtClean="0"/>
              <a:t>actin </a:t>
            </a:r>
            <a:r>
              <a:rPr lang="en-US" smtClean="0"/>
              <a:t>that can lengthen and shorten to create movement in a cell</a:t>
            </a:r>
          </a:p>
          <a:p>
            <a:pPr eaLnBrk="1" hangingPunct="1"/>
            <a:r>
              <a:rPr lang="en-US" smtClean="0"/>
              <a:t>Cell crawling enables amoebas and slime molds to find food and mating partners</a:t>
            </a:r>
          </a:p>
          <a:p>
            <a:pPr eaLnBrk="1" hangingPunct="1"/>
            <a:r>
              <a:rPr lang="en-US" smtClean="0"/>
              <a:t>Wound healing and embryonic development both rely on cell crawling </a:t>
            </a:r>
          </a:p>
          <a:p>
            <a:pPr eaLnBrk="1" hangingPunct="1"/>
            <a:endParaRPr lang="en-US" smtClean="0"/>
          </a:p>
          <a:p>
            <a:pPr eaLnBrk="1" hangingPunct="1"/>
            <a:endParaRPr lang="en-US" b="1" smtClean="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82" name="Picture 2" descr="figure_06_19"/>
          <p:cNvPicPr>
            <a:picLocks noChangeAspect="1" noChangeArrowheads="1"/>
          </p:cNvPicPr>
          <p:nvPr/>
        </p:nvPicPr>
        <p:blipFill>
          <a:blip r:embed="rId3"/>
          <a:srcRect/>
          <a:stretch>
            <a:fillRect/>
          </a:stretch>
        </p:blipFill>
        <p:spPr bwMode="auto">
          <a:xfrm>
            <a:off x="1016000" y="215900"/>
            <a:ext cx="7105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Cilia and Flagella Enable </a:t>
            </a:r>
            <a:br>
              <a:rPr lang="en-US" dirty="0" smtClean="0"/>
            </a:br>
            <a:r>
              <a:rPr lang="en-US" dirty="0" smtClean="0"/>
              <a:t>Whole Cell Movement</a:t>
            </a:r>
            <a:endParaRPr lang="en-US" dirty="0"/>
          </a:p>
        </p:txBody>
      </p:sp>
      <p:sp>
        <p:nvSpPr>
          <p:cNvPr id="67586" name="Content Placeholder 2"/>
          <p:cNvSpPr>
            <a:spLocks noGrp="1"/>
          </p:cNvSpPr>
          <p:nvPr>
            <p:ph idx="1"/>
          </p:nvPr>
        </p:nvSpPr>
        <p:spPr/>
        <p:txBody>
          <a:bodyPr/>
          <a:lstStyle/>
          <a:p>
            <a:pPr eaLnBrk="1" hangingPunct="1"/>
            <a:r>
              <a:rPr lang="en-US" smtClean="0"/>
              <a:t>Many protists and animals have cells covered in hairlike projections called</a:t>
            </a:r>
            <a:r>
              <a:rPr lang="en-US" b="1" smtClean="0"/>
              <a:t> cilia</a:t>
            </a:r>
          </a:p>
          <a:p>
            <a:pPr eaLnBrk="1" hangingPunct="1"/>
            <a:r>
              <a:rPr lang="en-US" smtClean="0"/>
              <a:t>Cilia can be moved back and forth to move a whole cell through liquid</a:t>
            </a:r>
          </a:p>
          <a:p>
            <a:pPr eaLnBrk="1" hangingPunct="1"/>
            <a:r>
              <a:rPr lang="en-US" smtClean="0"/>
              <a:t>Motor proteins interlinking the microtubules use ATP to cause the cilia to bend, causing the cell to move</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7154" name="Picture 2" descr="figure_06_20a"/>
          <p:cNvPicPr>
            <a:picLocks noChangeAspect="1" noChangeArrowheads="1"/>
          </p:cNvPicPr>
          <p:nvPr/>
        </p:nvPicPr>
        <p:blipFill>
          <a:blip r:embed="rId3"/>
          <a:srcRect/>
          <a:stretch>
            <a:fillRect/>
          </a:stretch>
        </p:blipFill>
        <p:spPr bwMode="auto">
          <a:xfrm>
            <a:off x="304800" y="1689100"/>
            <a:ext cx="8531225" cy="3497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Cilia and Flagella Enable </a:t>
            </a:r>
            <a:br>
              <a:rPr lang="en-US" dirty="0" smtClean="0"/>
            </a:br>
            <a:r>
              <a:rPr lang="en-US" dirty="0" smtClean="0"/>
              <a:t>Whole Cell Movement</a:t>
            </a:r>
            <a:endParaRPr lang="en-US" dirty="0"/>
          </a:p>
        </p:txBody>
      </p:sp>
      <p:sp>
        <p:nvSpPr>
          <p:cNvPr id="69634" name="Content Placeholder 2"/>
          <p:cNvSpPr>
            <a:spLocks noGrp="1"/>
          </p:cNvSpPr>
          <p:nvPr>
            <p:ph idx="1"/>
          </p:nvPr>
        </p:nvSpPr>
        <p:spPr/>
        <p:txBody>
          <a:bodyPr/>
          <a:lstStyle/>
          <a:p>
            <a:pPr eaLnBrk="1" hangingPunct="1"/>
            <a:r>
              <a:rPr lang="en-US" smtClean="0"/>
              <a:t>Some bacteria, archaeans, and protists and the sperm cells of some plants and animals use a </a:t>
            </a:r>
            <a:r>
              <a:rPr lang="en-US" b="1" smtClean="0"/>
              <a:t>flagellum </a:t>
            </a:r>
            <a:r>
              <a:rPr lang="en-US" smtClean="0"/>
              <a:t>(plural: flagella) to propel themselves through fluid</a:t>
            </a:r>
          </a:p>
          <a:p>
            <a:pPr eaLnBrk="1" hangingPunct="1"/>
            <a:r>
              <a:rPr lang="en-US" smtClean="0"/>
              <a:t>Flagella are similar to cilia in structure </a:t>
            </a:r>
          </a:p>
          <a:p>
            <a:pPr eaLnBrk="1" hangingPunct="1"/>
            <a:r>
              <a:rPr lang="en-US" smtClean="0"/>
              <a:t>Eukaryotic flagella differ from the flagella of prokaryotes in structure and movement</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74" name="Picture 2" descr="figure_06_20b"/>
          <p:cNvPicPr>
            <a:picLocks noChangeAspect="1" noChangeArrowheads="1"/>
          </p:cNvPicPr>
          <p:nvPr/>
        </p:nvPicPr>
        <p:blipFill>
          <a:blip r:embed="rId3"/>
          <a:srcRect/>
          <a:stretch>
            <a:fillRect/>
          </a:stretch>
        </p:blipFill>
        <p:spPr bwMode="auto">
          <a:xfrm>
            <a:off x="304800" y="1689100"/>
            <a:ext cx="8531225" cy="347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7394" name="Picture 2" descr="figure_06_20c"/>
          <p:cNvPicPr>
            <a:picLocks noChangeAspect="1" noChangeArrowheads="1"/>
          </p:cNvPicPr>
          <p:nvPr/>
        </p:nvPicPr>
        <p:blipFill>
          <a:blip r:embed="rId3"/>
          <a:srcRect/>
          <a:stretch>
            <a:fillRect/>
          </a:stretch>
        </p:blipFill>
        <p:spPr bwMode="auto">
          <a:xfrm>
            <a:off x="304800" y="1485900"/>
            <a:ext cx="8531225" cy="388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The Evolution of Eukaryotes</a:t>
            </a:r>
          </a:p>
        </p:txBody>
      </p:sp>
      <p:sp>
        <p:nvSpPr>
          <p:cNvPr id="71682" name="Content Placeholder 2"/>
          <p:cNvSpPr>
            <a:spLocks noGrp="1"/>
          </p:cNvSpPr>
          <p:nvPr>
            <p:ph idx="1"/>
          </p:nvPr>
        </p:nvSpPr>
        <p:spPr/>
        <p:txBody>
          <a:bodyPr/>
          <a:lstStyle/>
          <a:p>
            <a:pPr eaLnBrk="1" hangingPunct="1"/>
            <a:r>
              <a:rPr lang="en-US" smtClean="0"/>
              <a:t>Cells can exhibit mutualism when two cell merge</a:t>
            </a:r>
          </a:p>
          <a:p>
            <a:pPr eaLnBrk="1" hangingPunct="1"/>
            <a:r>
              <a:rPr lang="en-US" smtClean="0"/>
              <a:t>Eukaryotic organelles are believed to have originally been free-living prokaryotes that were engulfed by a predatory cell</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2514" name="Picture 2" descr="figure_06_21"/>
          <p:cNvPicPr>
            <a:picLocks noChangeAspect="1" noChangeArrowheads="1"/>
          </p:cNvPicPr>
          <p:nvPr/>
        </p:nvPicPr>
        <p:blipFill>
          <a:blip r:embed="rId3"/>
          <a:srcRect/>
          <a:stretch>
            <a:fillRect/>
          </a:stretch>
        </p:blipFill>
        <p:spPr bwMode="auto">
          <a:xfrm>
            <a:off x="304800" y="1765300"/>
            <a:ext cx="8531225" cy="332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Cells: The Smallest Unit of Life</a:t>
            </a:r>
          </a:p>
        </p:txBody>
      </p:sp>
      <p:sp>
        <p:nvSpPr>
          <p:cNvPr id="20482" name="Content Placeholder 2"/>
          <p:cNvSpPr>
            <a:spLocks noGrp="1"/>
          </p:cNvSpPr>
          <p:nvPr>
            <p:ph idx="1"/>
          </p:nvPr>
        </p:nvSpPr>
        <p:spPr/>
        <p:txBody>
          <a:bodyPr/>
          <a:lstStyle/>
          <a:p>
            <a:pPr eaLnBrk="1" hangingPunct="1">
              <a:lnSpc>
                <a:spcPct val="80000"/>
              </a:lnSpc>
            </a:pPr>
            <a:r>
              <a:rPr lang="en-US" sz="2800" b="1" smtClean="0"/>
              <a:t>Cytoplasm</a:t>
            </a:r>
            <a:r>
              <a:rPr lang="en-US" sz="2800" smtClean="0"/>
              <a:t> contains a thick fluid called </a:t>
            </a:r>
            <a:r>
              <a:rPr lang="en-US" sz="2800" b="1" smtClean="0"/>
              <a:t>cytosol</a:t>
            </a:r>
            <a:r>
              <a:rPr lang="en-US" sz="2800" smtClean="0"/>
              <a:t>, consisting of ions and biomolecules mixed in water</a:t>
            </a:r>
          </a:p>
          <a:p>
            <a:pPr eaLnBrk="1" hangingPunct="1">
              <a:lnSpc>
                <a:spcPct val="80000"/>
              </a:lnSpc>
            </a:pPr>
            <a:r>
              <a:rPr lang="en-US" sz="2800" smtClean="0"/>
              <a:t>An </a:t>
            </a:r>
            <a:r>
              <a:rPr lang="en-US" sz="2800" b="1" smtClean="0"/>
              <a:t>organelle</a:t>
            </a:r>
            <a:r>
              <a:rPr lang="en-US" sz="2800" smtClean="0"/>
              <a:t> is a cytoplasmic structure that performs a unique function in the cell</a:t>
            </a:r>
          </a:p>
          <a:p>
            <a:pPr eaLnBrk="1" hangingPunct="1">
              <a:lnSpc>
                <a:spcPct val="80000"/>
              </a:lnSpc>
            </a:pPr>
            <a:r>
              <a:rPr lang="en-US" sz="2800" smtClean="0"/>
              <a:t>The </a:t>
            </a:r>
            <a:r>
              <a:rPr lang="en-US" sz="2800" b="1" smtClean="0"/>
              <a:t>nucleus</a:t>
            </a:r>
            <a:r>
              <a:rPr lang="en-US" sz="2800" smtClean="0"/>
              <a:t> contains the DNA enveloped in double membranes</a:t>
            </a:r>
          </a:p>
          <a:p>
            <a:pPr eaLnBrk="1" hangingPunct="1">
              <a:lnSpc>
                <a:spcPct val="80000"/>
              </a:lnSpc>
            </a:pPr>
            <a:r>
              <a:rPr lang="en-US" sz="2800" smtClean="0"/>
              <a:t>The </a:t>
            </a:r>
            <a:r>
              <a:rPr lang="en-US" sz="2800" b="1" smtClean="0"/>
              <a:t>mitochondrion</a:t>
            </a:r>
            <a:r>
              <a:rPr lang="en-US" sz="2800" smtClean="0"/>
              <a:t> (plural: mitochondria) provides the energy that fuels all cellular functions</a:t>
            </a:r>
          </a:p>
          <a:p>
            <a:pPr eaLnBrk="1" hangingPunct="1">
              <a:lnSpc>
                <a:spcPct val="80000"/>
              </a:lnSpc>
            </a:pPr>
            <a:r>
              <a:rPr lang="en-US" sz="2800" b="1" smtClean="0"/>
              <a:t>Ribosomes</a:t>
            </a:r>
            <a:r>
              <a:rPr lang="en-US" sz="2800" smtClean="0"/>
              <a:t> are important protein-manufacturing organelles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6</a:t>
            </a:r>
            <a:endParaRPr lang="en-US" sz="2800" dirty="0" smtClean="0">
              <a:ea typeface="+mn-ea"/>
              <a:cs typeface="+mn-cs"/>
            </a:endParaRPr>
          </a:p>
          <a:p>
            <a:pPr eaLnBrk="1" fontAlgn="auto" hangingPunct="1">
              <a:lnSpc>
                <a:spcPct val="90000"/>
              </a:lnSpc>
              <a:spcAft>
                <a:spcPts val="0"/>
              </a:spcAft>
              <a:defRPr/>
            </a:pPr>
            <a:r>
              <a:rPr lang="en-US" sz="2800" dirty="0" smtClean="0"/>
              <a:t>Cell Structure and Internal</a:t>
            </a:r>
          </a:p>
          <a:p>
            <a:pPr eaLnBrk="1" fontAlgn="auto" hangingPunct="1">
              <a:lnSpc>
                <a:spcPct val="90000"/>
              </a:lnSpc>
              <a:spcAft>
                <a:spcPts val="0"/>
              </a:spcAft>
              <a:defRPr/>
            </a:pPr>
            <a:r>
              <a:rPr lang="en-US" sz="2800" dirty="0" smtClean="0"/>
              <a:t>Compartments</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ChangeArrowheads="1"/>
          </p:cNvSpPr>
          <p:nvPr>
            <p:ph type="body" idx="4294967295"/>
          </p:nvPr>
        </p:nvSpPr>
        <p:spPr>
          <a:xfrm>
            <a:off x="457200" y="1600200"/>
            <a:ext cx="8229600" cy="3886200"/>
          </a:xfrm>
        </p:spPr>
        <p:txBody>
          <a:bodyPr lIns="50800" tIns="50800" rIns="132080" bIns="50800"/>
          <a:lstStyle/>
          <a:p>
            <a:pPr marL="649288" indent="-649288" eaLnBrk="1" hangingPunct="1">
              <a:lnSpc>
                <a:spcPct val="110000"/>
              </a:lnSpc>
              <a:spcBef>
                <a:spcPct val="0"/>
              </a:spcBef>
              <a:buFont typeface="Wingdings" pitchFamily="1" charset="2"/>
              <a:buNone/>
            </a:pPr>
            <a:r>
              <a:rPr lang="en-US">
                <a:solidFill>
                  <a:srgbClr val="000000"/>
                </a:solidFill>
              </a:rPr>
              <a:t>	Where is the secreted protein insulin synthesized?</a:t>
            </a:r>
          </a:p>
          <a:p>
            <a:pPr marL="649288" indent="-649288" eaLnBrk="1" hangingPunct="1">
              <a:lnSpc>
                <a:spcPct val="110000"/>
              </a:lnSpc>
              <a:spcBef>
                <a:spcPct val="0"/>
              </a:spcBef>
              <a:buSzPct val="99000"/>
              <a:buFont typeface="Wingdings" pitchFamily="1" charset="2"/>
              <a:buAutoNum type="alphaUcPeriod"/>
            </a:pPr>
            <a:r>
              <a:rPr lang="en-US"/>
              <a:t>In the Golgi apparatus</a:t>
            </a:r>
          </a:p>
          <a:p>
            <a:pPr marL="649288" indent="-649288" eaLnBrk="1" hangingPunct="1">
              <a:lnSpc>
                <a:spcPct val="110000"/>
              </a:lnSpc>
              <a:spcBef>
                <a:spcPct val="0"/>
              </a:spcBef>
              <a:buSzPct val="99000"/>
              <a:buFont typeface="Wingdings" pitchFamily="1" charset="2"/>
              <a:buAutoNum type="alphaUcPeriod"/>
            </a:pPr>
            <a:r>
              <a:rPr lang="en-US"/>
              <a:t>On the rough ER</a:t>
            </a:r>
          </a:p>
          <a:p>
            <a:pPr marL="649288" indent="-649288" eaLnBrk="1" hangingPunct="1">
              <a:lnSpc>
                <a:spcPct val="110000"/>
              </a:lnSpc>
              <a:spcBef>
                <a:spcPct val="0"/>
              </a:spcBef>
              <a:buSzPct val="99000"/>
              <a:buFont typeface="Wingdings" pitchFamily="1" charset="2"/>
              <a:buAutoNum type="alphaUcPeriod"/>
            </a:pPr>
            <a:r>
              <a:rPr lang="en-US"/>
              <a:t>On ribosomes in the cytoplasm</a:t>
            </a:r>
          </a:p>
          <a:p>
            <a:pPr marL="649288" indent="-649288" eaLnBrk="1" hangingPunct="1">
              <a:lnSpc>
                <a:spcPct val="110000"/>
              </a:lnSpc>
              <a:spcBef>
                <a:spcPct val="0"/>
              </a:spcBef>
              <a:buSzPct val="99000"/>
              <a:buFont typeface="Wingdings" pitchFamily="1" charset="2"/>
              <a:buAutoNum type="alphaUcPeriod"/>
            </a:pPr>
            <a:r>
              <a:rPr lang="en-US"/>
              <a:t>In the nucleus</a:t>
            </a:r>
          </a:p>
        </p:txBody>
      </p:sp>
      <p:sp>
        <p:nvSpPr>
          <p:cNvPr id="26627" name="Rectangle 14"/>
          <p:cNvSpPr>
            <a:spLocks noChangeArrowheads="1"/>
          </p:cNvSpPr>
          <p:nvPr>
            <p:ph type="title" idx="4294967295"/>
          </p:nvPr>
        </p:nvSpPr>
        <p:spPr/>
        <p:txBody>
          <a:bodyPr lIns="50800" tIns="50800" rIns="132080" bIns="50800"/>
          <a:lstStyle/>
          <a:p>
            <a:pPr indent="39688" eaLnBrk="1" hangingPunct="1"/>
            <a:r>
              <a:rPr lang="en-US"/>
              <a:t>Concept Quiz</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ChangeArrowheads="1"/>
          </p:cNvSpPr>
          <p:nvPr>
            <p:ph type="body" idx="4294967295"/>
          </p:nvPr>
        </p:nvSpPr>
        <p:spPr>
          <a:xfrm>
            <a:off x="457200" y="1600200"/>
            <a:ext cx="8229600" cy="3468688"/>
          </a:xfrm>
        </p:spPr>
        <p:txBody>
          <a:bodyPr lIns="50800" tIns="50800" rIns="132080" bIns="50800"/>
          <a:lstStyle/>
          <a:p>
            <a:pPr marL="573088" indent="-573088" eaLnBrk="1" hangingPunct="1">
              <a:lnSpc>
                <a:spcPct val="120000"/>
              </a:lnSpc>
              <a:buFont typeface="Wingdings" pitchFamily="1" charset="2"/>
              <a:buNone/>
            </a:pPr>
            <a:r>
              <a:rPr lang="en-US">
                <a:solidFill>
                  <a:srgbClr val="000000"/>
                </a:solidFill>
              </a:rPr>
              <a:t>	Two main types of cells are ______ and _______.</a:t>
            </a:r>
          </a:p>
          <a:p>
            <a:pPr marL="573088" indent="-573088" eaLnBrk="1" hangingPunct="1">
              <a:lnSpc>
                <a:spcPct val="120000"/>
              </a:lnSpc>
              <a:buSzPct val="99000"/>
              <a:buFont typeface="Wingdings" pitchFamily="1" charset="2"/>
              <a:buAutoNum type="alphaUcPeriod"/>
            </a:pPr>
            <a:r>
              <a:rPr lang="en-US"/>
              <a:t>Prokaryotic; eukaryotic</a:t>
            </a:r>
          </a:p>
          <a:p>
            <a:pPr marL="573088" indent="-573088" eaLnBrk="1" hangingPunct="1">
              <a:lnSpc>
                <a:spcPct val="120000"/>
              </a:lnSpc>
              <a:buSzPct val="99000"/>
              <a:buFont typeface="Wingdings" pitchFamily="1" charset="2"/>
              <a:buAutoNum type="alphaUcPeriod"/>
            </a:pPr>
            <a:r>
              <a:rPr lang="en-US"/>
              <a:t>Bacterial; animal</a:t>
            </a:r>
          </a:p>
          <a:p>
            <a:pPr marL="573088" indent="-573088" eaLnBrk="1" hangingPunct="1">
              <a:lnSpc>
                <a:spcPct val="120000"/>
              </a:lnSpc>
              <a:buSzPct val="99000"/>
              <a:buFont typeface="Wingdings" pitchFamily="1" charset="2"/>
              <a:buAutoNum type="alphaUcPeriod"/>
            </a:pPr>
            <a:r>
              <a:rPr lang="en-US"/>
              <a:t>Nerves; muscles</a:t>
            </a:r>
          </a:p>
          <a:p>
            <a:pPr marL="573088" indent="-573088" eaLnBrk="1" hangingPunct="1">
              <a:lnSpc>
                <a:spcPct val="120000"/>
              </a:lnSpc>
              <a:buSzPct val="99000"/>
              <a:buFont typeface="Wingdings" pitchFamily="1" charset="2"/>
              <a:buAutoNum type="alphaUcPeriod"/>
            </a:pPr>
            <a:r>
              <a:rPr lang="en-US"/>
              <a:t>Plant; animal</a:t>
            </a:r>
          </a:p>
        </p:txBody>
      </p:sp>
      <p:sp>
        <p:nvSpPr>
          <p:cNvPr id="28675" name="Rectangle 14"/>
          <p:cNvSpPr>
            <a:spLocks noChangeArrowheads="1"/>
          </p:cNvSpPr>
          <p:nvPr>
            <p:ph type="title" idx="4294967295"/>
          </p:nvPr>
        </p:nvSpPr>
        <p:spPr>
          <a:xfrm>
            <a:off x="457200" y="582613"/>
            <a:ext cx="8229600" cy="1120775"/>
          </a:xfrm>
        </p:spPr>
        <p:txBody>
          <a:bodyPr lIns="50800" tIns="50800" rIns="132080" bIns="50800"/>
          <a:lstStyle/>
          <a:p>
            <a:pPr indent="39688" eaLnBrk="1" hangingPunct="1"/>
            <a:r>
              <a:rPr lang="en-US"/>
              <a:t>Concept Quiz</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p:cNvSpPr>
          <p:nvPr/>
        </p:nvSpPr>
        <p:spPr bwMode="auto">
          <a:xfrm>
            <a:off x="609600" y="1600200"/>
            <a:ext cx="7861300" cy="3352800"/>
          </a:xfrm>
          <a:prstGeom prst="rect">
            <a:avLst/>
          </a:prstGeom>
          <a:noFill/>
          <a:ln w="9525">
            <a:noFill/>
            <a:miter lim="800000"/>
            <a:headEnd/>
            <a:tailEnd/>
          </a:ln>
        </p:spPr>
        <p:txBody>
          <a:bodyPr lIns="0" tIns="0" rIns="40639" bIns="0">
            <a:prstTxWarp prst="textNoShape">
              <a:avLst/>
            </a:prstTxWarp>
          </a:bodyPr>
          <a:lstStyle/>
          <a:p>
            <a:pPr defTabSz="914400">
              <a:lnSpc>
                <a:spcPct val="90000"/>
              </a:lnSpc>
              <a:spcBef>
                <a:spcPts val="1850"/>
              </a:spcBef>
            </a:pPr>
            <a:r>
              <a:rPr lang="en-US" sz="3200">
                <a:solidFill>
                  <a:srgbClr val="000000"/>
                </a:solidFill>
                <a:latin typeface="Arial" pitchFamily="1" charset="0"/>
                <a:ea typeface="Arial" pitchFamily="1" charset="0"/>
                <a:cs typeface="Arial" pitchFamily="1" charset="0"/>
                <a:sym typeface="Arial" pitchFamily="1" charset="0"/>
              </a:rPr>
              <a:t>The boundary structure that physically defines a cell is the </a:t>
            </a:r>
            <a:r>
              <a:rPr lang="en-US" sz="3200" u="sng">
                <a:solidFill>
                  <a:srgbClr val="000000"/>
                </a:solidFill>
                <a:latin typeface="Arial" pitchFamily="1" charset="0"/>
                <a:ea typeface="Arial" pitchFamily="1" charset="0"/>
                <a:cs typeface="Arial" pitchFamily="1" charset="0"/>
                <a:sym typeface="Arial" pitchFamily="1" charset="0"/>
              </a:rPr>
              <a:t>             </a:t>
            </a:r>
            <a:r>
              <a:rPr lang="en-US" sz="3200">
                <a:solidFill>
                  <a:srgbClr val="000000"/>
                </a:solidFill>
                <a:latin typeface="Arial" pitchFamily="1" charset="0"/>
                <a:ea typeface="Arial" pitchFamily="1" charset="0"/>
                <a:cs typeface="Arial" pitchFamily="1" charset="0"/>
                <a:sym typeface="Arial" pitchFamily="1" charset="0"/>
              </a:rPr>
              <a:t>.</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Cell wall</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Selective permeability</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Plasma membrane</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Protein coat	</a:t>
            </a:r>
            <a:br>
              <a:rPr lang="en-US" sz="3200">
                <a:solidFill>
                  <a:srgbClr val="000000"/>
                </a:solidFill>
                <a:latin typeface="Arial" pitchFamily="1" charset="0"/>
                <a:ea typeface="Arial" pitchFamily="1" charset="0"/>
                <a:cs typeface="Arial" pitchFamily="1" charset="0"/>
                <a:sym typeface="Arial" pitchFamily="1" charset="0"/>
              </a:rPr>
            </a:br>
            <a:endParaRPr lang="en-US" sz="3200">
              <a:solidFill>
                <a:srgbClr val="000000"/>
              </a:solidFill>
              <a:latin typeface="Arial" pitchFamily="1" charset="0"/>
              <a:ea typeface="Arial" pitchFamily="1" charset="0"/>
              <a:cs typeface="Arial" pitchFamily="1" charset="0"/>
              <a:sym typeface="Arial" pitchFamily="1" charset="0"/>
            </a:endParaRPr>
          </a:p>
        </p:txBody>
      </p:sp>
      <p:sp>
        <p:nvSpPr>
          <p:cNvPr id="30723" name="Rectangle 14"/>
          <p:cNvSpPr>
            <a:spLocks noChangeArrowheads="1"/>
          </p:cNvSpPr>
          <p:nvPr>
            <p:ph type="title" idx="4294967295"/>
          </p:nvPr>
        </p:nvSpPr>
        <p:spPr>
          <a:xfrm>
            <a:off x="457200" y="304800"/>
            <a:ext cx="8458200" cy="1676400"/>
          </a:xfrm>
        </p:spPr>
        <p:txBody>
          <a:bodyPr lIns="50800" tIns="50800" rIns="132080" bIns="50800"/>
          <a:lstStyle/>
          <a:p>
            <a:pPr indent="39688" eaLnBrk="1" hangingPunct="1"/>
            <a:r>
              <a:rPr lang="en-US"/>
              <a:t>Concept Quiz</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3_02"/>
          <p:cNvPicPr>
            <a:picLocks noChangeAspect="1" noChangeArrowheads="1"/>
          </p:cNvPicPr>
          <p:nvPr/>
        </p:nvPicPr>
        <p:blipFill>
          <a:blip r:embed="rId3"/>
          <a:srcRect/>
          <a:stretch>
            <a:fillRect/>
          </a:stretch>
        </p:blipFill>
        <p:spPr bwMode="auto">
          <a:xfrm>
            <a:off x="304800" y="660400"/>
            <a:ext cx="8531225" cy="553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03_03"/>
          <p:cNvPicPr>
            <a:picLocks noChangeAspect="1" noChangeArrowheads="1"/>
          </p:cNvPicPr>
          <p:nvPr/>
        </p:nvPicPr>
        <p:blipFill>
          <a:blip r:embed="rId3"/>
          <a:srcRect/>
          <a:stretch>
            <a:fillRect/>
          </a:stretch>
        </p:blipFill>
        <p:spPr bwMode="auto">
          <a:xfrm>
            <a:off x="304800" y="647700"/>
            <a:ext cx="8531225" cy="557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7_01a"/>
          <p:cNvPicPr>
            <a:picLocks noChangeAspect="1" noChangeArrowheads="1"/>
          </p:cNvPicPr>
          <p:nvPr/>
        </p:nvPicPr>
        <p:blipFill>
          <a:blip r:embed="rId3"/>
          <a:srcRect/>
          <a:stretch>
            <a:fillRect/>
          </a:stretch>
        </p:blipFill>
        <p:spPr bwMode="auto">
          <a:xfrm>
            <a:off x="304800" y="1143000"/>
            <a:ext cx="8531225" cy="457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8_03"/>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3" name="Picture 3" descr="figure_02_07"/>
          <p:cNvPicPr>
            <a:picLocks noChangeAspect="1" noChangeArrowheads="1"/>
          </p:cNvPicPr>
          <p:nvPr/>
        </p:nvPicPr>
        <p:blipFill>
          <a:blip r:embed="rId3"/>
          <a:srcRect/>
          <a:stretch>
            <a:fillRect/>
          </a:stretch>
        </p:blipFill>
        <p:spPr bwMode="auto">
          <a:xfrm>
            <a:off x="303213" y="1444625"/>
            <a:ext cx="8535987" cy="396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Cells: The Smallest Unit of Life</a:t>
            </a:r>
          </a:p>
        </p:txBody>
      </p:sp>
      <p:sp>
        <p:nvSpPr>
          <p:cNvPr id="21506" name="Content Placeholder 2"/>
          <p:cNvSpPr>
            <a:spLocks noGrp="1"/>
          </p:cNvSpPr>
          <p:nvPr>
            <p:ph idx="1"/>
          </p:nvPr>
        </p:nvSpPr>
        <p:spPr/>
        <p:txBody>
          <a:bodyPr/>
          <a:lstStyle/>
          <a:p>
            <a:pPr eaLnBrk="1" hangingPunct="1"/>
            <a:r>
              <a:rPr lang="en-US" smtClean="0"/>
              <a:t>Cells have many different shapes, sizes, life strategies, and behaviors</a:t>
            </a:r>
          </a:p>
          <a:p>
            <a:pPr eaLnBrk="1" hangingPunct="1"/>
            <a:r>
              <a:rPr lang="en-US" smtClean="0"/>
              <a:t>Prokaryotes are generally single-celled organisms</a:t>
            </a:r>
          </a:p>
          <a:p>
            <a:pPr eaLnBrk="1" hangingPunct="1"/>
            <a:r>
              <a:rPr lang="en-US" smtClean="0"/>
              <a:t>All members of the plant and animal kingdom are multicellular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6_01"/>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4000" smtClean="0"/>
              <a:t>The Microscope Is a Window </a:t>
            </a:r>
            <a:br>
              <a:rPr lang="en-US" sz="4000" smtClean="0"/>
            </a:br>
            <a:r>
              <a:rPr lang="en-US" sz="4000" smtClean="0"/>
              <a:t>into the Life of a Cell</a:t>
            </a:r>
          </a:p>
        </p:txBody>
      </p:sp>
      <p:sp>
        <p:nvSpPr>
          <p:cNvPr id="23554" name="Content Placeholder 2"/>
          <p:cNvSpPr>
            <a:spLocks noGrp="1"/>
          </p:cNvSpPr>
          <p:nvPr>
            <p:ph idx="1"/>
          </p:nvPr>
        </p:nvSpPr>
        <p:spPr/>
        <p:txBody>
          <a:bodyPr/>
          <a:lstStyle/>
          <a:p>
            <a:pPr eaLnBrk="1" hangingPunct="1"/>
            <a:r>
              <a:rPr lang="en-US" smtClean="0"/>
              <a:t>The </a:t>
            </a:r>
            <a:r>
              <a:rPr lang="en-US" i="1" smtClean="0"/>
              <a:t>light microscope </a:t>
            </a:r>
            <a:r>
              <a:rPr lang="en-US" smtClean="0"/>
              <a:t>was the first instrument that enabled scientists to view the cell</a:t>
            </a:r>
          </a:p>
          <a:p>
            <a:pPr eaLnBrk="1" hangingPunct="1"/>
            <a:r>
              <a:rPr lang="en-US" i="1" smtClean="0"/>
              <a:t>Electron microscopes </a:t>
            </a:r>
            <a:r>
              <a:rPr lang="en-US" smtClean="0"/>
              <a:t>use streams of electrons focused with magnets to magnify specimens more than 100,000 times</a:t>
            </a:r>
          </a:p>
          <a:p>
            <a:pPr eaLnBrk="1" hangingPunct="1"/>
            <a:r>
              <a:rPr lang="en-US" smtClean="0"/>
              <a:t>A </a:t>
            </a:r>
            <a:r>
              <a:rPr lang="en-US" i="1" smtClean="0"/>
              <a:t>scanning electron microscope </a:t>
            </a:r>
            <a:r>
              <a:rPr lang="en-US" smtClean="0"/>
              <a:t>creates a three-dimensional view of specimen</a:t>
            </a: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4705</TotalTime>
  <Words>3344</Words>
  <Application>Microsoft Macintosh PowerPoint</Application>
  <PresentationFormat>On-screen Show (4:3)</PresentationFormat>
  <Paragraphs>266</Paragraphs>
  <Slides>69</Slides>
  <Notes>38</Notes>
  <HiddenSlides>0</HiddenSlides>
  <MMClips>0</MMClips>
  <ScaleCrop>false</ScaleCrop>
  <HeadingPairs>
    <vt:vector size="4" baseType="variant">
      <vt:variant>
        <vt:lpstr>Design Template</vt:lpstr>
      </vt:variant>
      <vt:variant>
        <vt:i4>3</vt:i4>
      </vt:variant>
      <vt:variant>
        <vt:lpstr>Slide Titles</vt:lpstr>
      </vt:variant>
      <vt:variant>
        <vt:i4>69</vt:i4>
      </vt:variant>
    </vt:vector>
  </HeadingPairs>
  <TitlesOfParts>
    <vt:vector size="72" baseType="lpstr">
      <vt:lpstr>Office Theme</vt:lpstr>
      <vt:lpstr>2_Office Theme</vt:lpstr>
      <vt:lpstr>3_Pixel</vt:lpstr>
      <vt:lpstr>Discover Biology FIFTH EDITION</vt:lpstr>
      <vt:lpstr>Slide 2</vt:lpstr>
      <vt:lpstr>Wanted: Long-Term Roommate; Must Help Keep House and Have Own DNA</vt:lpstr>
      <vt:lpstr>Certain Large Biomolecules are Common to All Life-Forms</vt:lpstr>
      <vt:lpstr>Cells: The Smallest Units of Life</vt:lpstr>
      <vt:lpstr>Cells: The Smallest Unit of Life</vt:lpstr>
      <vt:lpstr>Cells: The Smallest Unit of Life</vt:lpstr>
      <vt:lpstr>Slide 8</vt:lpstr>
      <vt:lpstr>The Microscope Is a Window  into the Life of a Cell</vt:lpstr>
      <vt:lpstr>Slide 10</vt:lpstr>
      <vt:lpstr>Slide 11</vt:lpstr>
      <vt:lpstr>Slide 12</vt:lpstr>
      <vt:lpstr>The Ratio of Surface Area to  Volume Limits Cell Size</vt:lpstr>
      <vt:lpstr>Slide 14</vt:lpstr>
      <vt:lpstr>Multicellularity Enables Larger Body Size and Efficiency through Division of Labor</vt:lpstr>
      <vt:lpstr>Slide 16</vt:lpstr>
      <vt:lpstr>Multicellularity Enables Larger Body Size and Efficiency through Division of Labor</vt:lpstr>
      <vt:lpstr>Slide 18</vt:lpstr>
      <vt:lpstr>The Plasma Membrane</vt:lpstr>
      <vt:lpstr>The Plasma Membrane</vt:lpstr>
      <vt:lpstr>The Plasma Membrane</vt:lpstr>
      <vt:lpstr>Slide 22</vt:lpstr>
      <vt:lpstr>Prokaryotic and Eukaryotic Cells</vt:lpstr>
      <vt:lpstr>Slide 24</vt:lpstr>
      <vt:lpstr>Slide 25</vt:lpstr>
      <vt:lpstr>Internal Compartments of  Eukaryotic Cells</vt:lpstr>
      <vt:lpstr>The Nucleus Houses Genetic Material</vt:lpstr>
      <vt:lpstr>The Nucleus Houses Genetic Material</vt:lpstr>
      <vt:lpstr>Slide 29</vt:lpstr>
      <vt:lpstr>The Endoplasmic Reticulum Manufactures Certain Lipids and Proteins</vt:lpstr>
      <vt:lpstr>Slide 31</vt:lpstr>
      <vt:lpstr>Transport Vesicles Move Materials</vt:lpstr>
      <vt:lpstr>Slide 33</vt:lpstr>
      <vt:lpstr>The Golgi Apparatus Sorts and Ships Macromolecules</vt:lpstr>
      <vt:lpstr>Slide 35</vt:lpstr>
      <vt:lpstr>Lysosomes and Vacuoles Disassemble Macromolecules</vt:lpstr>
      <vt:lpstr>Slide 37</vt:lpstr>
      <vt:lpstr>Lysosomes and Vacuoles Disassemble Macromolecules</vt:lpstr>
      <vt:lpstr>Slide 39</vt:lpstr>
      <vt:lpstr>Mitochondria Power the Cell</vt:lpstr>
      <vt:lpstr>Mitochondria Power the Cell</vt:lpstr>
      <vt:lpstr>Slide 42</vt:lpstr>
      <vt:lpstr>Chloroplasts Capture Energy  from Sunlight</vt:lpstr>
      <vt:lpstr>Slide 44</vt:lpstr>
      <vt:lpstr>The Cytoskeleton</vt:lpstr>
      <vt:lpstr>Slide 46</vt:lpstr>
      <vt:lpstr>The Cytoskeleton Consists of Three Basic Components</vt:lpstr>
      <vt:lpstr>Slide 48</vt:lpstr>
      <vt:lpstr>Microtubules Support Movement inside the Cell</vt:lpstr>
      <vt:lpstr>Intermediate Filaments Provide Mechanical Reinforcement</vt:lpstr>
      <vt:lpstr>Microfilaments Are Involved  in Cell Movement</vt:lpstr>
      <vt:lpstr>Slide 52</vt:lpstr>
      <vt:lpstr>Cilia and Flagella Enable  Whole Cell Movement</vt:lpstr>
      <vt:lpstr>Slide 54</vt:lpstr>
      <vt:lpstr>Cilia and Flagella Enable  Whole Cell Movement</vt:lpstr>
      <vt:lpstr>Slide 56</vt:lpstr>
      <vt:lpstr>Slide 57</vt:lpstr>
      <vt:lpstr>The Evolution of Eukaryotes</vt:lpstr>
      <vt:lpstr>Slide 59</vt:lpstr>
      <vt:lpstr>Clicker Questions</vt:lpstr>
      <vt:lpstr>Concept Quiz</vt:lpstr>
      <vt:lpstr>Concept Quiz</vt:lpstr>
      <vt:lpstr>Concept Quiz</vt:lpstr>
      <vt:lpstr>Relevant Art from Other Chapters</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242</cp:revision>
  <dcterms:created xsi:type="dcterms:W3CDTF">2012-05-18T22:25:02Z</dcterms:created>
  <dcterms:modified xsi:type="dcterms:W3CDTF">2012-05-18T22:41:48Z</dcterms:modified>
</cp:coreProperties>
</file>