
<file path=[Content_Types].xml><?xml version="1.0" encoding="utf-8"?>
<Types xmlns="http://schemas.openxmlformats.org/package/2006/content-types">
  <Override PartName="/ppt/slides/slide41.xml" ContentType="application/vnd.openxmlformats-officedocument.presentationml.slide+xml"/>
  <Override PartName="/ppt/notesSlides/notesSlide16.xml" ContentType="application/vnd.openxmlformats-officedocument.presentationml.notesSlide+xml"/>
  <Override PartName="/ppt/slides/slide50.xml" ContentType="application/vnd.openxmlformats-officedocument.presentationml.slide+xml"/>
  <Override PartName="/ppt/slides/slide18.xml" ContentType="application/vnd.openxmlformats-officedocument.presentationml.slide+xml"/>
  <Override PartName="/ppt/notesSlides/notesSlide26.xml" ContentType="application/vnd.openxmlformats-officedocument.presentationml.notesSlide+xml"/>
  <Override PartName="/ppt/slides/slide60.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70.xml" ContentType="application/vnd.openxmlformats-officedocument.presentationml.slide+xml"/>
  <Override PartName="/ppt/slides/slide9.xml" ContentType="application/vnd.openxmlformats-officedocument.presentationml.slide+xml"/>
  <Override PartName="/ppt/notesSlides/notesSlide45.xml" ContentType="application/vnd.openxmlformats-officedocument.presentationml.notesSlide+xml"/>
  <Override PartName="/ppt/slides/slide47.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slides/slide66.xml" ContentType="application/vnd.openxmlformats-officedocument.presentationml.slide+xml"/>
  <Override PartName="/ppt/theme/theme1.xml" ContentType="application/vnd.openxmlformats-officedocument.theme+xml"/>
  <Override PartName="/ppt/notesSlides/notesSlide2.xml" ContentType="application/vnd.openxmlformats-officedocument.presentationml.notesSlide+xml"/>
  <Override PartName="/ppt/slides/slide75.xml" ContentType="application/vnd.openxmlformats-officedocument.presentationml.slide+xml"/>
  <Override PartName="/ppt/slides/slide85.xml" ContentType="application/vnd.openxmlformats-officedocument.presentationml.slide+xml"/>
  <Override PartName="/ppt/slides/slide95.xml" ContentType="application/vnd.openxmlformats-officedocument.presentationml.slide+xml"/>
  <Default Extension="jpeg" ContentType="image/jpeg"/>
  <Override PartName="/ppt/notesSlides/notesSlide11.xml" ContentType="application/vnd.openxmlformats-officedocument.presentationml.notesSlide+xml"/>
  <Override PartName="/ppt/slides/slide13.xml" ContentType="application/vnd.openxmlformats-officedocument.presentationml.slide+xml"/>
  <Override PartName="/ppt/notesSlides/notesSlide21.xml" ContentType="application/vnd.openxmlformats-officedocument.presentationml.notesSlide+xml"/>
  <Override PartName="/ppt/slides/slide23.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slides/slide4.xml" ContentType="application/vnd.openxmlformats-officedocument.presentationml.slide+xml"/>
  <Override PartName="/ppt/notesSlides/notesSlide40.xml" ContentType="application/vnd.openxmlformats-officedocument.presentationml.notesSlide+xml"/>
  <Override PartName="/ppt/slideLayouts/slideLayout5.xml" ContentType="application/vnd.openxmlformats-officedocument.presentationml.slideLayout+xml"/>
  <Override PartName="/ppt/slideMasters/slideMaster2.xml" ContentType="application/vnd.openxmlformats-officedocument.presentationml.slideMaster+xml"/>
  <Override PartName="/ppt/slides/slide42.xml" ContentType="application/vnd.openxmlformats-officedocument.presentationml.slide+xml"/>
  <Override PartName="/ppt/notesSlides/notesSlide17.xml" ContentType="application/vnd.openxmlformats-officedocument.presentationml.notesSlide+xml"/>
  <Override PartName="/ppt/notesSlides/notesSlide50.xml" ContentType="application/vnd.openxmlformats-officedocument.presentationml.notesSlide+xml"/>
  <Override PartName="/ppt/slides/slide51.xml" ContentType="application/vnd.openxmlformats-officedocument.presentationml.slide+xml"/>
  <Override PartName="/ppt/slides/slide19.xml" ContentType="application/vnd.openxmlformats-officedocument.presentationml.slide+xml"/>
  <Override PartName="/ppt/notesSlides/notesSlide27.xml" ContentType="application/vnd.openxmlformats-officedocument.presentationml.notesSlide+xml"/>
  <Override PartName="/ppt/slideLayouts/slideLayout10.xml" ContentType="application/vnd.openxmlformats-officedocument.presentationml.slideLayout+xml"/>
  <Override PartName="/ppt/slides/slide61.xml" ContentType="application/vnd.openxmlformats-officedocument.presentationml.slide+xml"/>
  <Override PartName="/ppt/slides/slide29.xml" ContentType="application/vnd.openxmlformats-officedocument.presentationml.slide+xml"/>
  <Override PartName="/ppt/notesSlides/notesSlide36.xml" ContentType="application/vnd.openxmlformats-officedocument.presentationml.notesSlide+xml"/>
  <Override PartName="/ppt/slides/slide38.xml" ContentType="application/vnd.openxmlformats-officedocument.presentationml.slide+xml"/>
  <Override PartName="/ppt/slides/slide71.xml" ContentType="application/vnd.openxmlformats-officedocument.presentationml.slide+xml"/>
  <Override PartName="/ppt/notesSlides/notesSlide46.xml" ContentType="application/vnd.openxmlformats-officedocument.presentationml.notesSlide+xml"/>
  <Override PartName="/ppt/slides/slide80.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90.xml" ContentType="application/vnd.openxmlformats-officedocument.presentationml.slide+xml"/>
  <Override PartName="/ppt/slides/slide67.xml" ContentType="application/vnd.openxmlformats-officedocument.presentationml.slide+xml"/>
  <Override PartName="/ppt/theme/theme2.xml" ContentType="application/vnd.openxmlformats-officedocument.theme+xml"/>
  <Override PartName="/ppt/notesSlides/notesSlide3.xml" ContentType="application/vnd.openxmlformats-officedocument.presentationml.notesSlide+xml"/>
  <Override PartName="/ppt/slides/slide76.xml" ContentType="application/vnd.openxmlformats-officedocument.presentationml.slide+xml"/>
  <Override PartName="/ppt/slides/slide86.xml" ContentType="application/vnd.openxmlformats-officedocument.presentationml.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slides/slide14.xml" ContentType="application/vnd.openxmlformats-officedocument.presentationml.slide+xml"/>
  <Override PartName="/ppt/notesSlides/notesSlide22.xml" ContentType="application/vnd.openxmlformats-officedocument.presentationml.notesSlide+xml"/>
  <Override PartName="/ppt/slides/slide24.xml" ContentType="application/vnd.openxmlformats-officedocument.presentationml.slide+xml"/>
  <Default Extension="bin" ContentType="application/vnd.openxmlformats-officedocument.presentationml.printerSettings"/>
  <Override PartName="/ppt/notesSlides/notesSlide32.xml" ContentType="application/vnd.openxmlformats-officedocument.presentationml.notesSlide+xml"/>
  <Override PartName="/ppt/slides/slide33.xml" ContentType="application/vnd.openxmlformats-officedocument.presentationml.slide+xml"/>
  <Override PartName="/ppt/slides/slide5.xml" ContentType="application/vnd.openxmlformats-officedocument.presentationml.slide+xml"/>
  <Default Extension="xml" ContentType="application/xml"/>
  <Override PartName="/ppt/slideLayouts/slideLayout6.xml" ContentType="application/vnd.openxmlformats-officedocument.presentationml.slideLayout+xml"/>
  <Override PartName="/ppt/tableStyles.xml" ContentType="application/vnd.openxmlformats-officedocument.presentationml.tableStyles+xml"/>
  <Override PartName="/ppt/slides/slide43.xml" ContentType="application/vnd.openxmlformats-officedocument.presentationml.slide+xml"/>
  <Override PartName="/ppt/notesSlides/notesSlide41.xml" ContentType="application/vnd.openxmlformats-officedocument.presentationml.notesSlide+xml"/>
  <Override PartName="/ppt/notesSlides/notesSlide18.xml" ContentType="application/vnd.openxmlformats-officedocument.presentationml.notesSlide+xml"/>
  <Override PartName="/ppt/notesSlides/notesSlide51.xml" ContentType="application/vnd.openxmlformats-officedocument.presentationml.notesSlide+xml"/>
  <Override PartName="/ppt/slides/slide52.xml" ContentType="application/vnd.openxmlformats-officedocument.presentationml.slide+xml"/>
  <Override PartName="/ppt/notesSlides/notesSlide28.xml" ContentType="application/vnd.openxmlformats-officedocument.presentationml.notesSlide+xml"/>
  <Override PartName="/ppt/slideLayouts/slideLayout11.xml" ContentType="application/vnd.openxmlformats-officedocument.presentationml.slideLayout+xml"/>
  <Override PartName="/ppt/slides/slide62.xml" ContentType="application/vnd.openxmlformats-officedocument.presentationml.slide+xml"/>
  <Override PartName="/ppt/notesSlides/notesSlide37.xml" ContentType="application/vnd.openxmlformats-officedocument.presentationml.notesSlide+xml"/>
  <Override PartName="/docProps/app.xml" ContentType="application/vnd.openxmlformats-officedocument.extended-properties+xml"/>
  <Override PartName="/ppt/slides/slide39.xml" ContentType="application/vnd.openxmlformats-officedocument.presentationml.slide+xml"/>
  <Override PartName="/ppt/notesSlides/notesSlide47.xml" ContentType="application/vnd.openxmlformats-officedocument.presentationml.notesSlide+xml"/>
  <Override PartName="/ppt/slides/slide81.xml" ContentType="application/vnd.openxmlformats-officedocument.presentationml.slide+xml"/>
  <Override PartName="/ppt/slides/slide49.xml" ContentType="application/vnd.openxmlformats-officedocument.presentationml.slide+xml"/>
  <Override PartName="/ppt/slides/slide58.xml" ContentType="application/vnd.openxmlformats-officedocument.presentationml.slide+xml"/>
  <Override PartName="/ppt/slides/slide91.xml" ContentType="application/vnd.openxmlformats-officedocument.presentationml.slide+xml"/>
  <Override PartName="/docProps/core.xml" ContentType="application/vnd.openxmlformats-package.core-properties+xml"/>
  <Override PartName="/ppt/slides/slide68.xml" ContentType="application/vnd.openxmlformats-officedocument.presentationml.slide+xml"/>
  <Override PartName="/ppt/theme/theme3.xml" ContentType="application/vnd.openxmlformats-officedocument.theme+xml"/>
  <Override PartName="/ppt/notesSlides/notesSlide4.xml" ContentType="application/vnd.openxmlformats-officedocument.presentationml.notesSlide+xml"/>
  <Override PartName="/ppt/slides/slide77.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13.xml" ContentType="application/vnd.openxmlformats-officedocument.presentationml.notesSlide+xml"/>
  <Override PartName="/ppt/slides/slide15.xml" ContentType="application/vnd.openxmlformats-officedocument.presentationml.slide+xml"/>
  <Override PartName="/ppt/notesSlides/notesSlide23.xml" ContentType="application/vnd.openxmlformats-officedocument.presentationml.notesSlide+xml"/>
  <Override PartName="/ppt/slides/slide25.xml" ContentType="application/vnd.openxmlformats-officedocument.presentationml.slide+xml"/>
  <Override PartName="/ppt/notesSlides/notesSlide33.xml" ContentType="application/vnd.openxmlformats-officedocument.presentationml.notesSlide+xml"/>
  <Override PartName="/ppt/slides/slide34.xml" ContentType="application/vnd.openxmlformats-officedocument.presentationml.slide+xml"/>
  <Override PartName="/ppt/slides/slide6.xml" ContentType="application/vnd.openxmlformats-officedocument.presentationml.slide+xml"/>
  <Override PartName="/ppt/notesSlides/notesSlide42.xml" ContentType="application/vnd.openxmlformats-officedocument.presentationml.notesSlide+xml"/>
  <Override PartName="/ppt/slideLayouts/slideLayout7.xml" ContentType="application/vnd.openxmlformats-officedocument.presentationml.slideLayout+xml"/>
  <Override PartName="/ppt/slides/slide44.xml" ContentType="application/vnd.openxmlformats-officedocument.presentationml.slide+xml"/>
  <Override PartName="/ppt/notesSlides/notesSlide19.xml" ContentType="application/vnd.openxmlformats-officedocument.presentationml.notesSlide+xml"/>
  <Override PartName="/ppt/notesSlides/notesSlide52.xml" ContentType="application/vnd.openxmlformats-officedocument.presentationml.notesSlide+xml"/>
  <Override PartName="/ppt/slides/slide53.xml" ContentType="application/vnd.openxmlformats-officedocument.presentationml.slide+xml"/>
  <Override PartName="/ppt/notesSlides/notesSlide29.xml" ContentType="application/vnd.openxmlformats-officedocument.presentationml.notesSlide+xml"/>
  <Override PartName="/ppt/slideLayouts/slideLayout12.xml" ContentType="application/vnd.openxmlformats-officedocument.presentationml.slideLayout+xml"/>
  <Override PartName="/ppt/slides/slide63.xml" ContentType="application/vnd.openxmlformats-officedocument.presentationml.slide+xml"/>
  <Override PartName="/ppt/notesSlides/notesSlide38.xml" ContentType="application/vnd.openxmlformats-officedocument.presentationml.notesSlide+xml"/>
  <Override PartName="/ppt/slides/slide72.xml" ContentType="application/vnd.openxmlformats-officedocument.presentationml.slide+xml"/>
  <Override PartName="/ppt/notesSlides/notesSlide48.xml" ContentType="application/vnd.openxmlformats-officedocument.presentationml.notesSlide+xml"/>
  <Override PartName="/ppt/slides/slide82.xml" ContentType="application/vnd.openxmlformats-officedocument.presentationml.slide+xml"/>
  <Override PartName="/ppt/slides/slide92.xml" ContentType="application/vnd.openxmlformats-officedocument.presentationml.slide+xml"/>
  <Override PartName="/ppt/slides/slide59.xml" ContentType="application/vnd.openxmlformats-officedocument.presentationml.slide+xml"/>
  <Override PartName="/ppt/slides/slide69.xml" ContentType="application/vnd.openxmlformats-officedocument.presentationml.slide+xml"/>
  <Override PartName="/ppt/notesSlides/notesSlide5.xml" ContentType="application/vnd.openxmlformats-officedocument.presentationml.notesSlide+xml"/>
  <Override PartName="/ppt/slides/slide78.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slides/slide88.xml" ContentType="application/vnd.openxmlformats-officedocument.presentationml.slide+xml"/>
  <Override PartName="/ppt/slides/slide20.xml" ContentType="application/vnd.openxmlformats-officedocument.presentationml.slide+xml"/>
  <Override PartName="/ppt/slides/slide1.xml" ContentType="application/vnd.openxmlformats-officedocument.presentationml.slide+xml"/>
  <Override PartName="/ppt/slideLayouts/slideLayout2.xml" ContentType="application/vnd.openxmlformats-officedocument.presentationml.slideLayout+xml"/>
  <Override PartName="/ppt/notesSlides/notesSlide14.xml" ContentType="application/vnd.openxmlformats-officedocument.presentationml.notesSlide+xml"/>
  <Override PartName="/ppt/slides/slide16.xml" ContentType="application/vnd.openxmlformats-officedocument.presentationml.slide+xml"/>
  <Override PartName="/ppt/notesSlides/notesSlide24.xml" ContentType="application/vnd.openxmlformats-officedocument.presentationml.notesSlide+xml"/>
  <Override PartName="/ppt/viewProps.xml" ContentType="application/vnd.openxmlformats-officedocument.presentationml.viewProps+xml"/>
  <Default Extension="rels" ContentType="application/vnd.openxmlformats-package.relationships+xml"/>
  <Override PartName="/ppt/slides/slide26.xml" ContentType="application/vnd.openxmlformats-officedocument.presentationml.slide+xml"/>
  <Override PartName="/ppt/notesSlides/notesSlide34.xml" ContentType="application/vnd.openxmlformats-officedocument.presentationml.notesSlide+xml"/>
  <Override PartName="/ppt/slides/slide35.xml" ContentType="application/vnd.openxmlformats-officedocument.presentationml.slide+xml"/>
  <Override PartName="/ppt/slides/slide7.xml" ContentType="application/vnd.openxmlformats-officedocument.presentationml.slide+xml"/>
  <Override PartName="/ppt/notesSlides/notesSlide43.xml" ContentType="application/vnd.openxmlformats-officedocument.presentationml.notesSlide+xml"/>
  <Override PartName="/ppt/slideLayouts/slideLayout8.xml" ContentType="application/vnd.openxmlformats-officedocument.presentationml.slideLayout+xml"/>
  <Override PartName="/ppt/slides/slide45.xml" ContentType="application/vnd.openxmlformats-officedocument.presentationml.slide+xml"/>
  <Override PartName="/ppt/notesSlides/notesSlide53.xml" ContentType="application/vnd.openxmlformats-officedocument.presentationml.notesSlide+xml"/>
  <Override PartName="/ppt/slides/slide54.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notesSlides/notesSlide39.xml" ContentType="application/vnd.openxmlformats-officedocument.presentationml.notesSlide+xml"/>
  <Override PartName="/ppt/slides/slide73.xml" ContentType="application/vnd.openxmlformats-officedocument.presentationml.slide+xml"/>
  <Override PartName="/ppt/presentation.xml" ContentType="application/vnd.openxmlformats-officedocument.presentationml.presentation.main+xml"/>
  <Override PartName="/ppt/notesSlides/notesSlide49.xml" ContentType="application/vnd.openxmlformats-officedocument.presentationml.notesSlide+xml"/>
  <Override PartName="/ppt/slides/slide83.xml" ContentType="application/vnd.openxmlformats-officedocument.presentationml.slide+xml"/>
  <Override PartName="/ppt/slides/slide93.xml" ContentType="application/vnd.openxmlformats-officedocument.presentationml.slide+xml"/>
  <Override PartName="/ppt/notesSlides/notesSlide6.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11.xml" ContentType="application/vnd.openxmlformats-officedocument.presentationml.slide+xml"/>
  <Override PartName="/ppt/slides/slide89.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slideLayouts/slideLayout3.xml" ContentType="application/vnd.openxmlformats-officedocument.presentationml.slideLayout+xml"/>
  <Override PartName="/ppt/slides/slide40.xml" ContentType="application/vnd.openxmlformats-officedocument.presentationml.slide+xml"/>
  <Override PartName="/ppt/notesSlides/notesSlide15.xml" ContentType="application/vnd.openxmlformats-officedocument.presentationml.notesSlide+xml"/>
  <Override PartName="/ppt/slides/slide17.xml" ContentType="application/vnd.openxmlformats-officedocument.presentationml.slide+xml"/>
  <Override PartName="/ppt/notesSlides/notesSlide25.xml" ContentType="application/vnd.openxmlformats-officedocument.presentationml.notesSlide+xml"/>
  <Override PartName="/ppt/slides/slide27.xml" ContentType="application/vnd.openxmlformats-officedocument.presentationml.slide+xml"/>
  <Override PartName="/ppt/notesSlides/notesSlide35.xml" ContentType="application/vnd.openxmlformats-officedocument.presentationml.notesSlide+xml"/>
  <Override PartName="/ppt/slides/slide36.xml" ContentType="application/vnd.openxmlformats-officedocument.presentationml.slide+xml"/>
  <Override PartName="/ppt/slides/slide8.xml" ContentType="application/vnd.openxmlformats-officedocument.presentationml.slide+xml"/>
  <Override PartName="/ppt/notesSlides/notesSlide44.xml" ContentType="application/vnd.openxmlformats-officedocument.presentationml.notesSlide+xml"/>
  <Override PartName="/ppt/slideLayouts/slideLayout9.xml" ContentType="application/vnd.openxmlformats-officedocument.presentationml.slideLayout+xml"/>
  <Override PartName="/ppt/slides/slide46.xml" ContentType="application/vnd.openxmlformats-officedocument.presentationml.slide+xml"/>
  <Override PartName="/ppt/notesSlides/notesSlide54.xml" ContentType="application/vnd.openxmlformats-officedocument.presentationml.notesSlide+xml"/>
  <Override PartName="/ppt/slides/slide55.xml" ContentType="application/vnd.openxmlformats-officedocument.presentationml.slide+xml"/>
  <Override PartName="/ppt/slides/slide65.xml" ContentType="application/vnd.openxmlformats-officedocument.presentationml.slide+xml"/>
  <Override PartName="/ppt/notesSlides/notesSlide1.xml" ContentType="application/vnd.openxmlformats-officedocument.presentationml.notesSlide+xml"/>
  <Override PartName="/ppt/slides/slide74.xml" ContentType="application/vnd.openxmlformats-officedocument.presentationml.slide+xml"/>
  <Override PartName="/ppt/slides/slide84.xml" ContentType="application/vnd.openxmlformats-officedocument.presentationml.slide+xml"/>
  <Override PartName="/ppt/slides/slide94.xml" ContentType="application/vnd.openxmlformats-officedocument.presentationml.slide+xml"/>
  <Override PartName="/ppt/notesSlides/notesSlide7.xml" ContentType="application/vnd.openxmlformats-officedocument.presentationml.notesSlide+xml"/>
  <Override PartName="/ppt/slides/slide12.xml" ContentType="application/vnd.openxmlformats-officedocument.presentationml.slide+xml"/>
  <Override PartName="/ppt/notesSlides/notesSlide20.xml" ContentType="application/vnd.openxmlformats-officedocument.presentationml.notesSlide+xml"/>
  <Override PartName="/ppt/slides/slide22.xml" ContentType="application/vnd.openxmlformats-officedocument.presentationml.slide+xml"/>
  <Override PartName="/ppt/notesSlides/notesSlide30.xml" ContentType="application/vnd.openxmlformats-officedocument.presentationml.notesSlide+xml"/>
  <Override PartName="/ppt/slides/slide31.xml" ContentType="application/vnd.openxmlformats-officedocument.presentationml.slide+xml"/>
  <Override PartName="/ppt/slides/slide3.xml" ContentType="application/vnd.openxmlformats-officedocument.presentationml.slide+xml"/>
  <Override PartName="/ppt/slideLayouts/slideLayout4.xml" ContentType="application/vnd.openxmlformats-officedocument.presentationml.slideLayout+xml"/>
  <Override PartName="/ppt/slideMasters/slideMaster1.xml" ContentType="application/vnd.openxmlformats-officedocument.presentationml.slideMaster+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 id="2147483660" r:id="rId2"/>
  </p:sldMasterIdLst>
  <p:notesMasterIdLst>
    <p:notesMasterId r:id="rId99"/>
  </p:notesMasterIdLst>
  <p:sldIdLst>
    <p:sldId id="336" r:id="rId3"/>
    <p:sldId id="337" r:id="rId4"/>
    <p:sldId id="257" r:id="rId5"/>
    <p:sldId id="258" r:id="rId6"/>
    <p:sldId id="338" r:id="rId7"/>
    <p:sldId id="259" r:id="rId8"/>
    <p:sldId id="260" r:id="rId9"/>
    <p:sldId id="339" r:id="rId10"/>
    <p:sldId id="273" r:id="rId11"/>
    <p:sldId id="340" r:id="rId12"/>
    <p:sldId id="261" r:id="rId13"/>
    <p:sldId id="341" r:id="rId14"/>
    <p:sldId id="284" r:id="rId15"/>
    <p:sldId id="294" r:id="rId16"/>
    <p:sldId id="295" r:id="rId17"/>
    <p:sldId id="342" r:id="rId18"/>
    <p:sldId id="262" r:id="rId19"/>
    <p:sldId id="343" r:id="rId20"/>
    <p:sldId id="275" r:id="rId21"/>
    <p:sldId id="344" r:id="rId22"/>
    <p:sldId id="345" r:id="rId23"/>
    <p:sldId id="263" r:id="rId24"/>
    <p:sldId id="264" r:id="rId25"/>
    <p:sldId id="346" r:id="rId26"/>
    <p:sldId id="347" r:id="rId27"/>
    <p:sldId id="265" r:id="rId28"/>
    <p:sldId id="276" r:id="rId29"/>
    <p:sldId id="348" r:id="rId30"/>
    <p:sldId id="349" r:id="rId31"/>
    <p:sldId id="266" r:id="rId32"/>
    <p:sldId id="350" r:id="rId33"/>
    <p:sldId id="267" r:id="rId34"/>
    <p:sldId id="277" r:id="rId35"/>
    <p:sldId id="268" r:id="rId36"/>
    <p:sldId id="351" r:id="rId37"/>
    <p:sldId id="269" r:id="rId38"/>
    <p:sldId id="352" r:id="rId39"/>
    <p:sldId id="353" r:id="rId40"/>
    <p:sldId id="270" r:id="rId41"/>
    <p:sldId id="354" r:id="rId42"/>
    <p:sldId id="271" r:id="rId43"/>
    <p:sldId id="355" r:id="rId44"/>
    <p:sldId id="272" r:id="rId45"/>
    <p:sldId id="356" r:id="rId46"/>
    <p:sldId id="299" r:id="rId47"/>
    <p:sldId id="357" r:id="rId48"/>
    <p:sldId id="300" r:id="rId49"/>
    <p:sldId id="304" r:id="rId50"/>
    <p:sldId id="358" r:id="rId51"/>
    <p:sldId id="305" r:id="rId52"/>
    <p:sldId id="359" r:id="rId53"/>
    <p:sldId id="307" r:id="rId54"/>
    <p:sldId id="309" r:id="rId55"/>
    <p:sldId id="360" r:id="rId56"/>
    <p:sldId id="311" r:id="rId57"/>
    <p:sldId id="361" r:id="rId58"/>
    <p:sldId id="313" r:id="rId59"/>
    <p:sldId id="362" r:id="rId60"/>
    <p:sldId id="314" r:id="rId61"/>
    <p:sldId id="363" r:id="rId62"/>
    <p:sldId id="364" r:id="rId63"/>
    <p:sldId id="365" r:id="rId64"/>
    <p:sldId id="317" r:id="rId65"/>
    <p:sldId id="366" r:id="rId66"/>
    <p:sldId id="367" r:id="rId67"/>
    <p:sldId id="319" r:id="rId68"/>
    <p:sldId id="368" r:id="rId69"/>
    <p:sldId id="321" r:id="rId70"/>
    <p:sldId id="369" r:id="rId71"/>
    <p:sldId id="323" r:id="rId72"/>
    <p:sldId id="370" r:id="rId73"/>
    <p:sldId id="325" r:id="rId74"/>
    <p:sldId id="371" r:id="rId75"/>
    <p:sldId id="327" r:id="rId76"/>
    <p:sldId id="328" r:id="rId77"/>
    <p:sldId id="372" r:id="rId78"/>
    <p:sldId id="330" r:id="rId79"/>
    <p:sldId id="331" r:id="rId80"/>
    <p:sldId id="373" r:id="rId81"/>
    <p:sldId id="332" r:id="rId82"/>
    <p:sldId id="374" r:id="rId83"/>
    <p:sldId id="333" r:id="rId84"/>
    <p:sldId id="375" r:id="rId85"/>
    <p:sldId id="377" r:id="rId86"/>
    <p:sldId id="378" r:id="rId87"/>
    <p:sldId id="379" r:id="rId88"/>
    <p:sldId id="380" r:id="rId89"/>
    <p:sldId id="376" r:id="rId90"/>
    <p:sldId id="381" r:id="rId91"/>
    <p:sldId id="382" r:id="rId92"/>
    <p:sldId id="383" r:id="rId93"/>
    <p:sldId id="384" r:id="rId94"/>
    <p:sldId id="385" r:id="rId95"/>
    <p:sldId id="386" r:id="rId96"/>
    <p:sldId id="387" r:id="rId97"/>
    <p:sldId id="388" r:id="rId9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copy editor" initials="CE" lastIdx="9"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9521" autoAdjust="0"/>
    <p:restoredTop sz="90788" autoAdjust="0"/>
  </p:normalViewPr>
  <p:slideViewPr>
    <p:cSldViewPr snapToGrid="0" snapToObjects="1">
      <p:cViewPr>
        <p:scale>
          <a:sx n="100" d="100"/>
          <a:sy n="100" d="100"/>
        </p:scale>
        <p:origin x="-2432" y="-6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01" Type="http://schemas.openxmlformats.org/officeDocument/2006/relationships/commentAuthors" Target="commentAuthors.xml"/><Relationship Id="rId102" Type="http://schemas.openxmlformats.org/officeDocument/2006/relationships/presProps" Target="presProps.xml"/><Relationship Id="rId103" Type="http://schemas.openxmlformats.org/officeDocument/2006/relationships/viewProps" Target="viewProps.xml"/><Relationship Id="rId104" Type="http://schemas.openxmlformats.org/officeDocument/2006/relationships/theme" Target="theme/theme1.xml"/><Relationship Id="rId10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90" Type="http://schemas.openxmlformats.org/officeDocument/2006/relationships/slide" Target="slides/slide88.xml"/><Relationship Id="rId91" Type="http://schemas.openxmlformats.org/officeDocument/2006/relationships/slide" Target="slides/slide89.xml"/><Relationship Id="rId92" Type="http://schemas.openxmlformats.org/officeDocument/2006/relationships/slide" Target="slides/slide90.xml"/><Relationship Id="rId93" Type="http://schemas.openxmlformats.org/officeDocument/2006/relationships/slide" Target="slides/slide91.xml"/><Relationship Id="rId94" Type="http://schemas.openxmlformats.org/officeDocument/2006/relationships/slide" Target="slides/slide92.xml"/><Relationship Id="rId95" Type="http://schemas.openxmlformats.org/officeDocument/2006/relationships/slide" Target="slides/slide93.xml"/><Relationship Id="rId96" Type="http://schemas.openxmlformats.org/officeDocument/2006/relationships/slide" Target="slides/slide94.xml"/><Relationship Id="rId97" Type="http://schemas.openxmlformats.org/officeDocument/2006/relationships/slide" Target="slides/slide95.xml"/><Relationship Id="rId98" Type="http://schemas.openxmlformats.org/officeDocument/2006/relationships/slide" Target="slides/slide96.xml"/><Relationship Id="rId99" Type="http://schemas.openxmlformats.org/officeDocument/2006/relationships/notesMaster" Target="notesMasters/notesMaster1.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100" Type="http://schemas.openxmlformats.org/officeDocument/2006/relationships/printerSettings" Target="printerSettings/printerSettings1.bin"/><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D35C8D9-0CE2-4498-BA82-18CE7B18E4DD}" type="datetimeFigureOut">
              <a:rPr lang="en-US"/>
              <a:pPr>
                <a:defRPr/>
              </a:pPr>
              <a:t>5/18/12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C14E1C81-DCB0-41CD-AEDF-A1B579996988}"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47DCA0-12FD-4C60-BB9A-BBF01BF5BE0C}" type="slidenum">
              <a:rPr lang="en-US">
                <a:cs typeface="Arial" charset="0"/>
              </a:rPr>
              <a:pPr fontAlgn="base">
                <a:spcBef>
                  <a:spcPct val="0"/>
                </a:spcBef>
                <a:spcAft>
                  <a:spcPct val="0"/>
                </a:spcAft>
                <a:defRPr/>
              </a:pPr>
              <a:t>1</a:t>
            </a:fld>
            <a:endParaRPr lang="en-US">
              <a:cs typeface="Arial" charset="0"/>
            </a:endParaRPr>
          </a:p>
        </p:txBody>
      </p:sp>
      <p:sp>
        <p:nvSpPr>
          <p:cNvPr id="15362"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3"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smtClean="0">
              <a:ea typeface="MS PGothic"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A76002-BCD2-40E9-ABD4-168640FA3E50}" type="slidenum">
              <a:rPr lang="en-US">
                <a:cs typeface="Arial" charset="0"/>
              </a:rPr>
              <a:pPr fontAlgn="base">
                <a:spcBef>
                  <a:spcPct val="0"/>
                </a:spcBef>
                <a:spcAft>
                  <a:spcPct val="0"/>
                </a:spcAft>
                <a:defRPr/>
              </a:pPr>
              <a:t>20</a:t>
            </a:fld>
            <a:endParaRPr lang="en-US">
              <a:cs typeface="Arial" charset="0"/>
            </a:endParaRPr>
          </a:p>
        </p:txBody>
      </p:sp>
      <p:sp>
        <p:nvSpPr>
          <p:cNvPr id="440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40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Figure 5.6 Ions Are Created through the Loss or Gain of Electrons </a:t>
            </a:r>
            <a:endParaRPr lang="en-US" smtClean="0"/>
          </a:p>
          <a:p>
            <a:pPr eaLnBrk="1" hangingPunct="1">
              <a:spcBef>
                <a:spcPct val="0"/>
              </a:spcBef>
            </a:pPr>
            <a:r>
              <a:rPr lang="en-US" smtClean="0"/>
              <a:t>Negatively charged ions are often given special names, such as “chloride” for the chlorine ion (Cl</a:t>
            </a:r>
            <a:r>
              <a:rPr lang="en-US" baseline="30000" smtClean="0"/>
              <a:t>−</a:t>
            </a:r>
            <a:r>
              <a:rPr lang="en-US" smtClean="0"/>
              <a:t>) and “fluoride” for the fluorine ion (F</a:t>
            </a:r>
            <a:r>
              <a:rPr lang="en-US" baseline="30000" smtClean="0"/>
              <a:t>−</a:t>
            </a:r>
            <a:r>
              <a:rPr lang="en-US" smtClean="0"/>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C6E1BCA-A44E-4819-940A-B5C69A53B25C}" type="slidenum">
              <a:rPr lang="en-US">
                <a:cs typeface="Arial" charset="0"/>
              </a:rPr>
              <a:pPr fontAlgn="base">
                <a:spcBef>
                  <a:spcPct val="0"/>
                </a:spcBef>
                <a:spcAft>
                  <a:spcPct val="0"/>
                </a:spcAft>
                <a:defRPr/>
              </a:pPr>
              <a:t>21</a:t>
            </a:fld>
            <a:endParaRPr lang="en-US">
              <a:cs typeface="Arial" charset="0"/>
            </a:endParaRPr>
          </a:p>
        </p:txBody>
      </p:sp>
      <p:sp>
        <p:nvSpPr>
          <p:cNvPr id="4608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608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Figure 5.7 Salts Are Ionic Compounds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91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D8766E1-56FE-40C0-9E0B-91EC1A1D42EA}" type="slidenum">
              <a:rPr lang="en-US">
                <a:cs typeface="Arial" charset="0"/>
              </a:rPr>
              <a:pPr fontAlgn="base">
                <a:spcBef>
                  <a:spcPct val="0"/>
                </a:spcBef>
                <a:spcAft>
                  <a:spcPct val="0"/>
                </a:spcAft>
                <a:defRPr/>
              </a:pPr>
              <a:t>23</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004955-E931-40C1-80C1-B96E53EEC3B5}" type="slidenum">
              <a:rPr lang="en-US">
                <a:cs typeface="Arial" charset="0"/>
              </a:rPr>
              <a:pPr fontAlgn="base">
                <a:spcBef>
                  <a:spcPct val="0"/>
                </a:spcBef>
                <a:spcAft>
                  <a:spcPct val="0"/>
                </a:spcAft>
                <a:defRPr/>
              </a:pPr>
              <a:t>24</a:t>
            </a:fld>
            <a:endParaRPr lang="en-US">
              <a:cs typeface="Arial" charset="0"/>
            </a:endParaRPr>
          </a:p>
        </p:txBody>
      </p:sp>
      <p:sp>
        <p:nvSpPr>
          <p:cNvPr id="512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12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BC8EE22-2119-4814-8EA2-0EEFECD35E41}" type="slidenum">
              <a:rPr lang="en-US">
                <a:cs typeface="Arial" charset="0"/>
              </a:rPr>
              <a:pPr fontAlgn="base">
                <a:spcBef>
                  <a:spcPct val="0"/>
                </a:spcBef>
                <a:spcAft>
                  <a:spcPct val="0"/>
                </a:spcAft>
                <a:defRPr/>
              </a:pPr>
              <a:t>25</a:t>
            </a:fld>
            <a:endParaRPr lang="en-US">
              <a:cs typeface="Arial" charset="0"/>
            </a:endParaRPr>
          </a:p>
        </p:txBody>
      </p:sp>
      <p:sp>
        <p:nvSpPr>
          <p:cNvPr id="532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32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1B9CC50-303F-4FD3-94BC-7F2D22438B96}" type="slidenum">
              <a:rPr lang="en-US">
                <a:cs typeface="Arial" charset="0"/>
              </a:rPr>
              <a:pPr fontAlgn="base">
                <a:spcBef>
                  <a:spcPct val="0"/>
                </a:spcBef>
                <a:spcAft>
                  <a:spcPct val="0"/>
                </a:spcAft>
                <a:defRPr/>
              </a:pPr>
              <a:t>28</a:t>
            </a:fld>
            <a:endParaRPr lang="en-US">
              <a:cs typeface="Arial" charset="0"/>
            </a:endParaRPr>
          </a:p>
        </p:txBody>
      </p:sp>
      <p:sp>
        <p:nvSpPr>
          <p:cNvPr id="5734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Figure 5.8 Charged Substances Dissolve in Water to Form Solutions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9875C8C-EE04-45EA-8DE3-D40EF05C16CA}" type="slidenum">
              <a:rPr lang="en-US">
                <a:cs typeface="Arial" charset="0"/>
              </a:rPr>
              <a:pPr fontAlgn="base">
                <a:spcBef>
                  <a:spcPct val="0"/>
                </a:spcBef>
                <a:spcAft>
                  <a:spcPct val="0"/>
                </a:spcAft>
                <a:defRPr/>
              </a:pPr>
              <a:t>29</a:t>
            </a:fld>
            <a:endParaRPr lang="en-US">
              <a:cs typeface="Arial" charset="0"/>
            </a:endParaRPr>
          </a:p>
        </p:txBody>
      </p:sp>
      <p:sp>
        <p:nvSpPr>
          <p:cNvPr id="593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ADEEAE-8D9E-4661-BA29-FFCC5B3793DC}" type="slidenum">
              <a:rPr lang="en-US">
                <a:cs typeface="Arial" charset="0"/>
              </a:rPr>
              <a:pPr fontAlgn="base">
                <a:spcBef>
                  <a:spcPct val="0"/>
                </a:spcBef>
                <a:spcAft>
                  <a:spcPct val="0"/>
                </a:spcAft>
                <a:defRPr/>
              </a:pPr>
              <a:t>31</a:t>
            </a:fld>
            <a:endParaRPr lang="en-US">
              <a:cs typeface="Arial" charset="0"/>
            </a:endParaRPr>
          </a:p>
        </p:txBody>
      </p:sp>
      <p:sp>
        <p:nvSpPr>
          <p:cNvPr id="6246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246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Figure 5.9 Hydrogen Bonding between Water Molecules </a:t>
            </a:r>
            <a:endParaRPr lang="en-US" smtClean="0"/>
          </a:p>
          <a:p>
            <a:pPr eaLnBrk="1" hangingPunct="1">
              <a:spcBef>
                <a:spcPct val="0"/>
              </a:spcBef>
            </a:pPr>
            <a:r>
              <a:rPr lang="en-US" smtClean="0"/>
              <a:t>A hydrogen bond is the weak attraction between a hydrogen atom with partial positive charge and the partially negative region of any polar molecule. In vapor form, water molecules move too rapidly, and are too far apart, to form hydrogen bonds.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8ED5049-8BD3-4041-8C8E-157427A56F99}" type="slidenum">
              <a:rPr lang="en-US">
                <a:cs typeface="Arial" charset="0"/>
              </a:rPr>
              <a:pPr fontAlgn="base">
                <a:spcBef>
                  <a:spcPct val="0"/>
                </a:spcBef>
                <a:spcAft>
                  <a:spcPct val="0"/>
                </a:spcAft>
                <a:defRPr/>
              </a:pPr>
              <a:t>35</a:t>
            </a:fld>
            <a:endParaRPr lang="en-US">
              <a:cs typeface="Arial" charset="0"/>
            </a:endParaRPr>
          </a:p>
        </p:txBody>
      </p:sp>
      <p:sp>
        <p:nvSpPr>
          <p:cNvPr id="6758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758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Figure 5.10 Hydrogen Bonding between Water Molecules Contributes to the High Surface Tension of Water </a:t>
            </a:r>
            <a:endParaRPr lang="en-US" smtClean="0"/>
          </a:p>
          <a:p>
            <a:pPr eaLnBrk="1" hangingPunct="1">
              <a:spcBef>
                <a:spcPct val="0"/>
              </a:spcBef>
            </a:pPr>
            <a:r>
              <a:rPr lang="en-US" smtClean="0"/>
              <a:t>The cohesion of water molecules gives rise to surface tension, a force that resists the stretching of the water surface at any air-water boundary.</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8A1F4DD-C27F-49E0-BD25-25271149E441}" type="slidenum">
              <a:rPr lang="en-US">
                <a:cs typeface="Arial" charset="0"/>
              </a:rPr>
              <a:pPr fontAlgn="base">
                <a:spcBef>
                  <a:spcPct val="0"/>
                </a:spcBef>
                <a:spcAft>
                  <a:spcPct val="0"/>
                </a:spcAft>
                <a:defRPr/>
              </a:pPr>
              <a:t>37</a:t>
            </a:fld>
            <a:endParaRPr lang="en-US">
              <a:cs typeface="Arial" charset="0"/>
            </a:endParaRPr>
          </a:p>
        </p:txBody>
      </p:sp>
      <p:sp>
        <p:nvSpPr>
          <p:cNvPr id="706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06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F243240-CA1A-44C0-852D-E27881F89BDB}" type="slidenum">
              <a:rPr lang="en-US">
                <a:cs typeface="Arial" charset="0"/>
              </a:rPr>
              <a:pPr fontAlgn="base">
                <a:spcBef>
                  <a:spcPct val="0"/>
                </a:spcBef>
                <a:spcAft>
                  <a:spcPct val="0"/>
                </a:spcAft>
                <a:defRPr/>
              </a:pPr>
              <a:t>2</a:t>
            </a:fld>
            <a:endParaRPr lang="en-US">
              <a:cs typeface="Arial" charset="0"/>
            </a:endParaRPr>
          </a:p>
        </p:txBody>
      </p:sp>
      <p:sp>
        <p:nvSpPr>
          <p:cNvPr id="1741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An Anti–Trans Fat Rally. </a:t>
            </a:r>
            <a:endParaRPr lang="en-US" smtClean="0"/>
          </a:p>
          <a:p>
            <a:pPr eaLnBrk="1" hangingPunct="1">
              <a:spcBef>
                <a:spcPct val="0"/>
              </a:spcBef>
            </a:pPr>
            <a:r>
              <a:rPr lang="en-US" smtClean="0"/>
              <a:t>A young protestor makes her views known, as the New York City Board of Health holds public hearings on a plan to ban trans fats from city restaurants.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9B6C01C-3485-4E45-B45B-08315147EADE}" type="slidenum">
              <a:rPr lang="en-US">
                <a:cs typeface="Arial" charset="0"/>
              </a:rPr>
              <a:pPr fontAlgn="base">
                <a:spcBef>
                  <a:spcPct val="0"/>
                </a:spcBef>
                <a:spcAft>
                  <a:spcPct val="0"/>
                </a:spcAft>
                <a:defRPr/>
              </a:pPr>
              <a:t>38</a:t>
            </a:fld>
            <a:endParaRPr lang="en-US">
              <a:cs typeface="Arial" charset="0"/>
            </a:endParaRPr>
          </a:p>
        </p:txBody>
      </p:sp>
      <p:sp>
        <p:nvSpPr>
          <p:cNvPr id="727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FC135F6-CF29-4733-B470-969D338F2765}" type="slidenum">
              <a:rPr lang="en-US">
                <a:cs typeface="Arial" charset="0"/>
              </a:rPr>
              <a:pPr fontAlgn="base">
                <a:spcBef>
                  <a:spcPct val="0"/>
                </a:spcBef>
                <a:spcAft>
                  <a:spcPct val="0"/>
                </a:spcAft>
                <a:defRPr/>
              </a:pPr>
              <a:t>40</a:t>
            </a:fld>
            <a:endParaRPr lang="en-US">
              <a:cs typeface="Arial" charset="0"/>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57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Figure 5.11 The pH Scale Indicates Hydrogen Ion Concentration, a Measure of Acidity versus Basicity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DD9898A-7DBB-459E-A41B-9F341A573BDF}" type="slidenum">
              <a:rPr lang="en-US">
                <a:cs typeface="Arial" charset="0"/>
              </a:rPr>
              <a:pPr fontAlgn="base">
                <a:spcBef>
                  <a:spcPct val="0"/>
                </a:spcBef>
                <a:spcAft>
                  <a:spcPct val="0"/>
                </a:spcAft>
                <a:defRPr/>
              </a:pPr>
              <a:t>42</a:t>
            </a:fld>
            <a:endParaRPr lang="en-US">
              <a:cs typeface="Arial" charset="0"/>
            </a:endParaRPr>
          </a:p>
        </p:txBody>
      </p:sp>
      <p:sp>
        <p:nvSpPr>
          <p:cNvPr id="7885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885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TABLE 5.1 The Versatility of Carbon Atoms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CACE6EC-6B65-48BF-94D6-13155AF4109E}" type="slidenum">
              <a:rPr lang="en-US">
                <a:cs typeface="Arial" charset="0"/>
              </a:rPr>
              <a:pPr fontAlgn="base">
                <a:spcBef>
                  <a:spcPct val="0"/>
                </a:spcBef>
                <a:spcAft>
                  <a:spcPct val="0"/>
                </a:spcAft>
                <a:defRPr/>
              </a:pPr>
              <a:t>44</a:t>
            </a:fld>
            <a:endParaRPr lang="en-US">
              <a:cs typeface="Arial" charset="0"/>
            </a:endParaRPr>
          </a:p>
        </p:txBody>
      </p:sp>
      <p:sp>
        <p:nvSpPr>
          <p:cNvPr id="819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Figure 5.12 Polymers Are Long Chains Made from Repeating Units Known as Monomers </a:t>
            </a:r>
            <a:endParaRPr lang="en-US" smtClean="0"/>
          </a:p>
          <a:p>
            <a:pPr eaLnBrk="1" hangingPunct="1">
              <a:spcBef>
                <a:spcPct val="0"/>
              </a:spcBef>
            </a:pPr>
            <a:r>
              <a:rPr lang="en-US" smtClean="0"/>
              <a:t>A handful of monomers can be assembled into a great variety of polymers. The formula is: number of available monomers</a:t>
            </a:r>
            <a:r>
              <a:rPr lang="en-US" i="1" baseline="30000" smtClean="0"/>
              <a:t>n</a:t>
            </a:r>
            <a:r>
              <a:rPr lang="en-US" smtClean="0"/>
              <a:t>, where </a:t>
            </a:r>
            <a:r>
              <a:rPr lang="en-US" i="1" smtClean="0"/>
              <a:t>n</a:t>
            </a:r>
            <a:r>
              <a:rPr lang="en-US" smtClean="0"/>
              <a:t> is the chain length (total number of monomers in each polymer). In this example, we have 5</a:t>
            </a:r>
            <a:r>
              <a:rPr lang="en-US" baseline="30000" smtClean="0"/>
              <a:t>6</a:t>
            </a:r>
            <a:r>
              <a:rPr lang="en-US" smtClean="0"/>
              <a:t>, which is 15,625.</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499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4E18F6-C062-4B48-AFAD-FEFE7A6EC542}" type="slidenum">
              <a:rPr lang="en-US">
                <a:cs typeface="Arial" charset="0"/>
              </a:rPr>
              <a:pPr fontAlgn="base">
                <a:spcBef>
                  <a:spcPct val="0"/>
                </a:spcBef>
                <a:spcAft>
                  <a:spcPct val="0"/>
                </a:spcAft>
                <a:defRPr/>
              </a:pPr>
              <a:t>46</a:t>
            </a:fld>
            <a:endParaRPr lang="en-US">
              <a:cs typeface="Arial" charset="0"/>
            </a:endParaRPr>
          </a:p>
        </p:txBody>
      </p:sp>
      <p:sp>
        <p:nvSpPr>
          <p:cNvPr id="8499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TABLE 5.2 Important Functional Groups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908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C91164-2465-4B3E-859F-3B0A22C93C3C}" type="slidenum">
              <a:rPr lang="en-US">
                <a:cs typeface="Arial" charset="0"/>
              </a:rPr>
              <a:pPr fontAlgn="base">
                <a:spcBef>
                  <a:spcPct val="0"/>
                </a:spcBef>
                <a:spcAft>
                  <a:spcPct val="0"/>
                </a:spcAft>
                <a:defRPr/>
              </a:pPr>
              <a:t>49</a:t>
            </a:fld>
            <a:endParaRPr lang="en-US">
              <a:cs typeface="Arial" charset="0"/>
            </a:endParaRPr>
          </a:p>
        </p:txBody>
      </p:sp>
      <p:sp>
        <p:nvSpPr>
          <p:cNvPr id="890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Figure 5.13 Monosaccharides Can Bond Together to Form Disaccharides</a:t>
            </a:r>
            <a:endParaRPr lang="en-US" smtClean="0"/>
          </a:p>
          <a:p>
            <a:pPr eaLnBrk="1" hangingPunct="1">
              <a:spcBef>
                <a:spcPct val="0"/>
              </a:spcBef>
            </a:pPr>
            <a:r>
              <a:rPr lang="en-US" smtClean="0"/>
              <a:t>Glucose and fructose are sugar monomers that, when linked by a covalent bond, form the disaccharide sucrose, or table sugar.</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21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78334E6-0420-4AFC-A620-EF835F00A599}" type="slidenum">
              <a:rPr lang="en-US">
                <a:cs typeface="Arial" charset="0"/>
              </a:rPr>
              <a:pPr fontAlgn="base">
                <a:spcBef>
                  <a:spcPct val="0"/>
                </a:spcBef>
                <a:spcAft>
                  <a:spcPct val="0"/>
                </a:spcAft>
                <a:defRPr/>
              </a:pPr>
              <a:t>51</a:t>
            </a:fld>
            <a:endParaRPr lang="en-US">
              <a:cs typeface="Arial" charset="0"/>
            </a:endParaRPr>
          </a:p>
        </p:txBody>
      </p:sp>
      <p:sp>
        <p:nvSpPr>
          <p:cNvPr id="921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21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Figure 5.14 Monosaccharides Can Bond Together to Form Polysaccharides </a:t>
            </a:r>
            <a:endParaRPr lang="en-US" smtClean="0"/>
          </a:p>
          <a:p>
            <a:pPr eaLnBrk="1" hangingPunct="1">
              <a:spcBef>
                <a:spcPct val="0"/>
              </a:spcBef>
            </a:pPr>
            <a:r>
              <a:rPr lang="en-US" smtClean="0"/>
              <a:t>Cellulose, starch, and glycogen are all polymers built from glucose subunits.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625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B881D36-B0E2-4D34-A869-5FEB6EFEA127}" type="slidenum">
              <a:rPr lang="en-US">
                <a:cs typeface="Arial" charset="0"/>
              </a:rPr>
              <a:pPr fontAlgn="base">
                <a:spcBef>
                  <a:spcPct val="0"/>
                </a:spcBef>
                <a:spcAft>
                  <a:spcPct val="0"/>
                </a:spcAft>
                <a:defRPr/>
              </a:pPr>
              <a:t>54</a:t>
            </a:fld>
            <a:endParaRPr lang="en-US">
              <a:cs typeface="Arial" charset="0"/>
            </a:endParaRPr>
          </a:p>
        </p:txBody>
      </p:sp>
      <p:sp>
        <p:nvSpPr>
          <p:cNvPr id="9625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625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Figure 5.15a The Structure and Diversity of Amino Acids: The General Structure of an Amino Acid Monomer </a:t>
            </a:r>
          </a:p>
          <a:p>
            <a:pPr eaLnBrk="1" hangingPunct="1">
              <a:spcBef>
                <a:spcPct val="0"/>
              </a:spcBef>
            </a:pPr>
            <a:r>
              <a:rPr lang="en-US" smtClean="0"/>
              <a:t>(a) Amino acids are the building blocks of proteins. Twenty different amino acids can be found in proteins, each differing from the other only in the nature of its R group.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03D4A67-44B0-4CE6-ACA0-CEF8382320B5}" type="slidenum">
              <a:rPr lang="en-US">
                <a:cs typeface="Arial" charset="0"/>
              </a:rPr>
              <a:pPr fontAlgn="base">
                <a:spcBef>
                  <a:spcPct val="0"/>
                </a:spcBef>
                <a:spcAft>
                  <a:spcPct val="0"/>
                </a:spcAft>
                <a:defRPr/>
              </a:pPr>
              <a:t>56</a:t>
            </a:fld>
            <a:endParaRPr lang="en-US">
              <a:cs typeface="Arial" charset="0"/>
            </a:endParaRPr>
          </a:p>
        </p:txBody>
      </p:sp>
      <p:sp>
        <p:nvSpPr>
          <p:cNvPr id="9933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933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Figure 5.15b The Structure and Diversity of Amino Acids: The 20 Amino Acids Found in Proteins </a:t>
            </a:r>
          </a:p>
          <a:p>
            <a:pPr eaLnBrk="1" hangingPunct="1">
              <a:spcBef>
                <a:spcPct val="0"/>
              </a:spcBef>
            </a:pPr>
            <a:r>
              <a:rPr lang="en-US" smtClean="0"/>
              <a:t>(b) Each of the 20 amino acids has a different R group bonded to the alpha carbon. The R group is responsible for the distinctive properties of each amino acid.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06539A5-5A97-4456-922E-D6483006C395}" type="slidenum">
              <a:rPr lang="en-US">
                <a:cs typeface="Arial" charset="0"/>
              </a:rPr>
              <a:pPr fontAlgn="base">
                <a:spcBef>
                  <a:spcPct val="0"/>
                </a:spcBef>
                <a:spcAft>
                  <a:spcPct val="0"/>
                </a:spcAft>
                <a:defRPr/>
              </a:pPr>
              <a:t>58</a:t>
            </a:fld>
            <a:endParaRPr lang="en-US">
              <a:cs typeface="Arial" charset="0"/>
            </a:endParaRPr>
          </a:p>
        </p:txBody>
      </p:sp>
      <p:sp>
        <p:nvSpPr>
          <p:cNvPr id="1024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24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Figure 5.16 Peptide Bonds Link Amino Acids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3573998-4241-4F1B-A797-E4FE41EDB850}" type="slidenum">
              <a:rPr lang="en-US">
                <a:cs typeface="Arial" charset="0"/>
              </a:rPr>
              <a:pPr fontAlgn="base">
                <a:spcBef>
                  <a:spcPct val="0"/>
                </a:spcBef>
                <a:spcAft>
                  <a:spcPct val="0"/>
                </a:spcAft>
                <a:defRPr/>
              </a:pPr>
              <a:t>5</a:t>
            </a:fld>
            <a:endParaRPr lang="en-US">
              <a:cs typeface="Arial" charset="0"/>
            </a:endParaRPr>
          </a:p>
        </p:txBody>
      </p:sp>
      <p:sp>
        <p:nvSpPr>
          <p:cNvPr id="215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15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Figure 5.1 Chemical Composition of Earth’s Crust and the Human Body</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547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48F76E6-2A54-4049-824E-2094AF24462A}" type="slidenum">
              <a:rPr lang="en-US">
                <a:cs typeface="Arial" charset="0"/>
              </a:rPr>
              <a:pPr fontAlgn="base">
                <a:spcBef>
                  <a:spcPct val="0"/>
                </a:spcBef>
                <a:spcAft>
                  <a:spcPct val="0"/>
                </a:spcAft>
                <a:defRPr/>
              </a:pPr>
              <a:t>60</a:t>
            </a:fld>
            <a:endParaRPr lang="en-US">
              <a:cs typeface="Arial" charset="0"/>
            </a:endParaRPr>
          </a:p>
        </p:txBody>
      </p:sp>
      <p:sp>
        <p:nvSpPr>
          <p:cNvPr id="1054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54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Figure 5.17a The Four Levels of Protein Structure: Primary Structure </a:t>
            </a:r>
            <a:endParaRPr lang="en-US" smtClean="0"/>
          </a:p>
          <a:p>
            <a:pPr eaLnBrk="1" hangingPunct="1">
              <a:spcBef>
                <a:spcPct val="0"/>
              </a:spcBef>
            </a:pPr>
            <a:r>
              <a:rPr lang="en-US" smtClean="0"/>
              <a:t>(a) All proteins have a primary structure composed of a linear chain of amino acids known as a polypeptide. </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752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A88A56-2C63-4F95-9636-AE667E8E29F8}" type="slidenum">
              <a:rPr lang="en-US">
                <a:cs typeface="Arial" charset="0"/>
              </a:rPr>
              <a:pPr fontAlgn="base">
                <a:spcBef>
                  <a:spcPct val="0"/>
                </a:spcBef>
                <a:spcAft>
                  <a:spcPct val="0"/>
                </a:spcAft>
                <a:defRPr/>
              </a:pPr>
              <a:t>61</a:t>
            </a:fld>
            <a:endParaRPr lang="en-US">
              <a:cs typeface="Arial" charset="0"/>
            </a:endParaRPr>
          </a:p>
        </p:txBody>
      </p:sp>
      <p:sp>
        <p:nvSpPr>
          <p:cNvPr id="10752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752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Figure 5.17b The Four Levels of Protein Structure: Secondary Structure </a:t>
            </a:r>
            <a:endParaRPr lang="en-US" smtClean="0"/>
          </a:p>
          <a:p>
            <a:pPr eaLnBrk="1" hangingPunct="1">
              <a:spcBef>
                <a:spcPct val="0"/>
              </a:spcBef>
            </a:pPr>
            <a:r>
              <a:rPr lang="en-US" smtClean="0"/>
              <a:t>(b) Regional coiling and folding of the polypeptide chain gives a protein its secondary structure.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956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09CB77-B108-46C7-9E36-0309475BE9EB}" type="slidenum">
              <a:rPr lang="en-US">
                <a:cs typeface="Arial" charset="0"/>
              </a:rPr>
              <a:pPr fontAlgn="base">
                <a:spcBef>
                  <a:spcPct val="0"/>
                </a:spcBef>
                <a:spcAft>
                  <a:spcPct val="0"/>
                </a:spcAft>
                <a:defRPr/>
              </a:pPr>
              <a:t>62</a:t>
            </a:fld>
            <a:endParaRPr lang="en-US">
              <a:cs typeface="Arial" charset="0"/>
            </a:endParaRPr>
          </a:p>
        </p:txBody>
      </p:sp>
      <p:sp>
        <p:nvSpPr>
          <p:cNvPr id="1095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95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Figure 5.17c The Four Levels of Protein Structure: Tertiary Structure </a:t>
            </a:r>
            <a:endParaRPr lang="en-US" smtClean="0"/>
          </a:p>
          <a:p>
            <a:pPr eaLnBrk="1" hangingPunct="1">
              <a:spcBef>
                <a:spcPct val="0"/>
              </a:spcBef>
            </a:pPr>
            <a:r>
              <a:rPr lang="en-US" smtClean="0"/>
              <a:t>(c) Further folding, stabilized by long-distance interactions, gives a protein its tertiary structure. </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264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6D6CA9C-BF12-43CA-9F24-6D78A86AC206}" type="slidenum">
              <a:rPr lang="en-US">
                <a:cs typeface="Arial" charset="0"/>
              </a:rPr>
              <a:pPr fontAlgn="base">
                <a:spcBef>
                  <a:spcPct val="0"/>
                </a:spcBef>
                <a:spcAft>
                  <a:spcPct val="0"/>
                </a:spcAft>
                <a:defRPr/>
              </a:pPr>
              <a:t>64</a:t>
            </a:fld>
            <a:endParaRPr lang="en-US">
              <a:cs typeface="Arial" charset="0"/>
            </a:endParaRPr>
          </a:p>
        </p:txBody>
      </p:sp>
      <p:sp>
        <p:nvSpPr>
          <p:cNvPr id="1126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26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Figure 5.17d The Four Levels of Protein Structure: Quaternary Structure </a:t>
            </a:r>
            <a:endParaRPr lang="en-US" smtClean="0"/>
          </a:p>
          <a:p>
            <a:pPr eaLnBrk="1" hangingPunct="1">
              <a:spcBef>
                <a:spcPct val="0"/>
              </a:spcBef>
            </a:pPr>
            <a:r>
              <a:rPr lang="en-US" smtClean="0"/>
              <a:t>(d) Proteins composed of more than one polypeptide have a quaternary structure stabilized by bonds between the chains.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468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0BD51F-B371-4DC2-8D50-321731F83A2B}" type="slidenum">
              <a:rPr lang="en-US">
                <a:cs typeface="Arial" charset="0"/>
              </a:rPr>
              <a:pPr fontAlgn="base">
                <a:spcBef>
                  <a:spcPct val="0"/>
                </a:spcBef>
                <a:spcAft>
                  <a:spcPct val="0"/>
                </a:spcAft>
                <a:defRPr/>
              </a:pPr>
              <a:t>65</a:t>
            </a:fld>
            <a:endParaRPr lang="en-US">
              <a:cs typeface="Arial" charset="0"/>
            </a:endParaRPr>
          </a:p>
        </p:txBody>
      </p:sp>
      <p:sp>
        <p:nvSpPr>
          <p:cNvPr id="1146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46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77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916A698-C8EF-4242-AF2C-A8795BB8324B}" type="slidenum">
              <a:rPr lang="en-US">
                <a:cs typeface="Arial" charset="0"/>
              </a:rPr>
              <a:pPr fontAlgn="base">
                <a:spcBef>
                  <a:spcPct val="0"/>
                </a:spcBef>
                <a:spcAft>
                  <a:spcPct val="0"/>
                </a:spcAft>
                <a:defRPr/>
              </a:pPr>
              <a:t>67</a:t>
            </a:fld>
            <a:endParaRPr lang="en-US">
              <a:cs typeface="Arial" charset="0"/>
            </a:endParaRPr>
          </a:p>
        </p:txBody>
      </p:sp>
      <p:sp>
        <p:nvSpPr>
          <p:cNvPr id="1177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77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Figure 5.18 Saturated and Unsaturated Fatty Acids Are the Two Main Types of Fatty Acids </a:t>
            </a:r>
            <a:endParaRPr lang="en-US" smtClean="0"/>
          </a:p>
          <a:p>
            <a:pPr eaLnBrk="1" hangingPunct="1">
              <a:spcBef>
                <a:spcPct val="0"/>
              </a:spcBef>
            </a:pPr>
            <a:r>
              <a:rPr lang="en-US" smtClean="0"/>
              <a:t>The space-filling models of (a) stearic acid and (b) oleic acid show that a saturated fatty acid is a straight molecule, whereas an unsaturated fatty acid molecule has a bend in it. Saturated fatty acids can pack tightly to form a solid at room temperature, whereas unsaturated lipids cannot.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1AA9BB2-3DF7-4950-BC8C-C4D8D0B3E91E}" type="slidenum">
              <a:rPr lang="en-US">
                <a:cs typeface="Arial" charset="0"/>
              </a:rPr>
              <a:pPr fontAlgn="base">
                <a:spcBef>
                  <a:spcPct val="0"/>
                </a:spcBef>
                <a:spcAft>
                  <a:spcPct val="0"/>
                </a:spcAft>
                <a:defRPr/>
              </a:pPr>
              <a:t>69</a:t>
            </a:fld>
            <a:endParaRPr lang="en-US">
              <a:cs typeface="Arial" charset="0"/>
            </a:endParaRPr>
          </a:p>
        </p:txBody>
      </p:sp>
      <p:sp>
        <p:nvSpPr>
          <p:cNvPr id="12083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083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Figure 5.19a Triglycerides Contain Three Fatty Acids Bound to a Glycerol: Triglyceride </a:t>
            </a:r>
            <a:endParaRPr lang="en-US" smtClean="0"/>
          </a:p>
          <a:p>
            <a:pPr eaLnBrk="1" hangingPunct="1">
              <a:spcBef>
                <a:spcPct val="0"/>
              </a:spcBef>
            </a:pPr>
            <a:r>
              <a:rPr lang="en-US" smtClean="0"/>
              <a:t>(a) Glycerides consist of a three-carbon sugar alcohol called glycerol, bound to one, two, or three fatty acids. Triglycerides have three fatty acids, one linked to each of the three carbons of glycerol. The triglyceride depicted here is glyceryl tristearate, the most common storage lipid in animal cells.</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390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340A840-5C7C-4C85-A6C4-79E9BAC4A97A}" type="slidenum">
              <a:rPr lang="en-US">
                <a:cs typeface="Arial" charset="0"/>
              </a:rPr>
              <a:pPr fontAlgn="base">
                <a:spcBef>
                  <a:spcPct val="0"/>
                </a:spcBef>
                <a:spcAft>
                  <a:spcPct val="0"/>
                </a:spcAft>
                <a:defRPr/>
              </a:pPr>
              <a:t>71</a:t>
            </a:fld>
            <a:endParaRPr lang="en-US">
              <a:cs typeface="Arial" charset="0"/>
            </a:endParaRPr>
          </a:p>
        </p:txBody>
      </p:sp>
      <p:sp>
        <p:nvSpPr>
          <p:cNvPr id="12390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39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Figure 5.19b Triglycerides Contain Three Fatty Acids Bound to a Glycerol: Human Fat Cells </a:t>
            </a:r>
            <a:endParaRPr lang="en-US" smtClean="0"/>
          </a:p>
          <a:p>
            <a:pPr eaLnBrk="1" hangingPunct="1">
              <a:spcBef>
                <a:spcPct val="0"/>
              </a:spcBef>
            </a:pPr>
            <a:r>
              <a:rPr lang="en-US" smtClean="0"/>
              <a:t>(b) Color-enhanced photograph of human adipocytes, which are cells specialized for storing triglycerides (green deposits). The blue structure is the nucleus.</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697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196755F-031C-4B28-A76B-7FB4E793CCE4}" type="slidenum">
              <a:rPr lang="en-US">
                <a:cs typeface="Arial" charset="0"/>
              </a:rPr>
              <a:pPr fontAlgn="base">
                <a:spcBef>
                  <a:spcPct val="0"/>
                </a:spcBef>
                <a:spcAft>
                  <a:spcPct val="0"/>
                </a:spcAft>
                <a:defRPr/>
              </a:pPr>
              <a:t>73</a:t>
            </a:fld>
            <a:endParaRPr lang="en-US">
              <a:cs typeface="Arial" charset="0"/>
            </a:endParaRPr>
          </a:p>
        </p:txBody>
      </p:sp>
      <p:sp>
        <p:nvSpPr>
          <p:cNvPr id="12697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2697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Figure 5.20 Membranes Contain Double Sheets of Phospholipids </a:t>
            </a:r>
            <a:endParaRPr lang="en-US" smtClean="0"/>
          </a:p>
          <a:p>
            <a:pPr eaLnBrk="1" hangingPunct="1">
              <a:spcBef>
                <a:spcPct val="0"/>
              </a:spcBef>
            </a:pPr>
            <a:r>
              <a:rPr lang="en-US" smtClean="0"/>
              <a:t>Phospholipids spontaneously orient themselves into a double-layer sheet in which their hydrophilic head groups are oriented toward the watery environments of the cell interior and exterior, while the hydrophobic fatty acid chains convene in the middle of the “sandwich.”</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1073"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498D1E-3ECA-4951-A9A7-02772096FF7E}" type="slidenum">
              <a:rPr lang="en-US">
                <a:cs typeface="Arial" charset="0"/>
              </a:rPr>
              <a:pPr fontAlgn="base">
                <a:spcBef>
                  <a:spcPct val="0"/>
                </a:spcBef>
                <a:spcAft>
                  <a:spcPct val="0"/>
                </a:spcAft>
                <a:defRPr/>
              </a:pPr>
              <a:t>76</a:t>
            </a:fld>
            <a:endParaRPr lang="en-US">
              <a:cs typeface="Arial" charset="0"/>
            </a:endParaRPr>
          </a:p>
        </p:txBody>
      </p:sp>
      <p:sp>
        <p:nvSpPr>
          <p:cNvPr id="131074"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1075"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Figure 5.21 Sterols Are Lipids Built from Four Fused Hydrocarbon Rings</a:t>
            </a:r>
            <a:endParaRPr lang="en-US" smtClean="0"/>
          </a:p>
          <a:p>
            <a:pPr eaLnBrk="1" hangingPunct="1">
              <a:spcBef>
                <a:spcPct val="0"/>
              </a:spcBef>
            </a:pPr>
            <a:r>
              <a:rPr lang="en-US" smtClean="0"/>
              <a:t>All sterols share the same basic four-ring structure but have different groups of atoms (functional groups) attached to these rings. Testosterone is a hormone that controls male sexual characteristics in many animals, including the male wood duck (photo, left). Cholesterol is an important constituent of the cell membranes of all birds and mammals, and of many other animals as well.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55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B631303-27CB-4DFF-BC23-E8F17D6398F9}" type="slidenum">
              <a:rPr lang="en-US">
                <a:cs typeface="Arial" charset="0"/>
              </a:rPr>
              <a:pPr fontAlgn="base">
                <a:spcBef>
                  <a:spcPct val="0"/>
                </a:spcBef>
                <a:spcAft>
                  <a:spcPct val="0"/>
                </a:spcAft>
                <a:defRPr/>
              </a:pPr>
              <a:t>6</a:t>
            </a:fld>
            <a:endParaRPr lang="en-US">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516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F74D0E2-4112-4862-90CB-87375F1F057B}" type="slidenum">
              <a:rPr lang="en-US">
                <a:cs typeface="Arial" charset="0"/>
              </a:rPr>
              <a:pPr fontAlgn="base">
                <a:spcBef>
                  <a:spcPct val="0"/>
                </a:spcBef>
                <a:spcAft>
                  <a:spcPct val="0"/>
                </a:spcAft>
                <a:defRPr/>
              </a:pPr>
              <a:t>79</a:t>
            </a:fld>
            <a:endParaRPr lang="en-US">
              <a:cs typeface="Arial" charset="0"/>
            </a:endParaRPr>
          </a:p>
        </p:txBody>
      </p:sp>
      <p:sp>
        <p:nvSpPr>
          <p:cNvPr id="1351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51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Figure 5.22 Nucleotides Are the Building Blocks of Nucleic Acids</a:t>
            </a:r>
            <a:r>
              <a:rPr lang="en-US" smtClean="0"/>
              <a:t> </a:t>
            </a:r>
          </a:p>
          <a:p>
            <a:pPr eaLnBrk="1" hangingPunct="1">
              <a:spcBef>
                <a:spcPct val="0"/>
              </a:spcBef>
            </a:pPr>
            <a:r>
              <a:rPr lang="en-US" smtClean="0"/>
              <a:t>Each nucleotide consists of a five-carbon sugar linked to a nitrogenous base and one or more phosphate groups. The bases adenine, guanine, cytosine, and thymine, when linked to the sugar deoxyribose, form the building blocks of DNA. The bases adenine, guanine, cytosine, and uracil, when linked to the sugar ribose, form the building blocks of RNA.</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48A1492-481B-4088-A369-A7DEAD4B8B2B}" type="slidenum">
              <a:rPr lang="en-US">
                <a:cs typeface="Arial" charset="0"/>
              </a:rPr>
              <a:pPr fontAlgn="base">
                <a:spcBef>
                  <a:spcPct val="0"/>
                </a:spcBef>
                <a:spcAft>
                  <a:spcPct val="0"/>
                </a:spcAft>
                <a:defRPr/>
              </a:pPr>
              <a:t>81</a:t>
            </a:fld>
            <a:endParaRPr lang="en-US">
              <a:cs typeface="Arial" charset="0"/>
            </a:endParaRPr>
          </a:p>
        </p:txBody>
      </p:sp>
      <p:sp>
        <p:nvSpPr>
          <p:cNvPr id="13824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3824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Figure 5.23 The Nucleotide ATP Serves as an Energy Carrier in Every Living Cell </a:t>
            </a:r>
            <a:endParaRPr lang="en-US" smtClean="0"/>
          </a:p>
          <a:p>
            <a:pPr eaLnBrk="1" hangingPunct="1">
              <a:spcBef>
                <a:spcPct val="0"/>
              </a:spcBef>
            </a:pPr>
            <a:r>
              <a:rPr lang="en-US" smtClean="0"/>
              <a:t>The phosphate groups in ATP are held together by energy-rich covalent bonds. Energy is released when these bonds are broken, and the released energy powers a great variety of biological processes, including the motion of the skimboarder pictured here.</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ln>
            <a:miter lim="800000"/>
            <a:headEnd/>
            <a:tailEnd/>
          </a:ln>
        </p:spPr>
        <p:txBody>
          <a:bodyPr/>
          <a:lstStyle/>
          <a:p>
            <a:fld id="{65A03C03-DAB4-3E4C-B50F-F759BAD8B210}" type="slidenum">
              <a:rPr lang="en-US">
                <a:solidFill>
                  <a:prstClr val="black"/>
                </a:solidFill>
                <a:latin typeface="Calibri" pitchFamily="1" charset="0"/>
                <a:ea typeface="Arial" pitchFamily="1" charset="0"/>
                <a:cs typeface="Arial" pitchFamily="1" charset="0"/>
              </a:rPr>
              <a:pPr/>
              <a:t>83</a:t>
            </a:fld>
            <a:endParaRPr lang="en-US">
              <a:solidFill>
                <a:prstClr val="black"/>
              </a:solidFill>
              <a:latin typeface="Calibri" pitchFamily="1" charset="0"/>
              <a:ea typeface="Arial" pitchFamily="1" charset="0"/>
              <a:cs typeface="Arial" pitchFamily="1" charset="0"/>
            </a:endParaRPr>
          </a:p>
        </p:txBody>
      </p:sp>
      <p:sp>
        <p:nvSpPr>
          <p:cNvPr id="15363"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15364" name="Rectangle 3"/>
          <p:cNvSpPr>
            <a:spLocks noGrp="1" noChangeArrowheads="1"/>
          </p:cNvSpPr>
          <p:nvPr>
            <p:ph type="body" idx="1"/>
          </p:nvPr>
        </p:nvSpPr>
        <p:spPr bwMode="auto">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ea typeface="ＭＳ Ｐゴシック" pitchFamily="1" charset="-128"/>
              <a:cs typeface="ＭＳ Ｐゴシック" pitchFamily="1"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Rectangle 1"/>
          <p:cNvSpPr>
            <a:spLocks noChangeArrowheads="1" noTextEdit="1"/>
          </p:cNvSpPr>
          <p:nvPr>
            <p:ph type="sldImg"/>
          </p:nvPr>
        </p:nvSpPr>
        <p:spPr>
          <a:solidFill>
            <a:srgbClr val="FFFFFF"/>
          </a:solidFill>
          <a:ln/>
        </p:spPr>
      </p:sp>
      <p:sp>
        <p:nvSpPr>
          <p:cNvPr id="27651" name="Rectangle 2"/>
          <p:cNvSpPr>
            <a:spLocks noChangeArrowheads="1"/>
          </p:cNvSpPr>
          <p:nvPr>
            <p:ph type="body" idx="1"/>
          </p:nvPr>
        </p:nvSpPr>
        <p:spPr>
          <a:noFill/>
          <a:ln/>
        </p:spPr>
        <p:txBody>
          <a:bodyPr/>
          <a:lstStyle/>
          <a:p>
            <a:pPr marL="39688" eaLnBrk="1" hangingPunct="1">
              <a:spcBef>
                <a:spcPts val="450"/>
              </a:spcBef>
              <a:buClr>
                <a:srgbClr val="000000"/>
              </a:buClr>
              <a:buFont typeface="Times New Roman" pitchFamily="1" charset="0"/>
              <a:buChar char="•"/>
            </a:pPr>
            <a:r>
              <a:rPr lang="en-US">
                <a:solidFill>
                  <a:srgbClr val="000000"/>
                </a:solidFill>
                <a:latin typeface="Times New Roman" pitchFamily="1" charset="0"/>
                <a:ea typeface="Times New Roman" pitchFamily="1" charset="0"/>
                <a:cs typeface="Times New Roman" pitchFamily="1" charset="0"/>
                <a:sym typeface="Times New Roman" pitchFamily="1" charset="0"/>
              </a:rPr>
              <a:t>The correct answer is E. Intramolecular bonds are covalent, but the intermolecular bonds are hydrogen bonds and salt bridges.  This allows molecules to interact, and then separate.</a:t>
            </a:r>
          </a:p>
          <a:p>
            <a:pPr marL="39688" eaLnBrk="1" hangingPunct="1">
              <a:spcBef>
                <a:spcPts val="450"/>
              </a:spcBef>
              <a:buClr>
                <a:srgbClr val="000000"/>
              </a:buClr>
              <a:buFont typeface="Times New Roman" pitchFamily="1" charset="0"/>
              <a:buChar char="•"/>
            </a:pPr>
            <a:r>
              <a:rPr lang="en-US">
                <a:solidFill>
                  <a:srgbClr val="000000"/>
                </a:solidFill>
                <a:latin typeface="Times New Roman" pitchFamily="1" charset="0"/>
                <a:ea typeface="Times New Roman" pitchFamily="1" charset="0"/>
                <a:cs typeface="Times New Roman" pitchFamily="1" charset="0"/>
                <a:sym typeface="Times New Roman" pitchFamily="1" charset="0"/>
              </a:rPr>
              <a:t>Answer A:  Hydrogen bonds are made between molecules or, in this case, between different parts of a molecule.</a:t>
            </a:r>
          </a:p>
          <a:p>
            <a:pPr marL="39688" eaLnBrk="1" hangingPunct="1">
              <a:spcBef>
                <a:spcPts val="450"/>
              </a:spcBef>
              <a:buClr>
                <a:srgbClr val="000000"/>
              </a:buClr>
              <a:buFont typeface="Times New Roman" pitchFamily="1" charset="0"/>
              <a:buChar char="•"/>
            </a:pPr>
            <a:r>
              <a:rPr lang="en-US">
                <a:solidFill>
                  <a:srgbClr val="000000"/>
                </a:solidFill>
                <a:latin typeface="Times New Roman" pitchFamily="1" charset="0"/>
                <a:ea typeface="Times New Roman" pitchFamily="1" charset="0"/>
                <a:cs typeface="Times New Roman" pitchFamily="1" charset="0"/>
                <a:sym typeface="Times New Roman" pitchFamily="1" charset="0"/>
              </a:rPr>
              <a:t>Answer B:  Covalent bonds link two different atoms within one molecule.</a:t>
            </a:r>
          </a:p>
          <a:p>
            <a:pPr marL="39688" eaLnBrk="1" hangingPunct="1">
              <a:spcBef>
                <a:spcPts val="450"/>
              </a:spcBef>
              <a:buClr>
                <a:srgbClr val="000000"/>
              </a:buClr>
              <a:buFont typeface="Times New Roman" pitchFamily="1" charset="0"/>
              <a:buChar char="•"/>
            </a:pPr>
            <a:r>
              <a:rPr lang="en-US">
                <a:solidFill>
                  <a:srgbClr val="000000"/>
                </a:solidFill>
                <a:latin typeface="Times New Roman" pitchFamily="1" charset="0"/>
                <a:ea typeface="Times New Roman" pitchFamily="1" charset="0"/>
                <a:cs typeface="Times New Roman" pitchFamily="1" charset="0"/>
                <a:sym typeface="Times New Roman" pitchFamily="1" charset="0"/>
              </a:rPr>
              <a:t>Answer C: As in answer A, ionic bonds are between molecules or parts of one large molecule.</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1"/>
          <p:cNvSpPr>
            <a:spLocks noChangeArrowheads="1" noTextEdit="1"/>
          </p:cNvSpPr>
          <p:nvPr>
            <p:ph type="sldImg"/>
          </p:nvPr>
        </p:nvSpPr>
        <p:spPr>
          <a:solidFill>
            <a:srgbClr val="FFFFFF"/>
          </a:solidFill>
          <a:ln/>
        </p:spPr>
      </p:sp>
      <p:sp>
        <p:nvSpPr>
          <p:cNvPr id="29699" name="Rectangle 2"/>
          <p:cNvSpPr>
            <a:spLocks noChangeArrowheads="1"/>
          </p:cNvSpPr>
          <p:nvPr>
            <p:ph type="body" idx="1"/>
          </p:nvPr>
        </p:nvSpPr>
        <p:spPr>
          <a:noFill/>
          <a:ln/>
        </p:spPr>
        <p:txBody>
          <a:bodyPr/>
          <a:lstStyle/>
          <a:p>
            <a:pPr marL="39688" eaLnBrk="1" hangingPunct="1">
              <a:spcBef>
                <a:spcPts val="450"/>
              </a:spcBef>
              <a:buClr>
                <a:srgbClr val="000000"/>
              </a:buClr>
              <a:buFont typeface="Times New Roman" pitchFamily="1" charset="0"/>
              <a:buChar char="•"/>
            </a:pPr>
            <a:r>
              <a:rPr lang="en-US">
                <a:solidFill>
                  <a:srgbClr val="000000"/>
                </a:solidFill>
                <a:latin typeface="Times New Roman" pitchFamily="1" charset="0"/>
                <a:ea typeface="Times New Roman" pitchFamily="1" charset="0"/>
                <a:cs typeface="Times New Roman" pitchFamily="1" charset="0"/>
                <a:sym typeface="Times New Roman" pitchFamily="1" charset="0"/>
              </a:rPr>
              <a:t>The correct answer is A. The hydrophobic/hydrophilic character of the amino acids, and their linear arrangement, dictate the way the protein folds.</a:t>
            </a:r>
          </a:p>
          <a:p>
            <a:pPr marL="39688" eaLnBrk="1" hangingPunct="1">
              <a:spcBef>
                <a:spcPts val="450"/>
              </a:spcBef>
              <a:buClr>
                <a:srgbClr val="000000"/>
              </a:buClr>
              <a:buFont typeface="Times New Roman" pitchFamily="1" charset="0"/>
              <a:buChar char="•"/>
            </a:pPr>
            <a:r>
              <a:rPr lang="en-US">
                <a:solidFill>
                  <a:srgbClr val="000000"/>
                </a:solidFill>
                <a:latin typeface="Times New Roman" pitchFamily="1" charset="0"/>
                <a:ea typeface="Times New Roman" pitchFamily="1" charset="0"/>
                <a:cs typeface="Times New Roman" pitchFamily="1" charset="0"/>
                <a:sym typeface="Times New Roman" pitchFamily="1" charset="0"/>
              </a:rPr>
              <a:t>Answer B:  Amino acids are identical, no matter where they come from.</a:t>
            </a:r>
          </a:p>
          <a:p>
            <a:pPr marL="39688" eaLnBrk="1" hangingPunct="1">
              <a:spcBef>
                <a:spcPts val="450"/>
              </a:spcBef>
              <a:buClr>
                <a:srgbClr val="000000"/>
              </a:buClr>
              <a:buFont typeface="Times New Roman" pitchFamily="1" charset="0"/>
              <a:buChar char="•"/>
            </a:pPr>
            <a:r>
              <a:rPr lang="en-US">
                <a:solidFill>
                  <a:srgbClr val="000000"/>
                </a:solidFill>
                <a:latin typeface="Times New Roman" pitchFamily="1" charset="0"/>
                <a:ea typeface="Times New Roman" pitchFamily="1" charset="0"/>
                <a:cs typeface="Times New Roman" pitchFamily="1" charset="0"/>
                <a:sym typeface="Times New Roman" pitchFamily="1" charset="0"/>
              </a:rPr>
              <a:t>Answer C:  Light has no effect on folding.</a:t>
            </a:r>
          </a:p>
          <a:p>
            <a:pPr marL="39688" eaLnBrk="1" hangingPunct="1">
              <a:spcBef>
                <a:spcPts val="450"/>
              </a:spcBef>
              <a:buClr>
                <a:srgbClr val="000000"/>
              </a:buClr>
              <a:buFont typeface="Times New Roman" pitchFamily="1" charset="0"/>
              <a:buChar char="•"/>
            </a:pPr>
            <a:r>
              <a:rPr lang="en-US">
                <a:solidFill>
                  <a:srgbClr val="000000"/>
                </a:solidFill>
                <a:latin typeface="Times New Roman" pitchFamily="1" charset="0"/>
                <a:ea typeface="Times New Roman" pitchFamily="1" charset="0"/>
                <a:cs typeface="Times New Roman" pitchFamily="1" charset="0"/>
                <a:sym typeface="Times New Roman" pitchFamily="1" charset="0"/>
              </a:rPr>
              <a:t>Answer D:  The ribosomes of all eukaryotes (or prokaryotes) are the same.</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Rectangle 1"/>
          <p:cNvSpPr>
            <a:spLocks noChangeArrowheads="1" noTextEdit="1"/>
          </p:cNvSpPr>
          <p:nvPr>
            <p:ph type="sldImg"/>
          </p:nvPr>
        </p:nvSpPr>
        <p:spPr>
          <a:solidFill>
            <a:srgbClr val="FFFFFF"/>
          </a:solidFill>
          <a:ln/>
        </p:spPr>
      </p:sp>
      <p:sp>
        <p:nvSpPr>
          <p:cNvPr id="31747" name="Rectangle 2"/>
          <p:cNvSpPr>
            <a:spLocks noChangeArrowheads="1"/>
          </p:cNvSpPr>
          <p:nvPr>
            <p:ph type="body" idx="1"/>
          </p:nvPr>
        </p:nvSpPr>
        <p:spPr>
          <a:noFill/>
          <a:ln/>
        </p:spPr>
        <p:txBody>
          <a:bodyPr/>
          <a:lstStyle/>
          <a:p>
            <a:pPr marL="39688" eaLnBrk="1" hangingPunct="1">
              <a:spcBef>
                <a:spcPts val="450"/>
              </a:spcBef>
            </a:pPr>
            <a:r>
              <a:rPr lang="en-US">
                <a:solidFill>
                  <a:srgbClr val="000000"/>
                </a:solidFill>
                <a:latin typeface="Times New Roman" pitchFamily="1" charset="0"/>
                <a:ea typeface="Times New Roman" pitchFamily="1" charset="0"/>
                <a:cs typeface="Times New Roman" pitchFamily="1" charset="0"/>
                <a:sym typeface="Times New Roman" pitchFamily="1" charset="0"/>
              </a:rPr>
              <a:t>The correct answer is C.</a:t>
            </a:r>
          </a:p>
          <a:p>
            <a:pPr marL="39688" eaLnBrk="1" hangingPunct="1">
              <a:spcBef>
                <a:spcPts val="450"/>
              </a:spcBef>
            </a:pPr>
            <a:r>
              <a:rPr lang="en-US">
                <a:solidFill>
                  <a:srgbClr val="000000"/>
                </a:solidFill>
                <a:latin typeface="Times New Roman" pitchFamily="1" charset="0"/>
                <a:ea typeface="Times New Roman" pitchFamily="1" charset="0"/>
                <a:cs typeface="Times New Roman" pitchFamily="1" charset="0"/>
                <a:sym typeface="Times New Roman" pitchFamily="1" charset="0"/>
              </a:rPr>
              <a:t>Answer A:  Hydrogen bonds are the most prevalent, and collectively add up to strong interactions, but are individually less strong than ionic bonds.</a:t>
            </a:r>
          </a:p>
          <a:p>
            <a:pPr marL="39688" eaLnBrk="1" hangingPunct="1">
              <a:spcBef>
                <a:spcPts val="450"/>
              </a:spcBef>
            </a:pPr>
            <a:r>
              <a:rPr lang="en-US">
                <a:solidFill>
                  <a:srgbClr val="000000"/>
                </a:solidFill>
                <a:latin typeface="Times New Roman" pitchFamily="1" charset="0"/>
                <a:ea typeface="Times New Roman" pitchFamily="1" charset="0"/>
                <a:cs typeface="Times New Roman" pitchFamily="1" charset="0"/>
                <a:sym typeface="Times New Roman" pitchFamily="1" charset="0"/>
              </a:rPr>
              <a:t>Answer B:  Covalent bonds are the strongest bonds, but they are intramolecular.</a:t>
            </a:r>
          </a:p>
          <a:p>
            <a:pPr marL="39688" eaLnBrk="1" hangingPunct="1">
              <a:spcBef>
                <a:spcPts val="450"/>
              </a:spcBef>
            </a:pPr>
            <a:r>
              <a:rPr lang="en-US">
                <a:solidFill>
                  <a:srgbClr val="000000"/>
                </a:solidFill>
                <a:latin typeface="Times New Roman" pitchFamily="1" charset="0"/>
                <a:ea typeface="Times New Roman" pitchFamily="1" charset="0"/>
                <a:cs typeface="Times New Roman" pitchFamily="1" charset="0"/>
                <a:sym typeface="Times New Roman" pitchFamily="1" charset="0"/>
              </a:rPr>
              <a:t>Answer D:  Non-polar bonds are intermolecular, but they are the weakest intermolecular bonds.</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Rectangle 1"/>
          <p:cNvSpPr>
            <a:spLocks noChangeArrowheads="1" noTextEdit="1"/>
          </p:cNvSpPr>
          <p:nvPr>
            <p:ph type="sldImg"/>
          </p:nvPr>
        </p:nvSpPr>
        <p:spPr>
          <a:solidFill>
            <a:srgbClr val="FFFFFF"/>
          </a:solidFill>
          <a:ln/>
        </p:spPr>
      </p:sp>
      <p:sp>
        <p:nvSpPr>
          <p:cNvPr id="33795" name="Rectangle 2"/>
          <p:cNvSpPr>
            <a:spLocks noChangeArrowheads="1"/>
          </p:cNvSpPr>
          <p:nvPr>
            <p:ph type="body" idx="1"/>
          </p:nvPr>
        </p:nvSpPr>
        <p:spPr>
          <a:noFill/>
          <a:ln/>
        </p:spPr>
        <p:txBody>
          <a:bodyPr/>
          <a:lstStyle/>
          <a:p>
            <a:pPr marL="39688" eaLnBrk="1" hangingPunct="1">
              <a:spcBef>
                <a:spcPts val="450"/>
              </a:spcBef>
            </a:pPr>
            <a:r>
              <a:rPr lang="en-US">
                <a:solidFill>
                  <a:srgbClr val="000000"/>
                </a:solidFill>
                <a:latin typeface="Times New Roman" pitchFamily="1" charset="0"/>
                <a:ea typeface="Times New Roman" pitchFamily="1" charset="0"/>
                <a:cs typeface="Times New Roman" pitchFamily="1" charset="0"/>
                <a:sym typeface="Times New Roman" pitchFamily="1" charset="0"/>
              </a:rPr>
              <a:t>The correct answer is D. </a:t>
            </a:r>
          </a:p>
          <a:p>
            <a:pPr marL="39688" eaLnBrk="1" hangingPunct="1">
              <a:spcBef>
                <a:spcPts val="450"/>
              </a:spcBef>
            </a:pPr>
            <a:r>
              <a:rPr lang="en-US">
                <a:solidFill>
                  <a:srgbClr val="000000"/>
                </a:solidFill>
                <a:latin typeface="Times New Roman" pitchFamily="1" charset="0"/>
                <a:ea typeface="Times New Roman" pitchFamily="1" charset="0"/>
                <a:cs typeface="Times New Roman" pitchFamily="1" charset="0"/>
                <a:sym typeface="Times New Roman" pitchFamily="1" charset="0"/>
              </a:rPr>
              <a:t>It’s important that students realize that the only difference between the amino acids is the side chains. This is why the primary sequence is so important.  The order of the side chains in the primary sequence determines how the protein folds, which in turn determines the function of the protein.</a:t>
            </a:r>
          </a:p>
          <a:p>
            <a:pPr marL="39688" eaLnBrk="1" hangingPunct="1">
              <a:spcBef>
                <a:spcPts val="450"/>
              </a:spcBef>
            </a:pPr>
            <a:r>
              <a:rPr lang="en-US">
                <a:solidFill>
                  <a:srgbClr val="000000"/>
                </a:solidFill>
                <a:latin typeface="Times New Roman" pitchFamily="1" charset="0"/>
                <a:ea typeface="Times New Roman" pitchFamily="1" charset="0"/>
                <a:cs typeface="Times New Roman" pitchFamily="1" charset="0"/>
                <a:sym typeface="Times New Roman" pitchFamily="1" charset="0"/>
              </a:rPr>
              <a:t>Answers A - C:  All of these are identical in every amino acid.</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65F4E0-DD10-424B-BCC3-15175E78071F}" type="slidenum">
              <a:rPr lang="en-US"/>
              <a:pPr/>
              <a:t>89</a:t>
            </a:fld>
            <a:endParaRPr lang="en-US"/>
          </a:p>
        </p:txBody>
      </p:sp>
      <p:sp>
        <p:nvSpPr>
          <p:cNvPr id="158722" name="Rectangle 2"/>
          <p:cNvSpPr>
            <a:spLocks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5CEFDA-8AB0-E048-9B6B-65A2346FFBB4}" type="slidenum">
              <a:rPr lang="en-US"/>
              <a:pPr/>
              <a:t>90</a:t>
            </a:fld>
            <a:endParaRPr lang="en-US"/>
          </a:p>
        </p:txBody>
      </p:sp>
      <p:sp>
        <p:nvSpPr>
          <p:cNvPr id="154626" name="Rectangle 2"/>
          <p:cNvSpPr>
            <a:spLocks noChangeArrowheads="1" noTextEdit="1"/>
          </p:cNvSpPr>
          <p:nvPr>
            <p:ph type="sldImg"/>
          </p:nvPr>
        </p:nvSpPr>
        <p:spPr>
          <a:ln/>
        </p:spPr>
      </p:sp>
      <p:sp>
        <p:nvSpPr>
          <p:cNvPr id="154627" name="Rectangle 3"/>
          <p:cNvSpPr>
            <a:spLocks noGrp="1" noChangeArrowheads="1"/>
          </p:cNvSpPr>
          <p:nvPr>
            <p:ph type="body" idx="1"/>
          </p:nvPr>
        </p:nvSpPr>
        <p:spPr/>
        <p:txBody>
          <a:bodyPr/>
          <a:lstStyle/>
          <a:p>
            <a:r>
              <a:rPr lang="en-US" b="1"/>
              <a:t>Figure 27.3 Large Biomolecules Must Be Broken Down Before They Can Be Absorbed </a:t>
            </a:r>
            <a:endParaRPr lang="en-US"/>
          </a:p>
          <a:p>
            <a:r>
              <a:rPr lang="en-US"/>
              <a:t>Enzymes degrade proteins, lipids, and large carbohydrates to their smaller building blocks, which are then absorbed by the cells that line the small intestines. Minerals cross membranes in their ionic form.</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18480-0EE8-8442-97B3-E418AC260D62}" type="slidenum">
              <a:rPr lang="en-US"/>
              <a:pPr/>
              <a:t>91</a:t>
            </a:fld>
            <a:endParaRPr lang="en-US"/>
          </a:p>
        </p:txBody>
      </p:sp>
      <p:sp>
        <p:nvSpPr>
          <p:cNvPr id="159746" name="Rectangle 2"/>
          <p:cNvSpPr>
            <a:spLocks noChangeArrowheads="1" noTextEdit="1"/>
          </p:cNvSpPr>
          <p:nvPr>
            <p:ph type="sldImg"/>
          </p:nvPr>
        </p:nvSpPr>
        <p:spPr>
          <a:ln/>
        </p:spPr>
      </p:sp>
      <p:sp>
        <p:nvSpPr>
          <p:cNvPr id="159747" name="Rectangle 3"/>
          <p:cNvSpPr>
            <a:spLocks noGrp="1" noChangeArrowheads="1"/>
          </p:cNvSpPr>
          <p:nvPr>
            <p:ph type="body" idx="1"/>
          </p:nvPr>
        </p:nvSpPr>
        <p:spPr/>
        <p:txBody>
          <a:bodyPr/>
          <a:lstStyle/>
          <a:p>
            <a:r>
              <a:rPr lang="en-US" b="1"/>
              <a:t>Figure 27.4 Adult Humans Cannot Make 8 of the 20 Amino Acids That We Need to Build Proteins </a:t>
            </a:r>
          </a:p>
          <a:p>
            <a:r>
              <a:rPr lang="en-US"/>
              <a:t>Meat contains all the essential amino acids, but vegetarians must combine different grains and legumes to get all of them. The pink box lists amino acids that both grains and legumes provide in adequate quantities. Legumes are plants in the pea family, which includes beans, garbanzos (chickpeas), and lentils.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22CE78-2D7C-4A44-9773-34AE91098633}" type="slidenum">
              <a:rPr lang="en-US">
                <a:cs typeface="Arial" charset="0"/>
              </a:rPr>
              <a:pPr fontAlgn="base">
                <a:spcBef>
                  <a:spcPct val="0"/>
                </a:spcBef>
                <a:spcAft>
                  <a:spcPct val="0"/>
                </a:spcAft>
                <a:defRPr/>
              </a:pPr>
              <a:t>8</a:t>
            </a:fld>
            <a:endParaRPr lang="en-US">
              <a:cs typeface="Arial" charset="0"/>
            </a:endParaRPr>
          </a:p>
        </p:txBody>
      </p:sp>
      <p:sp>
        <p:nvSpPr>
          <p:cNvPr id="266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6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Figure 5.2 Atomic Structure</a:t>
            </a:r>
            <a:endParaRPr lang="en-US" smtClean="0"/>
          </a:p>
          <a:p>
            <a:pPr eaLnBrk="1" hangingPunct="1">
              <a:spcBef>
                <a:spcPct val="0"/>
              </a:spcBef>
            </a:pPr>
            <a:r>
              <a:rPr lang="en-US" smtClean="0"/>
              <a:t>The electrons, protons, neutrons, and nuclei of these hydrogen and carbon atoms are shown greatly enlarged in relation to the size of the whole atom. An electron shell is a simplified way of representing the space that electrons move in as they orbit the nucleus.</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B6BEB3-2DEA-2344-A2AF-883666705E5A}" type="slidenum">
              <a:rPr lang="en-US"/>
              <a:pPr/>
              <a:t>92</a:t>
            </a:fld>
            <a:endParaRPr lang="en-US"/>
          </a:p>
        </p:txBody>
      </p:sp>
      <p:sp>
        <p:nvSpPr>
          <p:cNvPr id="178178" name="Rectangle 2"/>
          <p:cNvSpPr>
            <a:spLocks noChangeArrowheads="1" noTextEdit="1"/>
          </p:cNvSpPr>
          <p:nvPr>
            <p:ph type="sldImg"/>
          </p:nvPr>
        </p:nvSpPr>
        <p:spPr>
          <a:ln/>
        </p:spPr>
      </p:sp>
      <p:sp>
        <p:nvSpPr>
          <p:cNvPr id="178179" name="Rectangle 3"/>
          <p:cNvSpPr>
            <a:spLocks noGrp="1" noChangeArrowheads="1"/>
          </p:cNvSpPr>
          <p:nvPr>
            <p:ph type="body" idx="1"/>
          </p:nvPr>
        </p:nvSpPr>
        <p:spPr/>
        <p:txBody>
          <a:bodyPr/>
          <a:lstStyle/>
          <a:p>
            <a:r>
              <a:rPr lang="en-US" b="1"/>
              <a:t>Figure 1 Digestion of Lactose by Lactase</a:t>
            </a:r>
            <a:endParaRPr lang="en-US"/>
          </a:p>
          <a:p>
            <a:r>
              <a:rPr lang="en-US"/>
              <a:t>Lactase is the enzyme that digests lactose, the major sugar in milk. Accumulation of undigested lactose in individuals who do not produce enough lactase gives rise to the intestinal problems known as lactose intolerance.</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FE17D8-2F83-2043-8F0F-FE9A3282780C}" type="slidenum">
              <a:rPr lang="en-US"/>
              <a:pPr/>
              <a:t>93</a:t>
            </a:fld>
            <a:endParaRPr lang="en-US"/>
          </a:p>
        </p:txBody>
      </p:sp>
      <p:sp>
        <p:nvSpPr>
          <p:cNvPr id="180226" name="Rectangle 2"/>
          <p:cNvSpPr>
            <a:spLocks noChangeArrowheads="1" noTextEdit="1"/>
          </p:cNvSpPr>
          <p:nvPr>
            <p:ph type="sldImg"/>
          </p:nvPr>
        </p:nvSpPr>
        <p:spPr>
          <a:ln/>
        </p:spPr>
      </p:sp>
      <p:sp>
        <p:nvSpPr>
          <p:cNvPr id="180227" name="Rectangle 3"/>
          <p:cNvSpPr>
            <a:spLocks noGrp="1" noChangeArrowheads="1"/>
          </p:cNvSpPr>
          <p:nvPr>
            <p:ph type="body" idx="1"/>
          </p:nvPr>
        </p:nvSpPr>
        <p:spPr/>
        <p:txBody>
          <a:bodyPr/>
          <a:lstStyle/>
          <a:p>
            <a:r>
              <a:rPr lang="en-US" b="1"/>
              <a:t>Figure 2 The Frequency of Lactose Intolerance </a:t>
            </a:r>
          </a:p>
          <a:p>
            <a:r>
              <a:rPr lang="en-US"/>
              <a:t>About 70 percent of the world’s population is unable to produce lactase in adulthood. This map shows the frequency of the allele encoding a nonfunctional adult lactase in populations native to various regions of the world. A very small proportion of adults in East Asia and sub-Saharan Africa produce lactase. This is also true of the original natives of the Americas and the Pacific islands.</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FC28D4-3977-6643-A37E-53ADB0F2A277}" type="slidenum">
              <a:rPr lang="en-US"/>
              <a:pPr/>
              <a:t>94</a:t>
            </a:fld>
            <a:endParaRPr lang="en-US"/>
          </a:p>
        </p:txBody>
      </p:sp>
      <p:sp>
        <p:nvSpPr>
          <p:cNvPr id="189442" name="Rectangle 2"/>
          <p:cNvSpPr>
            <a:spLocks noChangeArrowheads="1" noTextEdit="1"/>
          </p:cNvSpPr>
          <p:nvPr>
            <p:ph type="sldImg"/>
          </p:nvPr>
        </p:nvSpPr>
        <p:spPr>
          <a:ln/>
        </p:spPr>
      </p:sp>
      <p:sp>
        <p:nvSpPr>
          <p:cNvPr id="189443" name="Rectangle 3"/>
          <p:cNvSpPr>
            <a:spLocks noGrp="1" noChangeArrowheads="1"/>
          </p:cNvSpPr>
          <p:nvPr>
            <p:ph type="body" idx="1"/>
          </p:nvPr>
        </p:nvSpPr>
        <p:spPr/>
        <p:txBody>
          <a:bodyPr/>
          <a:lstStyle/>
          <a:p>
            <a:r>
              <a:rPr lang="en-US"/>
              <a:t>Structure of LDL particle</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633906-E86F-A740-8066-D2A2CCF443D9}" type="slidenum">
              <a:rPr lang="en-US"/>
              <a:pPr/>
              <a:t>95</a:t>
            </a:fld>
            <a:endParaRPr lang="en-US"/>
          </a:p>
        </p:txBody>
      </p:sp>
      <p:sp>
        <p:nvSpPr>
          <p:cNvPr id="203778" name="Rectangle 2"/>
          <p:cNvSpPr>
            <a:spLocks noChangeArrowheads="1" noTextEdit="1"/>
          </p:cNvSpPr>
          <p:nvPr>
            <p:ph type="sldImg"/>
          </p:nvPr>
        </p:nvSpPr>
        <p:spPr>
          <a:ln/>
        </p:spPr>
      </p:sp>
      <p:sp>
        <p:nvSpPr>
          <p:cNvPr id="203779" name="Rectangle 3"/>
          <p:cNvSpPr>
            <a:spLocks noGrp="1" noChangeArrowheads="1"/>
          </p:cNvSpPr>
          <p:nvPr>
            <p:ph type="body" idx="1"/>
          </p:nvPr>
        </p:nvSpPr>
        <p:spPr/>
        <p:txBody>
          <a:bodyPr/>
          <a:lstStyle/>
          <a:p>
            <a:r>
              <a:rPr lang="en-US" b="1"/>
              <a:t>Figure 1 Healthy and Clogged Arteries</a:t>
            </a:r>
            <a:endParaRPr lang="en-US"/>
          </a:p>
          <a:p>
            <a:r>
              <a:rPr lang="en-US"/>
              <a:t>(a) Cross section of a healthy artery. (b) Artery dangerously clogged by plaque and a blood clot. A heart attack is likely if the arteries supplying blood to the heart muscle become clogged. Similar clogging of arteries in the brain results in a stroke, a condition in which brain tissue is killed when blocked arteries fail to deliver enough blood.</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4CD26E-9FD0-6444-96A6-CEB68C8D1489}" type="slidenum">
              <a:rPr lang="en-US"/>
              <a:pPr/>
              <a:t>96</a:t>
            </a:fld>
            <a:endParaRPr lang="en-US"/>
          </a:p>
        </p:txBody>
      </p:sp>
      <p:sp>
        <p:nvSpPr>
          <p:cNvPr id="204802" name="Rectangle 2"/>
          <p:cNvSpPr>
            <a:spLocks noChangeArrowheads="1" noTextEdit="1"/>
          </p:cNvSpPr>
          <p:nvPr>
            <p:ph type="sldImg"/>
          </p:nvPr>
        </p:nvSpPr>
        <p:spPr>
          <a:ln/>
        </p:spPr>
      </p:sp>
      <p:sp>
        <p:nvSpPr>
          <p:cNvPr id="204803" name="Rectangle 3"/>
          <p:cNvSpPr>
            <a:spLocks noGrp="1" noChangeArrowheads="1"/>
          </p:cNvSpPr>
          <p:nvPr>
            <p:ph type="body" idx="1"/>
          </p:nvPr>
        </p:nvSpPr>
        <p:spPr/>
        <p:txBody>
          <a:bodyPr/>
          <a:lstStyle/>
          <a:p>
            <a:r>
              <a:rPr lang="en-US" b="1"/>
              <a:t>Figure 2 Adult Blood Pressure Ranges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26EA26-0439-476D-8429-96CAB32C92D0}" type="slidenum">
              <a:rPr lang="en-US">
                <a:cs typeface="Arial" charset="0"/>
              </a:rPr>
              <a:pPr fontAlgn="base">
                <a:spcBef>
                  <a:spcPct val="0"/>
                </a:spcBef>
                <a:spcAft>
                  <a:spcPct val="0"/>
                </a:spcAft>
                <a:defRPr/>
              </a:pPr>
              <a:t>10</a:t>
            </a:fld>
            <a:endParaRPr lang="en-US">
              <a:cs typeface="Arial" charset="0"/>
            </a:endParaRPr>
          </a:p>
        </p:txBody>
      </p:sp>
      <p:sp>
        <p:nvSpPr>
          <p:cNvPr id="2969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9699"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B24C52-67C7-45AA-9E0F-47067CC4D275}" type="slidenum">
              <a:rPr lang="en-US">
                <a:cs typeface="Arial" charset="0"/>
              </a:rPr>
              <a:pPr fontAlgn="base">
                <a:spcBef>
                  <a:spcPct val="0"/>
                </a:spcBef>
                <a:spcAft>
                  <a:spcPct val="0"/>
                </a:spcAft>
                <a:defRPr/>
              </a:pPr>
              <a:t>12</a:t>
            </a:fld>
            <a:endParaRPr lang="en-US">
              <a:cs typeface="Arial" charset="0"/>
            </a:endParaRPr>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277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Figure 5.3 Radioisotopes Are Useful in Medical Imaging </a:t>
            </a:r>
            <a:endParaRPr lang="en-US" smtClean="0"/>
          </a:p>
          <a:p>
            <a:pPr eaLnBrk="1" hangingPunct="1">
              <a:spcBef>
                <a:spcPct val="0"/>
              </a:spcBef>
            </a:pPr>
            <a:r>
              <a:rPr lang="en-US" smtClean="0"/>
              <a:t>(a) The thyroid gland, located in the neck, helps regulate metabolism. The element iodine accumulates in the gland and is necessary for normal thyroid function. (b) This image is a visualization of the thyroid gland in a patient with goiter, an enlargement of the thyroid gland, often caused by iodine deficiency. Small amounts of radioactive iodine were given to the patient, and the accumulated radioisotope was visualized with a gamma-ray scan.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89"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5AC0445-41B3-4E48-9AE8-258531BF1923}" type="slidenum">
              <a:rPr lang="en-US">
                <a:cs typeface="Arial" charset="0"/>
              </a:rPr>
              <a:pPr fontAlgn="base">
                <a:spcBef>
                  <a:spcPct val="0"/>
                </a:spcBef>
                <a:spcAft>
                  <a:spcPct val="0"/>
                </a:spcAft>
                <a:defRPr/>
              </a:pPr>
              <a:t>16</a:t>
            </a:fld>
            <a:endParaRPr lang="en-US">
              <a:cs typeface="Arial" charset="0"/>
            </a:endParaRPr>
          </a:p>
        </p:txBody>
      </p:sp>
      <p:sp>
        <p:nvSpPr>
          <p:cNvPr id="37890"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1"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Figure 5.4 Covalent Bonds and Electron Shells</a:t>
            </a:r>
            <a:endParaRPr lang="en-US" smtClean="0"/>
          </a:p>
          <a:p>
            <a:pPr eaLnBrk="1" hangingPunct="1">
              <a:spcBef>
                <a:spcPct val="0"/>
              </a:spcBef>
            </a:pPr>
            <a:r>
              <a:rPr lang="en-US" smtClean="0"/>
              <a:t>Atoms in biologically important molecules have as many as four electron shells. The innermost shell holds a maximum of two electrons, and the next shell outside it holds a maximum of eight. (a) A single covalent bond is formed by the sharing of one pair of electrons between two atoms. Two hydrogen atoms can share one pair of electrons, forming one covalent bond. An oxygen atom requires two additional electrons to fill its outermost shell and can therefore form two covalent bonds. (b) The number of covalent bonds an atom can form depends on the number of electrons needed to fill its outermost shell to capacity. A carbon atom can form four bonds because it has only four electrons in its outermost shell and requires four more electrons to fill that shell.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FBF8321-24B1-49CA-B16B-13F302E76FFC}" type="slidenum">
              <a:rPr lang="en-US">
                <a:cs typeface="Arial" charset="0"/>
              </a:rPr>
              <a:pPr fontAlgn="base">
                <a:spcBef>
                  <a:spcPct val="0"/>
                </a:spcBef>
                <a:spcAft>
                  <a:spcPct val="0"/>
                </a:spcAft>
                <a:defRPr/>
              </a:pPr>
              <a:t>18</a:t>
            </a:fld>
            <a:endParaRPr lang="en-US">
              <a:cs typeface="Arial" charset="0"/>
            </a:endParaRPr>
          </a:p>
        </p:txBody>
      </p:sp>
      <p:sp>
        <p:nvSpPr>
          <p:cNvPr id="4096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096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b="1" smtClean="0"/>
              <a:t>Figure 5.5 Covalent Bonds between Atoms Can Be Represented in Various Ways</a:t>
            </a:r>
            <a:endParaRPr lang="en-US" smtClean="0"/>
          </a:p>
          <a:p>
            <a:pPr eaLnBrk="1" hangingPunct="1">
              <a:spcBef>
                <a:spcPct val="0"/>
              </a:spcBef>
            </a:pPr>
            <a:r>
              <a:rPr lang="en-US" smtClean="0"/>
              <a:t>By convention, hydrogen is shown in white and oxygen in red.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40DC3D9-D495-4AAE-B6F1-1E399544BDE2}" type="datetimeFigureOut">
              <a:rPr lang="en-US"/>
              <a:pPr>
                <a:defRPr/>
              </a:pPr>
              <a:t>5/18/12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826DC8-95E2-4D49-BEA3-11B755E2D3C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3B83D41-5929-4AE7-91E4-A71B3079B414}" type="datetimeFigureOut">
              <a:rPr lang="en-US"/>
              <a:pPr>
                <a:defRPr/>
              </a:pPr>
              <a:t>5/18/12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AA64562-5D1D-4D19-B3B4-682D0B2B518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A32A672-DDE5-4636-AC29-C6EB0B8331DA}" type="datetimeFigureOut">
              <a:rPr lang="en-US"/>
              <a:pPr>
                <a:defRPr/>
              </a:pPr>
              <a:t>5/18/12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EF2F93B-036C-46B0-A741-7A025F98C91F}"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r>
              <a:rPr lang="en-US">
                <a:solidFill>
                  <a:srgbClr val="000000"/>
                </a:solidFill>
              </a:rPr>
              <a:t>© 2009 W.W. Norton &amp; Company, Inc. DISCOVER BIOLOGY 4/e</a:t>
            </a:r>
          </a:p>
        </p:txBody>
      </p:sp>
      <p:sp>
        <p:nvSpPr>
          <p:cNvPr id="3" name="Rectangle 3"/>
          <p:cNvSpPr>
            <a:spLocks noGrp="1" noChangeArrowheads="1"/>
          </p:cNvSpPr>
          <p:nvPr>
            <p:ph type="sldNum" sz="quarter" idx="11"/>
          </p:nvPr>
        </p:nvSpPr>
        <p:spPr>
          <a:ln/>
        </p:spPr>
        <p:txBody>
          <a:bodyPr/>
          <a:lstStyle>
            <a:lvl1pPr>
              <a:defRPr/>
            </a:lvl1pPr>
          </a:lstStyle>
          <a:p>
            <a:pPr>
              <a:defRPr/>
            </a:pPr>
            <a:fld id="{F03286E1-BC29-6349-8250-34CB5DDD2E6C}" type="slidenum">
              <a:rPr lang="en-US">
                <a:solidFill>
                  <a:srgbClr val="000000"/>
                </a:solidFill>
              </a:rPr>
              <a:pPr>
                <a:defRPr/>
              </a:pPr>
              <a:t>‹#›</a:t>
            </a:fld>
            <a:endParaRPr lang="en-US">
              <a:solidFill>
                <a:srgbClr val="000000"/>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3D3781A-74E4-4FB6-836A-907698AE5031}" type="datetimeFigureOut">
              <a:rPr lang="en-US"/>
              <a:pPr>
                <a:defRPr/>
              </a:pPr>
              <a:t>5/18/12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EAE9FB-0754-4CD5-9EF6-3EE58DC44124}"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BC6DCAF-6ABA-4386-8D3B-965A09C30FCC}" type="datetimeFigureOut">
              <a:rPr lang="en-US"/>
              <a:pPr>
                <a:defRPr/>
              </a:pPr>
              <a:t>5/18/12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97B103-8C53-456A-922B-633D2DB6B19A}"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2D4A2C6-F4F2-446A-B21E-2483A0B3736A}" type="datetimeFigureOut">
              <a:rPr lang="en-US"/>
              <a:pPr>
                <a:defRPr/>
              </a:pPr>
              <a:t>5/18/12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485D1E2-EB37-42C3-B1F3-F5EF4A4E0DE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B86660B-7423-4A4C-8537-E67F3FEF015C}" type="datetimeFigureOut">
              <a:rPr lang="en-US"/>
              <a:pPr>
                <a:defRPr/>
              </a:pPr>
              <a:t>5/18/12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A5751D0A-7D78-4166-AA75-82A27518DDE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A7AFBFD-6798-4339-9F48-0C00D89578C1}" type="datetimeFigureOut">
              <a:rPr lang="en-US"/>
              <a:pPr>
                <a:defRPr/>
              </a:pPr>
              <a:t>5/18/12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584D600-F0C1-48B5-91EE-F07B0355A9A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C510F24-D0BE-465D-B689-8638DB458E1C}" type="datetimeFigureOut">
              <a:rPr lang="en-US"/>
              <a:pPr>
                <a:defRPr/>
              </a:pPr>
              <a:t>5/18/12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4B488ED-28C6-4BC6-985D-64CAE048E0E0}"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DB58111-8248-43D1-88EE-E2DD64FA06C5}" type="datetimeFigureOut">
              <a:rPr lang="en-US"/>
              <a:pPr>
                <a:defRPr/>
              </a:pPr>
              <a:t>5/18/12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F6E561-C632-4177-BC81-3BC5F626F492}"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998543-6BE8-4CA4-916A-FD050E32ADFF}" type="datetimeFigureOut">
              <a:rPr lang="en-US"/>
              <a:pPr>
                <a:defRPr/>
              </a:pPr>
              <a:t>5/18/12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F96517E-D37C-4F68-8EDA-43A592269C1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726BF76-DF88-4E17-8D44-93ECFD6353DD}" type="datetimeFigureOut">
              <a:rPr lang="en-US"/>
              <a:pPr>
                <a:defRPr/>
              </a:pPr>
              <a:t>5/18/12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E209A16-F984-4B37-B58D-59EF292D55B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chemeClr val="tx1"/>
                </a:solidFill>
              </a:defRPr>
            </a:lvl1pPr>
          </a:lstStyle>
          <a:p>
            <a:pPr defTabSz="914400">
              <a:defRPr/>
            </a:pPr>
            <a:r>
              <a:rPr lang="en-US">
                <a:solidFill>
                  <a:srgbClr val="000000"/>
                </a:solidFill>
                <a:latin typeface="Arial" pitchFamily="1" charset="0"/>
                <a:cs typeface="+mn-cs"/>
                <a:sym typeface="Arial" pitchFamily="1" charset="0"/>
              </a:rPr>
              <a:t>© 2009 W.W. Norton &amp; Company, Inc. DISCOVER BIOLOGY 4/e</a:t>
            </a:r>
          </a:p>
        </p:txBody>
      </p:sp>
      <p:sp>
        <p:nvSpPr>
          <p:cNvPr id="4099" name="Rectangle 3"/>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Arial Black" pitchFamily="1" charset="0"/>
              </a:defRPr>
            </a:lvl1pPr>
          </a:lstStyle>
          <a:p>
            <a:pPr defTabSz="914400">
              <a:defRPr/>
            </a:pPr>
            <a:fld id="{DA821379-AB7B-5047-8E8B-A2EED5AF987A}" type="slidenum">
              <a:rPr lang="en-US">
                <a:solidFill>
                  <a:srgbClr val="000000"/>
                </a:solidFill>
                <a:cs typeface="+mn-cs"/>
                <a:sym typeface="Arial" pitchFamily="1" charset="0"/>
              </a:rPr>
              <a:pPr defTabSz="914400">
                <a:defRPr/>
              </a:pPr>
              <a:t>‹#›</a:t>
            </a:fld>
            <a:endParaRPr lang="en-US">
              <a:solidFill>
                <a:srgbClr val="000000"/>
              </a:solidFill>
              <a:cs typeface="+mn-cs"/>
              <a:sym typeface="Arial" pitchFamily="1" charset="0"/>
            </a:endParaRPr>
          </a:p>
        </p:txBody>
      </p:sp>
      <p:grpSp>
        <p:nvGrpSpPr>
          <p:cNvPr id="2" name="Group 4"/>
          <p:cNvGrpSpPr>
            <a:grpSpLocks/>
          </p:cNvGrpSpPr>
          <p:nvPr/>
        </p:nvGrpSpPr>
        <p:grpSpPr bwMode="auto">
          <a:xfrm>
            <a:off x="0" y="0"/>
            <a:ext cx="9144000" cy="546100"/>
            <a:chOff x="0" y="0"/>
            <a:chExt cx="5760" cy="344"/>
          </a:xfrm>
        </p:grpSpPr>
        <p:sp>
          <p:nvSpPr>
            <p:cNvPr id="4101"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defTabSz="914400">
                <a:defRPr/>
              </a:pPr>
              <a:endParaRPr lang="en-US" sz="2400" dirty="0">
                <a:solidFill>
                  <a:srgbClr val="000000"/>
                </a:solidFill>
                <a:latin typeface="Times New Roman" pitchFamily="124" charset="0"/>
                <a:cs typeface="+mn-cs"/>
                <a:sym typeface="Arial" charset="0"/>
              </a:endParaRPr>
            </a:p>
          </p:txBody>
        </p:sp>
        <p:sp>
          <p:nvSpPr>
            <p:cNvPr id="4102"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sym typeface="Arial" charset="0"/>
              </a:endParaRPr>
            </a:p>
          </p:txBody>
        </p:sp>
        <p:sp>
          <p:nvSpPr>
            <p:cNvPr id="4103"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4"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5"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sp>
          <p:nvSpPr>
            <p:cNvPr id="4106"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defTabSz="914400">
                <a:defRPr/>
              </a:pPr>
              <a:endParaRPr lang="en-US" dirty="0">
                <a:solidFill>
                  <a:srgbClr val="84B43A"/>
                </a:solidFill>
                <a:cs typeface="+mn-cs"/>
                <a:sym typeface="Arial" charset="0"/>
              </a:endParaRPr>
            </a:p>
          </p:txBody>
        </p:sp>
        <p:sp>
          <p:nvSpPr>
            <p:cNvPr id="4107"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defTabSz="914400">
                <a:defRPr/>
              </a:pPr>
              <a:endParaRPr lang="en-US" sz="2400" dirty="0">
                <a:solidFill>
                  <a:srgbClr val="000000"/>
                </a:solidFill>
                <a:latin typeface="Times New Roman" pitchFamily="124" charset="0"/>
                <a:cs typeface="+mn-cs"/>
                <a:sym typeface="Arial" charset="0"/>
              </a:endParaRPr>
            </a:p>
          </p:txBody>
        </p:sp>
        <p:sp>
          <p:nvSpPr>
            <p:cNvPr id="4108"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sp>
          <p:nvSpPr>
            <p:cNvPr id="4109"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defTabSz="914400">
                <a:defRPr/>
              </a:pPr>
              <a:endParaRPr lang="en-US" dirty="0">
                <a:solidFill>
                  <a:srgbClr val="1F431F"/>
                </a:solidFill>
                <a:cs typeface="+mn-cs"/>
                <a:sym typeface="Arial" charset="0"/>
              </a:endParaRPr>
            </a:p>
          </p:txBody>
        </p:sp>
      </p:grpSp>
      <p:sp>
        <p:nvSpPr>
          <p:cNvPr id="13317"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8"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12" name="Rectangle 16"/>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solidFill>
                  <a:schemeClr val="tx1"/>
                </a:solidFill>
                <a:latin typeface="Arial" charset="0"/>
                <a:sym typeface="Arial" charset="0"/>
              </a:defRPr>
            </a:lvl1pPr>
          </a:lstStyle>
          <a:p>
            <a:pPr defTabSz="914400">
              <a:defRPr/>
            </a:pPr>
            <a:endParaRPr lang="en-US">
              <a:solidFill>
                <a:srgbClr val="000000"/>
              </a:solidFill>
              <a:cs typeface="+mn-cs"/>
            </a:endParaRPr>
          </a:p>
        </p:txBody>
      </p:sp>
    </p:spTree>
  </p:cSld>
  <p:clrMap bg1="lt1" tx1="dk1" bg2="lt2" tx2="dk2" accent1="accent1" accent2="accent2" accent3="accent3" accent4="accent4" accent5="accent5" accent6="accent6" hlink="hlink" folHlink="folHlink"/>
  <p:sldLayoutIdLst>
    <p:sldLayoutId id="2147483661" r:id="rId1"/>
  </p:sldLayoutIdLst>
  <p:hf hdr="0" dt="0"/>
  <p:txStyles>
    <p:titleStyle>
      <a:lvl1pPr algn="l" rtl="0" eaLnBrk="0" fontAlgn="base" hangingPunct="0">
        <a:spcBef>
          <a:spcPct val="0"/>
        </a:spcBef>
        <a:spcAft>
          <a:spcPct val="0"/>
        </a:spcAft>
        <a:defRPr sz="4400">
          <a:solidFill>
            <a:schemeClr val="tx1"/>
          </a:solidFill>
          <a:latin typeface="+mj-lt"/>
          <a:ea typeface="ＭＳ Ｐゴシック" pitchFamily="1" charset="-128"/>
          <a:cs typeface="ＭＳ Ｐゴシック" pitchFamily="1" charset="-128"/>
        </a:defRPr>
      </a:lvl1pPr>
      <a:lvl2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2pPr>
      <a:lvl3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3pPr>
      <a:lvl4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4pPr>
      <a:lvl5pPr algn="l" rtl="0" eaLnBrk="0" fontAlgn="base" hangingPunct="0">
        <a:spcBef>
          <a:spcPct val="0"/>
        </a:spcBef>
        <a:spcAft>
          <a:spcPct val="0"/>
        </a:spcAft>
        <a:defRPr sz="4400">
          <a:solidFill>
            <a:schemeClr val="tx1"/>
          </a:solidFill>
          <a:latin typeface="Arial" charset="0"/>
          <a:ea typeface="ＭＳ Ｐゴシック" pitchFamily="1" charset="-128"/>
          <a:cs typeface="ＭＳ Ｐゴシック" pitchFamily="1" charset="-128"/>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1" charset="2"/>
        <a:buChar char="n"/>
        <a:defRPr sz="3200">
          <a:solidFill>
            <a:schemeClr val="tx1"/>
          </a:solidFill>
          <a:latin typeface="+mn-lt"/>
          <a:ea typeface="ＭＳ Ｐゴシック" pitchFamily="1" charset="-128"/>
          <a:cs typeface="ＭＳ Ｐゴシック" pitchFamily="1" charset="-128"/>
        </a:defRPr>
      </a:lvl1pPr>
      <a:lvl2pPr marL="742950" indent="-285750" algn="l" rtl="0" eaLnBrk="0" fontAlgn="base" hangingPunct="0">
        <a:spcBef>
          <a:spcPct val="20000"/>
        </a:spcBef>
        <a:spcAft>
          <a:spcPct val="0"/>
        </a:spcAft>
        <a:buClr>
          <a:schemeClr val="accent2"/>
        </a:buClr>
        <a:buSzPct val="80000"/>
        <a:buFont typeface="Wingdings" pitchFamily="1" charset="2"/>
        <a:buChar char="¨"/>
        <a:defRPr sz="2800">
          <a:solidFill>
            <a:schemeClr val="tx1"/>
          </a:solidFill>
          <a:latin typeface="+mn-lt"/>
          <a:ea typeface="ＭＳ Ｐゴシック" pitchFamily="1" charset="-128"/>
        </a:defRPr>
      </a:lvl2pPr>
      <a:lvl3pPr marL="1143000" indent="-228600" algn="l" rtl="0" eaLnBrk="0" fontAlgn="base" hangingPunct="0">
        <a:spcBef>
          <a:spcPct val="20000"/>
        </a:spcBef>
        <a:spcAft>
          <a:spcPct val="0"/>
        </a:spcAft>
        <a:buClr>
          <a:schemeClr val="bg2"/>
        </a:buClr>
        <a:buSzPct val="65000"/>
        <a:buFont typeface="Wingdings" pitchFamily="1" charset="2"/>
        <a:buChar char="n"/>
        <a:defRPr sz="2400">
          <a:solidFill>
            <a:schemeClr val="tx1"/>
          </a:solidFill>
          <a:latin typeface="+mn-lt"/>
          <a:ea typeface="ＭＳ Ｐゴシック" pitchFamily="1" charset="-128"/>
        </a:defRPr>
      </a:lvl3pPr>
      <a:lvl4pPr marL="1600200" indent="-228600" algn="l" rtl="0" eaLnBrk="0" fontAlgn="base" hangingPunct="0">
        <a:spcBef>
          <a:spcPct val="20000"/>
        </a:spcBef>
        <a:spcAft>
          <a:spcPct val="0"/>
        </a:spcAft>
        <a:buClr>
          <a:schemeClr val="accent2"/>
        </a:buClr>
        <a:buSzPct val="70000"/>
        <a:buFont typeface="Wingdings" pitchFamily="1" charset="2"/>
        <a:buChar char="¨"/>
        <a:defRPr sz="2000">
          <a:solidFill>
            <a:schemeClr val="tx1"/>
          </a:solidFill>
          <a:latin typeface="+mn-lt"/>
          <a:ea typeface="ＭＳ Ｐゴシック" pitchFamily="1" charset="-128"/>
        </a:defRPr>
      </a:lvl4pPr>
      <a:lvl5pPr marL="2057400" indent="-228600" algn="l" rtl="0" eaLnBrk="0" fontAlgn="base" hangingPunct="0">
        <a:spcBef>
          <a:spcPct val="20000"/>
        </a:spcBef>
        <a:spcAft>
          <a:spcPct val="0"/>
        </a:spcAft>
        <a:buClr>
          <a:schemeClr val="bg2"/>
        </a:buClr>
        <a:buFont typeface="Wingdings" pitchFamily="1" charset="2"/>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lr>
          <a:schemeClr val="bg2"/>
        </a:buClr>
        <a:buFont typeface="Wingdings"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0.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2.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1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4.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15.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1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17.jpe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8.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19.jpe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20.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1.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23.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24.jpe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25.jpe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26.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27.jpe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28.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29.jpe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30.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31.jpe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32.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3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34.jpe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35.jpe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36.jpe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3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38.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5.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 Id="rId3" Type="http://schemas.openxmlformats.org/officeDocument/2006/relationships/image" Target="../media/image3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 Id="rId3" Type="http://schemas.openxmlformats.org/officeDocument/2006/relationships/image" Target="../media/image40.jpe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9.xml"/><Relationship Id="rId3" Type="http://schemas.openxmlformats.org/officeDocument/2006/relationships/image" Target="../media/image41.jpe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 Id="rId3" Type="http://schemas.openxmlformats.org/officeDocument/2006/relationships/image" Target="../media/image42.jpe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 Id="rId3" Type="http://schemas.openxmlformats.org/officeDocument/2006/relationships/image" Target="../media/image43.jpe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 Id="rId3" Type="http://schemas.openxmlformats.org/officeDocument/2006/relationships/image" Target="../media/image44.jpe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 Id="rId3" Type="http://schemas.openxmlformats.org/officeDocument/2006/relationships/image" Target="../media/image45.jpe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 Id="rId3" Type="http://schemas.openxmlformats.org/officeDocument/2006/relationships/image" Target="../media/image46.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1981200"/>
            <a:ext cx="7620000" cy="1752600"/>
          </a:xfrm>
          <a:effectLst>
            <a:outerShdw blurRad="25400" dist="12700" dir="2700000" algn="ctr" rotWithShape="0">
              <a:schemeClr val="tx1">
                <a:alpha val="74998"/>
              </a:schemeClr>
            </a:outerShdw>
          </a:effectLst>
        </p:spPr>
        <p:txBody>
          <a:bodyPr rtlCol="0">
            <a:normAutofit/>
          </a:bodyPr>
          <a:lstStyle/>
          <a:p>
            <a:pPr eaLnBrk="1" fontAlgn="auto" hangingPunct="1">
              <a:spcAft>
                <a:spcPts val="0"/>
              </a:spcAft>
              <a:defRPr/>
            </a:pPr>
            <a:r>
              <a:rPr lang="en-US" sz="6000" b="1">
                <a:solidFill>
                  <a:srgbClr val="E03C3C"/>
                </a:solidFill>
              </a:rPr>
              <a:t>Discover Biology</a:t>
            </a:r>
            <a:br>
              <a:rPr lang="en-US" sz="6000" b="1">
                <a:solidFill>
                  <a:srgbClr val="E03C3C"/>
                </a:solidFill>
              </a:rPr>
            </a:br>
            <a:r>
              <a:rPr lang="en-US" sz="2800" b="1">
                <a:solidFill>
                  <a:srgbClr val="E03C3C"/>
                </a:solidFill>
              </a:rPr>
              <a:t>FIFTH EDITION</a:t>
            </a:r>
            <a:endParaRPr lang="en-US" sz="4800" b="1"/>
          </a:p>
        </p:txBody>
      </p:sp>
      <p:sp>
        <p:nvSpPr>
          <p:cNvPr id="14339" name="Rectangle 3"/>
          <p:cNvSpPr>
            <a:spLocks noGrp="1" noChangeArrowheads="1"/>
          </p:cNvSpPr>
          <p:nvPr>
            <p:ph type="subTitle" idx="1"/>
          </p:nvPr>
        </p:nvSpPr>
        <p:spPr>
          <a:xfrm>
            <a:off x="153988" y="4114800"/>
            <a:ext cx="8839200" cy="2209800"/>
          </a:xfrm>
        </p:spPr>
        <p:txBody>
          <a:bodyPr rtlCol="0">
            <a:normAutofit/>
          </a:bodyPr>
          <a:lstStyle/>
          <a:p>
            <a:pPr eaLnBrk="1" fontAlgn="auto" hangingPunct="1">
              <a:lnSpc>
                <a:spcPct val="90000"/>
              </a:lnSpc>
              <a:spcAft>
                <a:spcPts val="0"/>
              </a:spcAft>
              <a:buFont typeface="Arial"/>
              <a:buNone/>
              <a:defRPr/>
            </a:pPr>
            <a:r>
              <a:rPr lang="en-US" sz="2800" b="1" dirty="0"/>
              <a:t>CHAPTER</a:t>
            </a:r>
            <a:r>
              <a:rPr lang="en-US" sz="2800" b="1" dirty="0" smtClean="0"/>
              <a:t> 5</a:t>
            </a:r>
            <a:endParaRPr lang="en-US" sz="2800" dirty="0" smtClean="0"/>
          </a:p>
          <a:p>
            <a:pPr eaLnBrk="1" fontAlgn="auto" hangingPunct="1">
              <a:lnSpc>
                <a:spcPct val="90000"/>
              </a:lnSpc>
              <a:spcAft>
                <a:spcPts val="0"/>
              </a:spcAft>
              <a:buFont typeface="Arial"/>
              <a:buNone/>
              <a:defRPr/>
            </a:pPr>
            <a:r>
              <a:rPr lang="en-US" sz="2800" dirty="0" smtClean="0"/>
              <a:t>The Chemistry of Life</a:t>
            </a:r>
            <a:endParaRPr lang="en-US" sz="2800" dirty="0"/>
          </a:p>
        </p:txBody>
      </p:sp>
      <p:sp>
        <p:nvSpPr>
          <p:cNvPr id="2" name="Text Box 4"/>
          <p:cNvSpPr txBox="1">
            <a:spLocks noChangeArrowheads="1"/>
          </p:cNvSpPr>
          <p:nvPr/>
        </p:nvSpPr>
        <p:spPr bwMode="auto">
          <a:xfrm>
            <a:off x="4876800" y="6430963"/>
            <a:ext cx="4038600" cy="290512"/>
          </a:xfrm>
          <a:prstGeom prst="rect">
            <a:avLst/>
          </a:prstGeom>
          <a:noFill/>
          <a:ln w="9525">
            <a:noFill/>
            <a:miter lim="800000"/>
            <a:headEnd/>
            <a:tailEnd/>
          </a:ln>
        </p:spPr>
        <p:txBody>
          <a:bodyPr>
            <a:spAutoFit/>
          </a:bodyPr>
          <a:lstStyle/>
          <a:p>
            <a:pPr algn="r">
              <a:spcBef>
                <a:spcPct val="50000"/>
              </a:spcBef>
            </a:pPr>
            <a:r>
              <a:rPr lang="en-US" sz="1300">
                <a:latin typeface="Calibri" pitchFamily="34" charset="0"/>
                <a:ea typeface="ヒラギノ角ゴ ProN W3"/>
                <a:cs typeface="ヒラギノ角ゴ ProN W3"/>
              </a:rPr>
              <a:t>© </a:t>
            </a:r>
            <a:r>
              <a:rPr lang="en-US" sz="1300">
                <a:latin typeface="Calibri" pitchFamily="34" charset="0"/>
              </a:rPr>
              <a:t>2012 W. W. Norton &amp; Company, Inc.</a:t>
            </a:r>
          </a:p>
        </p:txBody>
      </p:sp>
      <p:sp>
        <p:nvSpPr>
          <p:cNvPr id="14340" name="Text Box 5"/>
          <p:cNvSpPr txBox="1">
            <a:spLocks noChangeArrowheads="1"/>
          </p:cNvSpPr>
          <p:nvPr/>
        </p:nvSpPr>
        <p:spPr bwMode="auto">
          <a:xfrm>
            <a:off x="420688" y="1447800"/>
            <a:ext cx="8305800" cy="366713"/>
          </a:xfrm>
          <a:prstGeom prst="rect">
            <a:avLst/>
          </a:prstGeom>
          <a:noFill/>
          <a:ln w="9525">
            <a:noFill/>
            <a:miter lim="800000"/>
            <a:headEnd/>
            <a:tailEnd/>
          </a:ln>
        </p:spPr>
        <p:txBody>
          <a:bodyPr>
            <a:spAutoFit/>
          </a:bodyPr>
          <a:lstStyle/>
          <a:p>
            <a:pPr algn="ctr">
              <a:spcBef>
                <a:spcPct val="50000"/>
              </a:spcBef>
            </a:pPr>
            <a:r>
              <a:rPr lang="en-US">
                <a:solidFill>
                  <a:schemeClr val="tx2"/>
                </a:solidFill>
                <a:latin typeface="Calibri" pitchFamily="34" charset="0"/>
              </a:rPr>
              <a:t>Anu Singh-Cundy • Michael L. Cain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8673" name="Picture 2" descr="unnumbered_05_p114a"/>
          <p:cNvPicPr>
            <a:picLocks noChangeAspect="1" noChangeArrowheads="1"/>
          </p:cNvPicPr>
          <p:nvPr/>
        </p:nvPicPr>
        <p:blipFill>
          <a:blip r:embed="rId3"/>
          <a:srcRect/>
          <a:stretch>
            <a:fillRect/>
          </a:stretch>
        </p:blipFill>
        <p:spPr bwMode="auto">
          <a:xfrm>
            <a:off x="304800" y="1955800"/>
            <a:ext cx="8531225" cy="2962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Some Elements Exist in Variant </a:t>
            </a:r>
            <a:br>
              <a:rPr lang="en-US" dirty="0" smtClean="0"/>
            </a:br>
            <a:r>
              <a:rPr lang="en-US" dirty="0" smtClean="0"/>
              <a:t>Forms Called Isotopes</a:t>
            </a:r>
            <a:endParaRPr lang="en-US" dirty="0"/>
          </a:p>
        </p:txBody>
      </p:sp>
      <p:sp>
        <p:nvSpPr>
          <p:cNvPr id="30722" name="Content Placeholder 2"/>
          <p:cNvSpPr>
            <a:spLocks noGrp="1"/>
          </p:cNvSpPr>
          <p:nvPr>
            <p:ph idx="1"/>
          </p:nvPr>
        </p:nvSpPr>
        <p:spPr/>
        <p:txBody>
          <a:bodyPr/>
          <a:lstStyle/>
          <a:p>
            <a:pPr eaLnBrk="1" hangingPunct="1"/>
            <a:r>
              <a:rPr lang="en-US" smtClean="0"/>
              <a:t>An element can come in different forms called </a:t>
            </a:r>
            <a:r>
              <a:rPr lang="en-US" b="1" smtClean="0"/>
              <a:t>isotopes </a:t>
            </a:r>
            <a:r>
              <a:rPr lang="en-US" smtClean="0"/>
              <a:t>that differ only in their atomic mass</a:t>
            </a:r>
            <a:endParaRPr lang="en-US" b="1" smtClean="0"/>
          </a:p>
          <a:p>
            <a:pPr eaLnBrk="1" hangingPunct="1"/>
            <a:r>
              <a:rPr lang="en-US" smtClean="0"/>
              <a:t>Isotopes have the same number of protons and neutrons but differ in the number of neutrons</a:t>
            </a:r>
          </a:p>
          <a:p>
            <a:pPr eaLnBrk="1" hangingPunct="1"/>
            <a:r>
              <a:rPr lang="en-US" smtClean="0"/>
              <a:t>Radioisotopes have unstable nuclei that decay into simpler forms, releasing high-energy radiation in the process</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1745" name="Picture 2" descr="figure_05_03"/>
          <p:cNvPicPr>
            <a:picLocks noChangeAspect="1" noChangeArrowheads="1"/>
          </p:cNvPicPr>
          <p:nvPr/>
        </p:nvPicPr>
        <p:blipFill>
          <a:blip r:embed="rId3"/>
          <a:srcRect/>
          <a:stretch>
            <a:fillRect/>
          </a:stretch>
        </p:blipFill>
        <p:spPr bwMode="auto">
          <a:xfrm>
            <a:off x="304800" y="965200"/>
            <a:ext cx="8531225" cy="4930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lang="en-US" smtClean="0"/>
              <a:t>Covalent and Ionic Bonds</a:t>
            </a:r>
          </a:p>
        </p:txBody>
      </p:sp>
      <p:sp>
        <p:nvSpPr>
          <p:cNvPr id="3" name="Content Placeholder 2"/>
          <p:cNvSpPr>
            <a:spLocks noGrp="1"/>
          </p:cNvSpPr>
          <p:nvPr>
            <p:ph idx="1"/>
          </p:nvPr>
        </p:nvSpPr>
        <p:spPr/>
        <p:txBody>
          <a:bodyPr rtlCol="0">
            <a:normAutofit lnSpcReduction="10000"/>
          </a:bodyPr>
          <a:lstStyle/>
          <a:p>
            <a:pPr eaLnBrk="1" fontAlgn="auto" hangingPunct="1">
              <a:spcAft>
                <a:spcPts val="0"/>
              </a:spcAft>
              <a:buFont typeface="Arial"/>
              <a:buChar char="•"/>
              <a:defRPr/>
            </a:pPr>
            <a:r>
              <a:rPr lang="en-US" dirty="0" smtClean="0"/>
              <a:t>Molecules are two or more atoms that share electrons through a chemical bond known as a </a:t>
            </a:r>
            <a:r>
              <a:rPr lang="en-US" i="1" dirty="0" smtClean="0"/>
              <a:t>covalent bond</a:t>
            </a:r>
          </a:p>
          <a:p>
            <a:pPr eaLnBrk="1" fontAlgn="auto" hangingPunct="1">
              <a:spcAft>
                <a:spcPts val="0"/>
              </a:spcAft>
              <a:buFont typeface="Arial"/>
              <a:buChar char="•"/>
              <a:defRPr/>
            </a:pPr>
            <a:r>
              <a:rPr lang="en-US" dirty="0" smtClean="0"/>
              <a:t>Molecules can contain atoms of the same element or different elements</a:t>
            </a:r>
          </a:p>
          <a:p>
            <a:pPr eaLnBrk="1" fontAlgn="auto" hangingPunct="1">
              <a:spcAft>
                <a:spcPts val="0"/>
              </a:spcAft>
              <a:buFont typeface="Arial"/>
              <a:buChar char="•"/>
              <a:defRPr/>
            </a:pPr>
            <a:r>
              <a:rPr lang="en-US" dirty="0" smtClean="0"/>
              <a:t>Atoms that have gained or lost electrons have an electrical charge and are called </a:t>
            </a:r>
            <a:r>
              <a:rPr lang="en-US" b="1" dirty="0" smtClean="0"/>
              <a:t>ions</a:t>
            </a:r>
          </a:p>
          <a:p>
            <a:pPr eaLnBrk="1" fontAlgn="auto" hangingPunct="1">
              <a:spcAft>
                <a:spcPts val="0"/>
              </a:spcAft>
              <a:buFont typeface="Arial"/>
              <a:buChar char="•"/>
              <a:defRPr/>
            </a:pPr>
            <a:r>
              <a:rPr lang="en-US" dirty="0" smtClean="0"/>
              <a:t>An </a:t>
            </a:r>
            <a:r>
              <a:rPr lang="en-US" i="1" dirty="0" smtClean="0"/>
              <a:t>ionic bond </a:t>
            </a:r>
            <a:r>
              <a:rPr lang="en-US" dirty="0" smtClean="0"/>
              <a:t>is a bond that occurs between negatively and positively charged ions</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pPr eaLnBrk="1" hangingPunct="1"/>
            <a:r>
              <a:rPr lang="en-US" smtClean="0"/>
              <a:t>Covalent and Ionic Bonds</a:t>
            </a:r>
          </a:p>
        </p:txBody>
      </p:sp>
      <p:sp>
        <p:nvSpPr>
          <p:cNvPr id="34818" name="Content Placeholder 2"/>
          <p:cNvSpPr>
            <a:spLocks noGrp="1"/>
          </p:cNvSpPr>
          <p:nvPr>
            <p:ph idx="1"/>
          </p:nvPr>
        </p:nvSpPr>
        <p:spPr/>
        <p:txBody>
          <a:bodyPr/>
          <a:lstStyle/>
          <a:p>
            <a:pPr eaLnBrk="1" hangingPunct="1"/>
            <a:r>
              <a:rPr lang="en-US" smtClean="0"/>
              <a:t>A substance that contains atoms from two or more different elements in a precise ratio is called a </a:t>
            </a:r>
            <a:r>
              <a:rPr lang="en-US" b="1" smtClean="0"/>
              <a:t>chemical compound</a:t>
            </a:r>
          </a:p>
          <a:p>
            <a:pPr eaLnBrk="1" hangingPunct="1"/>
            <a:r>
              <a:rPr lang="en-US" smtClean="0"/>
              <a:t>Chemical formulas are used to describe chemical and ionic compounds</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en-US" sz="4000" smtClean="0"/>
              <a:t>Covalent Bonds Form by Electron Sharing between Atoms</a:t>
            </a:r>
          </a:p>
        </p:txBody>
      </p:sp>
      <p:sp>
        <p:nvSpPr>
          <p:cNvPr id="35842" name="Content Placeholder 2"/>
          <p:cNvSpPr>
            <a:spLocks noGrp="1"/>
          </p:cNvSpPr>
          <p:nvPr>
            <p:ph idx="1"/>
          </p:nvPr>
        </p:nvSpPr>
        <p:spPr/>
        <p:txBody>
          <a:bodyPr/>
          <a:lstStyle/>
          <a:p>
            <a:pPr eaLnBrk="1" hangingPunct="1"/>
            <a:r>
              <a:rPr lang="en-US" smtClean="0"/>
              <a:t>The maximum number of electrons in any atomic shell is fixed</a:t>
            </a:r>
          </a:p>
          <a:p>
            <a:pPr eaLnBrk="1" hangingPunct="1"/>
            <a:r>
              <a:rPr lang="en-US" smtClean="0"/>
              <a:t>When all shells are filled to capacity, an atom is most stable</a:t>
            </a:r>
          </a:p>
          <a:p>
            <a:pPr eaLnBrk="1" hangingPunct="1"/>
            <a:r>
              <a:rPr lang="en-US" smtClean="0"/>
              <a:t>Atoms with unfilled shells interact to share electrons in order to reach a more stable state</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6865" name="Picture 2" descr="figure_05_04"/>
          <p:cNvPicPr>
            <a:picLocks noChangeAspect="1" noChangeArrowheads="1"/>
          </p:cNvPicPr>
          <p:nvPr/>
        </p:nvPicPr>
        <p:blipFill>
          <a:blip r:embed="rId3"/>
          <a:srcRect/>
          <a:stretch>
            <a:fillRect/>
          </a:stretch>
        </p:blipFill>
        <p:spPr bwMode="auto">
          <a:xfrm>
            <a:off x="304800" y="520700"/>
            <a:ext cx="8531225" cy="5813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sz="4000" smtClean="0"/>
              <a:t>Covalent Bonds Form by Electron Sharing between Atoms</a:t>
            </a:r>
          </a:p>
        </p:txBody>
      </p:sp>
      <p:sp>
        <p:nvSpPr>
          <p:cNvPr id="38914" name="Content Placeholder 2"/>
          <p:cNvSpPr>
            <a:spLocks noGrp="1"/>
          </p:cNvSpPr>
          <p:nvPr>
            <p:ph idx="1"/>
          </p:nvPr>
        </p:nvSpPr>
        <p:spPr/>
        <p:txBody>
          <a:bodyPr/>
          <a:lstStyle/>
          <a:p>
            <a:pPr eaLnBrk="1" hangingPunct="1">
              <a:lnSpc>
                <a:spcPct val="90000"/>
              </a:lnSpc>
            </a:pPr>
            <a:r>
              <a:rPr lang="en-US" smtClean="0"/>
              <a:t>Each pair of electrons shared between two atoms represents a covalent bond</a:t>
            </a:r>
          </a:p>
          <a:p>
            <a:pPr eaLnBrk="1" hangingPunct="1">
              <a:lnSpc>
                <a:spcPct val="90000"/>
              </a:lnSpc>
            </a:pPr>
            <a:r>
              <a:rPr lang="en-US" smtClean="0"/>
              <a:t>A double bond exists when two sets of atoms share electrons</a:t>
            </a:r>
          </a:p>
          <a:p>
            <a:pPr eaLnBrk="1" hangingPunct="1">
              <a:lnSpc>
                <a:spcPct val="90000"/>
              </a:lnSpc>
            </a:pPr>
            <a:r>
              <a:rPr lang="en-US" smtClean="0"/>
              <a:t>A triple bond exists when three sets of atoms share electrons</a:t>
            </a:r>
          </a:p>
          <a:p>
            <a:pPr eaLnBrk="1" hangingPunct="1">
              <a:lnSpc>
                <a:spcPct val="90000"/>
              </a:lnSpc>
            </a:pPr>
            <a:r>
              <a:rPr lang="en-US" smtClean="0"/>
              <a:t>Molecular representations include the structural formula, the ball-and-stick model, and the space-filling model</a:t>
            </a:r>
          </a:p>
          <a:p>
            <a:pPr eaLnBrk="1" hangingPunct="1">
              <a:lnSpc>
                <a:spcPct val="90000"/>
              </a:lnSpc>
            </a:pPr>
            <a:endParaRPr lang="en-US" smtClean="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9937" name="Picture 2" descr="figure_05_05"/>
          <p:cNvPicPr>
            <a:picLocks noChangeAspect="1" noChangeArrowheads="1"/>
          </p:cNvPicPr>
          <p:nvPr/>
        </p:nvPicPr>
        <p:blipFill>
          <a:blip r:embed="rId3"/>
          <a:srcRect/>
          <a:stretch>
            <a:fillRect/>
          </a:stretch>
        </p:blipFill>
        <p:spPr bwMode="auto">
          <a:xfrm>
            <a:off x="304800" y="863600"/>
            <a:ext cx="8531225" cy="513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eaLnBrk="1" hangingPunct="1"/>
            <a:r>
              <a:rPr lang="en-US" sz="4000" smtClean="0"/>
              <a:t>Ionic Bonds Form between Atoms of Opposite Charge</a:t>
            </a:r>
          </a:p>
        </p:txBody>
      </p:sp>
      <p:sp>
        <p:nvSpPr>
          <p:cNvPr id="41986" name="Content Placeholder 2"/>
          <p:cNvSpPr>
            <a:spLocks noGrp="1"/>
          </p:cNvSpPr>
          <p:nvPr>
            <p:ph idx="1"/>
          </p:nvPr>
        </p:nvSpPr>
        <p:spPr/>
        <p:txBody>
          <a:bodyPr/>
          <a:lstStyle/>
          <a:p>
            <a:pPr eaLnBrk="1" hangingPunct="1"/>
            <a:r>
              <a:rPr lang="en-US" smtClean="0"/>
              <a:t>An </a:t>
            </a:r>
            <a:r>
              <a:rPr lang="en-US" b="1" smtClean="0"/>
              <a:t>ionic bond </a:t>
            </a:r>
            <a:r>
              <a:rPr lang="en-US" smtClean="0"/>
              <a:t>forms between atoms with opposite electrical charges</a:t>
            </a:r>
          </a:p>
          <a:p>
            <a:pPr eaLnBrk="1" hangingPunct="1"/>
            <a:r>
              <a:rPr lang="en-US" smtClean="0"/>
              <a:t>The loss of an electron by one atom and the gain of an electron by an atom of the opposite charge neutralizes the pair</a:t>
            </a:r>
          </a:p>
          <a:p>
            <a:pPr eaLnBrk="1" hangingPunct="1"/>
            <a:r>
              <a:rPr lang="en-US" smtClean="0"/>
              <a:t>Salts are compounds that are held together by ionic bonds that form a crystal lattice</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385" name="Picture 2" descr="unnumbered_05_p110"/>
          <p:cNvPicPr>
            <a:picLocks noChangeAspect="1" noChangeArrowheads="1"/>
          </p:cNvPicPr>
          <p:nvPr/>
        </p:nvPicPr>
        <p:blipFill>
          <a:blip r:embed="rId3"/>
          <a:srcRect/>
          <a:stretch>
            <a:fillRect/>
          </a:stretch>
        </p:blipFill>
        <p:spPr bwMode="auto">
          <a:xfrm>
            <a:off x="685800" y="215900"/>
            <a:ext cx="7769225" cy="643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3009" name="Picture 2" descr="figure_05_06"/>
          <p:cNvPicPr>
            <a:picLocks noChangeAspect="1" noChangeArrowheads="1"/>
          </p:cNvPicPr>
          <p:nvPr/>
        </p:nvPicPr>
        <p:blipFill>
          <a:blip r:embed="rId3"/>
          <a:srcRect/>
          <a:stretch>
            <a:fillRect/>
          </a:stretch>
        </p:blipFill>
        <p:spPr bwMode="auto">
          <a:xfrm>
            <a:off x="2933700" y="215900"/>
            <a:ext cx="3284538" cy="643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5057" name="Picture 2" descr="figure_05_07"/>
          <p:cNvPicPr>
            <a:picLocks noChangeAspect="1" noChangeArrowheads="1"/>
          </p:cNvPicPr>
          <p:nvPr/>
        </p:nvPicPr>
        <p:blipFill>
          <a:blip r:embed="rId3"/>
          <a:srcRect/>
          <a:stretch>
            <a:fillRect/>
          </a:stretch>
        </p:blipFill>
        <p:spPr bwMode="auto">
          <a:xfrm>
            <a:off x="304800" y="393700"/>
            <a:ext cx="8531225" cy="6069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5" name="Title 1"/>
          <p:cNvSpPr>
            <a:spLocks noGrp="1"/>
          </p:cNvSpPr>
          <p:nvPr>
            <p:ph type="title"/>
          </p:nvPr>
        </p:nvSpPr>
        <p:spPr/>
        <p:txBody>
          <a:bodyPr/>
          <a:lstStyle/>
          <a:p>
            <a:pPr eaLnBrk="1" hangingPunct="1"/>
            <a:r>
              <a:rPr lang="en-US" smtClean="0"/>
              <a:t>The Special Properties of Water</a:t>
            </a:r>
          </a:p>
        </p:txBody>
      </p:sp>
      <p:sp>
        <p:nvSpPr>
          <p:cNvPr id="47106" name="Content Placeholder 2"/>
          <p:cNvSpPr>
            <a:spLocks noGrp="1"/>
          </p:cNvSpPr>
          <p:nvPr>
            <p:ph idx="1"/>
          </p:nvPr>
        </p:nvSpPr>
        <p:spPr/>
        <p:txBody>
          <a:bodyPr/>
          <a:lstStyle/>
          <a:p>
            <a:pPr eaLnBrk="1" hangingPunct="1"/>
            <a:r>
              <a:rPr lang="en-US" smtClean="0"/>
              <a:t>Water sustains all life as we know it</a:t>
            </a:r>
          </a:p>
          <a:p>
            <a:pPr eaLnBrk="1" hangingPunct="1"/>
            <a:r>
              <a:rPr lang="en-US" smtClean="0"/>
              <a:t>The average cell is about 70 percent water by weight </a:t>
            </a:r>
          </a:p>
          <a:p>
            <a:pPr eaLnBrk="1" hangingPunct="1"/>
            <a:r>
              <a:rPr lang="en-US" smtClean="0"/>
              <a:t>Almost every chemical process associated with life occurs in water</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eaLnBrk="1" hangingPunct="1"/>
            <a:r>
              <a:rPr lang="en-US" smtClean="0"/>
              <a:t>Water Is a Polar Molecule</a:t>
            </a:r>
          </a:p>
        </p:txBody>
      </p:sp>
      <p:sp>
        <p:nvSpPr>
          <p:cNvPr id="48130" name="Content Placeholder 2"/>
          <p:cNvSpPr>
            <a:spLocks noGrp="1"/>
          </p:cNvSpPr>
          <p:nvPr>
            <p:ph idx="1"/>
          </p:nvPr>
        </p:nvSpPr>
        <p:spPr/>
        <p:txBody>
          <a:bodyPr/>
          <a:lstStyle/>
          <a:p>
            <a:pPr eaLnBrk="1" hangingPunct="1">
              <a:lnSpc>
                <a:spcPct val="90000"/>
              </a:lnSpc>
            </a:pPr>
            <a:r>
              <a:rPr lang="en-US" smtClean="0"/>
              <a:t>Water consists of two hydrogen atoms and one oxygen atom held together by covalent bonds</a:t>
            </a:r>
          </a:p>
          <a:p>
            <a:pPr eaLnBrk="1" hangingPunct="1">
              <a:lnSpc>
                <a:spcPct val="90000"/>
              </a:lnSpc>
            </a:pPr>
            <a:r>
              <a:rPr lang="en-US" smtClean="0"/>
              <a:t>When one or more atoms in a molecule are more electronegative, the result is a polar covalent bond</a:t>
            </a:r>
          </a:p>
          <a:p>
            <a:pPr eaLnBrk="1" hangingPunct="1">
              <a:lnSpc>
                <a:spcPct val="90000"/>
              </a:lnSpc>
            </a:pPr>
            <a:r>
              <a:rPr lang="en-US" b="1" smtClean="0"/>
              <a:t>Polar molecules </a:t>
            </a:r>
            <a:r>
              <a:rPr lang="en-US" smtClean="0"/>
              <a:t>contain an uneven distribution of electrical charges that make one end of the molecule slightly negative and the other end slightly positive </a:t>
            </a: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0177" name="Picture 2" descr="unnumbered_05_p118a"/>
          <p:cNvPicPr>
            <a:picLocks noChangeAspect="1" noChangeArrowheads="1"/>
          </p:cNvPicPr>
          <p:nvPr/>
        </p:nvPicPr>
        <p:blipFill>
          <a:blip r:embed="rId3"/>
          <a:srcRect/>
          <a:stretch>
            <a:fillRect/>
          </a:stretch>
        </p:blipFill>
        <p:spPr bwMode="auto">
          <a:xfrm>
            <a:off x="304800" y="2298700"/>
            <a:ext cx="8531225" cy="226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2225" name="Picture 2" descr="unnumbered_05_p118b"/>
          <p:cNvPicPr>
            <a:picLocks noChangeAspect="1" noChangeArrowheads="1"/>
          </p:cNvPicPr>
          <p:nvPr/>
        </p:nvPicPr>
        <p:blipFill>
          <a:blip r:embed="rId3"/>
          <a:srcRect/>
          <a:stretch>
            <a:fillRect/>
          </a:stretch>
        </p:blipFill>
        <p:spPr bwMode="auto">
          <a:xfrm>
            <a:off x="1231900" y="215900"/>
            <a:ext cx="6684963" cy="643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3" name="Title 1"/>
          <p:cNvSpPr>
            <a:spLocks noGrp="1"/>
          </p:cNvSpPr>
          <p:nvPr>
            <p:ph type="title"/>
          </p:nvPr>
        </p:nvSpPr>
        <p:spPr>
          <a:xfrm>
            <a:off x="169863" y="274638"/>
            <a:ext cx="8785225" cy="1143000"/>
          </a:xfrm>
        </p:spPr>
        <p:txBody>
          <a:bodyPr/>
          <a:lstStyle/>
          <a:p>
            <a:pPr eaLnBrk="1" hangingPunct="1"/>
            <a:r>
              <a:rPr lang="en-US" smtClean="0"/>
              <a:t>Water Is a Polar Molecule</a:t>
            </a:r>
          </a:p>
        </p:txBody>
      </p:sp>
      <p:sp>
        <p:nvSpPr>
          <p:cNvPr id="54274" name="Content Placeholder 2"/>
          <p:cNvSpPr>
            <a:spLocks noGrp="1"/>
          </p:cNvSpPr>
          <p:nvPr>
            <p:ph idx="1"/>
          </p:nvPr>
        </p:nvSpPr>
        <p:spPr/>
        <p:txBody>
          <a:bodyPr/>
          <a:lstStyle/>
          <a:p>
            <a:pPr eaLnBrk="1" hangingPunct="1">
              <a:lnSpc>
                <a:spcPct val="90000"/>
              </a:lnSpc>
            </a:pPr>
            <a:r>
              <a:rPr lang="en-US" smtClean="0"/>
              <a:t>Water is a polar molecule with slightly positive hydrogen atoms and a slightly negative oxygen atom</a:t>
            </a:r>
          </a:p>
          <a:p>
            <a:pPr eaLnBrk="1" hangingPunct="1">
              <a:lnSpc>
                <a:spcPct val="90000"/>
              </a:lnSpc>
            </a:pPr>
            <a:r>
              <a:rPr lang="en-US" smtClean="0"/>
              <a:t>Hydrogen bonds form between positively charged hydrogen atoms and adjacent, negatively charged oxygen atoms</a:t>
            </a:r>
          </a:p>
          <a:p>
            <a:pPr eaLnBrk="1" hangingPunct="1">
              <a:lnSpc>
                <a:spcPct val="90000"/>
              </a:lnSpc>
            </a:pPr>
            <a:r>
              <a:rPr lang="en-US" smtClean="0"/>
              <a:t>The polarity of water and the resulting hydrogen bonds are what give water its unique properties</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7" name="Title 1"/>
          <p:cNvSpPr>
            <a:spLocks noGrp="1"/>
          </p:cNvSpPr>
          <p:nvPr>
            <p:ph type="title"/>
          </p:nvPr>
        </p:nvSpPr>
        <p:spPr>
          <a:xfrm>
            <a:off x="277813" y="274638"/>
            <a:ext cx="8682037" cy="1143000"/>
          </a:xfrm>
        </p:spPr>
        <p:txBody>
          <a:bodyPr/>
          <a:lstStyle/>
          <a:p>
            <a:pPr eaLnBrk="1" hangingPunct="1"/>
            <a:r>
              <a:rPr lang="en-US" sz="4000" smtClean="0"/>
              <a:t>Water Is a Solvent for Charged </a:t>
            </a:r>
            <a:br>
              <a:rPr lang="en-US" sz="4000" smtClean="0"/>
            </a:br>
            <a:r>
              <a:rPr lang="en-US" sz="4000" smtClean="0"/>
              <a:t>or Polar Substances</a:t>
            </a:r>
          </a:p>
        </p:txBody>
      </p:sp>
      <p:sp>
        <p:nvSpPr>
          <p:cNvPr id="55298" name="Content Placeholder 2"/>
          <p:cNvSpPr>
            <a:spLocks noGrp="1"/>
          </p:cNvSpPr>
          <p:nvPr>
            <p:ph idx="1"/>
          </p:nvPr>
        </p:nvSpPr>
        <p:spPr/>
        <p:txBody>
          <a:bodyPr/>
          <a:lstStyle/>
          <a:p>
            <a:pPr eaLnBrk="1" hangingPunct="1">
              <a:lnSpc>
                <a:spcPct val="80000"/>
              </a:lnSpc>
            </a:pPr>
            <a:r>
              <a:rPr lang="en-US" sz="3000" smtClean="0"/>
              <a:t>Polar compounds are soluble in water</a:t>
            </a:r>
          </a:p>
          <a:p>
            <a:pPr eaLnBrk="1" hangingPunct="1">
              <a:lnSpc>
                <a:spcPct val="80000"/>
              </a:lnSpc>
            </a:pPr>
            <a:r>
              <a:rPr lang="en-US" sz="3000" smtClean="0"/>
              <a:t>A </a:t>
            </a:r>
            <a:r>
              <a:rPr lang="en-US" sz="3000" b="1" smtClean="0"/>
              <a:t>solute</a:t>
            </a:r>
            <a:r>
              <a:rPr lang="en-US" sz="3000" smtClean="0"/>
              <a:t> is a substance dissolved in a </a:t>
            </a:r>
            <a:r>
              <a:rPr lang="en-US" sz="3000" b="1" smtClean="0"/>
              <a:t>solvent</a:t>
            </a:r>
            <a:r>
              <a:rPr lang="en-US" sz="3000" smtClean="0"/>
              <a:t>, which is the term for the fluid in which it is dissolved</a:t>
            </a:r>
          </a:p>
          <a:p>
            <a:pPr eaLnBrk="1" hangingPunct="1">
              <a:lnSpc>
                <a:spcPct val="80000"/>
              </a:lnSpc>
            </a:pPr>
            <a:r>
              <a:rPr lang="en-US" sz="3000" smtClean="0"/>
              <a:t>Water is an excellent solvent</a:t>
            </a:r>
          </a:p>
          <a:p>
            <a:pPr eaLnBrk="1" hangingPunct="1">
              <a:lnSpc>
                <a:spcPct val="80000"/>
              </a:lnSpc>
            </a:pPr>
            <a:r>
              <a:rPr lang="en-US" sz="3000" smtClean="0"/>
              <a:t>Nonpolar molecules are not soluble in water or other polar solvents</a:t>
            </a:r>
          </a:p>
          <a:p>
            <a:pPr eaLnBrk="1" hangingPunct="1">
              <a:lnSpc>
                <a:spcPct val="80000"/>
              </a:lnSpc>
            </a:pPr>
            <a:r>
              <a:rPr lang="en-US" sz="3000" smtClean="0"/>
              <a:t>Hydrophobic molecules are typically nonpolar and do not associate with water</a:t>
            </a:r>
          </a:p>
          <a:p>
            <a:pPr eaLnBrk="1" hangingPunct="1">
              <a:lnSpc>
                <a:spcPct val="80000"/>
              </a:lnSpc>
            </a:pPr>
            <a:r>
              <a:rPr lang="en-US" sz="3000" smtClean="0"/>
              <a:t>Hydrophilic molecules are polar and interact with water</a:t>
            </a:r>
          </a:p>
          <a:p>
            <a:pPr eaLnBrk="1" hangingPunct="1">
              <a:lnSpc>
                <a:spcPct val="80000"/>
              </a:lnSpc>
            </a:pPr>
            <a:endParaRPr lang="en-US" sz="3000" smtClean="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6321" name="Picture 3" descr="figure_05_08"/>
          <p:cNvPicPr>
            <a:picLocks noChangeAspect="1" noChangeArrowheads="1"/>
          </p:cNvPicPr>
          <p:nvPr/>
        </p:nvPicPr>
        <p:blipFill>
          <a:blip r:embed="rId3"/>
          <a:srcRect/>
          <a:stretch>
            <a:fillRect/>
          </a:stretch>
        </p:blipFill>
        <p:spPr bwMode="auto">
          <a:xfrm>
            <a:off x="1562100" y="209550"/>
            <a:ext cx="6018213" cy="643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8369" name="Picture 2" descr="unnumbered_05_p119"/>
          <p:cNvPicPr>
            <a:picLocks noChangeAspect="1" noChangeArrowheads="1"/>
          </p:cNvPicPr>
          <p:nvPr/>
        </p:nvPicPr>
        <p:blipFill>
          <a:blip r:embed="rId3"/>
          <a:srcRect/>
          <a:stretch>
            <a:fillRect/>
          </a:stretch>
        </p:blipFill>
        <p:spPr bwMode="auto">
          <a:xfrm>
            <a:off x="2717800" y="215900"/>
            <a:ext cx="3711575" cy="643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How the “Cookie Monster” </a:t>
            </a:r>
            <a:br>
              <a:rPr lang="en-US" dirty="0" smtClean="0"/>
            </a:br>
            <a:r>
              <a:rPr lang="en-US" dirty="0" smtClean="0"/>
              <a:t>Tackled Trans Fats</a:t>
            </a:r>
            <a:endParaRPr lang="en-US" dirty="0"/>
          </a:p>
        </p:txBody>
      </p:sp>
      <p:sp>
        <p:nvSpPr>
          <p:cNvPr id="18434" name="Content Placeholder 2"/>
          <p:cNvSpPr>
            <a:spLocks noGrp="1"/>
          </p:cNvSpPr>
          <p:nvPr>
            <p:ph idx="1"/>
          </p:nvPr>
        </p:nvSpPr>
        <p:spPr/>
        <p:txBody>
          <a:bodyPr/>
          <a:lstStyle/>
          <a:p>
            <a:pPr eaLnBrk="1" hangingPunct="1"/>
            <a:r>
              <a:rPr lang="en-US" smtClean="0"/>
              <a:t>Trans fats, found in everything from cooking oil to Oreos, have been linked to the development of heart disease</a:t>
            </a:r>
          </a:p>
          <a:p>
            <a:pPr eaLnBrk="1" hangingPunct="1"/>
            <a:r>
              <a:rPr lang="en-US" smtClean="0"/>
              <a:t>Banning trans fats is one way of protecting consumers and decreasing heart disease</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rtlCol="0">
            <a:normAutofit fontScale="90000"/>
          </a:bodyPr>
          <a:lstStyle/>
          <a:p>
            <a:pPr eaLnBrk="1" fontAlgn="auto" hangingPunct="1">
              <a:spcAft>
                <a:spcPts val="0"/>
              </a:spcAft>
              <a:defRPr/>
            </a:pPr>
            <a:r>
              <a:rPr lang="en-US" dirty="0" smtClean="0"/>
              <a:t>Hydrogen Bonding Accounts for the Physical Properties of Liquid Water and Ice</a:t>
            </a:r>
            <a:endParaRPr lang="en-US" dirty="0"/>
          </a:p>
        </p:txBody>
      </p:sp>
      <p:sp>
        <p:nvSpPr>
          <p:cNvPr id="60418" name="Content Placeholder 2"/>
          <p:cNvSpPr>
            <a:spLocks noGrp="1"/>
          </p:cNvSpPr>
          <p:nvPr>
            <p:ph idx="1"/>
          </p:nvPr>
        </p:nvSpPr>
        <p:spPr/>
        <p:txBody>
          <a:bodyPr/>
          <a:lstStyle/>
          <a:p>
            <a:pPr eaLnBrk="1" hangingPunct="1"/>
            <a:r>
              <a:rPr lang="en-US" smtClean="0"/>
              <a:t>At room temperature, the hydrogen bonds in water are continually forming and re-forming, creating a liquid state</a:t>
            </a:r>
          </a:p>
          <a:p>
            <a:pPr eaLnBrk="1" hangingPunct="1"/>
            <a:r>
              <a:rPr lang="en-US" smtClean="0"/>
              <a:t>At 0</a:t>
            </a:r>
            <a:r>
              <a:rPr lang="en-US" smtClean="0">
                <a:latin typeface="Batang" pitchFamily="18" charset="-127"/>
                <a:ea typeface="Batang" pitchFamily="18" charset="-127"/>
              </a:rPr>
              <a:t>°</a:t>
            </a:r>
            <a:r>
              <a:rPr lang="en-US" smtClean="0"/>
              <a:t>C, water molecules slow and stronger hydrogen bonds form in an orderly pattern</a:t>
            </a:r>
          </a:p>
          <a:p>
            <a:pPr eaLnBrk="1" hangingPunct="1"/>
            <a:r>
              <a:rPr lang="en-US" smtClean="0"/>
              <a:t>Water molecules are farther apart in ice than in water, causing ice to be less dense and to float</a:t>
            </a: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41" name="Picture 2" descr="figure_05_09"/>
          <p:cNvPicPr>
            <a:picLocks noChangeAspect="1" noChangeArrowheads="1"/>
          </p:cNvPicPr>
          <p:nvPr/>
        </p:nvPicPr>
        <p:blipFill>
          <a:blip r:embed="rId3"/>
          <a:srcRect/>
          <a:stretch>
            <a:fillRect/>
          </a:stretch>
        </p:blipFill>
        <p:spPr bwMode="auto">
          <a:xfrm>
            <a:off x="304800" y="762000"/>
            <a:ext cx="8531225" cy="5349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Water Moderates Temperature Swings</a:t>
            </a:r>
            <a:endParaRPr lang="en-US" dirty="0"/>
          </a:p>
        </p:txBody>
      </p:sp>
      <p:sp>
        <p:nvSpPr>
          <p:cNvPr id="63490" name="Content Placeholder 2"/>
          <p:cNvSpPr>
            <a:spLocks noGrp="1"/>
          </p:cNvSpPr>
          <p:nvPr>
            <p:ph idx="1"/>
          </p:nvPr>
        </p:nvSpPr>
        <p:spPr/>
        <p:txBody>
          <a:bodyPr/>
          <a:lstStyle/>
          <a:p>
            <a:pPr eaLnBrk="1" hangingPunct="1"/>
            <a:r>
              <a:rPr lang="en-US" b="1" smtClean="0"/>
              <a:t>Heat capacity </a:t>
            </a:r>
            <a:r>
              <a:rPr lang="en-US" smtClean="0"/>
              <a:t>is the amount of heat it takes to raise the temperature of a specific volume of water by a fixed amount</a:t>
            </a:r>
          </a:p>
          <a:p>
            <a:pPr eaLnBrk="1" hangingPunct="1"/>
            <a:r>
              <a:rPr lang="en-US" smtClean="0"/>
              <a:t>Water has a high heat capacity and can absorb and release large amounts of heat</a:t>
            </a:r>
          </a:p>
          <a:p>
            <a:pPr eaLnBrk="1" hangingPunct="1"/>
            <a:r>
              <a:rPr lang="en-US" smtClean="0"/>
              <a:t>The high heat capacity of water in cells serves to protect them from changes in internal temperatures</a:t>
            </a: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pPr eaLnBrk="1" hangingPunct="1"/>
            <a:r>
              <a:rPr lang="en-US" sz="4000" smtClean="0"/>
              <a:t>The Evaporation of Water Has a Cooling Effect</a:t>
            </a:r>
          </a:p>
        </p:txBody>
      </p:sp>
      <p:sp>
        <p:nvSpPr>
          <p:cNvPr id="64514" name="Content Placeholder 2"/>
          <p:cNvSpPr>
            <a:spLocks noGrp="1"/>
          </p:cNvSpPr>
          <p:nvPr>
            <p:ph idx="1"/>
          </p:nvPr>
        </p:nvSpPr>
        <p:spPr/>
        <p:txBody>
          <a:bodyPr/>
          <a:lstStyle/>
          <a:p>
            <a:pPr eaLnBrk="1" hangingPunct="1"/>
            <a:r>
              <a:rPr lang="en-US" smtClean="0"/>
              <a:t>When water molecules are heated, they become energetic enough to escape their hydrogen bonds as water vapor in a process called </a:t>
            </a:r>
            <a:r>
              <a:rPr lang="en-US" b="1" smtClean="0"/>
              <a:t>evaporation</a:t>
            </a:r>
          </a:p>
          <a:p>
            <a:pPr eaLnBrk="1" hangingPunct="1"/>
            <a:r>
              <a:rPr lang="en-US" smtClean="0"/>
              <a:t>As high-energy water molecules evaporate, the average temperature of the remaining liquid drops; this process is called </a:t>
            </a:r>
            <a:r>
              <a:rPr lang="en-US" i="1" smtClean="0"/>
              <a:t>evaporative cooling</a:t>
            </a:r>
          </a:p>
          <a:p>
            <a:pPr eaLnBrk="1" hangingPunct="1"/>
            <a:endParaRPr lang="en-US" b="1" smtClean="0"/>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Hydrogen Bonding Accounts for the Cohesion of Water Molecules</a:t>
            </a:r>
            <a:endParaRPr lang="en-US" dirty="0"/>
          </a:p>
        </p:txBody>
      </p:sp>
      <p:sp>
        <p:nvSpPr>
          <p:cNvPr id="65538" name="Content Placeholder 2"/>
          <p:cNvSpPr>
            <a:spLocks noGrp="1"/>
          </p:cNvSpPr>
          <p:nvPr>
            <p:ph idx="1"/>
          </p:nvPr>
        </p:nvSpPr>
        <p:spPr/>
        <p:txBody>
          <a:bodyPr/>
          <a:lstStyle/>
          <a:p>
            <a:pPr eaLnBrk="1" hangingPunct="1"/>
            <a:r>
              <a:rPr lang="en-US" smtClean="0"/>
              <a:t>The hydrogen bonds between water molecules generate an attractive force called </a:t>
            </a:r>
            <a:r>
              <a:rPr lang="en-US" b="1" smtClean="0"/>
              <a:t>cohesion</a:t>
            </a:r>
          </a:p>
          <a:p>
            <a:pPr eaLnBrk="1" hangingPunct="1"/>
            <a:r>
              <a:rPr lang="en-US" smtClean="0"/>
              <a:t>Cohesion is what allows plants and trees to transport water up to the leaves</a:t>
            </a:r>
          </a:p>
          <a:p>
            <a:pPr eaLnBrk="1" hangingPunct="1"/>
            <a:r>
              <a:rPr lang="en-US" smtClean="0"/>
              <a:t>Surface tension results from the pull of hydrogen atoms on the water molecules at the air-water boundary</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6561" name="Picture 2" descr="figure_05_10"/>
          <p:cNvPicPr>
            <a:picLocks noChangeAspect="1" noChangeArrowheads="1"/>
          </p:cNvPicPr>
          <p:nvPr/>
        </p:nvPicPr>
        <p:blipFill>
          <a:blip r:embed="rId3"/>
          <a:srcRect/>
          <a:stretch>
            <a:fillRect/>
          </a:stretch>
        </p:blipFill>
        <p:spPr bwMode="auto">
          <a:xfrm>
            <a:off x="889000" y="215900"/>
            <a:ext cx="7367588" cy="643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09" name="Title 1"/>
          <p:cNvSpPr>
            <a:spLocks noGrp="1"/>
          </p:cNvSpPr>
          <p:nvPr>
            <p:ph type="title"/>
          </p:nvPr>
        </p:nvSpPr>
        <p:spPr/>
        <p:txBody>
          <a:bodyPr/>
          <a:lstStyle/>
          <a:p>
            <a:pPr eaLnBrk="1" hangingPunct="1"/>
            <a:r>
              <a:rPr lang="en-US" smtClean="0"/>
              <a:t>Chemical Reactions</a:t>
            </a:r>
          </a:p>
        </p:txBody>
      </p:sp>
      <p:sp>
        <p:nvSpPr>
          <p:cNvPr id="68610" name="Content Placeholder 2"/>
          <p:cNvSpPr>
            <a:spLocks noGrp="1"/>
          </p:cNvSpPr>
          <p:nvPr>
            <p:ph idx="1"/>
          </p:nvPr>
        </p:nvSpPr>
        <p:spPr/>
        <p:txBody>
          <a:bodyPr/>
          <a:lstStyle/>
          <a:p>
            <a:pPr eaLnBrk="1" hangingPunct="1">
              <a:lnSpc>
                <a:spcPct val="90000"/>
              </a:lnSpc>
            </a:pPr>
            <a:r>
              <a:rPr lang="en-US" smtClean="0"/>
              <a:t>Breaking and forming atomic bonds is necessary to carry out chemical reactions</a:t>
            </a:r>
          </a:p>
          <a:p>
            <a:pPr eaLnBrk="1" hangingPunct="1">
              <a:lnSpc>
                <a:spcPct val="90000"/>
              </a:lnSpc>
            </a:pPr>
            <a:r>
              <a:rPr lang="en-US" smtClean="0"/>
              <a:t>A </a:t>
            </a:r>
            <a:r>
              <a:rPr lang="en-US" b="1" smtClean="0"/>
              <a:t>reactant</a:t>
            </a:r>
            <a:r>
              <a:rPr lang="en-US" smtClean="0"/>
              <a:t> is a substance that undergoes a chemical change to form a new substance, called a </a:t>
            </a:r>
            <a:r>
              <a:rPr lang="en-US" b="1" smtClean="0"/>
              <a:t>product</a:t>
            </a:r>
          </a:p>
          <a:p>
            <a:pPr eaLnBrk="1" hangingPunct="1">
              <a:lnSpc>
                <a:spcPct val="90000"/>
              </a:lnSpc>
            </a:pPr>
            <a:r>
              <a:rPr lang="en-US" smtClean="0"/>
              <a:t>Certain reactions generate energy, while others require energy in order to take place</a:t>
            </a:r>
          </a:p>
          <a:p>
            <a:pPr eaLnBrk="1" hangingPunct="1">
              <a:lnSpc>
                <a:spcPct val="90000"/>
              </a:lnSpc>
            </a:pPr>
            <a:r>
              <a:rPr lang="en-US" smtClean="0"/>
              <a:t>A chemical reaction can neither create nor destroy atoms</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9633" name="Picture 3" descr="unnumbered_05_p122a"/>
          <p:cNvPicPr>
            <a:picLocks noChangeAspect="1" noChangeArrowheads="1"/>
          </p:cNvPicPr>
          <p:nvPr/>
        </p:nvPicPr>
        <p:blipFill>
          <a:blip r:embed="rId3"/>
          <a:srcRect/>
          <a:stretch>
            <a:fillRect/>
          </a:stretch>
        </p:blipFill>
        <p:spPr bwMode="auto">
          <a:xfrm>
            <a:off x="1855788" y="209550"/>
            <a:ext cx="5432425" cy="643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1681" name="Picture 3" descr="unnumbered_05_p122b"/>
          <p:cNvPicPr>
            <a:picLocks noChangeAspect="1" noChangeArrowheads="1"/>
          </p:cNvPicPr>
          <p:nvPr/>
        </p:nvPicPr>
        <p:blipFill>
          <a:blip r:embed="rId3"/>
          <a:srcRect/>
          <a:stretch>
            <a:fillRect/>
          </a:stretch>
        </p:blipFill>
        <p:spPr bwMode="auto">
          <a:xfrm>
            <a:off x="369888" y="209550"/>
            <a:ext cx="8402637" cy="643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pPr eaLnBrk="1" hangingPunct="1"/>
            <a:r>
              <a:rPr lang="en-US" smtClean="0"/>
              <a:t>The pH Scale</a:t>
            </a:r>
          </a:p>
        </p:txBody>
      </p:sp>
      <p:sp>
        <p:nvSpPr>
          <p:cNvPr id="73730" name="Content Placeholder 2"/>
          <p:cNvSpPr>
            <a:spLocks noGrp="1"/>
          </p:cNvSpPr>
          <p:nvPr>
            <p:ph idx="1"/>
          </p:nvPr>
        </p:nvSpPr>
        <p:spPr/>
        <p:txBody>
          <a:bodyPr/>
          <a:lstStyle/>
          <a:p>
            <a:pPr eaLnBrk="1" hangingPunct="1">
              <a:lnSpc>
                <a:spcPct val="90000"/>
              </a:lnSpc>
            </a:pPr>
            <a:r>
              <a:rPr lang="en-US" smtClean="0"/>
              <a:t>An acid is a hydrophilic compound that dissolves in water and releases hydrogen ions</a:t>
            </a:r>
          </a:p>
          <a:p>
            <a:pPr eaLnBrk="1" hangingPunct="1">
              <a:lnSpc>
                <a:spcPct val="90000"/>
              </a:lnSpc>
            </a:pPr>
            <a:r>
              <a:rPr lang="en-US" smtClean="0"/>
              <a:t>A base is a hydrophilic compound that removes hydrogen ions from the solution</a:t>
            </a:r>
          </a:p>
          <a:p>
            <a:pPr eaLnBrk="1" hangingPunct="1">
              <a:lnSpc>
                <a:spcPct val="90000"/>
              </a:lnSpc>
            </a:pPr>
            <a:r>
              <a:rPr lang="en-US" smtClean="0"/>
              <a:t>A pH scale measures the concentration of hydrogen ions on a scale of 0–14</a:t>
            </a:r>
          </a:p>
          <a:p>
            <a:pPr eaLnBrk="1" hangingPunct="1">
              <a:lnSpc>
                <a:spcPct val="90000"/>
              </a:lnSpc>
            </a:pPr>
            <a:r>
              <a:rPr lang="en-US" smtClean="0"/>
              <a:t>Pure water is a neutral solvent and has a pH of 7</a:t>
            </a:r>
          </a:p>
          <a:p>
            <a:pPr eaLnBrk="1" hangingPunct="1">
              <a:lnSpc>
                <a:spcPct val="90000"/>
              </a:lnSpc>
            </a:pPr>
            <a:r>
              <a:rPr lang="en-US" smtClean="0"/>
              <a:t>Living systems function best at a pH close to neutral</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sz="4000" smtClean="0"/>
              <a:t>Despite All Life’s Remarkable Diversity</a:t>
            </a:r>
          </a:p>
        </p:txBody>
      </p:sp>
      <p:sp>
        <p:nvSpPr>
          <p:cNvPr id="19458" name="Content Placeholder 2"/>
          <p:cNvSpPr>
            <a:spLocks noGrp="1"/>
          </p:cNvSpPr>
          <p:nvPr>
            <p:ph idx="1"/>
          </p:nvPr>
        </p:nvSpPr>
        <p:spPr/>
        <p:txBody>
          <a:bodyPr/>
          <a:lstStyle/>
          <a:p>
            <a:pPr eaLnBrk="1" hangingPunct="1"/>
            <a:r>
              <a:rPr lang="en-US" smtClean="0"/>
              <a:t>All cells share a limited number of atomic ingredients that combine to form many different types of molecules</a:t>
            </a:r>
          </a:p>
          <a:p>
            <a:pPr eaLnBrk="1" hangingPunct="1"/>
            <a:r>
              <a:rPr lang="en-US" b="1" smtClean="0"/>
              <a:t>Biomolecules</a:t>
            </a:r>
            <a:r>
              <a:rPr lang="en-US" smtClean="0"/>
              <a:t> are those molecules found in living cells</a:t>
            </a:r>
          </a:p>
          <a:p>
            <a:pPr eaLnBrk="1" hangingPunct="1"/>
            <a:r>
              <a:rPr lang="en-US" smtClean="0"/>
              <a:t>All biomolecules are carbon based</a:t>
            </a:r>
          </a:p>
          <a:p>
            <a:pPr eaLnBrk="1" hangingPunct="1"/>
            <a:endParaRPr lang="en-US" smtClean="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4753" name="Picture 2" descr="figure_05_11"/>
          <p:cNvPicPr>
            <a:picLocks noChangeAspect="1" noChangeArrowheads="1"/>
          </p:cNvPicPr>
          <p:nvPr/>
        </p:nvPicPr>
        <p:blipFill>
          <a:blip r:embed="rId3"/>
          <a:srcRect/>
          <a:stretch>
            <a:fillRect/>
          </a:stretch>
        </p:blipFill>
        <p:spPr bwMode="auto">
          <a:xfrm>
            <a:off x="1993900" y="215900"/>
            <a:ext cx="5167313" cy="643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The Chemical Building Blocks of Life</a:t>
            </a:r>
            <a:endParaRPr lang="en-US" dirty="0"/>
          </a:p>
        </p:txBody>
      </p:sp>
      <p:sp>
        <p:nvSpPr>
          <p:cNvPr id="76802" name="Content Placeholder 2"/>
          <p:cNvSpPr>
            <a:spLocks noGrp="1"/>
          </p:cNvSpPr>
          <p:nvPr>
            <p:ph idx="1"/>
          </p:nvPr>
        </p:nvSpPr>
        <p:spPr/>
        <p:txBody>
          <a:bodyPr/>
          <a:lstStyle/>
          <a:p>
            <a:pPr eaLnBrk="1" hangingPunct="1">
              <a:lnSpc>
                <a:spcPct val="90000"/>
              </a:lnSpc>
            </a:pPr>
            <a:r>
              <a:rPr lang="en-US" smtClean="0"/>
              <a:t>Four major classes of molecules are essential to life:</a:t>
            </a:r>
          </a:p>
          <a:p>
            <a:pPr lvl="1" eaLnBrk="1" hangingPunct="1">
              <a:lnSpc>
                <a:spcPct val="90000"/>
              </a:lnSpc>
            </a:pPr>
            <a:r>
              <a:rPr lang="en-US" smtClean="0"/>
              <a:t>Carbohydrates</a:t>
            </a:r>
          </a:p>
          <a:p>
            <a:pPr lvl="1" eaLnBrk="1" hangingPunct="1">
              <a:lnSpc>
                <a:spcPct val="90000"/>
              </a:lnSpc>
            </a:pPr>
            <a:r>
              <a:rPr lang="en-US" smtClean="0"/>
              <a:t>Proteins</a:t>
            </a:r>
          </a:p>
          <a:p>
            <a:pPr lvl="1" eaLnBrk="1" hangingPunct="1">
              <a:lnSpc>
                <a:spcPct val="90000"/>
              </a:lnSpc>
            </a:pPr>
            <a:r>
              <a:rPr lang="en-US" smtClean="0"/>
              <a:t>Lipids</a:t>
            </a:r>
          </a:p>
          <a:p>
            <a:pPr lvl="1" eaLnBrk="1" hangingPunct="1">
              <a:lnSpc>
                <a:spcPct val="90000"/>
              </a:lnSpc>
            </a:pPr>
            <a:r>
              <a:rPr lang="en-US" smtClean="0"/>
              <a:t>Nucleic acids</a:t>
            </a:r>
          </a:p>
          <a:p>
            <a:pPr eaLnBrk="1" hangingPunct="1">
              <a:lnSpc>
                <a:spcPct val="90000"/>
              </a:lnSpc>
            </a:pPr>
            <a:r>
              <a:rPr lang="en-US" smtClean="0"/>
              <a:t>Each of these molecules is made up of varying combinations of carbon, hydrogen, oxygen, nitrogen, phosphorus, and sulfur</a:t>
            </a: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7825" name="Picture 2" descr="table_05_01"/>
          <p:cNvPicPr>
            <a:picLocks noChangeAspect="1" noChangeArrowheads="1"/>
          </p:cNvPicPr>
          <p:nvPr/>
        </p:nvPicPr>
        <p:blipFill>
          <a:blip r:embed="rId3"/>
          <a:srcRect/>
          <a:stretch>
            <a:fillRect/>
          </a:stretch>
        </p:blipFill>
        <p:spPr bwMode="auto">
          <a:xfrm>
            <a:off x="2679700" y="215900"/>
            <a:ext cx="3784600" cy="643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9873" name="Title 1"/>
          <p:cNvSpPr>
            <a:spLocks noGrp="1"/>
          </p:cNvSpPr>
          <p:nvPr>
            <p:ph type="title"/>
          </p:nvPr>
        </p:nvSpPr>
        <p:spPr>
          <a:xfrm>
            <a:off x="0" y="274638"/>
            <a:ext cx="9144000" cy="1143000"/>
          </a:xfrm>
        </p:spPr>
        <p:txBody>
          <a:bodyPr/>
          <a:lstStyle/>
          <a:p>
            <a:pPr eaLnBrk="1" hangingPunct="1"/>
            <a:r>
              <a:rPr lang="en-US" smtClean="0"/>
              <a:t>The Chemical Building Blocks of Life</a:t>
            </a:r>
          </a:p>
        </p:txBody>
      </p:sp>
      <p:sp>
        <p:nvSpPr>
          <p:cNvPr id="79874" name="Content Placeholder 2"/>
          <p:cNvSpPr>
            <a:spLocks noGrp="1"/>
          </p:cNvSpPr>
          <p:nvPr>
            <p:ph idx="1"/>
          </p:nvPr>
        </p:nvSpPr>
        <p:spPr/>
        <p:txBody>
          <a:bodyPr/>
          <a:lstStyle/>
          <a:p>
            <a:pPr eaLnBrk="1" hangingPunct="1"/>
            <a:r>
              <a:rPr lang="en-US" smtClean="0"/>
              <a:t>The vast array of biological processes are dependent on a carbon-carbon framework with small amounts of other atoms attached</a:t>
            </a:r>
          </a:p>
          <a:p>
            <a:pPr eaLnBrk="1" hangingPunct="1"/>
            <a:r>
              <a:rPr lang="en-US" smtClean="0"/>
              <a:t>An </a:t>
            </a:r>
            <a:r>
              <a:rPr lang="en-US" b="1" smtClean="0"/>
              <a:t>organic molecule </a:t>
            </a:r>
            <a:r>
              <a:rPr lang="en-US" smtClean="0"/>
              <a:t>is one that contains at least one carbon-hydrogen bond</a:t>
            </a:r>
          </a:p>
          <a:p>
            <a:pPr eaLnBrk="1" hangingPunct="1"/>
            <a:r>
              <a:rPr lang="en-US" smtClean="0"/>
              <a:t>Living cells contain many types of organic molecules</a:t>
            </a:r>
          </a:p>
          <a:p>
            <a:pPr eaLnBrk="1" hangingPunct="1"/>
            <a:endParaRPr lang="en-US" smtClean="0"/>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0897" name="Picture 2" descr="figure_05_12"/>
          <p:cNvPicPr>
            <a:picLocks noChangeAspect="1" noChangeArrowheads="1"/>
          </p:cNvPicPr>
          <p:nvPr/>
        </p:nvPicPr>
        <p:blipFill>
          <a:blip r:embed="rId3"/>
          <a:srcRect/>
          <a:stretch>
            <a:fillRect/>
          </a:stretch>
        </p:blipFill>
        <p:spPr bwMode="auto">
          <a:xfrm>
            <a:off x="1473200" y="215900"/>
            <a:ext cx="6203950" cy="643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The Chemical Building Blocks of Life</a:t>
            </a:r>
            <a:endParaRPr lang="en-US" dirty="0"/>
          </a:p>
        </p:txBody>
      </p:sp>
      <p:sp>
        <p:nvSpPr>
          <p:cNvPr id="82946" name="Content Placeholder 2"/>
          <p:cNvSpPr>
            <a:spLocks noGrp="1"/>
          </p:cNvSpPr>
          <p:nvPr>
            <p:ph idx="1"/>
          </p:nvPr>
        </p:nvSpPr>
        <p:spPr/>
        <p:txBody>
          <a:bodyPr/>
          <a:lstStyle/>
          <a:p>
            <a:pPr eaLnBrk="1" hangingPunct="1"/>
            <a:r>
              <a:rPr lang="en-US" sz="3000" smtClean="0"/>
              <a:t>Small organic molecules can covalently bond to other organic molecules to form </a:t>
            </a:r>
            <a:r>
              <a:rPr lang="en-US" sz="3000" b="1" smtClean="0"/>
              <a:t>macromolecules</a:t>
            </a:r>
          </a:p>
          <a:p>
            <a:pPr eaLnBrk="1" hangingPunct="1"/>
            <a:r>
              <a:rPr lang="en-US" sz="3000" smtClean="0"/>
              <a:t>Macromolecules are made up of building blocks called </a:t>
            </a:r>
            <a:r>
              <a:rPr lang="en-US" sz="3000" b="1" smtClean="0"/>
              <a:t>polymers</a:t>
            </a:r>
            <a:r>
              <a:rPr lang="en-US" sz="3000" smtClean="0"/>
              <a:t>, which contain small, repeating organic molecules known as </a:t>
            </a:r>
            <a:r>
              <a:rPr lang="en-US" sz="3000" b="1" smtClean="0"/>
              <a:t>monomers</a:t>
            </a:r>
          </a:p>
          <a:p>
            <a:pPr eaLnBrk="1" hangingPunct="1"/>
            <a:r>
              <a:rPr lang="en-US" sz="3000" smtClean="0"/>
              <a:t>The properties of organic polymers depend on the clusters of atoms covalently bonded together, called </a:t>
            </a:r>
            <a:r>
              <a:rPr lang="en-US" sz="3000" b="1" smtClean="0"/>
              <a:t>functional groups</a:t>
            </a: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3969" name="Picture 2" descr="table_05_02"/>
          <p:cNvPicPr>
            <a:picLocks noChangeAspect="1" noChangeArrowheads="1"/>
          </p:cNvPicPr>
          <p:nvPr/>
        </p:nvPicPr>
        <p:blipFill>
          <a:blip r:embed="rId3"/>
          <a:srcRect/>
          <a:stretch>
            <a:fillRect/>
          </a:stretch>
        </p:blipFill>
        <p:spPr bwMode="auto">
          <a:xfrm>
            <a:off x="2298700" y="215900"/>
            <a:ext cx="4564063" cy="643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6017" name="Title 1"/>
          <p:cNvSpPr>
            <a:spLocks noGrp="1"/>
          </p:cNvSpPr>
          <p:nvPr>
            <p:ph type="title"/>
          </p:nvPr>
        </p:nvSpPr>
        <p:spPr/>
        <p:txBody>
          <a:bodyPr/>
          <a:lstStyle/>
          <a:p>
            <a:pPr eaLnBrk="1" hangingPunct="1"/>
            <a:r>
              <a:rPr lang="en-US" smtClean="0"/>
              <a:t>Carbohydrates</a:t>
            </a:r>
          </a:p>
        </p:txBody>
      </p:sp>
      <p:sp>
        <p:nvSpPr>
          <p:cNvPr id="86018" name="Content Placeholder 2"/>
          <p:cNvSpPr>
            <a:spLocks noGrp="1"/>
          </p:cNvSpPr>
          <p:nvPr>
            <p:ph idx="1"/>
          </p:nvPr>
        </p:nvSpPr>
        <p:spPr/>
        <p:txBody>
          <a:bodyPr/>
          <a:lstStyle/>
          <a:p>
            <a:pPr eaLnBrk="1" hangingPunct="1"/>
            <a:r>
              <a:rPr lang="en-US" smtClean="0"/>
              <a:t>Sugars are a source of stored energy and are called carbohydrates</a:t>
            </a:r>
          </a:p>
          <a:p>
            <a:pPr eaLnBrk="1" hangingPunct="1"/>
            <a:r>
              <a:rPr lang="en-US" smtClean="0"/>
              <a:t>Glucose is a type of simple sugar called a </a:t>
            </a:r>
            <a:r>
              <a:rPr lang="en-US" b="1" smtClean="0"/>
              <a:t>monosaccharide</a:t>
            </a:r>
            <a:r>
              <a:rPr lang="en-US" smtClean="0"/>
              <a:t> </a:t>
            </a:r>
          </a:p>
          <a:p>
            <a:pPr eaLnBrk="1" hangingPunct="1"/>
            <a:r>
              <a:rPr lang="en-US" smtClean="0"/>
              <a:t>Glucose is found in almost every cell and is involved in every chemical reaction that produces energy in living organisms</a:t>
            </a: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7041" name="Title 1"/>
          <p:cNvSpPr>
            <a:spLocks noGrp="1"/>
          </p:cNvSpPr>
          <p:nvPr>
            <p:ph type="title"/>
          </p:nvPr>
        </p:nvSpPr>
        <p:spPr/>
        <p:txBody>
          <a:bodyPr/>
          <a:lstStyle/>
          <a:p>
            <a:pPr eaLnBrk="1" hangingPunct="1"/>
            <a:r>
              <a:rPr lang="en-US" smtClean="0"/>
              <a:t>Carbohydrates</a:t>
            </a:r>
          </a:p>
        </p:txBody>
      </p:sp>
      <p:sp>
        <p:nvSpPr>
          <p:cNvPr id="87042" name="Content Placeholder 2"/>
          <p:cNvSpPr>
            <a:spLocks noGrp="1"/>
          </p:cNvSpPr>
          <p:nvPr>
            <p:ph idx="1"/>
          </p:nvPr>
        </p:nvSpPr>
        <p:spPr/>
        <p:txBody>
          <a:bodyPr/>
          <a:lstStyle/>
          <a:p>
            <a:pPr eaLnBrk="1" hangingPunct="1"/>
            <a:r>
              <a:rPr lang="en-US" smtClean="0"/>
              <a:t>Table sugar is an example of a </a:t>
            </a:r>
            <a:r>
              <a:rPr lang="en-US" b="1" smtClean="0"/>
              <a:t>disaccharide</a:t>
            </a:r>
            <a:r>
              <a:rPr lang="en-US" smtClean="0"/>
              <a:t>, which is</a:t>
            </a:r>
            <a:r>
              <a:rPr lang="en-US" b="1" smtClean="0"/>
              <a:t> </a:t>
            </a:r>
            <a:r>
              <a:rPr lang="en-US" smtClean="0"/>
              <a:t>formed when two monosaccharides, glucose and fructose, are covalently bonded</a:t>
            </a:r>
          </a:p>
          <a:p>
            <a:pPr eaLnBrk="1" hangingPunct="1"/>
            <a:r>
              <a:rPr lang="en-US" smtClean="0"/>
              <a:t>Disaccharides are broken down via hydrolytic reactions, which use water to break the covalent bonds between monomers</a:t>
            </a:r>
          </a:p>
          <a:p>
            <a:pPr eaLnBrk="1" hangingPunct="1"/>
            <a:r>
              <a:rPr lang="en-US" smtClean="0"/>
              <a:t>Polysaccharides are large polymers built by  linking many monosaccharides together</a:t>
            </a: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8065" name="Picture 2" descr="figure_05_13"/>
          <p:cNvPicPr>
            <a:picLocks noChangeAspect="1" noChangeArrowheads="1"/>
          </p:cNvPicPr>
          <p:nvPr/>
        </p:nvPicPr>
        <p:blipFill>
          <a:blip r:embed="rId3"/>
          <a:srcRect/>
          <a:stretch>
            <a:fillRect/>
          </a:stretch>
        </p:blipFill>
        <p:spPr bwMode="auto">
          <a:xfrm>
            <a:off x="304800" y="355600"/>
            <a:ext cx="8531225" cy="6161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481" name="Picture 2" descr="figure_05_01"/>
          <p:cNvPicPr>
            <a:picLocks noChangeAspect="1" noChangeArrowheads="1"/>
          </p:cNvPicPr>
          <p:nvPr/>
        </p:nvPicPr>
        <p:blipFill>
          <a:blip r:embed="rId3"/>
          <a:srcRect/>
          <a:stretch>
            <a:fillRect/>
          </a:stretch>
        </p:blipFill>
        <p:spPr bwMode="auto">
          <a:xfrm>
            <a:off x="304800" y="1447800"/>
            <a:ext cx="8531225" cy="39735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0113" name="Title 1"/>
          <p:cNvSpPr>
            <a:spLocks noGrp="1"/>
          </p:cNvSpPr>
          <p:nvPr>
            <p:ph type="title"/>
          </p:nvPr>
        </p:nvSpPr>
        <p:spPr/>
        <p:txBody>
          <a:bodyPr/>
          <a:lstStyle/>
          <a:p>
            <a:pPr eaLnBrk="1" hangingPunct="1"/>
            <a:r>
              <a:rPr lang="en-US" smtClean="0"/>
              <a:t>Carbohydrates</a:t>
            </a:r>
          </a:p>
        </p:txBody>
      </p:sp>
      <p:sp>
        <p:nvSpPr>
          <p:cNvPr id="90114" name="Content Placeholder 2"/>
          <p:cNvSpPr>
            <a:spLocks noGrp="1"/>
          </p:cNvSpPr>
          <p:nvPr>
            <p:ph idx="1"/>
          </p:nvPr>
        </p:nvSpPr>
        <p:spPr/>
        <p:txBody>
          <a:bodyPr/>
          <a:lstStyle/>
          <a:p>
            <a:pPr eaLnBrk="1" hangingPunct="1"/>
            <a:r>
              <a:rPr lang="en-US" smtClean="0"/>
              <a:t>Cellulose and starch are both found in plants and made from glucose, but differ in the way the monosaccharides are linked</a:t>
            </a:r>
          </a:p>
          <a:p>
            <a:pPr eaLnBrk="1" hangingPunct="1"/>
            <a:r>
              <a:rPr lang="en-US" smtClean="0"/>
              <a:t>Glycogen is a highly branched polysaccharide that stores energy in animal cells for rapid release when needed</a:t>
            </a: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1137" name="Picture 2" descr="figure_05_14"/>
          <p:cNvPicPr>
            <a:picLocks noChangeAspect="1" noChangeArrowheads="1"/>
          </p:cNvPicPr>
          <p:nvPr/>
        </p:nvPicPr>
        <p:blipFill>
          <a:blip r:embed="rId3"/>
          <a:srcRect/>
          <a:stretch>
            <a:fillRect/>
          </a:stretch>
        </p:blipFill>
        <p:spPr bwMode="auto">
          <a:xfrm>
            <a:off x="1397000" y="215900"/>
            <a:ext cx="6343650" cy="643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pPr eaLnBrk="1" hangingPunct="1"/>
            <a:r>
              <a:rPr lang="en-US" smtClean="0"/>
              <a:t>Proteins</a:t>
            </a:r>
          </a:p>
        </p:txBody>
      </p:sp>
      <p:sp>
        <p:nvSpPr>
          <p:cNvPr id="93186" name="Content Placeholder 2"/>
          <p:cNvSpPr>
            <a:spLocks noGrp="1"/>
          </p:cNvSpPr>
          <p:nvPr>
            <p:ph idx="1"/>
          </p:nvPr>
        </p:nvSpPr>
        <p:spPr/>
        <p:txBody>
          <a:bodyPr/>
          <a:lstStyle/>
          <a:p>
            <a:pPr eaLnBrk="1" hangingPunct="1"/>
            <a:r>
              <a:rPr lang="en-US" smtClean="0"/>
              <a:t>Proteins are categorized by the function they perform:</a:t>
            </a:r>
          </a:p>
          <a:p>
            <a:pPr lvl="1" eaLnBrk="1" hangingPunct="1"/>
            <a:r>
              <a:rPr lang="en-US" smtClean="0"/>
              <a:t>Storage</a:t>
            </a:r>
          </a:p>
          <a:p>
            <a:pPr lvl="1" eaLnBrk="1" hangingPunct="1"/>
            <a:r>
              <a:rPr lang="en-US" smtClean="0"/>
              <a:t>Structure</a:t>
            </a:r>
          </a:p>
          <a:p>
            <a:pPr lvl="1" eaLnBrk="1" hangingPunct="1"/>
            <a:r>
              <a:rPr lang="en-US" smtClean="0"/>
              <a:t>Transport</a:t>
            </a:r>
          </a:p>
          <a:p>
            <a:pPr lvl="1" eaLnBrk="1" hangingPunct="1"/>
            <a:r>
              <a:rPr lang="en-US" smtClean="0"/>
              <a:t>Catalysis</a:t>
            </a:r>
          </a:p>
          <a:p>
            <a:pPr lvl="1" eaLnBrk="1" hangingPunct="1"/>
            <a:endParaRPr lang="en-US" smtClean="0"/>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4209" name="Title 1"/>
          <p:cNvSpPr>
            <a:spLocks noGrp="1"/>
          </p:cNvSpPr>
          <p:nvPr>
            <p:ph type="title"/>
          </p:nvPr>
        </p:nvSpPr>
        <p:spPr/>
        <p:txBody>
          <a:bodyPr/>
          <a:lstStyle/>
          <a:p>
            <a:pPr eaLnBrk="1" hangingPunct="1"/>
            <a:r>
              <a:rPr lang="en-US" sz="4000" smtClean="0"/>
              <a:t>Proteins Are Built from Amino Acids</a:t>
            </a:r>
          </a:p>
        </p:txBody>
      </p:sp>
      <p:sp>
        <p:nvSpPr>
          <p:cNvPr id="94210" name="Content Placeholder 2"/>
          <p:cNvSpPr>
            <a:spLocks noGrp="1"/>
          </p:cNvSpPr>
          <p:nvPr>
            <p:ph idx="1"/>
          </p:nvPr>
        </p:nvSpPr>
        <p:spPr/>
        <p:txBody>
          <a:bodyPr/>
          <a:lstStyle/>
          <a:p>
            <a:pPr eaLnBrk="1" hangingPunct="1">
              <a:lnSpc>
                <a:spcPct val="90000"/>
              </a:lnSpc>
            </a:pPr>
            <a:r>
              <a:rPr lang="en-US" smtClean="0"/>
              <a:t>All proteins are built from monomers called </a:t>
            </a:r>
            <a:r>
              <a:rPr lang="en-US" b="1" smtClean="0"/>
              <a:t>amino acids</a:t>
            </a:r>
          </a:p>
          <a:p>
            <a:pPr eaLnBrk="1" hangingPunct="1">
              <a:lnSpc>
                <a:spcPct val="90000"/>
              </a:lnSpc>
            </a:pPr>
            <a:r>
              <a:rPr lang="en-US" smtClean="0"/>
              <a:t>There are 20 different amino acids that can be arranged in a multitude of ways to construct the variety of proteins needed for life</a:t>
            </a:r>
          </a:p>
          <a:p>
            <a:pPr eaLnBrk="1" hangingPunct="1">
              <a:lnSpc>
                <a:spcPct val="90000"/>
              </a:lnSpc>
            </a:pPr>
            <a:r>
              <a:rPr lang="en-US" smtClean="0"/>
              <a:t>An amino acid consists of an alpha carbon attached to a hydrogen atom, an R group, an amino group, and a carboxyl group</a:t>
            </a: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5233" name="Picture 2" descr="figure_05_15a"/>
          <p:cNvPicPr>
            <a:picLocks noChangeAspect="1" noChangeArrowheads="1"/>
          </p:cNvPicPr>
          <p:nvPr/>
        </p:nvPicPr>
        <p:blipFill>
          <a:blip r:embed="rId3"/>
          <a:srcRect/>
          <a:stretch>
            <a:fillRect/>
          </a:stretch>
        </p:blipFill>
        <p:spPr bwMode="auto">
          <a:xfrm>
            <a:off x="304800" y="736600"/>
            <a:ext cx="8531225" cy="5392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lstStyle/>
          <a:p>
            <a:pPr eaLnBrk="1" hangingPunct="1"/>
            <a:r>
              <a:rPr lang="en-US" sz="4000" smtClean="0"/>
              <a:t>Proteins Are Built from Amino Acids</a:t>
            </a:r>
          </a:p>
        </p:txBody>
      </p:sp>
      <p:sp>
        <p:nvSpPr>
          <p:cNvPr id="97282" name="Content Placeholder 2"/>
          <p:cNvSpPr>
            <a:spLocks noGrp="1"/>
          </p:cNvSpPr>
          <p:nvPr>
            <p:ph idx="1"/>
          </p:nvPr>
        </p:nvSpPr>
        <p:spPr/>
        <p:txBody>
          <a:bodyPr/>
          <a:lstStyle/>
          <a:p>
            <a:pPr eaLnBrk="1" hangingPunct="1"/>
            <a:r>
              <a:rPr lang="en-US" smtClean="0"/>
              <a:t>Amino acids differ only in the type of R group that they include</a:t>
            </a:r>
          </a:p>
          <a:p>
            <a:pPr eaLnBrk="1" hangingPunct="1"/>
            <a:r>
              <a:rPr lang="en-US" smtClean="0"/>
              <a:t>The R group gives each protein its unique properties and can vary from having just one atom to complex ring structures</a:t>
            </a: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8305" name="Picture 2" descr="figure_05_15b"/>
          <p:cNvPicPr>
            <a:picLocks noChangeAspect="1" noChangeArrowheads="1"/>
          </p:cNvPicPr>
          <p:nvPr/>
        </p:nvPicPr>
        <p:blipFill>
          <a:blip r:embed="rId3"/>
          <a:srcRect/>
          <a:stretch>
            <a:fillRect/>
          </a:stretch>
        </p:blipFill>
        <p:spPr bwMode="auto">
          <a:xfrm>
            <a:off x="1803400" y="215900"/>
            <a:ext cx="5534025" cy="643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0353" name="Title 1"/>
          <p:cNvSpPr>
            <a:spLocks noGrp="1"/>
          </p:cNvSpPr>
          <p:nvPr>
            <p:ph type="title"/>
          </p:nvPr>
        </p:nvSpPr>
        <p:spPr/>
        <p:txBody>
          <a:bodyPr/>
          <a:lstStyle/>
          <a:p>
            <a:pPr eaLnBrk="1" hangingPunct="1"/>
            <a:r>
              <a:rPr lang="en-US" sz="4000" smtClean="0"/>
              <a:t>Proteins Are Built from Amino Acids</a:t>
            </a:r>
          </a:p>
        </p:txBody>
      </p:sp>
      <p:sp>
        <p:nvSpPr>
          <p:cNvPr id="100354" name="Content Placeholder 2"/>
          <p:cNvSpPr>
            <a:spLocks noGrp="1"/>
          </p:cNvSpPr>
          <p:nvPr>
            <p:ph idx="1"/>
          </p:nvPr>
        </p:nvSpPr>
        <p:spPr/>
        <p:txBody>
          <a:bodyPr/>
          <a:lstStyle/>
          <a:p>
            <a:pPr eaLnBrk="1" hangingPunct="1"/>
            <a:r>
              <a:rPr lang="en-US" b="1" smtClean="0"/>
              <a:t>Polypeptides</a:t>
            </a:r>
            <a:r>
              <a:rPr lang="en-US" smtClean="0"/>
              <a:t> are formed when the amino group of one amino acid is linked to the carboxyl group of another through a </a:t>
            </a:r>
            <a:r>
              <a:rPr lang="en-US" b="1" smtClean="0"/>
              <a:t>peptide bond</a:t>
            </a:r>
          </a:p>
          <a:p>
            <a:pPr eaLnBrk="1" hangingPunct="1"/>
            <a:r>
              <a:rPr lang="en-US" smtClean="0"/>
              <a:t>Polypeptides are differentiated by the sequence of linked amino acids</a:t>
            </a:r>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1377" name="Picture 2" descr="figure_05_16"/>
          <p:cNvPicPr>
            <a:picLocks noChangeAspect="1" noChangeArrowheads="1"/>
          </p:cNvPicPr>
          <p:nvPr/>
        </p:nvPicPr>
        <p:blipFill>
          <a:blip r:embed="rId3"/>
          <a:srcRect/>
          <a:stretch>
            <a:fillRect/>
          </a:stretch>
        </p:blipFill>
        <p:spPr bwMode="auto">
          <a:xfrm>
            <a:off x="1689100" y="215900"/>
            <a:ext cx="5783263" cy="643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3425" name="Title 1"/>
          <p:cNvSpPr>
            <a:spLocks noGrp="1"/>
          </p:cNvSpPr>
          <p:nvPr>
            <p:ph type="title"/>
          </p:nvPr>
        </p:nvSpPr>
        <p:spPr/>
        <p:txBody>
          <a:bodyPr/>
          <a:lstStyle/>
          <a:p>
            <a:pPr eaLnBrk="1" hangingPunct="1"/>
            <a:r>
              <a:rPr lang="en-US" sz="4000" smtClean="0"/>
              <a:t>A Protein Must Be Correctly </a:t>
            </a:r>
            <a:br>
              <a:rPr lang="en-US" sz="4000" smtClean="0"/>
            </a:br>
            <a:r>
              <a:rPr lang="en-US" sz="4000" smtClean="0"/>
              <a:t>Folded to Be Functional</a:t>
            </a:r>
          </a:p>
        </p:txBody>
      </p:sp>
      <p:sp>
        <p:nvSpPr>
          <p:cNvPr id="103426" name="Content Placeholder 2"/>
          <p:cNvSpPr>
            <a:spLocks noGrp="1"/>
          </p:cNvSpPr>
          <p:nvPr>
            <p:ph idx="1"/>
          </p:nvPr>
        </p:nvSpPr>
        <p:spPr/>
        <p:txBody>
          <a:bodyPr/>
          <a:lstStyle/>
          <a:p>
            <a:pPr eaLnBrk="1" hangingPunct="1"/>
            <a:r>
              <a:rPr lang="en-US" smtClean="0"/>
              <a:t>The sequence of amino acids in a polypeptide is known as the </a:t>
            </a:r>
            <a:r>
              <a:rPr lang="en-US" b="1" smtClean="0"/>
              <a:t>primary structure</a:t>
            </a:r>
          </a:p>
          <a:p>
            <a:pPr eaLnBrk="1" hangingPunct="1"/>
            <a:r>
              <a:rPr lang="en-US" smtClean="0"/>
              <a:t>The </a:t>
            </a:r>
            <a:r>
              <a:rPr lang="en-US" b="1" smtClean="0"/>
              <a:t>secondary structure </a:t>
            </a:r>
            <a:r>
              <a:rPr lang="en-US" smtClean="0"/>
              <a:t>is created by the regional folding of the polypeptide into three-dimensional patterns</a:t>
            </a:r>
          </a:p>
          <a:p>
            <a:pPr eaLnBrk="1" hangingPunct="1"/>
            <a:r>
              <a:rPr lang="en-US" smtClean="0"/>
              <a:t>The </a:t>
            </a:r>
            <a:r>
              <a:rPr lang="en-US" b="1" smtClean="0"/>
              <a:t>tertiary structure </a:t>
            </a:r>
            <a:r>
              <a:rPr lang="en-US" smtClean="0"/>
              <a:t>is formed by the interactions of distantly placed segments of the polypeptide chain</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Matter, Elements, </a:t>
            </a:r>
            <a:br>
              <a:rPr lang="en-US" dirty="0" smtClean="0"/>
            </a:br>
            <a:r>
              <a:rPr lang="en-US" dirty="0" smtClean="0"/>
              <a:t>and Atomic Structure</a:t>
            </a:r>
            <a:endParaRPr lang="en-US" dirty="0"/>
          </a:p>
        </p:txBody>
      </p:sp>
      <p:sp>
        <p:nvSpPr>
          <p:cNvPr id="22530" name="Content Placeholder 2"/>
          <p:cNvSpPr>
            <a:spLocks noGrp="1"/>
          </p:cNvSpPr>
          <p:nvPr>
            <p:ph idx="1"/>
          </p:nvPr>
        </p:nvSpPr>
        <p:spPr>
          <a:xfrm>
            <a:off x="457200" y="1600200"/>
            <a:ext cx="8229600" cy="4948238"/>
          </a:xfrm>
        </p:spPr>
        <p:txBody>
          <a:bodyPr/>
          <a:lstStyle/>
          <a:p>
            <a:pPr eaLnBrk="1" hangingPunct="1"/>
            <a:r>
              <a:rPr lang="en-US" b="1" smtClean="0"/>
              <a:t>Matter</a:t>
            </a:r>
            <a:r>
              <a:rPr lang="en-US" smtClean="0"/>
              <a:t> is anything that has mass and occupies space</a:t>
            </a:r>
          </a:p>
          <a:p>
            <a:pPr eaLnBrk="1" hangingPunct="1"/>
            <a:r>
              <a:rPr lang="en-US" smtClean="0"/>
              <a:t>A pure substance with unique physical and chemical properties is called an </a:t>
            </a:r>
            <a:r>
              <a:rPr lang="en-US" b="1" smtClean="0"/>
              <a:t>element </a:t>
            </a:r>
            <a:r>
              <a:rPr lang="en-US" smtClean="0"/>
              <a:t>and cannot be broken down into other substances</a:t>
            </a:r>
          </a:p>
          <a:p>
            <a:pPr eaLnBrk="1" hangingPunct="1"/>
            <a:r>
              <a:rPr lang="en-US" smtClean="0"/>
              <a:t>An </a:t>
            </a:r>
            <a:r>
              <a:rPr lang="en-US" b="1" smtClean="0"/>
              <a:t>atom</a:t>
            </a:r>
            <a:r>
              <a:rPr lang="en-US" smtClean="0"/>
              <a:t> is the smallest unit of an element</a:t>
            </a:r>
          </a:p>
          <a:p>
            <a:pPr eaLnBrk="1" hangingPunct="1"/>
            <a:endParaRPr lang="en-US" smtClean="0"/>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4449" name="Picture 2" descr="figure_05_17a"/>
          <p:cNvPicPr>
            <a:picLocks noChangeAspect="1" noChangeArrowheads="1"/>
          </p:cNvPicPr>
          <p:nvPr/>
        </p:nvPicPr>
        <p:blipFill>
          <a:blip r:embed="rId3"/>
          <a:srcRect/>
          <a:stretch>
            <a:fillRect/>
          </a:stretch>
        </p:blipFill>
        <p:spPr bwMode="auto">
          <a:xfrm>
            <a:off x="304800" y="1219200"/>
            <a:ext cx="8531225" cy="44370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6497" name="Picture 2" descr="figure_05_17b"/>
          <p:cNvPicPr>
            <a:picLocks noChangeAspect="1" noChangeArrowheads="1"/>
          </p:cNvPicPr>
          <p:nvPr/>
        </p:nvPicPr>
        <p:blipFill>
          <a:blip r:embed="rId3"/>
          <a:srcRect/>
          <a:stretch>
            <a:fillRect/>
          </a:stretch>
        </p:blipFill>
        <p:spPr bwMode="auto">
          <a:xfrm>
            <a:off x="304800" y="1536700"/>
            <a:ext cx="8531225" cy="3784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8545" name="Picture 3" descr="figure_05_17c"/>
          <p:cNvPicPr>
            <a:picLocks noChangeAspect="1" noChangeArrowheads="1"/>
          </p:cNvPicPr>
          <p:nvPr/>
        </p:nvPicPr>
        <p:blipFill>
          <a:blip r:embed="rId3"/>
          <a:srcRect/>
          <a:stretch>
            <a:fillRect/>
          </a:stretch>
        </p:blipFill>
        <p:spPr bwMode="auto">
          <a:xfrm>
            <a:off x="558800" y="209550"/>
            <a:ext cx="8024813" cy="643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0593" name="Title 1"/>
          <p:cNvSpPr>
            <a:spLocks noGrp="1"/>
          </p:cNvSpPr>
          <p:nvPr>
            <p:ph type="title"/>
          </p:nvPr>
        </p:nvSpPr>
        <p:spPr/>
        <p:txBody>
          <a:bodyPr/>
          <a:lstStyle/>
          <a:p>
            <a:pPr eaLnBrk="1" hangingPunct="1"/>
            <a:r>
              <a:rPr lang="en-US" sz="4000" smtClean="0"/>
              <a:t>A Protein Must Be Correctly </a:t>
            </a:r>
            <a:br>
              <a:rPr lang="en-US" sz="4000" smtClean="0"/>
            </a:br>
            <a:r>
              <a:rPr lang="en-US" sz="4000" smtClean="0"/>
              <a:t>Folded to Be Functional</a:t>
            </a:r>
          </a:p>
        </p:txBody>
      </p:sp>
      <p:sp>
        <p:nvSpPr>
          <p:cNvPr id="110594" name="Content Placeholder 2"/>
          <p:cNvSpPr>
            <a:spLocks noGrp="1"/>
          </p:cNvSpPr>
          <p:nvPr>
            <p:ph idx="1"/>
          </p:nvPr>
        </p:nvSpPr>
        <p:spPr/>
        <p:txBody>
          <a:bodyPr/>
          <a:lstStyle/>
          <a:p>
            <a:pPr eaLnBrk="1" hangingPunct="1">
              <a:lnSpc>
                <a:spcPct val="90000"/>
              </a:lnSpc>
            </a:pPr>
            <a:r>
              <a:rPr lang="en-US" smtClean="0"/>
              <a:t>Certain proteins have a </a:t>
            </a:r>
            <a:r>
              <a:rPr lang="en-US" b="1" smtClean="0"/>
              <a:t>quaternary structure </a:t>
            </a:r>
            <a:r>
              <a:rPr lang="en-US" smtClean="0"/>
              <a:t>created by the interaction of another polypeptide chain</a:t>
            </a:r>
          </a:p>
          <a:p>
            <a:pPr eaLnBrk="1" hangingPunct="1">
              <a:lnSpc>
                <a:spcPct val="90000"/>
              </a:lnSpc>
            </a:pPr>
            <a:r>
              <a:rPr lang="en-US" smtClean="0"/>
              <a:t>Denaturation is the destruction of a protein’s three-dimensional shape, resulting in a loss of protein activity</a:t>
            </a:r>
          </a:p>
          <a:p>
            <a:pPr eaLnBrk="1" hangingPunct="1">
              <a:lnSpc>
                <a:spcPct val="90000"/>
              </a:lnSpc>
            </a:pPr>
            <a:r>
              <a:rPr lang="en-US" smtClean="0"/>
              <a:t>Extreme temperatures, pH, and salt concentration can cause denaturation of proteins</a:t>
            </a:r>
          </a:p>
        </p:txBody>
      </p:sp>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1617" name="Picture 3" descr="figure_05_17d"/>
          <p:cNvPicPr>
            <a:picLocks noChangeAspect="1" noChangeArrowheads="1"/>
          </p:cNvPicPr>
          <p:nvPr/>
        </p:nvPicPr>
        <p:blipFill>
          <a:blip r:embed="rId3"/>
          <a:srcRect/>
          <a:stretch>
            <a:fillRect/>
          </a:stretch>
        </p:blipFill>
        <p:spPr bwMode="auto">
          <a:xfrm>
            <a:off x="558800" y="209550"/>
            <a:ext cx="8024813" cy="6438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3665" name="Picture 2" descr="unnumbered_05_p130"/>
          <p:cNvPicPr>
            <a:picLocks noChangeAspect="1" noChangeArrowheads="1"/>
          </p:cNvPicPr>
          <p:nvPr/>
        </p:nvPicPr>
        <p:blipFill>
          <a:blip r:embed="rId3"/>
          <a:srcRect/>
          <a:stretch>
            <a:fillRect/>
          </a:stretch>
        </p:blipFill>
        <p:spPr bwMode="auto">
          <a:xfrm>
            <a:off x="939800" y="215900"/>
            <a:ext cx="7270750" cy="643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5713" name="Title 1"/>
          <p:cNvSpPr>
            <a:spLocks noGrp="1"/>
          </p:cNvSpPr>
          <p:nvPr>
            <p:ph type="title"/>
          </p:nvPr>
        </p:nvSpPr>
        <p:spPr/>
        <p:txBody>
          <a:bodyPr/>
          <a:lstStyle/>
          <a:p>
            <a:pPr eaLnBrk="1" hangingPunct="1"/>
            <a:r>
              <a:rPr lang="en-US" smtClean="0"/>
              <a:t>Lipids</a:t>
            </a:r>
          </a:p>
        </p:txBody>
      </p:sp>
      <p:sp>
        <p:nvSpPr>
          <p:cNvPr id="3" name="Content Placeholder 2"/>
          <p:cNvSpPr>
            <a:spLocks noGrp="1"/>
          </p:cNvSpPr>
          <p:nvPr>
            <p:ph idx="1"/>
          </p:nvPr>
        </p:nvSpPr>
        <p:spPr/>
        <p:txBody>
          <a:bodyPr rtlCol="0">
            <a:normAutofit fontScale="92500"/>
          </a:bodyPr>
          <a:lstStyle/>
          <a:p>
            <a:pPr eaLnBrk="1" fontAlgn="auto" hangingPunct="1">
              <a:spcAft>
                <a:spcPts val="0"/>
              </a:spcAft>
              <a:buFont typeface="Arial"/>
              <a:buChar char="•"/>
              <a:defRPr/>
            </a:pPr>
            <a:r>
              <a:rPr lang="en-US" dirty="0" smtClean="0"/>
              <a:t>Lipids are made up of fatty acids containing long hydrocarbon chains attached to a hydrophilic head</a:t>
            </a:r>
          </a:p>
          <a:p>
            <a:pPr eaLnBrk="1" fontAlgn="auto" hangingPunct="1">
              <a:spcAft>
                <a:spcPts val="0"/>
              </a:spcAft>
              <a:buFont typeface="Arial"/>
              <a:buChar char="•"/>
              <a:defRPr/>
            </a:pPr>
            <a:r>
              <a:rPr lang="en-US" dirty="0" smtClean="0"/>
              <a:t>Fatty acids in which all the carbon atoms in the hydrocarbon chain are linked with a single covalent bond are called </a:t>
            </a:r>
            <a:r>
              <a:rPr lang="en-US" b="1" dirty="0" smtClean="0"/>
              <a:t>saturated</a:t>
            </a:r>
            <a:r>
              <a:rPr lang="en-US" dirty="0" smtClean="0"/>
              <a:t> </a:t>
            </a:r>
            <a:r>
              <a:rPr lang="en-US" b="1" dirty="0" smtClean="0"/>
              <a:t>fatty acids</a:t>
            </a:r>
          </a:p>
          <a:p>
            <a:pPr eaLnBrk="1" fontAlgn="auto" hangingPunct="1">
              <a:spcAft>
                <a:spcPts val="0"/>
              </a:spcAft>
              <a:buFont typeface="Arial"/>
              <a:buChar char="•"/>
              <a:defRPr/>
            </a:pPr>
            <a:r>
              <a:rPr lang="en-US" dirty="0" smtClean="0"/>
              <a:t>Fatty acids in which one or more carbon atoms in the hydrocarbon chain are linked by a double bond are called </a:t>
            </a:r>
            <a:r>
              <a:rPr lang="en-US" b="1" dirty="0" smtClean="0"/>
              <a:t>unsaturated fatty acids</a:t>
            </a:r>
            <a:endParaRPr lang="en-US" b="1" dirty="0"/>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6737" name="Picture 2" descr="figure_05_18"/>
          <p:cNvPicPr>
            <a:picLocks noChangeAspect="1" noChangeArrowheads="1"/>
          </p:cNvPicPr>
          <p:nvPr/>
        </p:nvPicPr>
        <p:blipFill>
          <a:blip r:embed="rId3"/>
          <a:srcRect/>
          <a:stretch>
            <a:fillRect/>
          </a:stretch>
        </p:blipFill>
        <p:spPr bwMode="auto">
          <a:xfrm>
            <a:off x="304800" y="457200"/>
            <a:ext cx="8531225" cy="5959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Animals Store Surplus </a:t>
            </a:r>
            <a:br>
              <a:rPr lang="en-US" dirty="0" smtClean="0"/>
            </a:br>
            <a:r>
              <a:rPr lang="en-US" dirty="0" smtClean="0"/>
              <a:t>Energy as Triglycerides</a:t>
            </a:r>
            <a:endParaRPr lang="en-US" dirty="0"/>
          </a:p>
        </p:txBody>
      </p:sp>
      <p:sp>
        <p:nvSpPr>
          <p:cNvPr id="118786" name="Content Placeholder 2"/>
          <p:cNvSpPr>
            <a:spLocks noGrp="1"/>
          </p:cNvSpPr>
          <p:nvPr>
            <p:ph idx="1"/>
          </p:nvPr>
        </p:nvSpPr>
        <p:spPr/>
        <p:txBody>
          <a:bodyPr/>
          <a:lstStyle/>
          <a:p>
            <a:pPr eaLnBrk="1" hangingPunct="1">
              <a:lnSpc>
                <a:spcPct val="90000"/>
              </a:lnSpc>
            </a:pPr>
            <a:r>
              <a:rPr lang="en-US" smtClean="0"/>
              <a:t>Three fatty acid molecules bonded to a glycerol molecule make up a </a:t>
            </a:r>
            <a:r>
              <a:rPr lang="en-US" b="1" smtClean="0"/>
              <a:t>triglyceride</a:t>
            </a:r>
            <a:r>
              <a:rPr lang="en-US" smtClean="0"/>
              <a:t>, which is commonly found in our diet</a:t>
            </a:r>
          </a:p>
          <a:p>
            <a:pPr eaLnBrk="1" hangingPunct="1">
              <a:lnSpc>
                <a:spcPct val="90000"/>
              </a:lnSpc>
            </a:pPr>
            <a:r>
              <a:rPr lang="en-US" smtClean="0"/>
              <a:t>Triglycerides built from saturated fatty acids are known as </a:t>
            </a:r>
            <a:r>
              <a:rPr lang="en-US" i="1" smtClean="0"/>
              <a:t>fats</a:t>
            </a:r>
            <a:r>
              <a:rPr lang="en-US" smtClean="0"/>
              <a:t> and are solid at room temperature</a:t>
            </a:r>
          </a:p>
          <a:p>
            <a:pPr eaLnBrk="1" hangingPunct="1">
              <a:lnSpc>
                <a:spcPct val="90000"/>
              </a:lnSpc>
            </a:pPr>
            <a:r>
              <a:rPr lang="en-US" smtClean="0"/>
              <a:t>Triglycerides built from unsaturated fatty acids tend to be liquid at room temperature and are called </a:t>
            </a:r>
            <a:r>
              <a:rPr lang="en-US" i="1" smtClean="0"/>
              <a:t>oils</a:t>
            </a: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9809" name="Picture 2" descr="figure_05_19a"/>
          <p:cNvPicPr>
            <a:picLocks noChangeAspect="1" noChangeArrowheads="1"/>
          </p:cNvPicPr>
          <p:nvPr/>
        </p:nvPicPr>
        <p:blipFill>
          <a:blip r:embed="rId3"/>
          <a:srcRect/>
          <a:stretch>
            <a:fillRect/>
          </a:stretch>
        </p:blipFill>
        <p:spPr bwMode="auto">
          <a:xfrm>
            <a:off x="330200" y="215900"/>
            <a:ext cx="8501063" cy="643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Matter, Elements, </a:t>
            </a:r>
            <a:br>
              <a:rPr lang="en-US" dirty="0" smtClean="0"/>
            </a:br>
            <a:r>
              <a:rPr lang="en-US" dirty="0" smtClean="0"/>
              <a:t>and Atomic Structure</a:t>
            </a:r>
            <a:endParaRPr lang="en-US" dirty="0"/>
          </a:p>
        </p:txBody>
      </p:sp>
      <p:sp>
        <p:nvSpPr>
          <p:cNvPr id="3" name="Content Placeholder 2"/>
          <p:cNvSpPr>
            <a:spLocks noGrp="1"/>
          </p:cNvSpPr>
          <p:nvPr>
            <p:ph idx="1"/>
          </p:nvPr>
        </p:nvSpPr>
        <p:spPr/>
        <p:txBody>
          <a:bodyPr rtlCol="0">
            <a:normAutofit fontScale="92500" lnSpcReduction="10000"/>
          </a:bodyPr>
          <a:lstStyle/>
          <a:p>
            <a:pPr eaLnBrk="1" fontAlgn="auto" hangingPunct="1">
              <a:spcAft>
                <a:spcPts val="0"/>
              </a:spcAft>
              <a:buFont typeface="Arial" pitchFamily="34" charset="0"/>
              <a:buChar char="•"/>
              <a:defRPr/>
            </a:pPr>
            <a:r>
              <a:rPr lang="en-US" dirty="0" smtClean="0"/>
              <a:t>Each type of atom contains a unique combination of protons, electrons, and neutrons</a:t>
            </a:r>
          </a:p>
          <a:p>
            <a:pPr lvl="1" eaLnBrk="1" fontAlgn="auto" hangingPunct="1">
              <a:spcAft>
                <a:spcPts val="0"/>
              </a:spcAft>
              <a:buFont typeface="Arial" pitchFamily="34" charset="0"/>
              <a:buChar char="•"/>
              <a:defRPr/>
            </a:pPr>
            <a:r>
              <a:rPr lang="en-US" dirty="0" smtClean="0"/>
              <a:t>Protons have a positive (+) charge</a:t>
            </a:r>
          </a:p>
          <a:p>
            <a:pPr lvl="1" eaLnBrk="1" fontAlgn="auto" hangingPunct="1">
              <a:spcAft>
                <a:spcPts val="0"/>
              </a:spcAft>
              <a:buFont typeface="Arial" pitchFamily="34" charset="0"/>
              <a:buChar char="•"/>
              <a:defRPr/>
            </a:pPr>
            <a:r>
              <a:rPr lang="en-US" dirty="0" smtClean="0"/>
              <a:t>Electrons have a negative (-) charge</a:t>
            </a:r>
          </a:p>
          <a:p>
            <a:pPr lvl="1" eaLnBrk="1" fontAlgn="auto" hangingPunct="1">
              <a:spcAft>
                <a:spcPts val="0"/>
              </a:spcAft>
              <a:buFont typeface="Arial" pitchFamily="34" charset="0"/>
              <a:buChar char="•"/>
              <a:defRPr/>
            </a:pPr>
            <a:r>
              <a:rPr lang="en-US" dirty="0" smtClean="0"/>
              <a:t>Neutrons lack an electrical charge</a:t>
            </a:r>
          </a:p>
          <a:p>
            <a:pPr eaLnBrk="1" fontAlgn="auto" hangingPunct="1">
              <a:spcAft>
                <a:spcPts val="0"/>
              </a:spcAft>
              <a:buFont typeface="Arial" pitchFamily="34" charset="0"/>
              <a:buChar char="•"/>
              <a:defRPr/>
            </a:pPr>
            <a:r>
              <a:rPr lang="en-US" dirty="0" smtClean="0"/>
              <a:t>The positively charged nucleus of an atom contains one or more protons and the same number of neutrons</a:t>
            </a:r>
          </a:p>
          <a:p>
            <a:pPr eaLnBrk="1" fontAlgn="auto" hangingPunct="1">
              <a:spcAft>
                <a:spcPts val="0"/>
              </a:spcAft>
              <a:buFont typeface="Arial" pitchFamily="34" charset="0"/>
              <a:buChar char="•"/>
              <a:defRPr/>
            </a:pPr>
            <a:r>
              <a:rPr lang="en-US" dirty="0" smtClean="0"/>
              <a:t>Negatively charged neutrons move around the nucleus in electron shells</a:t>
            </a:r>
          </a:p>
          <a:p>
            <a:pPr eaLnBrk="1" fontAlgn="auto" hangingPunct="1">
              <a:spcAft>
                <a:spcPts val="0"/>
              </a:spcAft>
              <a:buFont typeface="Arial" pitchFamily="34" charset="0"/>
              <a:buChar char="•"/>
              <a:defRPr/>
            </a:pPr>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Animals Store Surplus </a:t>
            </a:r>
            <a:br>
              <a:rPr lang="en-US" dirty="0" smtClean="0"/>
            </a:br>
            <a:r>
              <a:rPr lang="en-US" dirty="0" smtClean="0"/>
              <a:t>Energy as Triglycerides</a:t>
            </a:r>
            <a:endParaRPr lang="en-US" dirty="0"/>
          </a:p>
        </p:txBody>
      </p:sp>
      <p:sp>
        <p:nvSpPr>
          <p:cNvPr id="121858" name="Content Placeholder 2"/>
          <p:cNvSpPr>
            <a:spLocks noGrp="1"/>
          </p:cNvSpPr>
          <p:nvPr>
            <p:ph idx="1"/>
          </p:nvPr>
        </p:nvSpPr>
        <p:spPr/>
        <p:txBody>
          <a:bodyPr/>
          <a:lstStyle/>
          <a:p>
            <a:pPr eaLnBrk="1" hangingPunct="1"/>
            <a:r>
              <a:rPr lang="en-US" smtClean="0"/>
              <a:t>Energy can be stored in the form of triglycerides deposited in the cytoplasm of cells</a:t>
            </a:r>
          </a:p>
          <a:p>
            <a:pPr eaLnBrk="1" hangingPunct="1"/>
            <a:r>
              <a:rPr lang="en-US" smtClean="0"/>
              <a:t>Lipids contain more than twice the energy of protein or carbohydrates of the same volume</a:t>
            </a: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2881" name="Picture 2" descr="figure_05_19b"/>
          <p:cNvPicPr>
            <a:picLocks noChangeAspect="1" noChangeArrowheads="1"/>
          </p:cNvPicPr>
          <p:nvPr/>
        </p:nvPicPr>
        <p:blipFill>
          <a:blip r:embed="rId3"/>
          <a:srcRect/>
          <a:stretch>
            <a:fillRect/>
          </a:stretch>
        </p:blipFill>
        <p:spPr bwMode="auto">
          <a:xfrm>
            <a:off x="2413000" y="215900"/>
            <a:ext cx="4332288" cy="643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4929" name="Title 1"/>
          <p:cNvSpPr>
            <a:spLocks noGrp="1"/>
          </p:cNvSpPr>
          <p:nvPr>
            <p:ph type="title"/>
          </p:nvPr>
        </p:nvSpPr>
        <p:spPr/>
        <p:txBody>
          <a:bodyPr/>
          <a:lstStyle/>
          <a:p>
            <a:pPr eaLnBrk="1" hangingPunct="1"/>
            <a:r>
              <a:rPr lang="en-US" sz="4000" smtClean="0"/>
              <a:t>Phospholipids Are Important Components of Cell Membranes</a:t>
            </a:r>
          </a:p>
        </p:txBody>
      </p:sp>
      <p:sp>
        <p:nvSpPr>
          <p:cNvPr id="124930" name="Content Placeholder 2"/>
          <p:cNvSpPr>
            <a:spLocks noGrp="1"/>
          </p:cNvSpPr>
          <p:nvPr>
            <p:ph idx="1"/>
          </p:nvPr>
        </p:nvSpPr>
        <p:spPr/>
        <p:txBody>
          <a:bodyPr/>
          <a:lstStyle/>
          <a:p>
            <a:pPr eaLnBrk="1" hangingPunct="1"/>
            <a:r>
              <a:rPr lang="en-US" sz="3000" smtClean="0"/>
              <a:t>A type of glyceride called a </a:t>
            </a:r>
            <a:r>
              <a:rPr lang="en-US" sz="3000" b="1" smtClean="0"/>
              <a:t>phospholipid</a:t>
            </a:r>
            <a:r>
              <a:rPr lang="en-US" sz="3000" smtClean="0"/>
              <a:t> is an important component in cell membranes</a:t>
            </a:r>
          </a:p>
          <a:p>
            <a:pPr eaLnBrk="1" hangingPunct="1"/>
            <a:r>
              <a:rPr lang="en-US" sz="3000" smtClean="0"/>
              <a:t>Phospholipids are made up of two hydrophobic fatty acid tails bonded to a hydrophilic head consisting of a glycerol and a phosphate group</a:t>
            </a:r>
          </a:p>
          <a:p>
            <a:pPr eaLnBrk="1" hangingPunct="1"/>
            <a:r>
              <a:rPr lang="en-US" sz="3000" smtClean="0"/>
              <a:t>When exposed to water, phospholipids form a </a:t>
            </a:r>
            <a:r>
              <a:rPr lang="en-US" sz="3000" b="1" smtClean="0"/>
              <a:t>phospholipid bilayer, </a:t>
            </a:r>
            <a:r>
              <a:rPr lang="en-US" sz="3000" smtClean="0"/>
              <a:t>with the hydrophilic heads facing outward and the hydrophobic tails facing inward</a:t>
            </a:r>
            <a:endParaRPr lang="en-US" sz="3000" b="1" smtClean="0"/>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5953" name="Picture 2" descr="figure_05_20"/>
          <p:cNvPicPr>
            <a:picLocks noChangeAspect="1" noChangeArrowheads="1"/>
          </p:cNvPicPr>
          <p:nvPr/>
        </p:nvPicPr>
        <p:blipFill>
          <a:blip r:embed="rId3"/>
          <a:srcRect/>
          <a:stretch>
            <a:fillRect/>
          </a:stretch>
        </p:blipFill>
        <p:spPr bwMode="auto">
          <a:xfrm>
            <a:off x="1981200" y="215900"/>
            <a:ext cx="5197475" cy="643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Sterols Play Vital Roles in a Variety of Life Processes</a:t>
            </a:r>
            <a:endParaRPr lang="en-US" dirty="0"/>
          </a:p>
        </p:txBody>
      </p:sp>
      <p:sp>
        <p:nvSpPr>
          <p:cNvPr id="128002" name="Content Placeholder 2"/>
          <p:cNvSpPr>
            <a:spLocks noGrp="1"/>
          </p:cNvSpPr>
          <p:nvPr>
            <p:ph idx="1"/>
          </p:nvPr>
        </p:nvSpPr>
        <p:spPr/>
        <p:txBody>
          <a:bodyPr/>
          <a:lstStyle/>
          <a:p>
            <a:pPr eaLnBrk="1" hangingPunct="1"/>
            <a:r>
              <a:rPr lang="en-US" b="1" smtClean="0"/>
              <a:t>Sterols</a:t>
            </a:r>
            <a:r>
              <a:rPr lang="en-US" smtClean="0"/>
              <a:t> are a class of lipids that contain four hydrocarbon rings fused together</a:t>
            </a:r>
          </a:p>
          <a:p>
            <a:pPr eaLnBrk="1" hangingPunct="1"/>
            <a:r>
              <a:rPr lang="en-US" smtClean="0"/>
              <a:t>Sterols differ only in the number, type, and position of functional groups and in the carbon side chains linked to the hydrocarbon rings</a:t>
            </a:r>
          </a:p>
          <a:p>
            <a:pPr eaLnBrk="1" hangingPunct="1"/>
            <a:r>
              <a:rPr lang="en-US" smtClean="0"/>
              <a:t>Cholesterol, testosterone, estrogen, and vitamin D are all sterols</a:t>
            </a: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Sterols Play Vital Roles in a Variety of Life Processes</a:t>
            </a:r>
            <a:endParaRPr lang="en-US" dirty="0"/>
          </a:p>
        </p:txBody>
      </p:sp>
      <p:sp>
        <p:nvSpPr>
          <p:cNvPr id="129026" name="Content Placeholder 2"/>
          <p:cNvSpPr>
            <a:spLocks noGrp="1"/>
          </p:cNvSpPr>
          <p:nvPr>
            <p:ph idx="1"/>
          </p:nvPr>
        </p:nvSpPr>
        <p:spPr/>
        <p:txBody>
          <a:bodyPr/>
          <a:lstStyle/>
          <a:p>
            <a:pPr eaLnBrk="1" hangingPunct="1">
              <a:lnSpc>
                <a:spcPct val="90000"/>
              </a:lnSpc>
            </a:pPr>
            <a:r>
              <a:rPr lang="en-US" smtClean="0"/>
              <a:t>Cholesterol is a vital component of cell membranes and is the starting molecule for many other sterols and steroid hormones</a:t>
            </a:r>
          </a:p>
          <a:p>
            <a:pPr eaLnBrk="1" hangingPunct="1">
              <a:lnSpc>
                <a:spcPct val="90000"/>
              </a:lnSpc>
            </a:pPr>
            <a:r>
              <a:rPr lang="en-US" smtClean="0"/>
              <a:t>Cholesterol can be manufactured in our liver, and ingesting too much cholesterol can lead to cardiovascular disease</a:t>
            </a:r>
          </a:p>
          <a:p>
            <a:pPr eaLnBrk="1" hangingPunct="1">
              <a:lnSpc>
                <a:spcPct val="90000"/>
              </a:lnSpc>
            </a:pPr>
            <a:r>
              <a:rPr lang="en-US" b="1" smtClean="0"/>
              <a:t>Hormones</a:t>
            </a:r>
            <a:r>
              <a:rPr lang="en-US" smtClean="0"/>
              <a:t> are signaling molecules that are active at low levels and control many processes in plants and animals</a:t>
            </a:r>
          </a:p>
          <a:p>
            <a:pPr eaLnBrk="1" hangingPunct="1">
              <a:lnSpc>
                <a:spcPct val="90000"/>
              </a:lnSpc>
            </a:pPr>
            <a:endParaRPr lang="en-US" smtClean="0"/>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0049" name="Picture 2" descr="figure_05_21"/>
          <p:cNvPicPr>
            <a:picLocks noChangeAspect="1" noChangeArrowheads="1"/>
          </p:cNvPicPr>
          <p:nvPr/>
        </p:nvPicPr>
        <p:blipFill>
          <a:blip r:embed="rId3"/>
          <a:srcRect/>
          <a:stretch>
            <a:fillRect/>
          </a:stretch>
        </p:blipFill>
        <p:spPr bwMode="auto">
          <a:xfrm>
            <a:off x="304800" y="2311400"/>
            <a:ext cx="8531225" cy="2249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2097" name="Title 1"/>
          <p:cNvSpPr>
            <a:spLocks noGrp="1"/>
          </p:cNvSpPr>
          <p:nvPr>
            <p:ph type="title"/>
          </p:nvPr>
        </p:nvSpPr>
        <p:spPr/>
        <p:txBody>
          <a:bodyPr/>
          <a:lstStyle/>
          <a:p>
            <a:pPr eaLnBrk="1" hangingPunct="1"/>
            <a:r>
              <a:rPr lang="en-US" smtClean="0"/>
              <a:t>Nucleotides and Nucleic Acids</a:t>
            </a:r>
          </a:p>
        </p:txBody>
      </p:sp>
      <p:sp>
        <p:nvSpPr>
          <p:cNvPr id="132098" name="Content Placeholder 2"/>
          <p:cNvSpPr>
            <a:spLocks noGrp="1"/>
          </p:cNvSpPr>
          <p:nvPr>
            <p:ph idx="1"/>
          </p:nvPr>
        </p:nvSpPr>
        <p:spPr/>
        <p:txBody>
          <a:bodyPr/>
          <a:lstStyle/>
          <a:p>
            <a:pPr eaLnBrk="1" hangingPunct="1"/>
            <a:r>
              <a:rPr lang="en-US" smtClean="0"/>
              <a:t>Nucleotides are the building blocks of hereditary material</a:t>
            </a:r>
          </a:p>
          <a:p>
            <a:pPr eaLnBrk="1" hangingPunct="1"/>
            <a:r>
              <a:rPr lang="en-US" smtClean="0"/>
              <a:t>Nucleotides are made up of a nitrogenous base covalently bonded to a five-carbon sugar, which is then covalently bonded to a phosphate group</a:t>
            </a:r>
          </a:p>
          <a:p>
            <a:pPr eaLnBrk="1" hangingPunct="1"/>
            <a:r>
              <a:rPr lang="en-US" smtClean="0"/>
              <a:t>Five different nucleotides make up a class of polymers called </a:t>
            </a:r>
            <a:r>
              <a:rPr lang="en-US" b="1" smtClean="0"/>
              <a:t>nucleic acids</a:t>
            </a:r>
          </a:p>
        </p:txBody>
      </p:sp>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3121" name="Title 1"/>
          <p:cNvSpPr>
            <a:spLocks noGrp="1"/>
          </p:cNvSpPr>
          <p:nvPr>
            <p:ph type="title"/>
          </p:nvPr>
        </p:nvSpPr>
        <p:spPr/>
        <p:txBody>
          <a:bodyPr/>
          <a:lstStyle/>
          <a:p>
            <a:pPr eaLnBrk="1" hangingPunct="1"/>
            <a:r>
              <a:rPr lang="en-US" smtClean="0"/>
              <a:t>Nucleotides and Nucleic Acids</a:t>
            </a:r>
          </a:p>
        </p:txBody>
      </p:sp>
      <p:sp>
        <p:nvSpPr>
          <p:cNvPr id="133122" name="Content Placeholder 2"/>
          <p:cNvSpPr>
            <a:spLocks noGrp="1"/>
          </p:cNvSpPr>
          <p:nvPr>
            <p:ph idx="1"/>
          </p:nvPr>
        </p:nvSpPr>
        <p:spPr/>
        <p:txBody>
          <a:bodyPr/>
          <a:lstStyle/>
          <a:p>
            <a:pPr eaLnBrk="1" hangingPunct="1"/>
            <a:r>
              <a:rPr lang="en-US" sz="3000" smtClean="0"/>
              <a:t>There are two types of nucleic acids</a:t>
            </a:r>
          </a:p>
          <a:p>
            <a:pPr lvl="1" eaLnBrk="1" hangingPunct="1"/>
            <a:r>
              <a:rPr lang="en-US" sz="2600" smtClean="0"/>
              <a:t>Deoxyribonucleic acid (DNA)</a:t>
            </a:r>
          </a:p>
          <a:p>
            <a:pPr lvl="1" eaLnBrk="1" hangingPunct="1"/>
            <a:r>
              <a:rPr lang="en-US" sz="2600" smtClean="0"/>
              <a:t>Ribonucleic acid (RNA)</a:t>
            </a:r>
          </a:p>
          <a:p>
            <a:pPr eaLnBrk="1" hangingPunct="1"/>
            <a:r>
              <a:rPr lang="en-US" sz="3000" smtClean="0"/>
              <a:t>Each type of nucleic acid differs in its combination of five different nitrogenous bases</a:t>
            </a:r>
          </a:p>
          <a:p>
            <a:pPr eaLnBrk="1" hangingPunct="1"/>
            <a:r>
              <a:rPr lang="en-US" sz="3000" smtClean="0"/>
              <a:t>RNA is a single-stranded chain of polynucleotides</a:t>
            </a:r>
          </a:p>
          <a:p>
            <a:pPr eaLnBrk="1" hangingPunct="1"/>
            <a:r>
              <a:rPr lang="en-US" sz="3000" smtClean="0"/>
              <a:t>DNA is a double-stranded chain of polynucleotides</a:t>
            </a:r>
          </a:p>
          <a:p>
            <a:pPr lvl="1" eaLnBrk="1" hangingPunct="1"/>
            <a:endParaRPr lang="en-US" sz="2600" smtClean="0"/>
          </a:p>
        </p:txBody>
      </p:sp>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4145" name="Picture 2" descr="figure_05_22"/>
          <p:cNvPicPr>
            <a:picLocks noChangeAspect="1" noChangeArrowheads="1"/>
          </p:cNvPicPr>
          <p:nvPr/>
        </p:nvPicPr>
        <p:blipFill>
          <a:blip r:embed="rId3"/>
          <a:srcRect/>
          <a:stretch>
            <a:fillRect/>
          </a:stretch>
        </p:blipFill>
        <p:spPr bwMode="auto">
          <a:xfrm>
            <a:off x="1549400" y="215900"/>
            <a:ext cx="6051550" cy="643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5601" name="Picture 2" descr="figure_05_02"/>
          <p:cNvPicPr>
            <a:picLocks noChangeAspect="1" noChangeArrowheads="1"/>
          </p:cNvPicPr>
          <p:nvPr/>
        </p:nvPicPr>
        <p:blipFill>
          <a:blip r:embed="rId3"/>
          <a:srcRect/>
          <a:stretch>
            <a:fillRect/>
          </a:stretch>
        </p:blipFill>
        <p:spPr bwMode="auto">
          <a:xfrm>
            <a:off x="444500" y="215900"/>
            <a:ext cx="8262938" cy="6435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6193" name="Title 1"/>
          <p:cNvSpPr>
            <a:spLocks noGrp="1"/>
          </p:cNvSpPr>
          <p:nvPr>
            <p:ph type="title"/>
          </p:nvPr>
        </p:nvSpPr>
        <p:spPr/>
        <p:txBody>
          <a:bodyPr/>
          <a:lstStyle/>
          <a:p>
            <a:pPr eaLnBrk="1" hangingPunct="1"/>
            <a:r>
              <a:rPr lang="en-US" smtClean="0"/>
              <a:t>Nucleotides and Nucleic Acids</a:t>
            </a:r>
          </a:p>
        </p:txBody>
      </p:sp>
      <p:sp>
        <p:nvSpPr>
          <p:cNvPr id="136194" name="Content Placeholder 2"/>
          <p:cNvSpPr>
            <a:spLocks noGrp="1"/>
          </p:cNvSpPr>
          <p:nvPr>
            <p:ph idx="1"/>
          </p:nvPr>
        </p:nvSpPr>
        <p:spPr/>
        <p:txBody>
          <a:bodyPr/>
          <a:lstStyle/>
          <a:p>
            <a:pPr eaLnBrk="1" hangingPunct="1"/>
            <a:r>
              <a:rPr lang="en-US" smtClean="0"/>
              <a:t>Nucleotides are essential for the storage of information and energy transfer</a:t>
            </a:r>
          </a:p>
          <a:p>
            <a:pPr eaLnBrk="1" hangingPunct="1"/>
            <a:r>
              <a:rPr lang="en-US" smtClean="0"/>
              <a:t>Hereditary information is coded in the precise order in which nucleotides are joined together in DNA</a:t>
            </a:r>
          </a:p>
          <a:p>
            <a:pPr eaLnBrk="1" hangingPunct="1"/>
            <a:r>
              <a:rPr lang="en-US" smtClean="0"/>
              <a:t>Adenosine triphosphate (ATP) is a universal energy-carrying nucleotide found in all living organisms</a:t>
            </a: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7217" name="Picture 2" descr="figure_05_23"/>
          <p:cNvPicPr>
            <a:picLocks noChangeAspect="1" noChangeArrowheads="1"/>
          </p:cNvPicPr>
          <p:nvPr/>
        </p:nvPicPr>
        <p:blipFill>
          <a:blip r:embed="rId3"/>
          <a:srcRect/>
          <a:stretch>
            <a:fillRect/>
          </a:stretch>
        </p:blipFill>
        <p:spPr bwMode="auto">
          <a:xfrm>
            <a:off x="304800" y="1663700"/>
            <a:ext cx="8531225" cy="3533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39265" name="Title 1"/>
          <p:cNvSpPr>
            <a:spLocks noGrp="1"/>
          </p:cNvSpPr>
          <p:nvPr>
            <p:ph type="title"/>
          </p:nvPr>
        </p:nvSpPr>
        <p:spPr/>
        <p:txBody>
          <a:bodyPr/>
          <a:lstStyle/>
          <a:p>
            <a:pPr eaLnBrk="1" hangingPunct="1"/>
            <a:r>
              <a:rPr lang="en-US" smtClean="0"/>
              <a:t>How Bad Are Trans Fats?</a:t>
            </a:r>
          </a:p>
        </p:txBody>
      </p:sp>
      <p:sp>
        <p:nvSpPr>
          <p:cNvPr id="139266" name="Content Placeholder 2"/>
          <p:cNvSpPr>
            <a:spLocks noGrp="1"/>
          </p:cNvSpPr>
          <p:nvPr>
            <p:ph idx="1"/>
          </p:nvPr>
        </p:nvSpPr>
        <p:spPr/>
        <p:txBody>
          <a:bodyPr/>
          <a:lstStyle/>
          <a:p>
            <a:pPr eaLnBrk="1" hangingPunct="1"/>
            <a:r>
              <a:rPr lang="en-US" smtClean="0"/>
              <a:t>Trans fats change the ratio of the two types of  cholesterols in our blood, increasing the risk of heart disease</a:t>
            </a:r>
          </a:p>
          <a:p>
            <a:pPr eaLnBrk="1" hangingPunct="1"/>
            <a:r>
              <a:rPr lang="en-US" smtClean="0"/>
              <a:t>Experts estimate that trans fats contribute to 30,000–100,000 deaths per year from heart disease</a:t>
            </a:r>
          </a:p>
          <a:p>
            <a:pPr eaLnBrk="1" hangingPunct="1"/>
            <a:r>
              <a:rPr lang="en-US" smtClean="0"/>
              <a:t>Trans fats can be found in any foods containing hydrogenated oils</a:t>
            </a: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02" name="Rectangle 2"/>
          <p:cNvSpPr>
            <a:spLocks noGrp="1" noChangeArrowheads="1"/>
          </p:cNvSpPr>
          <p:nvPr>
            <p:ph type="ctrTitle"/>
          </p:nvPr>
        </p:nvSpPr>
        <p:spPr>
          <a:xfrm>
            <a:off x="763588" y="1981200"/>
            <a:ext cx="7620000" cy="1752600"/>
          </a:xfrm>
          <a:effectLst>
            <a:outerShdw blurRad="25400" dist="12700" dir="2700000" algn="ctr" rotWithShape="0">
              <a:schemeClr val="tx1">
                <a:alpha val="74998"/>
              </a:schemeClr>
            </a:outerShdw>
          </a:effectLst>
        </p:spPr>
        <p:txBody>
          <a:bodyPr>
            <a:normAutofit/>
          </a:bodyPr>
          <a:lstStyle/>
          <a:p>
            <a:pPr eaLnBrk="1" hangingPunct="1">
              <a:defRPr/>
            </a:pPr>
            <a:r>
              <a:rPr lang="en-US" sz="6000" b="1" dirty="0" smtClean="0">
                <a:solidFill>
                  <a:srgbClr val="E03C3C"/>
                </a:solidFill>
                <a:ea typeface="+mj-ea"/>
                <a:cs typeface="+mj-cs"/>
              </a:rPr>
              <a:t>Clicker Questions</a:t>
            </a:r>
            <a:endParaRPr lang="en-US" sz="4800" b="1" dirty="0">
              <a:ea typeface="+mj-ea"/>
              <a:cs typeface="+mj-cs"/>
            </a:endParaRPr>
          </a:p>
        </p:txBody>
      </p:sp>
      <p:sp>
        <p:nvSpPr>
          <p:cNvPr id="14339" name="Rectangle 3"/>
          <p:cNvSpPr>
            <a:spLocks noGrp="1" noChangeArrowheads="1"/>
          </p:cNvSpPr>
          <p:nvPr>
            <p:ph type="subTitle" idx="1"/>
          </p:nvPr>
        </p:nvSpPr>
        <p:spPr>
          <a:xfrm>
            <a:off x="153988" y="4114800"/>
            <a:ext cx="8839200" cy="2209800"/>
          </a:xfrm>
        </p:spPr>
        <p:txBody>
          <a:bodyPr rtlCol="0">
            <a:normAutofit/>
          </a:bodyPr>
          <a:lstStyle/>
          <a:p>
            <a:pPr eaLnBrk="1" fontAlgn="auto" hangingPunct="1">
              <a:lnSpc>
                <a:spcPct val="90000"/>
              </a:lnSpc>
              <a:spcAft>
                <a:spcPts val="0"/>
              </a:spcAft>
              <a:defRPr/>
            </a:pPr>
            <a:r>
              <a:rPr lang="en-US" sz="2800" b="1" dirty="0" smtClean="0"/>
              <a:t>CHAPTER 5</a:t>
            </a:r>
            <a:endParaRPr lang="en-US" sz="2800" dirty="0" smtClean="0"/>
          </a:p>
          <a:p>
            <a:pPr eaLnBrk="1" fontAlgn="auto" hangingPunct="1">
              <a:lnSpc>
                <a:spcPct val="90000"/>
              </a:lnSpc>
              <a:spcAft>
                <a:spcPts val="0"/>
              </a:spcAft>
              <a:defRPr/>
            </a:pPr>
            <a:r>
              <a:rPr lang="en-US" sz="2800" dirty="0" smtClean="0"/>
              <a:t>The Chemistry of Life</a:t>
            </a:r>
            <a:endParaRPr lang="en-US" sz="2800"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13"/>
          <p:cNvSpPr>
            <a:spLocks noChangeArrowheads="1"/>
          </p:cNvSpPr>
          <p:nvPr>
            <p:ph type="title" idx="4294967295"/>
          </p:nvPr>
        </p:nvSpPr>
        <p:spPr>
          <a:xfrm>
            <a:off x="457200" y="457200"/>
            <a:ext cx="8229600" cy="996950"/>
          </a:xfrm>
        </p:spPr>
        <p:txBody>
          <a:bodyPr lIns="50800" tIns="50800" rIns="132080" bIns="50800"/>
          <a:lstStyle/>
          <a:p>
            <a:pPr indent="39688" eaLnBrk="1" hangingPunct="1"/>
            <a:r>
              <a:rPr lang="en-US"/>
              <a:t>Concept Quiz</a:t>
            </a:r>
            <a:r>
              <a:rPr lang="en-US" sz="4000"/>
              <a:t> </a:t>
            </a:r>
          </a:p>
        </p:txBody>
      </p:sp>
      <p:sp>
        <p:nvSpPr>
          <p:cNvPr id="26627" name="Rectangle 14"/>
          <p:cNvSpPr>
            <a:spLocks noChangeArrowheads="1"/>
          </p:cNvSpPr>
          <p:nvPr>
            <p:ph type="body" idx="4294967295"/>
          </p:nvPr>
        </p:nvSpPr>
        <p:spPr>
          <a:xfrm>
            <a:off x="457200" y="1371600"/>
            <a:ext cx="8229600" cy="4572000"/>
          </a:xfrm>
        </p:spPr>
        <p:txBody>
          <a:bodyPr lIns="50800" tIns="50800" rIns="132080" bIns="50800"/>
          <a:lstStyle/>
          <a:p>
            <a:pPr marL="649288" indent="-649288" eaLnBrk="1" hangingPunct="1">
              <a:buFont typeface="Wingdings" pitchFamily="1" charset="2"/>
              <a:buNone/>
            </a:pPr>
            <a:r>
              <a:rPr lang="en-US"/>
              <a:t>	What types of intermolecular bonds are formed </a:t>
            </a:r>
            <a:r>
              <a:rPr lang="en-US" i="1" u="sng"/>
              <a:t>between</a:t>
            </a:r>
            <a:r>
              <a:rPr lang="en-US"/>
              <a:t> biological molecules and hold them together?</a:t>
            </a:r>
          </a:p>
          <a:p>
            <a:pPr marL="649288" indent="-649288" eaLnBrk="1" hangingPunct="1">
              <a:buSzPct val="99000"/>
              <a:buFont typeface="Wingdings" pitchFamily="1" charset="2"/>
              <a:buAutoNum type="alphaUcPeriod"/>
            </a:pPr>
            <a:r>
              <a:rPr lang="en-US"/>
              <a:t>Hydrogen bonds</a:t>
            </a:r>
          </a:p>
          <a:p>
            <a:pPr marL="649288" indent="-649288" eaLnBrk="1" hangingPunct="1">
              <a:buSzPct val="99000"/>
              <a:buFont typeface="Wingdings" pitchFamily="1" charset="2"/>
              <a:buAutoNum type="alphaUcPeriod"/>
            </a:pPr>
            <a:r>
              <a:rPr lang="en-US"/>
              <a:t>Covalent bonds</a:t>
            </a:r>
          </a:p>
          <a:p>
            <a:pPr marL="649288" indent="-649288" eaLnBrk="1" hangingPunct="1">
              <a:buSzPct val="99000"/>
              <a:buFont typeface="Wingdings" pitchFamily="1" charset="2"/>
              <a:buAutoNum type="alphaUcPeriod"/>
            </a:pPr>
            <a:r>
              <a:rPr lang="en-US"/>
              <a:t>Ionic bonds</a:t>
            </a:r>
          </a:p>
          <a:p>
            <a:pPr marL="649288" indent="-649288" eaLnBrk="1" hangingPunct="1">
              <a:buSzPct val="99000"/>
              <a:buFont typeface="Wingdings" pitchFamily="1" charset="2"/>
              <a:buAutoNum type="alphaUcPeriod"/>
            </a:pPr>
            <a:r>
              <a:rPr lang="en-US"/>
              <a:t>All of the above</a:t>
            </a:r>
          </a:p>
          <a:p>
            <a:pPr marL="649288" indent="-649288" eaLnBrk="1" hangingPunct="1">
              <a:buSzPct val="99000"/>
              <a:buFont typeface="Wingdings" pitchFamily="1" charset="2"/>
              <a:buAutoNum type="alphaUcPeriod"/>
            </a:pPr>
            <a:r>
              <a:rPr lang="en-US"/>
              <a:t>A and C</a:t>
            </a: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13"/>
          <p:cNvSpPr>
            <a:spLocks noChangeArrowheads="1"/>
          </p:cNvSpPr>
          <p:nvPr>
            <p:ph type="title" idx="4294967295"/>
          </p:nvPr>
        </p:nvSpPr>
        <p:spPr>
          <a:xfrm>
            <a:off x="457200" y="228600"/>
            <a:ext cx="8229600" cy="1371600"/>
          </a:xfrm>
        </p:spPr>
        <p:txBody>
          <a:bodyPr lIns="50800" tIns="50800" rIns="132080" bIns="50800"/>
          <a:lstStyle/>
          <a:p>
            <a:pPr indent="39688" eaLnBrk="1" hangingPunct="1"/>
            <a:r>
              <a:rPr lang="en-US"/>
              <a:t>Concept Quiz</a:t>
            </a:r>
          </a:p>
        </p:txBody>
      </p:sp>
      <p:sp>
        <p:nvSpPr>
          <p:cNvPr id="28675" name="Rectangle 14"/>
          <p:cNvSpPr>
            <a:spLocks noChangeArrowheads="1"/>
          </p:cNvSpPr>
          <p:nvPr>
            <p:ph type="body" idx="4294967295"/>
          </p:nvPr>
        </p:nvSpPr>
        <p:spPr>
          <a:xfrm>
            <a:off x="457200" y="1371600"/>
            <a:ext cx="8229600" cy="3886200"/>
          </a:xfrm>
        </p:spPr>
        <p:txBody>
          <a:bodyPr lIns="50800" tIns="50800" rIns="132080" bIns="50800"/>
          <a:lstStyle/>
          <a:p>
            <a:pPr marL="649288" indent="-649288" eaLnBrk="1" hangingPunct="1">
              <a:lnSpc>
                <a:spcPct val="90000"/>
              </a:lnSpc>
              <a:buFont typeface="Wingdings" pitchFamily="1" charset="2"/>
              <a:buNone/>
            </a:pPr>
            <a:r>
              <a:rPr lang="en-US"/>
              <a:t>	What determines the folding pattern of a peptide turning into a completed protein?</a:t>
            </a:r>
          </a:p>
          <a:p>
            <a:pPr marL="649288" indent="-649288" eaLnBrk="1" hangingPunct="1">
              <a:lnSpc>
                <a:spcPct val="90000"/>
              </a:lnSpc>
              <a:buSzPct val="99000"/>
              <a:buFont typeface="Wingdings" pitchFamily="1" charset="2"/>
              <a:buAutoNum type="alphaUcPeriod"/>
            </a:pPr>
            <a:r>
              <a:rPr lang="en-US"/>
              <a:t>The amino acid sequence (primary</a:t>
            </a:r>
            <a:br>
              <a:rPr lang="en-US"/>
            </a:br>
            <a:r>
              <a:rPr lang="en-US"/>
              <a:t>structure)</a:t>
            </a:r>
          </a:p>
          <a:p>
            <a:pPr marL="649288" indent="-649288" eaLnBrk="1" hangingPunct="1">
              <a:lnSpc>
                <a:spcPct val="90000"/>
              </a:lnSpc>
              <a:buSzPct val="99000"/>
              <a:buFont typeface="Wingdings" pitchFamily="1" charset="2"/>
              <a:buAutoNum type="alphaUcPeriod"/>
            </a:pPr>
            <a:r>
              <a:rPr lang="en-US"/>
              <a:t>The source of the amino acids</a:t>
            </a:r>
          </a:p>
          <a:p>
            <a:pPr marL="649288" indent="-649288" eaLnBrk="1" hangingPunct="1">
              <a:lnSpc>
                <a:spcPct val="90000"/>
              </a:lnSpc>
              <a:buSzPct val="99000"/>
              <a:buFont typeface="Wingdings" pitchFamily="1" charset="2"/>
              <a:buAutoNum type="alphaUcPeriod"/>
            </a:pPr>
            <a:r>
              <a:rPr lang="en-US"/>
              <a:t>The absorption of light</a:t>
            </a:r>
          </a:p>
          <a:p>
            <a:pPr marL="649288" indent="-649288" eaLnBrk="1" hangingPunct="1">
              <a:lnSpc>
                <a:spcPct val="90000"/>
              </a:lnSpc>
              <a:buSzPct val="99000"/>
              <a:buFont typeface="Wingdings" pitchFamily="1" charset="2"/>
              <a:buAutoNum type="alphaUcPeriod"/>
            </a:pPr>
            <a:r>
              <a:rPr lang="en-US"/>
              <a:t>The size of the ribosomes used</a:t>
            </a:r>
          </a:p>
        </p:txBody>
      </p:sp>
    </p:spTree>
  </p:cSld>
  <p:clrMapOvr>
    <a:masterClrMapping/>
  </p:clrMapOvr>
  <p:transition/>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Rectangle 13"/>
          <p:cNvSpPr>
            <a:spLocks noChangeArrowheads="1"/>
          </p:cNvSpPr>
          <p:nvPr>
            <p:ph type="title" idx="4294967295"/>
          </p:nvPr>
        </p:nvSpPr>
        <p:spPr>
          <a:xfrm>
            <a:off x="457200" y="228600"/>
            <a:ext cx="8229600" cy="1371600"/>
          </a:xfrm>
        </p:spPr>
        <p:txBody>
          <a:bodyPr lIns="50800" tIns="50800" rIns="132080" bIns="50800"/>
          <a:lstStyle/>
          <a:p>
            <a:pPr indent="39688" eaLnBrk="1" hangingPunct="1"/>
            <a:r>
              <a:rPr lang="en-US"/>
              <a:t>Concept Quiz</a:t>
            </a:r>
          </a:p>
        </p:txBody>
      </p:sp>
      <p:sp>
        <p:nvSpPr>
          <p:cNvPr id="30723" name="Rectangle 14"/>
          <p:cNvSpPr>
            <a:spLocks noChangeArrowheads="1"/>
          </p:cNvSpPr>
          <p:nvPr>
            <p:ph type="body" idx="4294967295"/>
          </p:nvPr>
        </p:nvSpPr>
        <p:spPr>
          <a:xfrm>
            <a:off x="457200" y="1371600"/>
            <a:ext cx="8229600" cy="4419600"/>
          </a:xfrm>
        </p:spPr>
        <p:txBody>
          <a:bodyPr lIns="50800" tIns="50800" rIns="132080" bIns="50800"/>
          <a:lstStyle/>
          <a:p>
            <a:pPr marL="649288" indent="-649288" eaLnBrk="1" hangingPunct="1">
              <a:lnSpc>
                <a:spcPct val="110000"/>
              </a:lnSpc>
              <a:spcBef>
                <a:spcPct val="0"/>
              </a:spcBef>
              <a:buFont typeface="Wingdings" pitchFamily="1" charset="2"/>
              <a:buNone/>
            </a:pPr>
            <a:r>
              <a:rPr lang="en-US">
                <a:solidFill>
                  <a:srgbClr val="000000"/>
                </a:solidFill>
              </a:rPr>
              <a:t>	_________ bonds are the strongest bonds formed between molecules.</a:t>
            </a:r>
          </a:p>
          <a:p>
            <a:pPr marL="649288" indent="-649288" eaLnBrk="1" hangingPunct="1">
              <a:lnSpc>
                <a:spcPct val="110000"/>
              </a:lnSpc>
              <a:spcBef>
                <a:spcPct val="0"/>
              </a:spcBef>
              <a:buSzPct val="99000"/>
              <a:buFont typeface="Wingdings" pitchFamily="1" charset="2"/>
              <a:buAutoNum type="alphaUcPeriod"/>
            </a:pPr>
            <a:r>
              <a:rPr lang="en-US"/>
              <a:t>Hydrogen</a:t>
            </a:r>
          </a:p>
          <a:p>
            <a:pPr marL="649288" indent="-649288" eaLnBrk="1" hangingPunct="1">
              <a:lnSpc>
                <a:spcPct val="120000"/>
              </a:lnSpc>
              <a:spcBef>
                <a:spcPct val="0"/>
              </a:spcBef>
              <a:buSzPct val="99000"/>
              <a:buFont typeface="Wingdings" pitchFamily="1" charset="2"/>
              <a:buAutoNum type="alphaUcPeriod"/>
            </a:pPr>
            <a:r>
              <a:rPr lang="en-US"/>
              <a:t>Covalent</a:t>
            </a:r>
          </a:p>
          <a:p>
            <a:pPr marL="649288" indent="-649288" eaLnBrk="1" hangingPunct="1">
              <a:lnSpc>
                <a:spcPct val="120000"/>
              </a:lnSpc>
              <a:spcBef>
                <a:spcPct val="0"/>
              </a:spcBef>
              <a:buSzPct val="99000"/>
              <a:buFont typeface="Wingdings" pitchFamily="1" charset="2"/>
              <a:buAutoNum type="alphaUcPeriod"/>
            </a:pPr>
            <a:r>
              <a:rPr lang="en-US"/>
              <a:t>Ionic</a:t>
            </a:r>
          </a:p>
          <a:p>
            <a:pPr marL="649288" indent="-649288" eaLnBrk="1" hangingPunct="1">
              <a:lnSpc>
                <a:spcPct val="120000"/>
              </a:lnSpc>
              <a:spcBef>
                <a:spcPct val="0"/>
              </a:spcBef>
              <a:buSzPct val="99000"/>
              <a:buFont typeface="Wingdings" pitchFamily="1" charset="2"/>
              <a:buAutoNum type="alphaUcPeriod"/>
            </a:pPr>
            <a:r>
              <a:rPr lang="en-US"/>
              <a:t>Nonpolar</a:t>
            </a:r>
          </a:p>
        </p:txBody>
      </p:sp>
    </p:spTree>
  </p:cSld>
  <p:clrMapOvr>
    <a:masterClrMapping/>
  </p:clrMapOvr>
  <p:transition/>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Rectangle 13"/>
          <p:cNvSpPr>
            <a:spLocks noChangeArrowheads="1"/>
          </p:cNvSpPr>
          <p:nvPr>
            <p:ph type="body" idx="4294967295"/>
          </p:nvPr>
        </p:nvSpPr>
        <p:spPr>
          <a:xfrm>
            <a:off x="457200" y="1371600"/>
            <a:ext cx="8229600" cy="3886200"/>
          </a:xfrm>
        </p:spPr>
        <p:txBody>
          <a:bodyPr lIns="50800" tIns="50800" rIns="132080" bIns="50800"/>
          <a:lstStyle/>
          <a:p>
            <a:pPr marL="0" indent="0" eaLnBrk="1" hangingPunct="1">
              <a:lnSpc>
                <a:spcPct val="90000"/>
              </a:lnSpc>
              <a:buFont typeface="Wingdings" pitchFamily="1" charset="2"/>
              <a:buNone/>
            </a:pPr>
            <a:r>
              <a:rPr lang="en-US"/>
              <a:t>The main difference between the 20 amino acids is the</a:t>
            </a:r>
            <a:endParaRPr lang="en-US" smtClean="0"/>
          </a:p>
          <a:p>
            <a:pPr marL="0" indent="0" eaLnBrk="1" hangingPunct="1">
              <a:lnSpc>
                <a:spcPct val="90000"/>
              </a:lnSpc>
              <a:buSzPct val="99000"/>
              <a:buFont typeface="Wingdings" pitchFamily="1" charset="2"/>
              <a:buAutoNum type="alphaUcPeriod"/>
            </a:pPr>
            <a:r>
              <a:rPr lang="en-US" smtClean="0"/>
              <a:t>  Central </a:t>
            </a:r>
            <a:r>
              <a:rPr lang="en-US"/>
              <a:t>carbon</a:t>
            </a:r>
            <a:endParaRPr lang="en-US" smtClean="0"/>
          </a:p>
          <a:p>
            <a:pPr marL="0" indent="0" eaLnBrk="1" hangingPunct="1">
              <a:lnSpc>
                <a:spcPct val="90000"/>
              </a:lnSpc>
              <a:buSzPct val="99000"/>
              <a:buFont typeface="Wingdings" pitchFamily="1" charset="2"/>
              <a:buAutoNum type="alphaUcPeriod"/>
            </a:pPr>
            <a:r>
              <a:rPr lang="en-US" smtClean="0"/>
              <a:t>  Amine </a:t>
            </a:r>
            <a:r>
              <a:rPr lang="en-US"/>
              <a:t>group</a:t>
            </a:r>
            <a:endParaRPr lang="en-US" smtClean="0"/>
          </a:p>
          <a:p>
            <a:pPr marL="0" indent="0" eaLnBrk="1" hangingPunct="1">
              <a:lnSpc>
                <a:spcPct val="90000"/>
              </a:lnSpc>
              <a:buSzPct val="99000"/>
              <a:buFont typeface="Wingdings" pitchFamily="1" charset="2"/>
              <a:buAutoNum type="alphaUcPeriod"/>
            </a:pPr>
            <a:r>
              <a:rPr lang="en-US" smtClean="0"/>
              <a:t>  Acid </a:t>
            </a:r>
            <a:r>
              <a:rPr lang="en-US"/>
              <a:t>group</a:t>
            </a:r>
            <a:endParaRPr lang="en-US" smtClean="0"/>
          </a:p>
          <a:p>
            <a:pPr marL="0" indent="0" eaLnBrk="1" hangingPunct="1">
              <a:lnSpc>
                <a:spcPct val="90000"/>
              </a:lnSpc>
              <a:buSzPct val="99000"/>
              <a:buFont typeface="Wingdings" pitchFamily="1" charset="2"/>
              <a:buAutoNum type="alphaUcPeriod"/>
            </a:pPr>
            <a:r>
              <a:rPr lang="en-US" smtClean="0"/>
              <a:t>  Side </a:t>
            </a:r>
            <a:r>
              <a:rPr lang="en-US"/>
              <a:t>chain</a:t>
            </a:r>
          </a:p>
        </p:txBody>
      </p:sp>
      <p:sp>
        <p:nvSpPr>
          <p:cNvPr id="32771" name="Rectangle 14"/>
          <p:cNvSpPr>
            <a:spLocks noChangeArrowheads="1"/>
          </p:cNvSpPr>
          <p:nvPr>
            <p:ph type="title" idx="4294967295"/>
          </p:nvPr>
        </p:nvSpPr>
        <p:spPr>
          <a:xfrm>
            <a:off x="457200" y="228600"/>
            <a:ext cx="8229600" cy="1371600"/>
          </a:xfrm>
        </p:spPr>
        <p:txBody>
          <a:bodyPr lIns="50800" tIns="50800" rIns="132080" bIns="50800"/>
          <a:lstStyle/>
          <a:p>
            <a:pPr indent="39688" eaLnBrk="1" hangingPunct="1"/>
            <a:r>
              <a:rPr lang="en-US"/>
              <a:t>Concept Quiz</a:t>
            </a:r>
          </a:p>
        </p:txBody>
      </p:sp>
    </p:spTree>
  </p:cSld>
  <p:clrMapOvr>
    <a:masterClrMapping/>
  </p:clrMapOvr>
  <p:transition/>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4388" name="Rectangle 4"/>
          <p:cNvSpPr>
            <a:spLocks noGrp="1" noChangeArrowheads="1"/>
          </p:cNvSpPr>
          <p:nvPr>
            <p:ph type="ctrTitle"/>
          </p:nvPr>
        </p:nvSpPr>
        <p:spPr/>
        <p:txBody>
          <a:bodyPr/>
          <a:lstStyle/>
          <a:p>
            <a:r>
              <a:rPr lang="en-US" b="1" dirty="0" smtClean="0">
                <a:solidFill>
                  <a:srgbClr val="E03C3C"/>
                </a:solidFill>
                <a:ea typeface="+mj-ea"/>
                <a:cs typeface="+mj-cs"/>
              </a:rPr>
              <a:t>Relevant Art from Other Chapters</a:t>
            </a:r>
            <a:endParaRPr lang="en-US" b="1" dirty="0">
              <a:solidFill>
                <a:srgbClr val="FF0000"/>
              </a:solidFill>
              <a:latin typeface="Calibri"/>
              <a:cs typeface="Calibri"/>
            </a:endParaRPr>
          </a:p>
        </p:txBody>
      </p:sp>
      <p:sp>
        <p:nvSpPr>
          <p:cNvPr id="144389" name="Rectangle 5"/>
          <p:cNvSpPr>
            <a:spLocks noGrp="1" noChangeArrowheads="1"/>
          </p:cNvSpPr>
          <p:nvPr>
            <p:ph type="subTitle" idx="1"/>
          </p:nvPr>
        </p:nvSpPr>
        <p:spPr/>
        <p:txBody>
          <a:bodyPr/>
          <a:lstStyle/>
          <a:p>
            <a:r>
              <a:rPr lang="en-US" sz="2800" dirty="0">
                <a:latin typeface="Calibri"/>
                <a:cs typeface="Calibri"/>
              </a:rPr>
              <a:t>All art files from the book are available in JPEG and PPT formats </a:t>
            </a:r>
            <a:r>
              <a:rPr lang="en-US" sz="2800" dirty="0" smtClean="0">
                <a:latin typeface="Calibri"/>
                <a:cs typeface="Calibri"/>
              </a:rPr>
              <a:t>online and on </a:t>
            </a:r>
            <a:r>
              <a:rPr lang="en-US" sz="2800" dirty="0">
                <a:latin typeface="Calibri"/>
                <a:cs typeface="Calibri"/>
              </a:rPr>
              <a:t>the Instructor Resource Disc</a:t>
            </a: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1314" name="Picture 2" descr="table_27_01"/>
          <p:cNvPicPr>
            <a:picLocks noChangeAspect="1" noChangeArrowheads="1"/>
          </p:cNvPicPr>
          <p:nvPr/>
        </p:nvPicPr>
        <p:blipFill>
          <a:blip r:embed="rId3"/>
          <a:srcRect/>
          <a:stretch>
            <a:fillRect/>
          </a:stretch>
        </p:blipFill>
        <p:spPr bwMode="auto">
          <a:xfrm>
            <a:off x="304800" y="1879600"/>
            <a:ext cx="8531225" cy="30956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pPr eaLnBrk="1" hangingPunct="1"/>
            <a:r>
              <a:rPr lang="en-US" sz="4000" smtClean="0"/>
              <a:t>The Size and Structure of Atoms Can Be Described with Numbers</a:t>
            </a:r>
          </a:p>
        </p:txBody>
      </p:sp>
      <p:sp>
        <p:nvSpPr>
          <p:cNvPr id="27650" name="Content Placeholder 2"/>
          <p:cNvSpPr>
            <a:spLocks noGrp="1"/>
          </p:cNvSpPr>
          <p:nvPr>
            <p:ph idx="1"/>
          </p:nvPr>
        </p:nvSpPr>
        <p:spPr/>
        <p:txBody>
          <a:bodyPr/>
          <a:lstStyle/>
          <a:p>
            <a:pPr eaLnBrk="1" hangingPunct="1"/>
            <a:r>
              <a:rPr lang="en-US" smtClean="0"/>
              <a:t>The </a:t>
            </a:r>
            <a:r>
              <a:rPr lang="en-US" b="1" smtClean="0"/>
              <a:t>atomic number </a:t>
            </a:r>
            <a:r>
              <a:rPr lang="en-US" smtClean="0"/>
              <a:t>represents the number of protons in an atom</a:t>
            </a:r>
          </a:p>
          <a:p>
            <a:pPr eaLnBrk="1" hangingPunct="1"/>
            <a:r>
              <a:rPr lang="en-US" smtClean="0"/>
              <a:t>The </a:t>
            </a:r>
            <a:r>
              <a:rPr lang="en-US" b="1" smtClean="0"/>
              <a:t>atomic mass number</a:t>
            </a:r>
            <a:r>
              <a:rPr lang="en-US" smtClean="0"/>
              <a:t> is the total number of protons and neutrons in an atom</a:t>
            </a:r>
          </a:p>
          <a:p>
            <a:pPr eaLnBrk="1" hangingPunct="1"/>
            <a:endParaRPr lang="en-US" smtClean="0"/>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16738" name="Picture 2" descr="figure_27_03"/>
          <p:cNvPicPr>
            <a:picLocks noChangeAspect="1" noChangeArrowheads="1"/>
          </p:cNvPicPr>
          <p:nvPr/>
        </p:nvPicPr>
        <p:blipFill>
          <a:blip r:embed="rId3"/>
          <a:srcRect/>
          <a:stretch>
            <a:fillRect/>
          </a:stretch>
        </p:blipFill>
        <p:spPr bwMode="auto">
          <a:xfrm>
            <a:off x="2578100" y="215900"/>
            <a:ext cx="3997325"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0834" name="Picture 2" descr="figure_27_04"/>
          <p:cNvPicPr>
            <a:picLocks noChangeAspect="1" noChangeArrowheads="1"/>
          </p:cNvPicPr>
          <p:nvPr/>
        </p:nvPicPr>
        <p:blipFill>
          <a:blip r:embed="rId3"/>
          <a:srcRect/>
          <a:stretch>
            <a:fillRect/>
          </a:stretch>
        </p:blipFill>
        <p:spPr bwMode="auto">
          <a:xfrm>
            <a:off x="304800" y="381000"/>
            <a:ext cx="8531225" cy="61055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6434" name="Picture 2" descr="unnumbered_27_p604a"/>
          <p:cNvPicPr>
            <a:picLocks noChangeAspect="1" noChangeArrowheads="1"/>
          </p:cNvPicPr>
          <p:nvPr/>
        </p:nvPicPr>
        <p:blipFill>
          <a:blip r:embed="rId3"/>
          <a:srcRect/>
          <a:stretch>
            <a:fillRect/>
          </a:stretch>
        </p:blipFill>
        <p:spPr bwMode="auto">
          <a:xfrm>
            <a:off x="304800" y="2120900"/>
            <a:ext cx="8531225" cy="26146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8482" name="Picture 2" descr="unnumbered_27_p604b"/>
          <p:cNvPicPr>
            <a:picLocks noChangeAspect="1" noChangeArrowheads="1"/>
          </p:cNvPicPr>
          <p:nvPr/>
        </p:nvPicPr>
        <p:blipFill>
          <a:blip r:embed="rId3"/>
          <a:srcRect/>
          <a:stretch>
            <a:fillRect/>
          </a:stretch>
        </p:blipFill>
        <p:spPr bwMode="auto">
          <a:xfrm>
            <a:off x="304800" y="317500"/>
            <a:ext cx="8531225" cy="624046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0530" name="Picture 2" descr="unnumbered_07_p185"/>
          <p:cNvPicPr>
            <a:picLocks noChangeAspect="1" noChangeArrowheads="1"/>
          </p:cNvPicPr>
          <p:nvPr/>
        </p:nvPicPr>
        <p:blipFill>
          <a:blip r:embed="rId3"/>
          <a:srcRect/>
          <a:stretch>
            <a:fillRect/>
          </a:stretch>
        </p:blipFill>
        <p:spPr bwMode="auto">
          <a:xfrm>
            <a:off x="1016000" y="215900"/>
            <a:ext cx="7129463" cy="643572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4866" name="Picture 2" descr="unnumbered_28_p621a"/>
          <p:cNvPicPr>
            <a:picLocks noChangeAspect="1" noChangeArrowheads="1"/>
          </p:cNvPicPr>
          <p:nvPr/>
        </p:nvPicPr>
        <p:blipFill>
          <a:blip r:embed="rId3"/>
          <a:srcRect/>
          <a:stretch>
            <a:fillRect/>
          </a:stretch>
        </p:blipFill>
        <p:spPr bwMode="auto">
          <a:xfrm>
            <a:off x="2632075" y="209550"/>
            <a:ext cx="3878263" cy="6438900"/>
          </a:xfrm>
          <a:prstGeom prst="rect">
            <a:avLst/>
          </a:prstGeom>
          <a:noFill/>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6914" name="Picture 2" descr="unnumbered_28_p621b"/>
          <p:cNvPicPr>
            <a:picLocks noChangeAspect="1" noChangeArrowheads="1"/>
          </p:cNvPicPr>
          <p:nvPr/>
        </p:nvPicPr>
        <p:blipFill>
          <a:blip r:embed="rId3"/>
          <a:srcRect/>
          <a:stretch>
            <a:fillRect/>
          </a:stretch>
        </p:blipFill>
        <p:spPr bwMode="auto">
          <a:xfrm>
            <a:off x="303213" y="682625"/>
            <a:ext cx="8535987" cy="549275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Pixel">
  <a:themeElements>
    <a:clrScheme name="">
      <a:dk1>
        <a:srgbClr val="000000"/>
      </a:dk1>
      <a:lt1>
        <a:srgbClr val="FFFFFF"/>
      </a:lt1>
      <a:dk2>
        <a:srgbClr val="000000"/>
      </a:dk2>
      <a:lt2>
        <a:srgbClr val="1F431F"/>
      </a:lt2>
      <a:accent1>
        <a:srgbClr val="84B43A"/>
      </a:accent1>
      <a:accent2>
        <a:srgbClr val="1F431F"/>
      </a:accent2>
      <a:accent3>
        <a:srgbClr val="FFFFFF"/>
      </a:accent3>
      <a:accent4>
        <a:srgbClr val="000000"/>
      </a:accent4>
      <a:accent5>
        <a:srgbClr val="C2D6AE"/>
      </a:accent5>
      <a:accent6>
        <a:srgbClr val="1B3C1B"/>
      </a:accent6>
      <a:hlink>
        <a:srgbClr val="84B43A"/>
      </a:hlink>
      <a:folHlink>
        <a:srgbClr val="326C32"/>
      </a:folHlink>
    </a:clrScheme>
    <a:fontScheme name="3_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CC00"/>
        </a:solidFill>
        <a:ln w="9525" cap="flat" cmpd="sng" algn="ctr">
          <a:solidFill>
            <a:srgbClr val="00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3300"/>
            </a:solidFill>
            <a:effectLst/>
            <a:latin typeface="Arial" charset="0"/>
            <a:sym typeface="Arial" charset="0"/>
          </a:defRPr>
        </a:defPPr>
      </a:lstStyle>
    </a:spDef>
    <a:lnDef>
      <a:spPr bwMode="auto">
        <a:xfrm>
          <a:off x="0" y="0"/>
          <a:ext cx="1" cy="1"/>
        </a:xfrm>
        <a:custGeom>
          <a:avLst/>
          <a:gdLst/>
          <a:ahLst/>
          <a:cxnLst/>
          <a:rect l="0" t="0" r="0" b="0"/>
          <a:pathLst/>
        </a:custGeom>
        <a:solidFill>
          <a:srgbClr val="CCCC00"/>
        </a:solidFill>
        <a:ln w="9525" cap="flat" cmpd="sng" algn="ctr">
          <a:solidFill>
            <a:srgbClr val="00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rgbClr val="003300"/>
            </a:solidFill>
            <a:effectLst/>
            <a:latin typeface="Arial" charset="0"/>
            <a:sym typeface="Arial" charset="0"/>
          </a:defRPr>
        </a:defPPr>
      </a:lstStyle>
    </a:lnDef>
  </a:objectDefaults>
  <a:extraClrSchemeLst>
    <a:extraClrScheme>
      <a:clrScheme name="3_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3_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3_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3_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3_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3_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3_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3_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3_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3_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3_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
      <a:clrScheme name="3_Pixel 13">
        <a:dk1>
          <a:srgbClr val="000000"/>
        </a:dk1>
        <a:lt1>
          <a:srgbClr val="FFFFFF"/>
        </a:lt1>
        <a:dk2>
          <a:srgbClr val="000000"/>
        </a:dk2>
        <a:lt2>
          <a:srgbClr val="F78222"/>
        </a:lt2>
        <a:accent1>
          <a:srgbClr val="FFCC99"/>
        </a:accent1>
        <a:accent2>
          <a:srgbClr val="F78222"/>
        </a:accent2>
        <a:accent3>
          <a:srgbClr val="FFFFFF"/>
        </a:accent3>
        <a:accent4>
          <a:srgbClr val="000000"/>
        </a:accent4>
        <a:accent5>
          <a:srgbClr val="FFE2CA"/>
        </a:accent5>
        <a:accent6>
          <a:srgbClr val="E0751E"/>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3_Pixel 14">
        <a:dk1>
          <a:srgbClr val="F78222"/>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15">
        <a:dk1>
          <a:srgbClr val="F78222"/>
        </a:dk1>
        <a:lt1>
          <a:srgbClr val="FFFFFF"/>
        </a:lt1>
        <a:dk2>
          <a:srgbClr val="330000"/>
        </a:dk2>
        <a:lt2>
          <a:srgbClr val="FFFFFF"/>
        </a:lt2>
        <a:accent1>
          <a:srgbClr val="F78222"/>
        </a:accent1>
        <a:accent2>
          <a:srgbClr val="9E2A06"/>
        </a:accent2>
        <a:accent3>
          <a:srgbClr val="ADAAAA"/>
        </a:accent3>
        <a:accent4>
          <a:srgbClr val="DADADA"/>
        </a:accent4>
        <a:accent5>
          <a:srgbClr val="FAC1AB"/>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3_Pixel 16">
        <a:dk1>
          <a:srgbClr val="F78222"/>
        </a:dk1>
        <a:lt1>
          <a:srgbClr val="FFFFFF"/>
        </a:lt1>
        <a:dk2>
          <a:srgbClr val="0C0E0B"/>
        </a:dk2>
        <a:lt2>
          <a:srgbClr val="FFFFFF"/>
        </a:lt2>
        <a:accent1>
          <a:srgbClr val="F78222"/>
        </a:accent1>
        <a:accent2>
          <a:srgbClr val="1F431F"/>
        </a:accent2>
        <a:accent3>
          <a:srgbClr val="AAAAAA"/>
        </a:accent3>
        <a:accent4>
          <a:srgbClr val="DADADA"/>
        </a:accent4>
        <a:accent5>
          <a:srgbClr val="FAC1AB"/>
        </a:accent5>
        <a:accent6>
          <a:srgbClr val="1B3C1B"/>
        </a:accent6>
        <a:hlink>
          <a:srgbClr val="84B43A"/>
        </a:hlink>
        <a:folHlink>
          <a:srgbClr val="326C3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5513</TotalTime>
  <Words>4500</Words>
  <Application>Microsoft Macintosh PowerPoint</Application>
  <PresentationFormat>On-screen Show (4:3)</PresentationFormat>
  <Paragraphs>350</Paragraphs>
  <Slides>96</Slides>
  <Notes>54</Notes>
  <HiddenSlides>0</HiddenSlides>
  <MMClips>0</MMClips>
  <ScaleCrop>false</ScaleCrop>
  <HeadingPairs>
    <vt:vector size="4" baseType="variant">
      <vt:variant>
        <vt:lpstr>Design Template</vt:lpstr>
      </vt:variant>
      <vt:variant>
        <vt:i4>2</vt:i4>
      </vt:variant>
      <vt:variant>
        <vt:lpstr>Slide Titles</vt:lpstr>
      </vt:variant>
      <vt:variant>
        <vt:i4>96</vt:i4>
      </vt:variant>
    </vt:vector>
  </HeadingPairs>
  <TitlesOfParts>
    <vt:vector size="98" baseType="lpstr">
      <vt:lpstr>Office Theme</vt:lpstr>
      <vt:lpstr>3_Pixel</vt:lpstr>
      <vt:lpstr>Discover Biology FIFTH EDITION</vt:lpstr>
      <vt:lpstr>Slide 2</vt:lpstr>
      <vt:lpstr>How the “Cookie Monster”  Tackled Trans Fats</vt:lpstr>
      <vt:lpstr>Despite All Life’s Remarkable Diversity</vt:lpstr>
      <vt:lpstr>Slide 5</vt:lpstr>
      <vt:lpstr>Matter, Elements,  and Atomic Structure</vt:lpstr>
      <vt:lpstr>Matter, Elements,  and Atomic Structure</vt:lpstr>
      <vt:lpstr>Slide 8</vt:lpstr>
      <vt:lpstr>The Size and Structure of Atoms Can Be Described with Numbers</vt:lpstr>
      <vt:lpstr>Slide 10</vt:lpstr>
      <vt:lpstr>Some Elements Exist in Variant  Forms Called Isotopes</vt:lpstr>
      <vt:lpstr>Slide 12</vt:lpstr>
      <vt:lpstr>Covalent and Ionic Bonds</vt:lpstr>
      <vt:lpstr>Covalent and Ionic Bonds</vt:lpstr>
      <vt:lpstr>Covalent Bonds Form by Electron Sharing between Atoms</vt:lpstr>
      <vt:lpstr>Slide 16</vt:lpstr>
      <vt:lpstr>Covalent Bonds Form by Electron Sharing between Atoms</vt:lpstr>
      <vt:lpstr>Slide 18</vt:lpstr>
      <vt:lpstr>Ionic Bonds Form between Atoms of Opposite Charge</vt:lpstr>
      <vt:lpstr>Slide 20</vt:lpstr>
      <vt:lpstr>Slide 21</vt:lpstr>
      <vt:lpstr>The Special Properties of Water</vt:lpstr>
      <vt:lpstr>Water Is a Polar Molecule</vt:lpstr>
      <vt:lpstr>Slide 24</vt:lpstr>
      <vt:lpstr>Slide 25</vt:lpstr>
      <vt:lpstr>Water Is a Polar Molecule</vt:lpstr>
      <vt:lpstr>Water Is a Solvent for Charged  or Polar Substances</vt:lpstr>
      <vt:lpstr>Slide 28</vt:lpstr>
      <vt:lpstr>Slide 29</vt:lpstr>
      <vt:lpstr>Hydrogen Bonding Accounts for the Physical Properties of Liquid Water and Ice</vt:lpstr>
      <vt:lpstr>Slide 31</vt:lpstr>
      <vt:lpstr>Water Moderates Temperature Swings</vt:lpstr>
      <vt:lpstr>The Evaporation of Water Has a Cooling Effect</vt:lpstr>
      <vt:lpstr>Hydrogen Bonding Accounts for the Cohesion of Water Molecules</vt:lpstr>
      <vt:lpstr>Slide 35</vt:lpstr>
      <vt:lpstr>Chemical Reactions</vt:lpstr>
      <vt:lpstr>Slide 37</vt:lpstr>
      <vt:lpstr>Slide 38</vt:lpstr>
      <vt:lpstr>The pH Scale</vt:lpstr>
      <vt:lpstr>Slide 40</vt:lpstr>
      <vt:lpstr>The Chemical Building Blocks of Life</vt:lpstr>
      <vt:lpstr>Slide 42</vt:lpstr>
      <vt:lpstr>The Chemical Building Blocks of Life</vt:lpstr>
      <vt:lpstr>Slide 44</vt:lpstr>
      <vt:lpstr>The Chemical Building Blocks of Life</vt:lpstr>
      <vt:lpstr>Slide 46</vt:lpstr>
      <vt:lpstr>Carbohydrates</vt:lpstr>
      <vt:lpstr>Carbohydrates</vt:lpstr>
      <vt:lpstr>Slide 49</vt:lpstr>
      <vt:lpstr>Carbohydrates</vt:lpstr>
      <vt:lpstr>Slide 51</vt:lpstr>
      <vt:lpstr>Proteins</vt:lpstr>
      <vt:lpstr>Proteins Are Built from Amino Acids</vt:lpstr>
      <vt:lpstr>Slide 54</vt:lpstr>
      <vt:lpstr>Proteins Are Built from Amino Acids</vt:lpstr>
      <vt:lpstr>Slide 56</vt:lpstr>
      <vt:lpstr>Proteins Are Built from Amino Acids</vt:lpstr>
      <vt:lpstr>Slide 58</vt:lpstr>
      <vt:lpstr>A Protein Must Be Correctly  Folded to Be Functional</vt:lpstr>
      <vt:lpstr>Slide 60</vt:lpstr>
      <vt:lpstr>Slide 61</vt:lpstr>
      <vt:lpstr>Slide 62</vt:lpstr>
      <vt:lpstr>A Protein Must Be Correctly  Folded to Be Functional</vt:lpstr>
      <vt:lpstr>Slide 64</vt:lpstr>
      <vt:lpstr>Slide 65</vt:lpstr>
      <vt:lpstr>Lipids</vt:lpstr>
      <vt:lpstr>Slide 67</vt:lpstr>
      <vt:lpstr>Animals Store Surplus  Energy as Triglycerides</vt:lpstr>
      <vt:lpstr>Slide 69</vt:lpstr>
      <vt:lpstr>Animals Store Surplus  Energy as Triglycerides</vt:lpstr>
      <vt:lpstr>Slide 71</vt:lpstr>
      <vt:lpstr>Phospholipids Are Important Components of Cell Membranes</vt:lpstr>
      <vt:lpstr>Slide 73</vt:lpstr>
      <vt:lpstr>Sterols Play Vital Roles in a Variety of Life Processes</vt:lpstr>
      <vt:lpstr>Sterols Play Vital Roles in a Variety of Life Processes</vt:lpstr>
      <vt:lpstr>Slide 76</vt:lpstr>
      <vt:lpstr>Nucleotides and Nucleic Acids</vt:lpstr>
      <vt:lpstr>Nucleotides and Nucleic Acids</vt:lpstr>
      <vt:lpstr>Slide 79</vt:lpstr>
      <vt:lpstr>Nucleotides and Nucleic Acids</vt:lpstr>
      <vt:lpstr>Slide 81</vt:lpstr>
      <vt:lpstr>How Bad Are Trans Fats?</vt:lpstr>
      <vt:lpstr>Clicker Questions</vt:lpstr>
      <vt:lpstr>Concept Quiz </vt:lpstr>
      <vt:lpstr>Concept Quiz</vt:lpstr>
      <vt:lpstr>Concept Quiz</vt:lpstr>
      <vt:lpstr>Concept Quiz</vt:lpstr>
      <vt:lpstr>Relevant Art from Other Chapters</vt:lpstr>
      <vt:lpstr>Slide 89</vt:lpstr>
      <vt:lpstr>Slide 90</vt:lpstr>
      <vt:lpstr>Slide 91</vt:lpstr>
      <vt:lpstr>Slide 92</vt:lpstr>
      <vt:lpstr>Slide 93</vt:lpstr>
      <vt:lpstr>Slide 94</vt:lpstr>
      <vt:lpstr>Slide 95</vt:lpstr>
      <vt:lpstr>Slide 96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Stem Cells, Cancer, and Human Health</dc:title>
  <dc:creator>Patrick Shriner</dc:creator>
  <cp:lastModifiedBy>Carson Russell</cp:lastModifiedBy>
  <cp:revision>245</cp:revision>
  <dcterms:created xsi:type="dcterms:W3CDTF">2012-05-18T21:56:28Z</dcterms:created>
  <dcterms:modified xsi:type="dcterms:W3CDTF">2012-05-18T22:12:11Z</dcterms:modified>
</cp:coreProperties>
</file>