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Default Extension="bin" ContentType="application/vnd.openxmlformats-officedocument.presentationml.printerSettings"/>
  <Override PartName="/ppt/notesSlides/notesSlide13.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commentAuthors.xml" ContentType="application/vnd.openxmlformats-officedocument.presentationml.commentAuthors+xml"/>
  <Override PartName="/ppt/slides/slide56.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theme/theme5.xml" ContentType="application/vnd.openxmlformats-officedocument.theme+xml"/>
  <Override PartName="/ppt/slides/slide11.xml" ContentType="application/vnd.openxmlformats-officedocument.presentationml.slide+xml"/>
  <Override PartName="/ppt/slides/slide65.xml" ContentType="application/vnd.openxmlformats-officedocument.presentationml.slide+xml"/>
  <Override PartName="/ppt/slideMasters/slideMaster3.xml" ContentType="application/vnd.openxmlformats-officedocument.presentationml.slideMaster+xml"/>
  <Override PartName="/ppt/notesSlides/notesSlide8.xml" ContentType="application/vnd.openxmlformats-officedocument.presentationml.notesSlide+xml"/>
  <Override PartName="/ppt/slides/slide46.xml" ContentType="application/vnd.openxmlformats-officedocument.presentationml.slide+xml"/>
  <Override PartName="/ppt/slideLayouts/slideLayout14.xml" ContentType="application/vnd.openxmlformats-officedocument.presentationml.slideLayout+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Masters/slideMaster4.xml" ContentType="application/vnd.openxmlformats-officedocument.presentationml.slideMaster+xml"/>
  <Override PartName="/ppt/slides/slide28.xml" ContentType="application/vnd.openxmlformats-officedocument.presentationml.slide+xml"/>
  <Override PartName="/ppt/theme/theme6.xml" ContentType="application/vnd.openxmlformats-officedocument.theme+xml"/>
  <Override PartName="/ppt/slides/slide50.xml" ContentType="application/vnd.openxmlformats-officedocument.presentationml.slide+xml"/>
  <Override PartName="/ppt/slides/slide47.xml" ContentType="application/vnd.openxmlformats-officedocument.presentationml.slide+xml"/>
  <Override PartName="/ppt/slideLayouts/slideLayout6.xml" ContentType="application/vnd.openxmlformats-officedocument.presentationml.slideLayout+xml"/>
  <Override PartName="/ppt/notesSlides/notesSlide9.xml" ContentType="application/vnd.openxmlformats-officedocument.presentationml.notesSlide+xml"/>
  <Override PartName="/ppt/slides/slide31.xml" ContentType="application/vnd.openxmlformats-officedocument.presentationml.slide+xml"/>
  <Override PartName="/ppt/slideLayouts/slideLayout15.xml" ContentType="application/vnd.openxmlformats-officedocument.presentationml.slideLayout+xml"/>
  <Override PartName="/ppt/notesSlides/notesSlide11.xml" ContentType="application/vnd.openxmlformats-officedocument.presentationml.notesSlide+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slides/slide63.xml" ContentType="application/vnd.openxmlformats-officedocument.presentationml.slide+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Masters/slideMaster5.xml" ContentType="application/vnd.openxmlformats-officedocument.presentationml.slideMaster+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viewProps.xml" ContentType="application/vnd.openxmlformats-officedocument.presentationml.viewProps+xml"/>
  <Override PartName="/ppt/slides/slide32.xml" ContentType="application/vnd.openxmlformats-officedocument.presentationml.slide+xml"/>
  <Override PartName="/ppt/slides/slide29.xml" ContentType="application/vnd.openxmlformats-officedocument.presentationml.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59.xml" ContentType="application/vnd.openxmlformats-officedocument.presentationml.slide+xml"/>
  <Override PartName="/ppt/notesSlides/notesSlide21.xml" ContentType="application/vnd.openxmlformats-officedocument.presentationml.notesSlide+xml"/>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s/slide26.xml" ContentType="application/vnd.openxmlformats-officedocument.presentationml.slide+xml"/>
  <Override PartName="/ppt/slides/slide45.xml" ContentType="application/vnd.openxmlformats-officedocument.presentationml.slide+xml"/>
  <Override PartName="/ppt/theme/theme4.xml" ContentType="application/vnd.openxmlformats-officedocument.theme+xml"/>
  <Override PartName="/ppt/slides/slide10.xml" ContentType="application/vnd.openxmlformats-officedocument.presentationml.slide+xml"/>
  <Override PartName="/ppt/slides/slide64.xml" ContentType="application/vnd.openxmlformats-officedocument.presentationml.slide+xml"/>
  <Override PartName="/ppt/slideLayouts/slideLayout13.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 id="2147483662" r:id="rId3"/>
    <p:sldMasterId id="2147483664" r:id="rId4"/>
    <p:sldMasterId id="2147483666" r:id="rId5"/>
  </p:sldMasterIdLst>
  <p:notesMasterIdLst>
    <p:notesMasterId r:id="rId71"/>
  </p:notesMasterIdLst>
  <p:sldIdLst>
    <p:sldId id="314" r:id="rId6"/>
    <p:sldId id="257" r:id="rId7"/>
    <p:sldId id="315" r:id="rId8"/>
    <p:sldId id="258" r:id="rId9"/>
    <p:sldId id="259" r:id="rId10"/>
    <p:sldId id="273" r:id="rId11"/>
    <p:sldId id="260" r:id="rId12"/>
    <p:sldId id="316" r:id="rId13"/>
    <p:sldId id="261" r:id="rId14"/>
    <p:sldId id="317" r:id="rId15"/>
    <p:sldId id="262" r:id="rId16"/>
    <p:sldId id="278" r:id="rId17"/>
    <p:sldId id="318" r:id="rId18"/>
    <p:sldId id="263" r:id="rId19"/>
    <p:sldId id="264" r:id="rId20"/>
    <p:sldId id="319" r:id="rId21"/>
    <p:sldId id="265" r:id="rId22"/>
    <p:sldId id="320" r:id="rId23"/>
    <p:sldId id="266" r:id="rId24"/>
    <p:sldId id="267" r:id="rId25"/>
    <p:sldId id="321" r:id="rId26"/>
    <p:sldId id="268" r:id="rId27"/>
    <p:sldId id="269" r:id="rId28"/>
    <p:sldId id="283" r:id="rId29"/>
    <p:sldId id="322" r:id="rId30"/>
    <p:sldId id="270" r:id="rId31"/>
    <p:sldId id="323" r:id="rId32"/>
    <p:sldId id="271" r:id="rId33"/>
    <p:sldId id="324" r:id="rId34"/>
    <p:sldId id="272" r:id="rId35"/>
    <p:sldId id="286" r:id="rId36"/>
    <p:sldId id="287" r:id="rId37"/>
    <p:sldId id="288" r:id="rId38"/>
    <p:sldId id="325" r:id="rId39"/>
    <p:sldId id="290" r:id="rId40"/>
    <p:sldId id="291" r:id="rId41"/>
    <p:sldId id="292" r:id="rId42"/>
    <p:sldId id="326" r:id="rId43"/>
    <p:sldId id="293" r:id="rId44"/>
    <p:sldId id="294" r:id="rId45"/>
    <p:sldId id="297" r:id="rId46"/>
    <p:sldId id="327" r:id="rId47"/>
    <p:sldId id="298" r:id="rId48"/>
    <p:sldId id="328" r:id="rId49"/>
    <p:sldId id="301" r:id="rId50"/>
    <p:sldId id="302" r:id="rId51"/>
    <p:sldId id="329" r:id="rId52"/>
    <p:sldId id="303" r:id="rId53"/>
    <p:sldId id="305" r:id="rId54"/>
    <p:sldId id="306" r:id="rId55"/>
    <p:sldId id="307" r:id="rId56"/>
    <p:sldId id="330" r:id="rId57"/>
    <p:sldId id="308" r:id="rId58"/>
    <p:sldId id="310" r:id="rId59"/>
    <p:sldId id="331" r:id="rId60"/>
    <p:sldId id="311" r:id="rId61"/>
    <p:sldId id="332" r:id="rId62"/>
    <p:sldId id="334" r:id="rId63"/>
    <p:sldId id="335" r:id="rId64"/>
    <p:sldId id="333" r:id="rId65"/>
    <p:sldId id="336" r:id="rId66"/>
    <p:sldId id="337" r:id="rId67"/>
    <p:sldId id="338" r:id="rId68"/>
    <p:sldId id="339" r:id="rId69"/>
    <p:sldId id="340" r:id="rId7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copy editor" initials="CE" lastIdx="3"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3124" autoAdjust="0"/>
    <p:restoredTop sz="84516" autoAdjust="0"/>
  </p:normalViewPr>
  <p:slideViewPr>
    <p:cSldViewPr snapToGrid="0" snapToObjects="1">
      <p:cViewPr>
        <p:scale>
          <a:sx n="100" d="100"/>
          <a:sy n="100" d="100"/>
        </p:scale>
        <p:origin x="-968" y="-48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70" Type="http://schemas.openxmlformats.org/officeDocument/2006/relationships/slide" Target="slides/slide65.xml"/><Relationship Id="rId71" Type="http://schemas.openxmlformats.org/officeDocument/2006/relationships/notesMaster" Target="notesMasters/notesMaster1.xml"/><Relationship Id="rId72" Type="http://schemas.openxmlformats.org/officeDocument/2006/relationships/printerSettings" Target="printerSettings/printerSettings1.bin"/><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73" Type="http://schemas.openxmlformats.org/officeDocument/2006/relationships/commentAuthors" Target="commentAuthors.xml"/><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A4343C-44E4-8248-88BC-4FF160D0595D}" type="datetimeFigureOut">
              <a:rPr lang="en-US" smtClean="0"/>
              <a:pPr/>
              <a:t>5/18/12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DA16E2-5BD7-7744-870B-59538352947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latin typeface="Calibri" pitchFamily="1" charset="0"/>
                <a:ea typeface="Arial" pitchFamily="1" charset="0"/>
                <a:cs typeface="Arial" pitchFamily="1" charset="0"/>
              </a:rPr>
              <a:pPr/>
              <a:t>1</a:t>
            </a:fld>
            <a:endParaRPr lang="en-US">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D580F8-F944-A045-A6EB-AD51741673A4}" type="slidenum">
              <a:rPr lang="en-US"/>
              <a:pPr/>
              <a:t>27</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en-US" b="1"/>
              <a:t>Figure 3.11 The Plant Body Consists of the Shoot and Root Systems </a:t>
            </a:r>
            <a:endParaRPr lang="en-US"/>
          </a:p>
          <a:p>
            <a:r>
              <a:rPr lang="en-US"/>
              <a:t>Shown here is a bell pepper plant (</a:t>
            </a:r>
            <a:r>
              <a:rPr lang="en-US" i="1"/>
              <a:t>Capsicum annuum</a:t>
            </a:r>
            <a:r>
              <a:rPr lang="en-US"/>
              <a:t>). Because it is a member of the angiosperms, the last of the major plant groups to evolve, this one plant illustrates all the evolutionary innovations that distinguish plants.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ED275D-B267-FC41-A5FD-BE8496F72339}" type="slidenum">
              <a:rPr lang="en-US"/>
              <a:pPr/>
              <a:t>29</a:t>
            </a:fld>
            <a:endParaRPr 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r>
              <a:rPr lang="en-US" b="1"/>
              <a:t>Figure 3.15 Extreme Diversity: The Plants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58F288-115F-8347-9248-45F3DDBE6B58}" type="slidenum">
              <a:rPr lang="en-US"/>
              <a:pPr/>
              <a:t>34</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en-US" b="1"/>
              <a:t>Figure 3.12 Gymnosperms Were the First Plants to Produce Pollen and Seeds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A2110F-FD35-9541-AADD-A0FA55D4E225}" type="slidenum">
              <a:rPr lang="en-US"/>
              <a:pPr/>
              <a:t>38</a:t>
            </a:fld>
            <a:endParaRPr lang="en-US"/>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r>
              <a:rPr lang="en-US" b="1"/>
              <a:t>Figure 3.15 Extreme Diversity: The Plants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E0415A-39F9-E047-B0DD-50EA5920B66F}" type="slidenum">
              <a:rPr lang="en-US"/>
              <a:pPr/>
              <a:t>42</a:t>
            </a:fld>
            <a:endParaRPr lang="en-US"/>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r>
              <a:rPr lang="en-US" b="1"/>
              <a:t>Figure 3.16 Evolutionary Tree of the Fungi</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0BDBD0-6501-4048-A6B0-29A7ADF424D1}" type="slidenum">
              <a:rPr lang="en-US"/>
              <a:pPr/>
              <a:t>44</a:t>
            </a:fld>
            <a:endParaRPr lang="en-US"/>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r>
              <a:rPr lang="en-US" b="1"/>
              <a:t>Figure 3.17 The Basic Structure of a Multicellular Fungus</a:t>
            </a:r>
            <a:endParaRPr lang="en-US"/>
          </a:p>
          <a:p>
            <a:r>
              <a:rPr lang="en-US"/>
              <a:t>Mats of hyphae, known collectively as a mycelium, form the main body of a fungus. Each hypha is a row of cells separated by septa. Openings in the septa allow organelles to move from one compartment to another. The fungal cell walls encasing the hyphae contain chitin, the same material that makes up the hard outer skeleton of insects.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E6285B-A9F0-D441-919E-8E450A6962D4}" type="slidenum">
              <a:rPr lang="en-US"/>
              <a:pPr/>
              <a:t>47</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r>
              <a:rPr lang="en-US" b="1"/>
              <a:t>Figure 3.19 Extreme Diversity: The Fungi</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7E5BE8-0907-5440-8EC6-BCE0BF3C75E7}" type="slidenum">
              <a:rPr lang="en-US"/>
              <a:pPr/>
              <a:t>52</a:t>
            </a:fld>
            <a:endParaRPr 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r>
              <a:rPr lang="en-US" b="1"/>
              <a:t>Figure 3.21 Mycorrhizae Are Mutualisms between Fungi and Plant Roots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C6F3CC-DB1C-C64E-BEE3-18C294C3810F}" type="slidenum">
              <a:rPr lang="en-US"/>
              <a:pPr/>
              <a:t>55</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b="1"/>
              <a:t>Figure 3.22 Mycorrhizal Associations Benefit Growth of Tomato Plants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57</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74AA80-7C00-A845-B2CF-5860A04E9C3D}" type="slidenum">
              <a:rPr lang="en-US"/>
              <a:pPr/>
              <a:t>3</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r>
              <a:rPr lang="en-US" b="1"/>
              <a:t>Meandering River</a:t>
            </a:r>
            <a:endParaRPr lang="en-US"/>
          </a:p>
          <a:p>
            <a:r>
              <a:rPr lang="en-US"/>
              <a:t>A river displays distinctive meanders as it winds through the upper Amazon basin in Peru.</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1"/>
          <p:cNvSpPr>
            <a:spLocks noChangeArrowheads="1" noTextEdit="1"/>
          </p:cNvSpPr>
          <p:nvPr>
            <p:ph type="sldImg"/>
          </p:nvPr>
        </p:nvSpPr>
        <p:spPr>
          <a:solidFill>
            <a:srgbClr val="FFFFFF"/>
          </a:solidFill>
          <a:ln/>
        </p:spPr>
      </p:sp>
      <p:sp>
        <p:nvSpPr>
          <p:cNvPr id="27651" name="Rectangle 2"/>
          <p:cNvSpPr>
            <a:spLocks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C. It belongs to the Kingdom Protista, the group most similar to the other domains, but the cells are eukaryotic because of the presence of a nucleus, or two nuclei in this case.</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Answers A and B are both incorrect. Both Archaea and Bacteria consist of prokaryotes, organisms which lack a nuclei.</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1"/>
          <p:cNvSpPr>
            <a:spLocks noChangeArrowheads="1" noTextEdit="1"/>
          </p:cNvSpPr>
          <p:nvPr>
            <p:ph type="sldImg"/>
          </p:nvPr>
        </p:nvSpPr>
        <p:spPr>
          <a:solidFill>
            <a:srgbClr val="FFFFFF"/>
          </a:solidFill>
          <a:ln/>
        </p:spPr>
      </p:sp>
      <p:sp>
        <p:nvSpPr>
          <p:cNvPr id="29699" name="Rectangle 2"/>
          <p:cNvSpPr>
            <a:spLocks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C. Mosses are the simplest form of plants.  Since they lack a vascular system, they cannot grow very high, but they do have other characteristics of plants such as their cell structure and ability to perform photosynthesis.</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Answer A: Sponges are not plants.  They belong to the Kingdom Animalia.</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Answer B: Mushrooms also are not plants.  Although they look much like some plants, they belong to the Kingdom Fungi.</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F0454F-DD3C-2247-BFF5-7CE3BDAC278D}" type="slidenum">
              <a:rPr lang="en-US">
                <a:solidFill>
                  <a:prstClr val="black"/>
                </a:solidFill>
              </a:rPr>
              <a:pPr/>
              <a:t>61</a:t>
            </a:fld>
            <a:endParaRPr lang="en-US">
              <a:solidFill>
                <a:prstClr val="black"/>
              </a:solidFill>
            </a:endParaRPr>
          </a:p>
        </p:txBody>
      </p:sp>
      <p:sp>
        <p:nvSpPr>
          <p:cNvPr id="163842" name="Rectangle 2"/>
          <p:cNvSpPr>
            <a:spLocks noChangeArrowheads="1" noTextEdit="1"/>
          </p:cNvSpPr>
          <p:nvPr>
            <p:ph type="sldImg"/>
          </p:nvPr>
        </p:nvSpPr>
        <p:spPr>
          <a:ln/>
        </p:spPr>
      </p:sp>
      <p:sp>
        <p:nvSpPr>
          <p:cNvPr id="163843" name="Rectangle 3"/>
          <p:cNvSpPr>
            <a:spLocks noGrp="1" noChangeArrowheads="1"/>
          </p:cNvSpPr>
          <p:nvPr>
            <p:ph type="body" idx="1"/>
          </p:nvPr>
        </p:nvSpPr>
        <p:spPr/>
        <p:txBody>
          <a:bodyPr/>
          <a:lstStyle/>
          <a:p>
            <a:r>
              <a:rPr lang="en-US" b="1"/>
              <a:t>Figure 2.4 The Three Domains and Six Kingdoms of Life </a:t>
            </a:r>
            <a:endParaRPr lang="en-US"/>
          </a:p>
          <a:p>
            <a:r>
              <a:rPr lang="en-US"/>
              <a:t>This evolutionary tree shows the hypothesized relationships among the six kingdoms, as well as the three domains. Each group branching off the tree can be thought of as a cluster of close relatives, or clade.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484A89-CE16-BE45-9010-5EA7F49F45D8}" type="slidenum">
              <a:rPr lang="en-US"/>
              <a:pPr/>
              <a:t>62</a:t>
            </a:fld>
            <a:endParaRPr lang="en-US"/>
          </a:p>
        </p:txBody>
      </p:sp>
      <p:sp>
        <p:nvSpPr>
          <p:cNvPr id="168962" name="Rectangle 2"/>
          <p:cNvSpPr>
            <a:spLocks noChangeArrowheads="1" noTextEdit="1"/>
          </p:cNvSpPr>
          <p:nvPr>
            <p:ph type="sldImg"/>
          </p:nvPr>
        </p:nvSpPr>
        <p:spPr>
          <a:ln/>
        </p:spPr>
      </p:sp>
      <p:sp>
        <p:nvSpPr>
          <p:cNvPr id="168963" name="Rectangle 3"/>
          <p:cNvSpPr>
            <a:spLocks noGrp="1" noChangeArrowheads="1"/>
          </p:cNvSpPr>
          <p:nvPr>
            <p:ph type="body" idx="1"/>
          </p:nvPr>
        </p:nvSpPr>
        <p:spPr/>
        <p:txBody>
          <a:bodyPr/>
          <a:lstStyle/>
          <a:p>
            <a:r>
              <a:rPr lang="en-US" b="1"/>
              <a:t>Figure 35.1 Comparing Dicots and Monocots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9AE388-007B-C546-BD1C-691EE829BE48}" type="slidenum">
              <a:rPr lang="en-US">
                <a:solidFill>
                  <a:prstClr val="black"/>
                </a:solidFill>
              </a:rPr>
              <a:pPr/>
              <a:t>63</a:t>
            </a:fld>
            <a:endParaRPr lang="en-US">
              <a:solidFill>
                <a:prstClr val="black"/>
              </a:solidFill>
            </a:endParaRPr>
          </a:p>
        </p:txBody>
      </p:sp>
      <p:sp>
        <p:nvSpPr>
          <p:cNvPr id="185346" name="Rectangle 2"/>
          <p:cNvSpPr>
            <a:spLocks noChangeArrowheads="1" noTextEdit="1"/>
          </p:cNvSpPr>
          <p:nvPr>
            <p:ph type="sldImg"/>
          </p:nvPr>
        </p:nvSpPr>
        <p:spPr>
          <a:ln/>
        </p:spPr>
      </p:sp>
      <p:sp>
        <p:nvSpPr>
          <p:cNvPr id="185347" name="Rectangle 3"/>
          <p:cNvSpPr>
            <a:spLocks noGrp="1" noChangeArrowheads="1"/>
          </p:cNvSpPr>
          <p:nvPr>
            <p:ph type="body" idx="1"/>
          </p:nvPr>
        </p:nvSpPr>
        <p:spPr/>
        <p:txBody>
          <a:bodyPr/>
          <a:lstStyle/>
          <a:p>
            <a:r>
              <a:rPr lang="en-US" b="1"/>
              <a:t>Figure 36.5 Plants Display Alternation of Generations </a:t>
            </a:r>
            <a:endParaRPr lang="en-US"/>
          </a:p>
          <a:p>
            <a:r>
              <a:rPr lang="en-US"/>
              <a:t>The life cycle of plants is characterized by the alternation of two phases: a haploid phase (shown in purple) and a diploid phase (orange). The fern plant, with its green fronds, is a diploid, multicellular individual (a sporophyte). If you turn over the fronds (leaves), you might see raised, brown patches. Meiosis occurs in these structures, called sporangia (singular “sporangium”), giving rise to haploid spores that are shed into the air. When they encounter a suitable environment, the spores produce a multicellular gametophyte. Certain cells in the gametophyte differentiate into sperm or egg cells. In some species, both types of gametes are formed on the same gametophyte; other species produce separate male and female gametophytes. Fern gametophytes live independently of the sporophyte and are often photosynthetic. Fern species that are commonly grown as houseplants produce gametophytes that are about 8 millimeters (0.3 inch) wide. If you examine the soil around an old potted fern, you might find the flat, green, heart-shaped gametophytes on the soil surface.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CAB162-574E-4047-8595-9B782A46E6D3}" type="slidenum">
              <a:rPr lang="en-US"/>
              <a:pPr/>
              <a:t>64</a:t>
            </a:fld>
            <a:endParaRPr lang="en-US"/>
          </a:p>
        </p:txBody>
      </p:sp>
      <p:sp>
        <p:nvSpPr>
          <p:cNvPr id="192514" name="Rectangle 2"/>
          <p:cNvSpPr>
            <a:spLocks noChangeArrowheads="1" noTextEdit="1"/>
          </p:cNvSpPr>
          <p:nvPr>
            <p:ph type="sldImg"/>
          </p:nvPr>
        </p:nvSpPr>
        <p:spPr>
          <a:ln/>
        </p:spPr>
      </p:sp>
      <p:sp>
        <p:nvSpPr>
          <p:cNvPr id="192515" name="Rectangle 3"/>
          <p:cNvSpPr>
            <a:spLocks noGrp="1" noChangeArrowheads="1"/>
          </p:cNvSpPr>
          <p:nvPr>
            <p:ph type="body" idx="1"/>
          </p:nvPr>
        </p:nvSpPr>
        <p:spPr/>
        <p:txBody>
          <a:bodyPr/>
          <a:lstStyle/>
          <a:p>
            <a:r>
              <a:rPr lang="en-US" b="1"/>
              <a:t>Figure 36.8 Bribing Animals to Do the Work </a:t>
            </a:r>
            <a:endParaRPr lang="en-US"/>
          </a:p>
          <a:p>
            <a:r>
              <a:rPr lang="en-US"/>
              <a:t>Pollinators provide stationary plants with a way of transporting sperm to eggs. The spectacular colors, shapes, and odors of flowers, in combination with food rewards such as nectar, lure pollinating animals into visiting several flowers of the same species, accidentally transferring pollen in the process.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520895-F7DE-B147-9520-D3AC90CB8DF5}" type="slidenum">
              <a:rPr lang="en-US"/>
              <a:pPr/>
              <a:t>65</a:t>
            </a:fld>
            <a:endParaRPr lang="en-US"/>
          </a:p>
        </p:txBody>
      </p:sp>
      <p:sp>
        <p:nvSpPr>
          <p:cNvPr id="201730" name="Rectangle 2"/>
          <p:cNvSpPr>
            <a:spLocks noChangeArrowheads="1" noTextEdit="1"/>
          </p:cNvSpPr>
          <p:nvPr>
            <p:ph type="sldImg"/>
          </p:nvPr>
        </p:nvSpPr>
        <p:spPr>
          <a:ln/>
        </p:spPr>
      </p:sp>
      <p:sp>
        <p:nvSpPr>
          <p:cNvPr id="201731" name="Rectangle 3"/>
          <p:cNvSpPr>
            <a:spLocks noGrp="1" noChangeArrowheads="1"/>
          </p:cNvSpPr>
          <p:nvPr>
            <p:ph type="body" idx="1"/>
          </p:nvPr>
        </p:nvSpPr>
        <p:spPr/>
        <p:txBody>
          <a:bodyPr/>
          <a:lstStyle/>
          <a:p>
            <a:r>
              <a:rPr lang="en-US" b="1"/>
              <a:t>Figure 36.10 Plants Produce a Vast Variety of Fruits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1FD7E7-17EB-F94F-A8A8-3F6B5C7C09FD}" type="slidenum">
              <a:rPr lang="en-US"/>
              <a:pPr/>
              <a:t>8</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r>
              <a:rPr lang="en-US" b="1"/>
              <a:t>Figure 3.2 Internal Organization in </a:t>
            </a:r>
            <a:r>
              <a:rPr lang="en-US" b="1" i="1"/>
              <a:t>Euglena</a:t>
            </a:r>
            <a:r>
              <a:rPr lang="en-US" b="1"/>
              <a:t> </a:t>
            </a:r>
            <a:endParaRPr lang="en-US"/>
          </a:p>
          <a:p>
            <a:r>
              <a:rPr lang="en-US"/>
              <a:t>The compartments seen in this green alga, </a:t>
            </a:r>
            <a:r>
              <a:rPr lang="en-US" i="1"/>
              <a:t>Euglena gracilis</a:t>
            </a:r>
            <a:r>
              <a:rPr lang="en-US"/>
              <a:t>, include the nucleus, and structures specialized for conducting photosynthesis (chloroplasts) and storing food. The protist uses a long, whiplike structure (the flagellum) to swim about. The flagellum is not visible in this color-enhanced electron microscope photograph. The reservoir is a pocket in which flagella are anchored. The following additional membraneenclosed compartments are also visible in this photograph: mitochondria (purple), lipid bodies (dark orange), Golgi apparatus (blue). The functions of these organelles are described in Chapter 6.</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07484F-858F-2F42-8F4D-EB7A40D2C040}" type="slidenum">
              <a:rPr lang="en-US"/>
              <a:pPr/>
              <a:t>10</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n-US" b="1"/>
              <a:t>Figure 3.4 An Example of Sexual Reproduction</a:t>
            </a:r>
            <a:endParaRPr lang="en-US"/>
          </a:p>
          <a:p>
            <a:r>
              <a:rPr lang="en-US"/>
              <a:t>The rockweed, a brown alga, produces eggs and sperm that unite to create offspring, in a life cycle that resembles that of animals. Other seaweeds have different, and more complex, life cycles.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0BC286-D5A0-2240-9FC6-AFE28741C3D2}" type="slidenum">
              <a:rPr lang="en-US"/>
              <a:pPr/>
              <a:t>13</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r>
              <a:rPr lang="en-US" b="1"/>
              <a:t>Figure 3.5 Specialized Cells Perform Different Functions in the Giant Kelp</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4DB5A0-2E9A-044C-8097-E982AB4D7431}" type="slidenum">
              <a:rPr lang="en-US"/>
              <a:pPr/>
              <a:t>16</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r>
              <a:rPr lang="en-US" b="1"/>
              <a:t>Figure 3.6 Evolutionary Tree of the Protista </a:t>
            </a:r>
            <a:endParaRPr lang="en-US"/>
          </a:p>
          <a:p>
            <a:r>
              <a:rPr lang="en-US"/>
              <a:t>The tree shows evolutionary relationships hypothesized for some of the major groups of protists. The colored boxes show labels commonly used for some of the “supergroups” among the protista.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D96D32-AF1C-BC44-8444-A06DAA4295E1}" type="slidenum">
              <a:rPr lang="en-US"/>
              <a:pPr/>
              <a:t>18</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b="1"/>
              <a:t>Figure 3.8 Extreme Diversity: The Protists</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546C27-389A-A84A-9427-89691167B4EB}" type="slidenum">
              <a:rPr lang="en-US"/>
              <a:pPr/>
              <a:t>21</a:t>
            </a:fld>
            <a:endParaRPr 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r>
              <a:rPr lang="en-US" b="1"/>
              <a:t>Figure 3.8 Extreme Diversity: The Protists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3D19E2-5538-DF4D-9846-66A25E568B8B}" type="slidenum">
              <a:rPr lang="en-US"/>
              <a:pPr/>
              <a:t>25</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r>
              <a:rPr lang="en-US" b="1"/>
              <a:t>Figure 3.10 Evolutionary Tree of the Plantae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4B32642-580C-485C-8F10-D6AE08987FF1}"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512947-9CCE-445E-9DC8-F1A2DF98D03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0200D9-32F3-419E-8AF1-9206B0BA5927}"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EC83CB-D48B-4E22-8DB4-A637BE2097D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9CD961-6DA9-4A56-BA0D-9A5FE7EFA01A}"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B75B51-2BCE-4473-B095-D227156E08B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3458EF-4841-6E49-AF55-96C56BA2BC3B}" type="datetime1">
              <a:rPr lang="en-US" smtClean="0">
                <a:solidFill>
                  <a:srgbClr val="000000"/>
                </a:solidFill>
              </a:rPr>
              <a:pPr/>
              <a:t>5/18/12</a:t>
            </a:fld>
            <a:endParaRPr lang="en-US">
              <a:solidFill>
                <a:srgbClr val="000000"/>
              </a:solidFill>
            </a:endParaRPr>
          </a:p>
        </p:txBody>
      </p:sp>
      <p:sp>
        <p:nvSpPr>
          <p:cNvPr id="5" name="Footer Placeholder 4"/>
          <p:cNvSpPr>
            <a:spLocks noGrp="1"/>
          </p:cNvSpPr>
          <p:nvPr>
            <p:ph type="ftr" sz="quarter" idx="11"/>
          </p:nvPr>
        </p:nvSpPr>
        <p:spPr/>
        <p:txBody>
          <a:bodyPr/>
          <a:lstStyle/>
          <a:p>
            <a:r>
              <a:rPr lang="en-US" smtClean="0">
                <a:solidFill>
                  <a:srgbClr val="000000"/>
                </a:solidFill>
              </a:rPr>
              <a:t>© 2009 W.W. Norton &amp; Company, Inc. DISCOVER BIOLOGY 4/e</a:t>
            </a:r>
            <a:endParaRPr lang="en-US">
              <a:solidFill>
                <a:srgbClr val="000000"/>
              </a:solidFill>
            </a:endParaRPr>
          </a:p>
        </p:txBody>
      </p:sp>
      <p:sp>
        <p:nvSpPr>
          <p:cNvPr id="6" name="Slide Number Placeholder 5"/>
          <p:cNvSpPr>
            <a:spLocks noGrp="1"/>
          </p:cNvSpPr>
          <p:nvPr>
            <p:ph type="sldNum" sz="quarter" idx="12"/>
          </p:nvPr>
        </p:nvSpPr>
        <p:spPr/>
        <p:txBody>
          <a:bodyPr/>
          <a:lstStyle/>
          <a:p>
            <a:fld id="{7158750A-EED4-6943-93FA-6408A36F50ED}"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 2009 W.W. Norton &amp; Company, Inc. DISCOVER BIOLOGY 4/e</a:t>
            </a:r>
          </a:p>
        </p:txBody>
      </p:sp>
      <p:sp>
        <p:nvSpPr>
          <p:cNvPr id="5" name="Rectangle 3"/>
          <p:cNvSpPr>
            <a:spLocks noGrp="1" noChangeArrowheads="1"/>
          </p:cNvSpPr>
          <p:nvPr>
            <p:ph type="sldNum" sz="quarter" idx="11"/>
          </p:nvPr>
        </p:nvSpPr>
        <p:spPr>
          <a:ln/>
        </p:spPr>
        <p:txBody>
          <a:bodyPr/>
          <a:lstStyle>
            <a:lvl1pPr>
              <a:defRPr/>
            </a:lvl1pPr>
          </a:lstStyle>
          <a:p>
            <a:pPr>
              <a:defRPr/>
            </a:pPr>
            <a:fld id="{63F59412-17B3-3E4C-A4BD-8DDA58361116}"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smtClean="0"/>
            </a:lvl1pPr>
          </a:lstStyle>
          <a:p>
            <a:fld id="{A5A81EEA-6365-5C4E-8D8B-9428E5D150C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smtClean="0"/>
            </a:lvl1pPr>
          </a:lstStyle>
          <a:p>
            <a:fld id="{3ACF33E3-477B-4E4B-8AF8-28A38356A78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B027EC-EA9E-49FB-8D98-9CC0AE7BDCBB}"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C99E53-1DB7-4A70-9A29-002A0526F07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6608FC5-A30E-4866-B4BC-0D8B548AB100}"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63834A-F654-4C49-B8E5-4F71703FE0E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864E4FF-EC7C-45CF-AEB7-CC5BE202B2C0}" type="datetimeFigureOut">
              <a:rPr lang="en-US"/>
              <a:pPr>
                <a:defRPr/>
              </a:pPr>
              <a:t>5/18/12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700247-E6C7-4379-AF0D-330A7B684DE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6ADA2A9-0F3F-45E1-8F26-B7B75E2D94F7}" type="datetimeFigureOut">
              <a:rPr lang="en-US"/>
              <a:pPr>
                <a:defRPr/>
              </a:pPr>
              <a:t>5/18/12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442CAAD-8AC9-4DBC-A91B-A6B6075224C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F7164B-1A03-4226-971E-A38C4B4C8FD3}" type="datetimeFigureOut">
              <a:rPr lang="en-US"/>
              <a:pPr>
                <a:defRPr/>
              </a:pPr>
              <a:t>5/18/12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4E15CD1-AAEE-4471-AEF5-826EE12F40E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6C4664-0B37-4B09-8750-0671FEABC057}" type="datetimeFigureOut">
              <a:rPr lang="en-US"/>
              <a:pPr>
                <a:defRPr/>
              </a:pPr>
              <a:t>5/18/12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3793FD7-5734-4BA4-9C6B-823743CD089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D1FA9E-EB67-48E1-B30A-47C525D974E5}" type="datetimeFigureOut">
              <a:rPr lang="en-US"/>
              <a:pPr>
                <a:defRPr/>
              </a:pPr>
              <a:t>5/18/12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BC6A5C4-3D93-40B0-A7F5-95B62F6ADEB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B1F9F6D-EAD8-4991-8B5A-8A6044880C79}" type="datetimeFigureOut">
              <a:rPr lang="en-US"/>
              <a:pPr>
                <a:defRPr/>
              </a:pPr>
              <a:t>5/18/12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FBC82CA-061E-4DDD-AB71-BC4B9AE2B64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C478C39-661A-41A9-BFB0-30AD1DD391BD}" type="datetimeFigureOut">
              <a:rPr lang="en-US"/>
              <a:pPr>
                <a:defRPr/>
              </a:pPr>
              <a:t>5/18/12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CE01A99-EC61-4A3B-85A1-B87ECE7F374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4F64DAE-DD5C-4872-8A76-F92B553D27BD}" type="datetimeFigureOut">
              <a:rPr lang="en-US" smtClean="0">
                <a:solidFill>
                  <a:prstClr val="black">
                    <a:tint val="75000"/>
                  </a:prstClr>
                </a:solidFill>
              </a:rPr>
              <a:pPr>
                <a:defRPr/>
              </a:pPr>
              <a:t>5/18/12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6FED0CE-158D-460F-BCC1-1AAD7D1E32F9}" type="slidenum">
              <a:rPr lang="en-US" smtClean="0">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1"/>
                </a:solidFill>
              </a:defRPr>
            </a:lvl1pPr>
          </a:lstStyle>
          <a:p>
            <a:pPr defTabSz="914400">
              <a:defRPr/>
            </a:pPr>
            <a:r>
              <a:rPr lang="en-US">
                <a:solidFill>
                  <a:srgbClr val="000000"/>
                </a:solidFill>
                <a:latin typeface="Arial" pitchFamily="1" charset="0"/>
                <a:cs typeface="+mn-cs"/>
                <a:sym typeface="Arial" pitchFamily="1" charset="0"/>
              </a:rPr>
              <a:t>© 2009 W.W. Norton &amp; Company, Inc. DISCOVER BIOLOGY 4/e</a:t>
            </a:r>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1" charset="0"/>
              </a:defRPr>
            </a:lvl1pPr>
          </a:lstStyle>
          <a:p>
            <a:pPr defTabSz="914400">
              <a:defRPr/>
            </a:pPr>
            <a:fld id="{76687FA4-B68D-2E48-B3F9-4890BE9E533A}" type="slidenum">
              <a:rPr lang="en-US">
                <a:solidFill>
                  <a:srgbClr val="000000"/>
                </a:solidFill>
                <a:cs typeface="+mn-cs"/>
                <a:sym typeface="Arial" pitchFamily="1" charset="0"/>
              </a:rPr>
              <a:pPr defTabSz="914400">
                <a:defRPr/>
              </a:pPr>
              <a:t>‹#›</a:t>
            </a:fld>
            <a:endParaRPr lang="en-US">
              <a:solidFill>
                <a:srgbClr val="000000"/>
              </a:solidFill>
              <a:cs typeface="+mn-cs"/>
              <a:sym typeface="Arial" pitchFamily="1" charset="0"/>
            </a:endParaRPr>
          </a:p>
        </p:txBody>
      </p:sp>
      <p:grpSp>
        <p:nvGrpSpPr>
          <p:cNvPr id="2"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defTabSz="914400">
                <a:defRPr/>
              </a:pPr>
              <a:endParaRPr lang="en-US" sz="2400" dirty="0">
                <a:solidFill>
                  <a:srgbClr val="000000"/>
                </a:solidFill>
                <a:latin typeface="Times New Roman" pitchFamily="124" charset="0"/>
                <a:cs typeface="+mn-cs"/>
                <a:sym typeface="Arial"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grpSp>
      <p:sp>
        <p:nvSpPr>
          <p:cNvPr id="1331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sym typeface="Arial" charset="0"/>
              </a:defRPr>
            </a:lvl1pPr>
          </a:lstStyle>
          <a:p>
            <a:pPr defTabSz="914400">
              <a:defRPr/>
            </a:pPr>
            <a:endParaRPr lang="en-US">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3663" r:id="rId1"/>
  </p:sldLayoutIdLst>
  <p:hf hdr="0" dt="0"/>
  <p:txStyles>
    <p:titleStyle>
      <a:lvl1pPr algn="l" rtl="0" eaLnBrk="0" fontAlgn="base" hangingPunct="0">
        <a:spcBef>
          <a:spcPct val="0"/>
        </a:spcBef>
        <a:spcAft>
          <a:spcPct val="0"/>
        </a:spcAft>
        <a:defRPr sz="4400">
          <a:solidFill>
            <a:schemeClr val="tx1"/>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2pPr>
      <a:lvl3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3pPr>
      <a:lvl4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4pPr>
      <a:lvl5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1" charset="2"/>
        <a:buChar char="n"/>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lr>
          <a:schemeClr val="accent2"/>
        </a:buClr>
        <a:buSzPct val="80000"/>
        <a:buFont typeface="Wingdings" pitchFamily="1" charset="2"/>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lr>
          <a:schemeClr val="bg2"/>
        </a:buClr>
        <a:buSzPct val="65000"/>
        <a:buFont typeface="Wingdings" pitchFamily="1" charset="2"/>
        <a:buChar char="n"/>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lr>
          <a:schemeClr val="accent2"/>
        </a:buClr>
        <a:buSzPct val="70000"/>
        <a:buFont typeface="Wingdings" pitchFamily="1" charset="2"/>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lr>
          <a:schemeClr val="bg2"/>
        </a:buClr>
        <a:buFont typeface="Wingdings" pitchFamily="1" charset="2"/>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lr>
          <a:schemeClr val="bg2"/>
        </a:buClr>
        <a:buFont typeface="Wingdings"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eaLnBrk="0" hangingPunct="0"/>
            <a:endParaRPr lang="en-US">
              <a:solidFill>
                <a:srgbClr val="000000"/>
              </a:solidFill>
              <a:latin typeface="Verdana" pitchFamily="1" charset="0"/>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eaLnBrk="0" hangingPunct="0"/>
            <a:endParaRPr lang="en-US">
              <a:solidFill>
                <a:srgbClr val="000000"/>
              </a:solidFill>
              <a:latin typeface="Verdana" pitchFamily="1" charset="0"/>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eaLnBrk="0" hangingPunct="0"/>
            <a:fld id="{5EC83DFF-FA57-9C4C-AF1D-435A2A1BD81F}" type="slidenum">
              <a:rPr lang="en-US">
                <a:solidFill>
                  <a:srgbClr val="000000"/>
                </a:solidFill>
                <a:latin typeface="Verdana" pitchFamily="1" charset="0"/>
                <a:cs typeface="+mn-cs"/>
              </a:rPr>
              <a:pPr defTabSz="914400" eaLnBrk="0" hangingPunct="0"/>
              <a:t>‹#›</a:t>
            </a:fld>
            <a:endParaRPr lang="en-US">
              <a:solidFill>
                <a:srgbClr val="000000"/>
              </a:solidFill>
              <a:latin typeface="Verdana" pitchFamily="1" charset="0"/>
              <a:cs typeface="+mn-cs"/>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1" charset="0"/>
        </a:defRPr>
      </a:lvl2pPr>
      <a:lvl3pPr algn="ctr" rtl="0" fontAlgn="base">
        <a:spcBef>
          <a:spcPct val="0"/>
        </a:spcBef>
        <a:spcAft>
          <a:spcPct val="0"/>
        </a:spcAft>
        <a:defRPr sz="4400">
          <a:solidFill>
            <a:schemeClr val="tx2"/>
          </a:solidFill>
          <a:latin typeface="Arial" pitchFamily="1" charset="0"/>
        </a:defRPr>
      </a:lvl3pPr>
      <a:lvl4pPr algn="ctr" rtl="0" fontAlgn="base">
        <a:spcBef>
          <a:spcPct val="0"/>
        </a:spcBef>
        <a:spcAft>
          <a:spcPct val="0"/>
        </a:spcAft>
        <a:defRPr sz="4400">
          <a:solidFill>
            <a:schemeClr val="tx2"/>
          </a:solidFill>
          <a:latin typeface="Arial" pitchFamily="1" charset="0"/>
        </a:defRPr>
      </a:lvl4pPr>
      <a:lvl5pPr algn="ctr" rtl="0" fontAlgn="base">
        <a:spcBef>
          <a:spcPct val="0"/>
        </a:spcBef>
        <a:spcAft>
          <a:spcPct val="0"/>
        </a:spcAft>
        <a:defRPr sz="4400">
          <a:solidFill>
            <a:schemeClr val="tx2"/>
          </a:solidFill>
          <a:latin typeface="Arial" pitchFamily="1" charset="0"/>
        </a:defRPr>
      </a:lvl5pPr>
      <a:lvl6pPr marL="457200" algn="ctr" rtl="0" fontAlgn="base">
        <a:spcBef>
          <a:spcPct val="0"/>
        </a:spcBef>
        <a:spcAft>
          <a:spcPct val="0"/>
        </a:spcAft>
        <a:defRPr sz="4400">
          <a:solidFill>
            <a:schemeClr val="tx2"/>
          </a:solidFill>
          <a:latin typeface="Arial" pitchFamily="1" charset="0"/>
        </a:defRPr>
      </a:lvl6pPr>
      <a:lvl7pPr marL="914400" algn="ctr" rtl="0" fontAlgn="base">
        <a:spcBef>
          <a:spcPct val="0"/>
        </a:spcBef>
        <a:spcAft>
          <a:spcPct val="0"/>
        </a:spcAft>
        <a:defRPr sz="4400">
          <a:solidFill>
            <a:schemeClr val="tx2"/>
          </a:solidFill>
          <a:latin typeface="Arial" pitchFamily="1" charset="0"/>
        </a:defRPr>
      </a:lvl7pPr>
      <a:lvl8pPr marL="1371600" algn="ctr" rtl="0" fontAlgn="base">
        <a:spcBef>
          <a:spcPct val="0"/>
        </a:spcBef>
        <a:spcAft>
          <a:spcPct val="0"/>
        </a:spcAft>
        <a:defRPr sz="4400">
          <a:solidFill>
            <a:schemeClr val="tx2"/>
          </a:solidFill>
          <a:latin typeface="Arial" pitchFamily="1" charset="0"/>
        </a:defRPr>
      </a:lvl8pPr>
      <a:lvl9pPr marL="1828800" algn="ctr" rtl="0" fontAlgn="base">
        <a:spcBef>
          <a:spcPct val="0"/>
        </a:spcBef>
        <a:spcAft>
          <a:spcPct val="0"/>
        </a:spcAft>
        <a:defRPr sz="4400">
          <a:solidFill>
            <a:schemeClr val="tx2"/>
          </a:solidFill>
          <a:latin typeface="Arial" pitchFamily="1" charset="0"/>
        </a:defRPr>
      </a:lvl9pPr>
    </p:titleStyle>
    <p:bodyStyle>
      <a:lvl1pPr marL="342900" indent="-342900" algn="l" rtl="0" fontAlgn="base">
        <a:spcBef>
          <a:spcPct val="20000"/>
        </a:spcBef>
        <a:spcAft>
          <a:spcPct val="0"/>
        </a:spcAft>
        <a:buChar char="•"/>
        <a:defRPr>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eaLnBrk="0" hangingPunct="0"/>
            <a:endParaRPr lang="en-US">
              <a:solidFill>
                <a:srgbClr val="000000"/>
              </a:solidFill>
              <a:latin typeface="Verdana" pitchFamily="1" charset="0"/>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eaLnBrk="0" hangingPunct="0"/>
            <a:endParaRPr lang="en-US">
              <a:solidFill>
                <a:srgbClr val="000000"/>
              </a:solidFill>
              <a:latin typeface="Verdana" pitchFamily="1" charset="0"/>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eaLnBrk="0" hangingPunct="0"/>
            <a:fld id="{5CFB69B4-FA1B-DD4C-A9B5-3B00615ABFD3}" type="slidenum">
              <a:rPr lang="en-US">
                <a:solidFill>
                  <a:srgbClr val="000000"/>
                </a:solidFill>
                <a:latin typeface="Verdana" pitchFamily="1" charset="0"/>
                <a:cs typeface="+mn-cs"/>
              </a:rPr>
              <a:pPr defTabSz="914400" eaLnBrk="0" hangingPunct="0"/>
              <a:t>‹#›</a:t>
            </a:fld>
            <a:endParaRPr lang="en-US">
              <a:solidFill>
                <a:srgbClr val="000000"/>
              </a:solidFill>
              <a:latin typeface="Verdana" pitchFamily="1" charset="0"/>
              <a:cs typeface="+mn-cs"/>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1" charset="0"/>
        </a:defRPr>
      </a:lvl2pPr>
      <a:lvl3pPr algn="ctr" rtl="0" fontAlgn="base">
        <a:spcBef>
          <a:spcPct val="0"/>
        </a:spcBef>
        <a:spcAft>
          <a:spcPct val="0"/>
        </a:spcAft>
        <a:defRPr sz="4400">
          <a:solidFill>
            <a:schemeClr val="tx2"/>
          </a:solidFill>
          <a:latin typeface="Arial" pitchFamily="1" charset="0"/>
        </a:defRPr>
      </a:lvl3pPr>
      <a:lvl4pPr algn="ctr" rtl="0" fontAlgn="base">
        <a:spcBef>
          <a:spcPct val="0"/>
        </a:spcBef>
        <a:spcAft>
          <a:spcPct val="0"/>
        </a:spcAft>
        <a:defRPr sz="4400">
          <a:solidFill>
            <a:schemeClr val="tx2"/>
          </a:solidFill>
          <a:latin typeface="Arial" pitchFamily="1" charset="0"/>
        </a:defRPr>
      </a:lvl4pPr>
      <a:lvl5pPr algn="ctr" rtl="0" fontAlgn="base">
        <a:spcBef>
          <a:spcPct val="0"/>
        </a:spcBef>
        <a:spcAft>
          <a:spcPct val="0"/>
        </a:spcAft>
        <a:defRPr sz="4400">
          <a:solidFill>
            <a:schemeClr val="tx2"/>
          </a:solidFill>
          <a:latin typeface="Arial" pitchFamily="1" charset="0"/>
        </a:defRPr>
      </a:lvl5pPr>
      <a:lvl6pPr marL="457200" algn="ctr" rtl="0" fontAlgn="base">
        <a:spcBef>
          <a:spcPct val="0"/>
        </a:spcBef>
        <a:spcAft>
          <a:spcPct val="0"/>
        </a:spcAft>
        <a:defRPr sz="4400">
          <a:solidFill>
            <a:schemeClr val="tx2"/>
          </a:solidFill>
          <a:latin typeface="Arial" pitchFamily="1" charset="0"/>
        </a:defRPr>
      </a:lvl6pPr>
      <a:lvl7pPr marL="914400" algn="ctr" rtl="0" fontAlgn="base">
        <a:spcBef>
          <a:spcPct val="0"/>
        </a:spcBef>
        <a:spcAft>
          <a:spcPct val="0"/>
        </a:spcAft>
        <a:defRPr sz="4400">
          <a:solidFill>
            <a:schemeClr val="tx2"/>
          </a:solidFill>
          <a:latin typeface="Arial" pitchFamily="1" charset="0"/>
        </a:defRPr>
      </a:lvl7pPr>
      <a:lvl8pPr marL="1371600" algn="ctr" rtl="0" fontAlgn="base">
        <a:spcBef>
          <a:spcPct val="0"/>
        </a:spcBef>
        <a:spcAft>
          <a:spcPct val="0"/>
        </a:spcAft>
        <a:defRPr sz="4400">
          <a:solidFill>
            <a:schemeClr val="tx2"/>
          </a:solidFill>
          <a:latin typeface="Arial" pitchFamily="1" charset="0"/>
        </a:defRPr>
      </a:lvl8pPr>
      <a:lvl9pPr marL="1828800" algn="ctr" rtl="0" fontAlgn="base">
        <a:spcBef>
          <a:spcPct val="0"/>
        </a:spcBef>
        <a:spcAft>
          <a:spcPct val="0"/>
        </a:spcAft>
        <a:defRPr sz="4400">
          <a:solidFill>
            <a:schemeClr val="tx2"/>
          </a:solidFill>
          <a:latin typeface="Arial" pitchFamily="1" charset="0"/>
        </a:defRPr>
      </a:lvl9pPr>
    </p:titleStyle>
    <p:bodyStyle>
      <a:lvl1pPr marL="342900" indent="-342900" algn="l" rtl="0" fontAlgn="base">
        <a:spcBef>
          <a:spcPct val="20000"/>
        </a:spcBef>
        <a:spcAft>
          <a:spcPct val="0"/>
        </a:spcAft>
        <a:buChar char="•"/>
        <a:defRPr>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5.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6.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7.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18.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19.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 Id="rId3" Type="http://schemas.openxmlformats.org/officeDocument/2006/relationships/image" Target="../media/image20.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 Id="rId3" Type="http://schemas.openxmlformats.org/officeDocument/2006/relationships/image" Target="../media/image21.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image" Target="../media/image2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a:solidFill>
                  <a:srgbClr val="E03C3C"/>
                </a:solidFill>
                <a:ea typeface="+mj-ea"/>
                <a:cs typeface="+mj-cs"/>
              </a:rPr>
              <a:t>Discover Biology</a:t>
            </a:r>
            <a:br>
              <a:rPr lang="en-US" sz="6000" b="1">
                <a:solidFill>
                  <a:srgbClr val="E03C3C"/>
                </a:solidFill>
                <a:ea typeface="+mj-ea"/>
                <a:cs typeface="+mj-cs"/>
              </a:rPr>
            </a:br>
            <a:r>
              <a:rPr lang="en-US" sz="2800" b="1">
                <a:solidFill>
                  <a:srgbClr val="E03C3C"/>
                </a:solidFill>
                <a:ea typeface="+mj-ea"/>
                <a:cs typeface="+mj-cs"/>
              </a:rPr>
              <a:t>FIFTH EDITION</a:t>
            </a:r>
            <a:endParaRPr lang="en-US" sz="4800" b="1">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buFont typeface="Arial"/>
              <a:buNone/>
              <a:defRPr/>
            </a:pPr>
            <a:r>
              <a:rPr lang="en-US" sz="2800" b="1" dirty="0">
                <a:ea typeface="+mn-ea"/>
                <a:cs typeface="+mn-cs"/>
              </a:rPr>
              <a:t>CHAPTER</a:t>
            </a:r>
            <a:r>
              <a:rPr lang="en-US" sz="2800" b="1" dirty="0" smtClean="0">
                <a:ea typeface="+mn-ea"/>
                <a:cs typeface="+mn-cs"/>
              </a:rPr>
              <a:t> </a:t>
            </a:r>
            <a:r>
              <a:rPr lang="en-US" sz="2800" b="1" dirty="0" smtClean="0"/>
              <a:t>3</a:t>
            </a:r>
            <a:endParaRPr lang="en-US" sz="2800" dirty="0" smtClean="0">
              <a:ea typeface="+mn-ea"/>
              <a:cs typeface="+mn-cs"/>
            </a:endParaRPr>
          </a:p>
          <a:p>
            <a:pPr eaLnBrk="1" fontAlgn="auto" hangingPunct="1">
              <a:lnSpc>
                <a:spcPct val="90000"/>
              </a:lnSpc>
              <a:spcAft>
                <a:spcPts val="0"/>
              </a:spcAft>
              <a:buFont typeface="Arial"/>
              <a:buNone/>
              <a:defRPr/>
            </a:pPr>
            <a:r>
              <a:rPr lang="en-US" sz="2800" dirty="0" err="1" smtClean="0">
                <a:ea typeface="+mn-ea"/>
                <a:cs typeface="+mn-cs"/>
              </a:rPr>
              <a:t>Protista</a:t>
            </a:r>
            <a:r>
              <a:rPr lang="en-US" sz="2800" dirty="0" smtClean="0">
                <a:ea typeface="+mn-ea"/>
                <a:cs typeface="+mn-cs"/>
              </a:rPr>
              <a:t>, </a:t>
            </a:r>
            <a:r>
              <a:rPr lang="en-US" sz="2800" dirty="0" err="1" smtClean="0">
                <a:ea typeface="+mn-ea"/>
                <a:cs typeface="+mn-cs"/>
              </a:rPr>
              <a:t>Plantae</a:t>
            </a:r>
            <a:r>
              <a:rPr lang="en-US" sz="2800" dirty="0" smtClean="0">
                <a:ea typeface="+mn-ea"/>
                <a:cs typeface="+mn-cs"/>
              </a:rPr>
              <a:t>, and Fungi</a:t>
            </a:r>
            <a:endParaRPr lang="en-US" sz="2800" dirty="0">
              <a:ea typeface="+mn-ea"/>
              <a:cs typeface="+mn-cs"/>
            </a:endParaRPr>
          </a:p>
        </p:txBody>
      </p:sp>
      <p:sp>
        <p:nvSpPr>
          <p:cNvPr id="14340" name="Text Box 4"/>
          <p:cNvSpPr txBox="1">
            <a:spLocks noChangeArrowheads="1"/>
          </p:cNvSpPr>
          <p:nvPr/>
        </p:nvSpPr>
        <p:spPr bwMode="auto">
          <a:xfrm>
            <a:off x="4876800" y="6430963"/>
            <a:ext cx="4038600" cy="290512"/>
          </a:xfrm>
          <a:prstGeom prst="rect">
            <a:avLst/>
          </a:prstGeom>
          <a:noFill/>
          <a:ln w="9525">
            <a:noFill/>
            <a:miter lim="800000"/>
            <a:headEnd/>
            <a:tailEnd/>
          </a:ln>
        </p:spPr>
        <p:txBody>
          <a:bodyPr>
            <a:prstTxWarp prst="textNoShape">
              <a:avLst/>
            </a:prstTxWarp>
            <a:spAutoFit/>
          </a:bodyPr>
          <a:lstStyle/>
          <a:p>
            <a:pPr algn="r">
              <a:spcBef>
                <a:spcPct val="50000"/>
              </a:spcBef>
            </a:pPr>
            <a:r>
              <a:rPr lang="en-US" sz="1300">
                <a:ea typeface="ヒラギノ角ゴ ProN W3" pitchFamily="1" charset="-128"/>
                <a:cs typeface="ヒラギノ角ゴ ProN W3" pitchFamily="1" charset="-128"/>
              </a:rPr>
              <a:t>© </a:t>
            </a:r>
            <a:r>
              <a:rPr lang="en-US" sz="1300"/>
              <a:t>2012 W. W. Norton &amp; Company, Inc.</a:t>
            </a:r>
          </a:p>
        </p:txBody>
      </p:sp>
      <p:sp>
        <p:nvSpPr>
          <p:cNvPr id="14341" name="Text Box 5"/>
          <p:cNvSpPr txBox="1">
            <a:spLocks noChangeArrowheads="1"/>
          </p:cNvSpPr>
          <p:nvPr/>
        </p:nvSpPr>
        <p:spPr bwMode="auto">
          <a:xfrm>
            <a:off x="420688" y="1447800"/>
            <a:ext cx="8305800" cy="366713"/>
          </a:xfrm>
          <a:prstGeom prst="rect">
            <a:avLst/>
          </a:prstGeom>
          <a:noFill/>
          <a:ln w="9525">
            <a:noFill/>
            <a:miter lim="800000"/>
            <a:headEnd/>
            <a:tailEnd/>
          </a:ln>
        </p:spPr>
        <p:txBody>
          <a:bodyPr>
            <a:prstTxWarp prst="textNoShape">
              <a:avLst/>
            </a:prstTxWarp>
            <a:spAutoFit/>
          </a:bodyPr>
          <a:lstStyle/>
          <a:p>
            <a:pPr algn="ctr">
              <a:spcBef>
                <a:spcPct val="50000"/>
              </a:spcBef>
            </a:pPr>
            <a:r>
              <a:rPr lang="en-US">
                <a:solidFill>
                  <a:schemeClr val="tx2"/>
                </a:solidFill>
              </a:rPr>
              <a:t>Anu Singh-Cundy • Michael L. Cain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5714" name="Picture 2" descr="figure_03_04"/>
          <p:cNvPicPr>
            <a:picLocks noChangeAspect="1" noChangeArrowheads="1"/>
          </p:cNvPicPr>
          <p:nvPr/>
        </p:nvPicPr>
        <p:blipFill>
          <a:blip r:embed="rId3"/>
          <a:srcRect/>
          <a:stretch>
            <a:fillRect/>
          </a:stretch>
        </p:blipFill>
        <p:spPr bwMode="auto">
          <a:xfrm>
            <a:off x="1993900" y="215900"/>
            <a:ext cx="517366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Multicellularity Evolved Independently in Several Eukaryotic Lineages</a:t>
            </a:r>
            <a:endParaRPr lang="en-US" dirty="0"/>
          </a:p>
        </p:txBody>
      </p:sp>
      <p:sp>
        <p:nvSpPr>
          <p:cNvPr id="23554" name="Content Placeholder 2"/>
          <p:cNvSpPr>
            <a:spLocks noGrp="1"/>
          </p:cNvSpPr>
          <p:nvPr>
            <p:ph idx="1"/>
          </p:nvPr>
        </p:nvSpPr>
        <p:spPr/>
        <p:txBody>
          <a:bodyPr/>
          <a:lstStyle/>
          <a:p>
            <a:pPr eaLnBrk="1" hangingPunct="1"/>
            <a:r>
              <a:rPr lang="en-US" smtClean="0"/>
              <a:t>Protists and fungi can be single-celled or multicellular organisms</a:t>
            </a:r>
          </a:p>
          <a:p>
            <a:pPr eaLnBrk="1" hangingPunct="1"/>
            <a:r>
              <a:rPr lang="en-US" smtClean="0"/>
              <a:t>Plants and animals are exclusively multicellular</a:t>
            </a:r>
          </a:p>
          <a:p>
            <a:pPr eaLnBrk="1" hangingPunct="1"/>
            <a:r>
              <a:rPr lang="en-US" smtClean="0"/>
              <a:t>Groups of cells perform specialized functions in multicellular organisms</a:t>
            </a:r>
          </a:p>
          <a:p>
            <a:pPr eaLnBrk="1" hangingPunct="1"/>
            <a:endParaRPr 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Multicellularity Evolved Independently in Several Eukaryotic Lineages</a:t>
            </a:r>
            <a:endParaRPr lang="en-US" dirty="0"/>
          </a:p>
        </p:txBody>
      </p:sp>
      <p:sp>
        <p:nvSpPr>
          <p:cNvPr id="24578" name="Content Placeholder 2"/>
          <p:cNvSpPr>
            <a:spLocks noGrp="1"/>
          </p:cNvSpPr>
          <p:nvPr>
            <p:ph idx="1"/>
          </p:nvPr>
        </p:nvSpPr>
        <p:spPr/>
        <p:txBody>
          <a:bodyPr/>
          <a:lstStyle/>
          <a:p>
            <a:pPr eaLnBrk="1" hangingPunct="1"/>
            <a:r>
              <a:rPr lang="en-US" smtClean="0"/>
              <a:t>Multicellularity enables organisms to grow larger</a:t>
            </a:r>
          </a:p>
          <a:p>
            <a:pPr eaLnBrk="1" hangingPunct="1"/>
            <a:r>
              <a:rPr lang="en-US" smtClean="0"/>
              <a:t>Larger individuals can:</a:t>
            </a:r>
          </a:p>
          <a:p>
            <a:pPr lvl="1" eaLnBrk="1" hangingPunct="1"/>
            <a:r>
              <a:rPr lang="en-US" smtClean="0"/>
              <a:t>Gather resources from the environment more efficiently</a:t>
            </a:r>
          </a:p>
          <a:p>
            <a:pPr lvl="1" eaLnBrk="1" hangingPunct="1"/>
            <a:r>
              <a:rPr lang="en-US" smtClean="0"/>
              <a:t>Produce more surviving offspring than smaller organisms</a:t>
            </a:r>
          </a:p>
          <a:p>
            <a:pPr lvl="1" eaLnBrk="1" hangingPunct="1"/>
            <a:r>
              <a:rPr lang="en-US" smtClean="0"/>
              <a:t>Evade predators</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7762" name="Picture 2" descr="figure_03_05"/>
          <p:cNvPicPr>
            <a:picLocks noChangeAspect="1" noChangeArrowheads="1"/>
          </p:cNvPicPr>
          <p:nvPr/>
        </p:nvPicPr>
        <p:blipFill>
          <a:blip r:embed="rId3"/>
          <a:srcRect/>
          <a:stretch>
            <a:fillRect/>
          </a:stretch>
        </p:blipFill>
        <p:spPr bwMode="auto">
          <a:xfrm>
            <a:off x="558800" y="215900"/>
            <a:ext cx="804386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mtClean="0"/>
              <a:t>Protista: The First Eukaryotes</a:t>
            </a:r>
          </a:p>
        </p:txBody>
      </p:sp>
      <p:sp>
        <p:nvSpPr>
          <p:cNvPr id="26626" name="Content Placeholder 2"/>
          <p:cNvSpPr>
            <a:spLocks noGrp="1"/>
          </p:cNvSpPr>
          <p:nvPr>
            <p:ph idx="1"/>
          </p:nvPr>
        </p:nvSpPr>
        <p:spPr/>
        <p:txBody>
          <a:bodyPr/>
          <a:lstStyle/>
          <a:p>
            <a:pPr eaLnBrk="1" hangingPunct="1"/>
            <a:r>
              <a:rPr lang="en-US" smtClean="0"/>
              <a:t>The protists include any organism that do not fit into the other kingdom classifications</a:t>
            </a:r>
          </a:p>
          <a:p>
            <a:pPr eaLnBrk="1" hangingPunct="1"/>
            <a:r>
              <a:rPr lang="en-US" smtClean="0"/>
              <a:t>The kingdom Protista includes many disparate organisms, such as the amoebas and dinoflagellates</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z="4000" smtClean="0"/>
              <a:t>Protists Are Not a Natural Grouping</a:t>
            </a:r>
          </a:p>
        </p:txBody>
      </p:sp>
      <p:sp>
        <p:nvSpPr>
          <p:cNvPr id="3" name="Content Placeholder 2"/>
          <p:cNvSpPr>
            <a:spLocks noGrp="1"/>
          </p:cNvSpPr>
          <p:nvPr>
            <p:ph idx="1"/>
          </p:nvPr>
        </p:nvSpPr>
        <p:spPr/>
        <p:txBody>
          <a:bodyPr rtlCol="0">
            <a:normAutofit fontScale="92500"/>
          </a:bodyPr>
          <a:lstStyle/>
          <a:p>
            <a:pPr eaLnBrk="1" fontAlgn="auto" hangingPunct="1">
              <a:spcAft>
                <a:spcPts val="0"/>
              </a:spcAft>
              <a:buFont typeface="Arial"/>
              <a:buChar char="•"/>
              <a:defRPr/>
            </a:pPr>
            <a:r>
              <a:rPr lang="en-US" dirty="0" smtClean="0"/>
              <a:t>Some scientists propose an evolutionary tree based on multiple lines of evidence including:</a:t>
            </a:r>
          </a:p>
          <a:p>
            <a:pPr lvl="1" eaLnBrk="1" fontAlgn="auto" hangingPunct="1">
              <a:spcAft>
                <a:spcPts val="0"/>
              </a:spcAft>
              <a:buFont typeface="Arial"/>
              <a:buChar char="–"/>
              <a:defRPr/>
            </a:pPr>
            <a:r>
              <a:rPr lang="en-US" dirty="0" smtClean="0"/>
              <a:t>Cell structure comparison</a:t>
            </a:r>
          </a:p>
          <a:p>
            <a:pPr lvl="1" eaLnBrk="1" fontAlgn="auto" hangingPunct="1">
              <a:spcAft>
                <a:spcPts val="0"/>
              </a:spcAft>
              <a:buFont typeface="Arial"/>
              <a:buChar char="–"/>
              <a:defRPr/>
            </a:pPr>
            <a:r>
              <a:rPr lang="en-US" dirty="0" smtClean="0"/>
              <a:t>Metabolic chemistry</a:t>
            </a:r>
          </a:p>
          <a:p>
            <a:pPr lvl="1" eaLnBrk="1" fontAlgn="auto" hangingPunct="1">
              <a:spcAft>
                <a:spcPts val="0"/>
              </a:spcAft>
              <a:buFont typeface="Arial"/>
              <a:buChar char="–"/>
              <a:defRPr/>
            </a:pPr>
            <a:r>
              <a:rPr lang="en-US" dirty="0" smtClean="0"/>
              <a:t>DNA </a:t>
            </a:r>
          </a:p>
          <a:p>
            <a:pPr eaLnBrk="1" fontAlgn="auto" hangingPunct="1">
              <a:spcAft>
                <a:spcPts val="0"/>
              </a:spcAft>
              <a:buFont typeface="Arial"/>
              <a:buChar char="•"/>
              <a:defRPr/>
            </a:pPr>
            <a:r>
              <a:rPr lang="en-US" dirty="0" smtClean="0"/>
              <a:t>Protozoans are protists categorized as being photosynthetic and motile</a:t>
            </a:r>
          </a:p>
          <a:p>
            <a:pPr eaLnBrk="1" fontAlgn="auto" hangingPunct="1">
              <a:spcAft>
                <a:spcPts val="0"/>
              </a:spcAft>
              <a:buFont typeface="Arial"/>
              <a:buChar char="•"/>
              <a:defRPr/>
            </a:pPr>
            <a:r>
              <a:rPr lang="en-US" dirty="0" smtClean="0"/>
              <a:t>Algae are protists categorized as being photosynthetic and may (or may not) be motile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8786" name="Picture 2" descr="figure_03_06"/>
          <p:cNvPicPr>
            <a:picLocks noChangeAspect="1" noChangeArrowheads="1"/>
          </p:cNvPicPr>
          <p:nvPr/>
        </p:nvPicPr>
        <p:blipFill>
          <a:blip r:embed="rId3"/>
          <a:srcRect/>
          <a:stretch>
            <a:fillRect/>
          </a:stretch>
        </p:blipFill>
        <p:spPr bwMode="auto">
          <a:xfrm>
            <a:off x="304800" y="647700"/>
            <a:ext cx="8531225" cy="55705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9863" y="274638"/>
            <a:ext cx="8785225" cy="1143000"/>
          </a:xfrm>
        </p:spPr>
        <p:txBody>
          <a:bodyPr rtlCol="0">
            <a:normAutofit fontScale="90000"/>
          </a:bodyPr>
          <a:lstStyle/>
          <a:p>
            <a:pPr eaLnBrk="1" fontAlgn="auto" hangingPunct="1">
              <a:spcAft>
                <a:spcPts val="0"/>
              </a:spcAft>
              <a:defRPr/>
            </a:pPr>
            <a:r>
              <a:rPr lang="en-US" dirty="0" smtClean="0"/>
              <a:t>Most Protists are Single-Celled and Microscopic</a:t>
            </a:r>
            <a:endParaRPr lang="en-US" dirty="0"/>
          </a:p>
        </p:txBody>
      </p:sp>
      <p:sp>
        <p:nvSpPr>
          <p:cNvPr id="29698" name="Content Placeholder 2"/>
          <p:cNvSpPr>
            <a:spLocks noGrp="1"/>
          </p:cNvSpPr>
          <p:nvPr>
            <p:ph idx="1"/>
          </p:nvPr>
        </p:nvSpPr>
        <p:spPr/>
        <p:txBody>
          <a:bodyPr/>
          <a:lstStyle/>
          <a:p>
            <a:pPr eaLnBrk="1" hangingPunct="1"/>
            <a:r>
              <a:rPr lang="en-US" smtClean="0"/>
              <a:t>Protists are mobile, single-celled microscopic organisms</a:t>
            </a:r>
          </a:p>
          <a:p>
            <a:pPr eaLnBrk="1" hangingPunct="1"/>
            <a:r>
              <a:rPr lang="en-US" smtClean="0"/>
              <a:t>Protists move about by means of flagella, cilia, or pseudopodia</a:t>
            </a:r>
          </a:p>
          <a:p>
            <a:pPr eaLnBrk="1" hangingPunct="1"/>
            <a:r>
              <a:rPr lang="en-US" smtClean="0"/>
              <a:t>Slime molds, commonly found on rotting vegetables, can exist as either a single-celled or multicellular organism</a:t>
            </a:r>
          </a:p>
          <a:p>
            <a:pPr eaLnBrk="1" hangingPunct="1"/>
            <a:endParaRPr 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1858" name="Picture 2" descr="figure_03_08_02"/>
          <p:cNvPicPr>
            <a:picLocks noChangeAspect="1" noChangeArrowheads="1"/>
          </p:cNvPicPr>
          <p:nvPr/>
        </p:nvPicPr>
        <p:blipFill>
          <a:blip r:embed="rId3"/>
          <a:srcRect/>
          <a:stretch>
            <a:fillRect/>
          </a:stretch>
        </p:blipFill>
        <p:spPr bwMode="auto">
          <a:xfrm>
            <a:off x="304800" y="482600"/>
            <a:ext cx="8531225" cy="5892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Protists are Autotrophs, Heterotrophs, or Mixotrophs</a:t>
            </a:r>
            <a:endParaRPr lang="en-US" dirty="0"/>
          </a:p>
        </p:txBody>
      </p:sp>
      <p:sp>
        <p:nvSpPr>
          <p:cNvPr id="31746" name="Content Placeholder 2"/>
          <p:cNvSpPr>
            <a:spLocks noGrp="1"/>
          </p:cNvSpPr>
          <p:nvPr>
            <p:ph idx="1"/>
          </p:nvPr>
        </p:nvSpPr>
        <p:spPr/>
        <p:txBody>
          <a:bodyPr/>
          <a:lstStyle/>
          <a:p>
            <a:pPr eaLnBrk="1" hangingPunct="1"/>
            <a:r>
              <a:rPr lang="en-US" smtClean="0"/>
              <a:t>Algae are autotrophic producers that use energy from sunlight to carry out photosynthesis and release oxygen gas as a by-product</a:t>
            </a:r>
          </a:p>
          <a:p>
            <a:pPr eaLnBrk="1" hangingPunct="1"/>
            <a:r>
              <a:rPr lang="en-US" smtClean="0"/>
              <a:t>Nearly half of the photosynthesis on Earth is carried out by free-floating, single-celled algae called phytoplankton</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hangingPunct="1"/>
            <a:r>
              <a:rPr lang="en-US" smtClean="0"/>
              <a:t>Did Plants Teach Rivers to Wander?</a:t>
            </a:r>
          </a:p>
        </p:txBody>
      </p:sp>
      <p:sp>
        <p:nvSpPr>
          <p:cNvPr id="14338" name="Content Placeholder 2"/>
          <p:cNvSpPr>
            <a:spLocks noGrp="1"/>
          </p:cNvSpPr>
          <p:nvPr>
            <p:ph idx="1"/>
          </p:nvPr>
        </p:nvSpPr>
        <p:spPr/>
        <p:txBody>
          <a:bodyPr/>
          <a:lstStyle/>
          <a:p>
            <a:pPr eaLnBrk="1" hangingPunct="1"/>
            <a:r>
              <a:rPr lang="en-US" smtClean="0"/>
              <a:t>Meandering rivers promote ecological diversity</a:t>
            </a:r>
          </a:p>
          <a:p>
            <a:pPr eaLnBrk="1" hangingPunct="1"/>
            <a:r>
              <a:rPr lang="en-US" smtClean="0"/>
              <a:t>Damaged rivers can harm an ecosystem by washing away fertile soils</a:t>
            </a:r>
          </a:p>
          <a:p>
            <a:pPr eaLnBrk="1" hangingPunct="1"/>
            <a:r>
              <a:rPr lang="en-US" smtClean="0"/>
              <a:t>River restoration projects must start by determining what makes rivers meander</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Protists are Autotrophs, Heterotrophs, or Mixotrophs</a:t>
            </a:r>
            <a:endParaRPr lang="en-US" dirty="0"/>
          </a:p>
        </p:txBody>
      </p:sp>
      <p:sp>
        <p:nvSpPr>
          <p:cNvPr id="32770" name="Content Placeholder 2"/>
          <p:cNvSpPr>
            <a:spLocks noGrp="1"/>
          </p:cNvSpPr>
          <p:nvPr>
            <p:ph idx="1"/>
          </p:nvPr>
        </p:nvSpPr>
        <p:spPr/>
        <p:txBody>
          <a:bodyPr/>
          <a:lstStyle/>
          <a:p>
            <a:pPr eaLnBrk="1" hangingPunct="1"/>
            <a:r>
              <a:rPr lang="en-US" smtClean="0"/>
              <a:t>Heterotrophic protists rely on other organisms for energy</a:t>
            </a:r>
          </a:p>
          <a:p>
            <a:pPr eaLnBrk="1" hangingPunct="1"/>
            <a:r>
              <a:rPr lang="en-US" smtClean="0"/>
              <a:t>Decomposers are heterotrophs that break down waste or dead material, releasing nutrients into the environment</a:t>
            </a:r>
          </a:p>
          <a:p>
            <a:pPr eaLnBrk="1" hangingPunct="1"/>
            <a:r>
              <a:rPr lang="en-US" smtClean="0"/>
              <a:t>Mixotrophs obtain energy from a variety of sources, depending on environmental conditions</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882" name="Picture 2" descr="figure_03_08_03"/>
          <p:cNvPicPr>
            <a:picLocks noChangeAspect="1" noChangeArrowheads="1"/>
          </p:cNvPicPr>
          <p:nvPr/>
        </p:nvPicPr>
        <p:blipFill>
          <a:blip r:embed="rId3"/>
          <a:srcRect/>
          <a:stretch>
            <a:fillRect/>
          </a:stretch>
        </p:blipFill>
        <p:spPr bwMode="auto">
          <a:xfrm>
            <a:off x="304800" y="317500"/>
            <a:ext cx="8531225" cy="62214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smtClean="0"/>
              <a:t>Some Protists Are Pathogens</a:t>
            </a:r>
          </a:p>
        </p:txBody>
      </p:sp>
      <p:sp>
        <p:nvSpPr>
          <p:cNvPr id="34818" name="Content Placeholder 2"/>
          <p:cNvSpPr>
            <a:spLocks noGrp="1"/>
          </p:cNvSpPr>
          <p:nvPr>
            <p:ph idx="1"/>
          </p:nvPr>
        </p:nvSpPr>
        <p:spPr/>
        <p:txBody>
          <a:bodyPr/>
          <a:lstStyle/>
          <a:p>
            <a:pPr eaLnBrk="1" hangingPunct="1"/>
            <a:r>
              <a:rPr lang="en-US" smtClean="0"/>
              <a:t>Some of the best-known protists are disease-causing pathogens</a:t>
            </a:r>
          </a:p>
          <a:p>
            <a:pPr lvl="1" eaLnBrk="1" hangingPunct="1"/>
            <a:r>
              <a:rPr lang="en-US" smtClean="0"/>
              <a:t>Dinoflagellates</a:t>
            </a:r>
          </a:p>
          <a:p>
            <a:pPr lvl="1" eaLnBrk="1" hangingPunct="1"/>
            <a:r>
              <a:rPr lang="en-US" i="1" smtClean="0"/>
              <a:t>Plasmodium</a:t>
            </a:r>
          </a:p>
          <a:p>
            <a:pPr lvl="1" eaLnBrk="1" hangingPunct="1"/>
            <a:r>
              <a:rPr lang="en-US" i="1" smtClean="0"/>
              <a:t>Trichomonas vaginalis</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Plantae: The Green Mantle of Our World</a:t>
            </a:r>
            <a:endParaRPr lang="en-US" dirty="0"/>
          </a:p>
        </p:txBody>
      </p:sp>
      <p:sp>
        <p:nvSpPr>
          <p:cNvPr id="35842" name="Content Placeholder 2"/>
          <p:cNvSpPr>
            <a:spLocks noGrp="1"/>
          </p:cNvSpPr>
          <p:nvPr>
            <p:ph idx="1"/>
          </p:nvPr>
        </p:nvSpPr>
        <p:spPr/>
        <p:txBody>
          <a:bodyPr/>
          <a:lstStyle/>
          <a:p>
            <a:pPr eaLnBrk="1" hangingPunct="1"/>
            <a:r>
              <a:rPr lang="en-US" smtClean="0"/>
              <a:t>Plants are multicellular autotrophs that use specialized organelles called chloroplasts to carry out photosynthesis</a:t>
            </a:r>
          </a:p>
          <a:p>
            <a:pPr eaLnBrk="1" hangingPunct="1"/>
            <a:r>
              <a:rPr lang="en-US" smtClean="0"/>
              <a:t>Plants can reproduce both sexually and asexually</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Plantae: The Green Mantle of Our World</a:t>
            </a:r>
            <a:endParaRPr lang="en-US" dirty="0"/>
          </a:p>
        </p:txBody>
      </p:sp>
      <p:sp>
        <p:nvSpPr>
          <p:cNvPr id="36866" name="Content Placeholder 2"/>
          <p:cNvSpPr>
            <a:spLocks noGrp="1"/>
          </p:cNvSpPr>
          <p:nvPr>
            <p:ph idx="1"/>
          </p:nvPr>
        </p:nvSpPr>
        <p:spPr/>
        <p:txBody>
          <a:bodyPr/>
          <a:lstStyle/>
          <a:p>
            <a:pPr eaLnBrk="1" hangingPunct="1"/>
            <a:r>
              <a:rPr lang="en-US" smtClean="0"/>
              <a:t>Bryophytes were the earliest land plants and include mosses, liverwort, and hornwort</a:t>
            </a:r>
          </a:p>
          <a:p>
            <a:pPr eaLnBrk="1" hangingPunct="1"/>
            <a:r>
              <a:rPr lang="en-US" smtClean="0"/>
              <a:t>Gymnosperms include conifers such as pines and firs</a:t>
            </a:r>
          </a:p>
          <a:p>
            <a:pPr eaLnBrk="1" hangingPunct="1"/>
            <a:r>
              <a:rPr lang="en-US" smtClean="0"/>
              <a:t>Angiosperms are flowering plants and are vital to humans for food, clothing, medicines, and many other products</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5954" name="Picture 2" descr="figure_03_10"/>
          <p:cNvPicPr>
            <a:picLocks noChangeAspect="1" noChangeArrowheads="1"/>
          </p:cNvPicPr>
          <p:nvPr/>
        </p:nvPicPr>
        <p:blipFill>
          <a:blip r:embed="rId3"/>
          <a:srcRect/>
          <a:stretch>
            <a:fillRect/>
          </a:stretch>
        </p:blipFill>
        <p:spPr bwMode="auto">
          <a:xfrm>
            <a:off x="571500" y="215900"/>
            <a:ext cx="800735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smtClean="0"/>
              <a:t>Plants Had to Adapt to Life on Land</a:t>
            </a:r>
          </a:p>
        </p:txBody>
      </p:sp>
      <p:sp>
        <p:nvSpPr>
          <p:cNvPr id="38914" name="Content Placeholder 2"/>
          <p:cNvSpPr>
            <a:spLocks noGrp="1"/>
          </p:cNvSpPr>
          <p:nvPr>
            <p:ph idx="1"/>
          </p:nvPr>
        </p:nvSpPr>
        <p:spPr/>
        <p:txBody>
          <a:bodyPr/>
          <a:lstStyle/>
          <a:p>
            <a:pPr eaLnBrk="1" hangingPunct="1"/>
            <a:r>
              <a:rPr lang="en-US" smtClean="0"/>
              <a:t>In order to evolve on land, plants developed a waxy cuticle that prevents them from drying out</a:t>
            </a:r>
          </a:p>
          <a:p>
            <a:pPr eaLnBrk="1" hangingPunct="1"/>
            <a:r>
              <a:rPr lang="en-US" smtClean="0"/>
              <a:t>Stomata are pores that open and close to allow the carbon dioxide needed for photosynthesis to enter the leaves</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6978" name="Picture 2" descr="figure_03_11"/>
          <p:cNvPicPr>
            <a:picLocks noChangeAspect="1" noChangeArrowheads="1"/>
          </p:cNvPicPr>
          <p:nvPr/>
        </p:nvPicPr>
        <p:blipFill>
          <a:blip r:embed="rId3"/>
          <a:srcRect/>
          <a:stretch>
            <a:fillRect/>
          </a:stretch>
        </p:blipFill>
        <p:spPr bwMode="auto">
          <a:xfrm>
            <a:off x="762000" y="215900"/>
            <a:ext cx="761682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smtClean="0"/>
              <a:t>Lignin Enables Plants to Grow Tall</a:t>
            </a:r>
          </a:p>
        </p:txBody>
      </p:sp>
      <p:sp>
        <p:nvSpPr>
          <p:cNvPr id="40962" name="Content Placeholder 2"/>
          <p:cNvSpPr>
            <a:spLocks noGrp="1"/>
          </p:cNvSpPr>
          <p:nvPr>
            <p:ph idx="1"/>
          </p:nvPr>
        </p:nvSpPr>
        <p:spPr/>
        <p:txBody>
          <a:bodyPr/>
          <a:lstStyle/>
          <a:p>
            <a:pPr eaLnBrk="1" hangingPunct="1"/>
            <a:r>
              <a:rPr lang="en-US" smtClean="0"/>
              <a:t>Plants have a strong but flexible cell wall composed of cellulose</a:t>
            </a:r>
          </a:p>
          <a:p>
            <a:pPr eaLnBrk="1" hangingPunct="1"/>
            <a:r>
              <a:rPr lang="en-US" smtClean="0"/>
              <a:t>Lignin is one of the strongest natural substances; it links cellulose fibers together to create a rigid cell network</a:t>
            </a:r>
          </a:p>
          <a:p>
            <a:pPr eaLnBrk="1" hangingPunct="1"/>
            <a:r>
              <a:rPr lang="en-US" smtClean="0"/>
              <a:t>Together, lignin and cellulose enable trees and plants to grow tall</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4146" name="Picture 2" descr="figure_03_15_01"/>
          <p:cNvPicPr>
            <a:picLocks noChangeAspect="1" noChangeArrowheads="1"/>
          </p:cNvPicPr>
          <p:nvPr/>
        </p:nvPicPr>
        <p:blipFill>
          <a:blip r:embed="rId3"/>
          <a:srcRect/>
          <a:stretch>
            <a:fillRect/>
          </a:stretch>
        </p:blipFill>
        <p:spPr bwMode="auto">
          <a:xfrm>
            <a:off x="304800" y="279400"/>
            <a:ext cx="8531225" cy="63071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7458" name="Picture 2" descr="unnumbered_03_p50"/>
          <p:cNvPicPr>
            <a:picLocks noChangeAspect="1" noChangeArrowheads="1"/>
          </p:cNvPicPr>
          <p:nvPr/>
        </p:nvPicPr>
        <p:blipFill>
          <a:blip r:embed="rId3"/>
          <a:srcRect/>
          <a:stretch>
            <a:fillRect/>
          </a:stretch>
        </p:blipFill>
        <p:spPr bwMode="auto">
          <a:xfrm>
            <a:off x="2489200" y="215900"/>
            <a:ext cx="416877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Title 1"/>
          <p:cNvSpPr>
            <a:spLocks noGrp="1"/>
          </p:cNvSpPr>
          <p:nvPr>
            <p:ph type="title"/>
          </p:nvPr>
        </p:nvSpPr>
        <p:spPr>
          <a:xfrm>
            <a:off x="0" y="274638"/>
            <a:ext cx="9144000" cy="1143000"/>
          </a:xfrm>
        </p:spPr>
        <p:txBody>
          <a:bodyPr/>
          <a:lstStyle/>
          <a:p>
            <a:pPr eaLnBrk="1" hangingPunct="1"/>
            <a:r>
              <a:rPr lang="en-US" smtClean="0"/>
              <a:t>The Vascular System Enables Plants to Move Fluids Efficiently</a:t>
            </a:r>
          </a:p>
        </p:txBody>
      </p:sp>
      <p:sp>
        <p:nvSpPr>
          <p:cNvPr id="43010" name="Content Placeholder 2"/>
          <p:cNvSpPr>
            <a:spLocks noGrp="1"/>
          </p:cNvSpPr>
          <p:nvPr>
            <p:ph idx="1"/>
          </p:nvPr>
        </p:nvSpPr>
        <p:spPr/>
        <p:txBody>
          <a:bodyPr/>
          <a:lstStyle/>
          <a:p>
            <a:pPr eaLnBrk="1" hangingPunct="1">
              <a:lnSpc>
                <a:spcPct val="90000"/>
              </a:lnSpc>
            </a:pPr>
            <a:r>
              <a:rPr lang="en-US" smtClean="0"/>
              <a:t>Bryophytes often grow in moist environments, allowing them to obtain water through capillary action</a:t>
            </a:r>
          </a:p>
          <a:p>
            <a:pPr eaLnBrk="1" hangingPunct="1">
              <a:lnSpc>
                <a:spcPct val="90000"/>
              </a:lnSpc>
            </a:pPr>
            <a:r>
              <a:rPr lang="en-US" smtClean="0"/>
              <a:t>Angiosperms and gymnosperms have specialized tissues that form a vascular system</a:t>
            </a:r>
          </a:p>
          <a:p>
            <a:pPr eaLnBrk="1" hangingPunct="1">
              <a:lnSpc>
                <a:spcPct val="90000"/>
              </a:lnSpc>
            </a:pPr>
            <a:r>
              <a:rPr lang="en-US" smtClean="0"/>
              <a:t>Phloem is vascular tissue that transports food molecules to plant cells</a:t>
            </a:r>
          </a:p>
          <a:p>
            <a:pPr eaLnBrk="1" hangingPunct="1">
              <a:lnSpc>
                <a:spcPct val="90000"/>
              </a:lnSpc>
            </a:pPr>
            <a:r>
              <a:rPr lang="en-US" smtClean="0"/>
              <a:t>Xylem is vascular tissue that transports water and dissolved nutrients to plant cells</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Vascular System Enables Plants to Move Fluids Efficiently</a:t>
            </a:r>
            <a:endParaRPr lang="en-US" dirty="0"/>
          </a:p>
        </p:txBody>
      </p:sp>
      <p:sp>
        <p:nvSpPr>
          <p:cNvPr id="44034" name="Content Placeholder 2"/>
          <p:cNvSpPr>
            <a:spLocks noGrp="1"/>
          </p:cNvSpPr>
          <p:nvPr>
            <p:ph idx="1"/>
          </p:nvPr>
        </p:nvSpPr>
        <p:spPr/>
        <p:txBody>
          <a:bodyPr/>
          <a:lstStyle/>
          <a:p>
            <a:pPr eaLnBrk="1" hangingPunct="1"/>
            <a:r>
              <a:rPr lang="en-US" smtClean="0"/>
              <a:t>Root xylem brings water from the soil to the aboveground parts of the plant</a:t>
            </a:r>
          </a:p>
          <a:p>
            <a:pPr eaLnBrk="1" hangingPunct="1"/>
            <a:r>
              <a:rPr lang="en-US" smtClean="0"/>
              <a:t>Root phloem delivers sugars produced in the leaves to nonphotosynthetic tissues belowground</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Evolution of Seeds Contributed to the Success of Gymnosperms</a:t>
            </a:r>
            <a:endParaRPr lang="en-US" dirty="0"/>
          </a:p>
        </p:txBody>
      </p:sp>
      <p:sp>
        <p:nvSpPr>
          <p:cNvPr id="45058" name="Content Placeholder 2"/>
          <p:cNvSpPr>
            <a:spLocks noGrp="1"/>
          </p:cNvSpPr>
          <p:nvPr>
            <p:ph idx="1"/>
          </p:nvPr>
        </p:nvSpPr>
        <p:spPr/>
        <p:txBody>
          <a:bodyPr/>
          <a:lstStyle/>
          <a:p>
            <a:pPr eaLnBrk="1" hangingPunct="1"/>
            <a:r>
              <a:rPr lang="en-US" smtClean="0"/>
              <a:t>Gymnosperms were the first plants to evolve pollen, a microscopic structure that contains sperm cells</a:t>
            </a:r>
          </a:p>
          <a:p>
            <a:pPr eaLnBrk="1" hangingPunct="1"/>
            <a:r>
              <a:rPr lang="en-US" smtClean="0"/>
              <a:t>Pollen is dry, powdery, and produced in great quantities</a:t>
            </a:r>
          </a:p>
          <a:p>
            <a:pPr eaLnBrk="1" hangingPunct="1"/>
            <a:r>
              <a:rPr lang="en-US" smtClean="0"/>
              <a:t>Gymnosperms were the first plants to evolve the seed</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Evolution of Seeds Contributed to the Success of Gymnosperms</a:t>
            </a:r>
            <a:endParaRPr lang="en-US" dirty="0"/>
          </a:p>
        </p:txBody>
      </p:sp>
      <p:sp>
        <p:nvSpPr>
          <p:cNvPr id="46082" name="Content Placeholder 2"/>
          <p:cNvSpPr>
            <a:spLocks noGrp="1"/>
          </p:cNvSpPr>
          <p:nvPr>
            <p:ph idx="1"/>
          </p:nvPr>
        </p:nvSpPr>
        <p:spPr/>
        <p:txBody>
          <a:bodyPr/>
          <a:lstStyle/>
          <a:p>
            <a:pPr eaLnBrk="1" hangingPunct="1"/>
            <a:r>
              <a:rPr lang="en-US" smtClean="0"/>
              <a:t>A seed is made up of a plant embryo and a short supply of food encased in a protective seed coat</a:t>
            </a:r>
          </a:p>
          <a:p>
            <a:pPr eaLnBrk="1" hangingPunct="1"/>
            <a:r>
              <a:rPr lang="en-US" smtClean="0"/>
              <a:t>Gymnosperms produce winged seeds that can drift far from the parent to increase the chance of survival </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9026" name="Picture 2" descr="figure_03_12"/>
          <p:cNvPicPr>
            <a:picLocks noChangeAspect="1" noChangeArrowheads="1"/>
          </p:cNvPicPr>
          <p:nvPr/>
        </p:nvPicPr>
        <p:blipFill>
          <a:blip r:embed="rId3"/>
          <a:srcRect/>
          <a:stretch>
            <a:fillRect/>
          </a:stretch>
        </p:blipFill>
        <p:spPr bwMode="auto">
          <a:xfrm>
            <a:off x="482600" y="215900"/>
            <a:ext cx="817245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Angiosperms Produce </a:t>
            </a:r>
            <a:br>
              <a:rPr lang="en-US" dirty="0" smtClean="0"/>
            </a:br>
            <a:r>
              <a:rPr lang="en-US" dirty="0" smtClean="0"/>
              <a:t>Flowers and Fruit</a:t>
            </a:r>
            <a:endParaRPr lang="en-US" dirty="0"/>
          </a:p>
        </p:txBody>
      </p:sp>
      <p:sp>
        <p:nvSpPr>
          <p:cNvPr id="48130" name="Content Placeholder 2"/>
          <p:cNvSpPr>
            <a:spLocks noGrp="1"/>
          </p:cNvSpPr>
          <p:nvPr>
            <p:ph idx="1"/>
          </p:nvPr>
        </p:nvSpPr>
        <p:spPr/>
        <p:txBody>
          <a:bodyPr/>
          <a:lstStyle/>
          <a:p>
            <a:pPr eaLnBrk="1" hangingPunct="1">
              <a:lnSpc>
                <a:spcPct val="90000"/>
              </a:lnSpc>
            </a:pPr>
            <a:r>
              <a:rPr lang="en-US" smtClean="0"/>
              <a:t>Angiosperms are the most dominant and diverse group of plants</a:t>
            </a:r>
          </a:p>
          <a:p>
            <a:pPr eaLnBrk="1" hangingPunct="1">
              <a:lnSpc>
                <a:spcPct val="90000"/>
              </a:lnSpc>
            </a:pPr>
            <a:r>
              <a:rPr lang="en-US" smtClean="0"/>
              <a:t>The flowers of angiosperms facilitate sexual reproduction by bringing together the male and female gametes</a:t>
            </a:r>
          </a:p>
          <a:p>
            <a:pPr eaLnBrk="1" hangingPunct="1">
              <a:lnSpc>
                <a:spcPct val="90000"/>
              </a:lnSpc>
            </a:pPr>
            <a:r>
              <a:rPr lang="en-US" smtClean="0"/>
              <a:t>Plants are considered bisexual; they contain both male and female structures</a:t>
            </a:r>
          </a:p>
          <a:p>
            <a:pPr eaLnBrk="1" hangingPunct="1">
              <a:lnSpc>
                <a:spcPct val="90000"/>
              </a:lnSpc>
            </a:pPr>
            <a:r>
              <a:rPr lang="en-US" smtClean="0"/>
              <a:t>The stamen is the male structure; it produces pollen, which contains sperm</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Angiosperms Produce </a:t>
            </a:r>
            <a:br>
              <a:rPr lang="en-US" dirty="0" smtClean="0"/>
            </a:br>
            <a:r>
              <a:rPr lang="en-US" dirty="0" smtClean="0"/>
              <a:t>Flowers and Fruit</a:t>
            </a:r>
            <a:endParaRPr lang="en-US" dirty="0"/>
          </a:p>
        </p:txBody>
      </p:sp>
      <p:sp>
        <p:nvSpPr>
          <p:cNvPr id="49154" name="Content Placeholder 2"/>
          <p:cNvSpPr>
            <a:spLocks noGrp="1"/>
          </p:cNvSpPr>
          <p:nvPr>
            <p:ph idx="1"/>
          </p:nvPr>
        </p:nvSpPr>
        <p:spPr/>
        <p:txBody>
          <a:bodyPr/>
          <a:lstStyle/>
          <a:p>
            <a:pPr eaLnBrk="1" hangingPunct="1"/>
            <a:r>
              <a:rPr lang="en-US" smtClean="0"/>
              <a:t>The carpel is the female structure that houses the ovary</a:t>
            </a:r>
          </a:p>
          <a:p>
            <a:pPr eaLnBrk="1" hangingPunct="1"/>
            <a:r>
              <a:rPr lang="en-US" smtClean="0"/>
              <a:t>After fertilization, the embryo is enclosed in protective layers that form the seed</a:t>
            </a:r>
          </a:p>
          <a:p>
            <a:pPr eaLnBrk="1" hangingPunct="1"/>
            <a:r>
              <a:rPr lang="en-US" smtClean="0"/>
              <a:t>The base of the carpel matures into the fruit, which contains the seeds</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Angiosperms Produce </a:t>
            </a:r>
            <a:br>
              <a:rPr lang="en-US" dirty="0" smtClean="0"/>
            </a:br>
            <a:r>
              <a:rPr lang="en-US" dirty="0" smtClean="0"/>
              <a:t>Flowers and Fruit</a:t>
            </a:r>
            <a:endParaRPr lang="en-US" dirty="0"/>
          </a:p>
        </p:txBody>
      </p:sp>
      <p:sp>
        <p:nvSpPr>
          <p:cNvPr id="50178" name="Content Placeholder 2"/>
          <p:cNvSpPr>
            <a:spLocks noGrp="1"/>
          </p:cNvSpPr>
          <p:nvPr>
            <p:ph idx="1"/>
          </p:nvPr>
        </p:nvSpPr>
        <p:spPr/>
        <p:txBody>
          <a:bodyPr/>
          <a:lstStyle/>
          <a:p>
            <a:pPr eaLnBrk="1" hangingPunct="1"/>
            <a:r>
              <a:rPr lang="en-US" smtClean="0"/>
              <a:t>Some angiosperms rely on the wind for pollination while others rely on animals to transport their pollen</a:t>
            </a:r>
          </a:p>
          <a:p>
            <a:pPr eaLnBrk="1" hangingPunct="1"/>
            <a:r>
              <a:rPr lang="en-US" smtClean="0"/>
              <a:t>Bright petals, odors, and sugary nectar are used to attract pollinators</a:t>
            </a:r>
          </a:p>
          <a:p>
            <a:pPr eaLnBrk="1" hangingPunct="1"/>
            <a:r>
              <a:rPr lang="en-US" smtClean="0"/>
              <a:t>Animal pollination is more effective and targeted than wind pollination</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5170" name="Picture 2" descr="figure_03_15_02"/>
          <p:cNvPicPr>
            <a:picLocks noChangeAspect="1" noChangeArrowheads="1"/>
          </p:cNvPicPr>
          <p:nvPr/>
        </p:nvPicPr>
        <p:blipFill>
          <a:blip r:embed="rId3"/>
          <a:srcRect/>
          <a:stretch>
            <a:fillRect/>
          </a:stretch>
        </p:blipFill>
        <p:spPr bwMode="auto">
          <a:xfrm>
            <a:off x="304800" y="317500"/>
            <a:ext cx="8531225" cy="6216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Title 1"/>
          <p:cNvSpPr>
            <a:spLocks noGrp="1"/>
          </p:cNvSpPr>
          <p:nvPr>
            <p:ph type="title"/>
          </p:nvPr>
        </p:nvSpPr>
        <p:spPr>
          <a:xfrm>
            <a:off x="150813" y="274638"/>
            <a:ext cx="8831262" cy="1143000"/>
          </a:xfrm>
        </p:spPr>
        <p:txBody>
          <a:bodyPr/>
          <a:lstStyle/>
          <a:p>
            <a:pPr eaLnBrk="1" hangingPunct="1"/>
            <a:r>
              <a:rPr lang="en-US" sz="4000" smtClean="0"/>
              <a:t>Plants Are the Basis of Land Ecosystems and Provide Many Valuable Products</a:t>
            </a:r>
          </a:p>
        </p:txBody>
      </p:sp>
      <p:sp>
        <p:nvSpPr>
          <p:cNvPr id="52226" name="Content Placeholder 2"/>
          <p:cNvSpPr>
            <a:spLocks noGrp="1"/>
          </p:cNvSpPr>
          <p:nvPr>
            <p:ph idx="1"/>
          </p:nvPr>
        </p:nvSpPr>
        <p:spPr/>
        <p:txBody>
          <a:bodyPr/>
          <a:lstStyle/>
          <a:p>
            <a:pPr eaLnBrk="1" hangingPunct="1"/>
            <a:r>
              <a:rPr lang="en-US" smtClean="0"/>
              <a:t>Nearly all organisms on land depend on plants for food</a:t>
            </a:r>
          </a:p>
          <a:p>
            <a:pPr eaLnBrk="1" hangingPunct="1"/>
            <a:r>
              <a:rPr lang="en-US" smtClean="0"/>
              <a:t>Humans depend on plants for food, clothes, medicines, and many other products</a:t>
            </a:r>
          </a:p>
          <a:p>
            <a:pPr eaLnBrk="1" hangingPunct="1"/>
            <a:r>
              <a:rPr lang="en-US" smtClean="0"/>
              <a:t>Plants have value when left in nature as well</a:t>
            </a:r>
          </a:p>
          <a:p>
            <a:pPr lvl="1" eaLnBrk="1" hangingPunct="1"/>
            <a:r>
              <a:rPr lang="en-US" smtClean="0"/>
              <a:t>Preventing runoff and erosion</a:t>
            </a:r>
          </a:p>
          <a:p>
            <a:pPr lvl="1" eaLnBrk="1" hangingPunct="1"/>
            <a:r>
              <a:rPr lang="en-US" smtClean="0"/>
              <a:t>Recycle carbon dioxide from the atmosphere</a:t>
            </a:r>
          </a:p>
          <a:p>
            <a:pPr lvl="1" eaLnBrk="1" hangingPunct="1"/>
            <a:r>
              <a:rPr lang="en-US" smtClean="0"/>
              <a:t>Produce oxygen to breath</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mtClean="0"/>
              <a:t>The Mind-Boggling Diversity of Life</a:t>
            </a:r>
          </a:p>
        </p:txBody>
      </p:sp>
      <p:sp>
        <p:nvSpPr>
          <p:cNvPr id="16386" name="Content Placeholder 2"/>
          <p:cNvSpPr>
            <a:spLocks noGrp="1"/>
          </p:cNvSpPr>
          <p:nvPr>
            <p:ph idx="1"/>
          </p:nvPr>
        </p:nvSpPr>
        <p:spPr/>
        <p:txBody>
          <a:bodyPr/>
          <a:lstStyle/>
          <a:p>
            <a:pPr eaLnBrk="1" hangingPunct="1"/>
            <a:r>
              <a:rPr lang="en-US" smtClean="0"/>
              <a:t>The Eukarya domain contains four kingdoms</a:t>
            </a:r>
          </a:p>
          <a:p>
            <a:pPr lvl="1" eaLnBrk="1" hangingPunct="1"/>
            <a:r>
              <a:rPr lang="en-US" smtClean="0"/>
              <a:t>Protista</a:t>
            </a:r>
          </a:p>
          <a:p>
            <a:pPr lvl="1" eaLnBrk="1" hangingPunct="1"/>
            <a:r>
              <a:rPr lang="en-US" smtClean="0"/>
              <a:t>Plantae</a:t>
            </a:r>
          </a:p>
          <a:p>
            <a:pPr lvl="1" eaLnBrk="1" hangingPunct="1"/>
            <a:r>
              <a:rPr lang="en-US" smtClean="0"/>
              <a:t>Fungi</a:t>
            </a:r>
          </a:p>
          <a:p>
            <a:pPr lvl="1" eaLnBrk="1" hangingPunct="1"/>
            <a:r>
              <a:rPr lang="en-US" smtClean="0"/>
              <a:t>Animalia </a:t>
            </a:r>
          </a:p>
          <a:p>
            <a:pPr eaLnBrk="1" hangingPunct="1"/>
            <a:r>
              <a:rPr lang="en-US" smtClean="0"/>
              <a:t>Eukaryotes evolved sometime after prokaryotes populated the Earth</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smtClean="0"/>
              <a:t>Fungi: A World of Decomposers</a:t>
            </a:r>
          </a:p>
        </p:txBody>
      </p:sp>
      <p:sp>
        <p:nvSpPr>
          <p:cNvPr id="53250" name="Content Placeholder 2"/>
          <p:cNvSpPr>
            <a:spLocks noGrp="1"/>
          </p:cNvSpPr>
          <p:nvPr>
            <p:ph idx="1"/>
          </p:nvPr>
        </p:nvSpPr>
        <p:spPr/>
        <p:txBody>
          <a:bodyPr/>
          <a:lstStyle/>
          <a:p>
            <a:pPr eaLnBrk="1" hangingPunct="1"/>
            <a:r>
              <a:rPr lang="en-US" smtClean="0"/>
              <a:t>Fungi are absorptive heterotrophs that digest organic material outside the body and absorb the released molecules</a:t>
            </a:r>
          </a:p>
          <a:p>
            <a:pPr eaLnBrk="1" hangingPunct="1"/>
            <a:r>
              <a:rPr lang="en-US" smtClean="0"/>
              <a:t>Fungal cells have a protective cell wall that can produce chitin to help protect the cell</a:t>
            </a:r>
          </a:p>
          <a:p>
            <a:pPr eaLnBrk="1" hangingPunct="1"/>
            <a:r>
              <a:rPr lang="en-US" smtClean="0"/>
              <a:t>DNA comparisons show that fungi are more closely related to humans than to plants</a:t>
            </a:r>
          </a:p>
          <a:p>
            <a:pPr eaLnBrk="1" hangingPunct="1">
              <a:buFont typeface="Arial" charset="0"/>
              <a:buNone/>
            </a:pPr>
            <a:endParaRPr lang="en-US" smtClean="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r>
              <a:rPr lang="en-US" smtClean="0"/>
              <a:t>Fungi: A World of Decomposers</a:t>
            </a:r>
          </a:p>
        </p:txBody>
      </p:sp>
      <p:sp>
        <p:nvSpPr>
          <p:cNvPr id="54274" name="Content Placeholder 2"/>
          <p:cNvSpPr>
            <a:spLocks noGrp="1"/>
          </p:cNvSpPr>
          <p:nvPr>
            <p:ph idx="1"/>
          </p:nvPr>
        </p:nvSpPr>
        <p:spPr/>
        <p:txBody>
          <a:bodyPr/>
          <a:lstStyle/>
          <a:p>
            <a:pPr eaLnBrk="1" hangingPunct="1">
              <a:lnSpc>
                <a:spcPct val="80000"/>
              </a:lnSpc>
            </a:pPr>
            <a:r>
              <a:rPr lang="en-US" sz="3000" smtClean="0"/>
              <a:t>There are three main fungal groups organized by their unique reproductive structures</a:t>
            </a:r>
          </a:p>
          <a:p>
            <a:pPr lvl="1" eaLnBrk="1" hangingPunct="1">
              <a:lnSpc>
                <a:spcPct val="80000"/>
              </a:lnSpc>
            </a:pPr>
            <a:r>
              <a:rPr lang="en-US" sz="2600" smtClean="0"/>
              <a:t>Zygomycetes</a:t>
            </a:r>
          </a:p>
          <a:p>
            <a:pPr lvl="1" eaLnBrk="1" hangingPunct="1">
              <a:lnSpc>
                <a:spcPct val="80000"/>
              </a:lnSpc>
            </a:pPr>
            <a:r>
              <a:rPr lang="en-US" sz="2600" smtClean="0"/>
              <a:t>Basidiomycetes</a:t>
            </a:r>
          </a:p>
          <a:p>
            <a:pPr lvl="1" eaLnBrk="1" hangingPunct="1">
              <a:lnSpc>
                <a:spcPct val="80000"/>
              </a:lnSpc>
            </a:pPr>
            <a:r>
              <a:rPr lang="en-US" sz="2600" smtClean="0"/>
              <a:t>Ascomycetes</a:t>
            </a:r>
          </a:p>
          <a:p>
            <a:pPr eaLnBrk="1" hangingPunct="1">
              <a:lnSpc>
                <a:spcPct val="80000"/>
              </a:lnSpc>
            </a:pPr>
            <a:r>
              <a:rPr lang="en-US" sz="3000" smtClean="0"/>
              <a:t>Decomposers are fungi that live off nonliving organic material</a:t>
            </a:r>
          </a:p>
          <a:p>
            <a:pPr eaLnBrk="1" hangingPunct="1">
              <a:lnSpc>
                <a:spcPct val="80000"/>
              </a:lnSpc>
            </a:pPr>
            <a:r>
              <a:rPr lang="en-US" sz="3000" smtClean="0"/>
              <a:t>Parasites are fungi that live off other organisms, causing harm</a:t>
            </a:r>
          </a:p>
          <a:p>
            <a:pPr eaLnBrk="1" hangingPunct="1">
              <a:lnSpc>
                <a:spcPct val="80000"/>
              </a:lnSpc>
            </a:pPr>
            <a:r>
              <a:rPr lang="en-US" sz="3000" smtClean="0"/>
              <a:t>Mutualists are fungi that live off other organisms, causing both organisms to benefit</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6194" name="Picture 2" descr="figure_03_16"/>
          <p:cNvPicPr>
            <a:picLocks noChangeAspect="1" noChangeArrowheads="1"/>
          </p:cNvPicPr>
          <p:nvPr/>
        </p:nvPicPr>
        <p:blipFill>
          <a:blip r:embed="rId3"/>
          <a:srcRect/>
          <a:stretch>
            <a:fillRect/>
          </a:stretch>
        </p:blipFill>
        <p:spPr bwMode="auto">
          <a:xfrm>
            <a:off x="1651000" y="215900"/>
            <a:ext cx="583882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US" sz="4000" smtClean="0"/>
              <a:t>Fungi Are Adapted for </a:t>
            </a:r>
            <a:br>
              <a:rPr lang="en-US" sz="4000" smtClean="0"/>
            </a:br>
            <a:r>
              <a:rPr lang="en-US" sz="4000" smtClean="0"/>
              <a:t>Absorptive Heterotrophy</a:t>
            </a:r>
          </a:p>
        </p:txBody>
      </p:sp>
      <p:sp>
        <p:nvSpPr>
          <p:cNvPr id="56322" name="Content Placeholder 2"/>
          <p:cNvSpPr>
            <a:spLocks noGrp="1"/>
          </p:cNvSpPr>
          <p:nvPr>
            <p:ph idx="1"/>
          </p:nvPr>
        </p:nvSpPr>
        <p:spPr/>
        <p:txBody>
          <a:bodyPr/>
          <a:lstStyle/>
          <a:p>
            <a:pPr eaLnBrk="1" hangingPunct="1"/>
            <a:r>
              <a:rPr lang="en-US" smtClean="0"/>
              <a:t>Fungi can be multicellular or single-celled species</a:t>
            </a:r>
          </a:p>
          <a:p>
            <a:pPr eaLnBrk="1" hangingPunct="1"/>
            <a:r>
              <a:rPr lang="en-US" smtClean="0"/>
              <a:t>The body of a multicellular fungus is called the mycelium and is made up of many mycelial strands of hyphae</a:t>
            </a:r>
          </a:p>
          <a:p>
            <a:pPr eaLnBrk="1" hangingPunct="1"/>
            <a:r>
              <a:rPr lang="en-US" smtClean="0"/>
              <a:t>Mycelia extend in the medium the fungus is growing on, and the hyphae absorb nutrients for the fungus to use</a:t>
            </a:r>
          </a:p>
          <a:p>
            <a:pPr eaLnBrk="1" hangingPunct="1"/>
            <a:endParaRPr lang="en-US" smtClean="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9266" name="Picture 2" descr="figure_03_17"/>
          <p:cNvPicPr>
            <a:picLocks noChangeAspect="1" noChangeArrowheads="1"/>
          </p:cNvPicPr>
          <p:nvPr/>
        </p:nvPicPr>
        <p:blipFill>
          <a:blip r:embed="rId3"/>
          <a:srcRect/>
          <a:stretch>
            <a:fillRect/>
          </a:stretch>
        </p:blipFill>
        <p:spPr bwMode="auto">
          <a:xfrm>
            <a:off x="825500" y="215900"/>
            <a:ext cx="750728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Fungi Have Unique Ways of Reproducing</a:t>
            </a:r>
            <a:endParaRPr lang="en-US" dirty="0"/>
          </a:p>
        </p:txBody>
      </p:sp>
      <p:sp>
        <p:nvSpPr>
          <p:cNvPr id="58370" name="Content Placeholder 2"/>
          <p:cNvSpPr>
            <a:spLocks noGrp="1"/>
          </p:cNvSpPr>
          <p:nvPr>
            <p:ph idx="1"/>
          </p:nvPr>
        </p:nvSpPr>
        <p:spPr/>
        <p:txBody>
          <a:bodyPr/>
          <a:lstStyle/>
          <a:p>
            <a:pPr eaLnBrk="1" hangingPunct="1"/>
            <a:r>
              <a:rPr lang="en-US" sz="3000" smtClean="0"/>
              <a:t>Fungi can reproduce both sexually and asexually</a:t>
            </a:r>
          </a:p>
          <a:p>
            <a:pPr eaLnBrk="1" hangingPunct="1"/>
            <a:r>
              <a:rPr lang="en-US" sz="3000" smtClean="0"/>
              <a:t>Yeast are single-celled fungi that reproduce asexually by budding, producing genetically identical offspring</a:t>
            </a:r>
          </a:p>
          <a:p>
            <a:pPr eaLnBrk="1" hangingPunct="1"/>
            <a:r>
              <a:rPr lang="en-US" sz="3000" smtClean="0"/>
              <a:t>Multicellular fungi can reproduce by fragmentation</a:t>
            </a:r>
          </a:p>
          <a:p>
            <a:pPr eaLnBrk="1" hangingPunct="1"/>
            <a:r>
              <a:rPr lang="en-US" sz="3000" smtClean="0"/>
              <a:t>Spores are asexual reproductive structures that can survive for long periods of time in a dormant state</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Fungi Have Unique Ways of Reproducing</a:t>
            </a:r>
            <a:endParaRPr lang="en-US" dirty="0"/>
          </a:p>
        </p:txBody>
      </p:sp>
      <p:sp>
        <p:nvSpPr>
          <p:cNvPr id="59394" name="Content Placeholder 2"/>
          <p:cNvSpPr>
            <a:spLocks noGrp="1"/>
          </p:cNvSpPr>
          <p:nvPr>
            <p:ph idx="1"/>
          </p:nvPr>
        </p:nvSpPr>
        <p:spPr/>
        <p:txBody>
          <a:bodyPr/>
          <a:lstStyle/>
          <a:p>
            <a:pPr eaLnBrk="1" hangingPunct="1"/>
            <a:r>
              <a:rPr lang="en-US" smtClean="0"/>
              <a:t>Sexual reproduction of fungi requires opposite mating types to come together to form fruiting bodies, which can then release spores</a:t>
            </a:r>
          </a:p>
          <a:p>
            <a:pPr eaLnBrk="1" hangingPunct="1"/>
            <a:r>
              <a:rPr lang="en-US" smtClean="0"/>
              <a:t>The spores of fruiting bodies produce genetically diverse fungi</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62" name="Picture 2" descr="figure_03_19_02"/>
          <p:cNvPicPr>
            <a:picLocks noChangeAspect="1" noChangeArrowheads="1"/>
          </p:cNvPicPr>
          <p:nvPr/>
        </p:nvPicPr>
        <p:blipFill>
          <a:blip r:embed="rId3"/>
          <a:srcRect/>
          <a:stretch>
            <a:fillRect/>
          </a:stretch>
        </p:blipFill>
        <p:spPr bwMode="auto">
          <a:xfrm>
            <a:off x="495300" y="215900"/>
            <a:ext cx="815340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Fungi Play a Key Role as Decomposers</a:t>
            </a:r>
            <a:endParaRPr lang="en-US" dirty="0"/>
          </a:p>
        </p:txBody>
      </p:sp>
      <p:sp>
        <p:nvSpPr>
          <p:cNvPr id="61442" name="Content Placeholder 2"/>
          <p:cNvSpPr>
            <a:spLocks noGrp="1"/>
          </p:cNvSpPr>
          <p:nvPr>
            <p:ph idx="1"/>
          </p:nvPr>
        </p:nvSpPr>
        <p:spPr/>
        <p:txBody>
          <a:bodyPr/>
          <a:lstStyle/>
          <a:p>
            <a:pPr eaLnBrk="1" hangingPunct="1"/>
            <a:r>
              <a:rPr lang="en-US" smtClean="0"/>
              <a:t>Fungi are the most important decomposers on land</a:t>
            </a:r>
          </a:p>
          <a:p>
            <a:pPr eaLnBrk="1" hangingPunct="1"/>
            <a:r>
              <a:rPr lang="en-US" smtClean="0"/>
              <a:t>Fungi are responsible for recycling nutrients by breaking down leaf litter and dead organisms into inorganic chemicals, which are used by other organisms to produce food</a:t>
            </a: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pPr eaLnBrk="1" hangingPunct="1"/>
            <a:r>
              <a:rPr lang="en-US" smtClean="0"/>
              <a:t>Fungi Can be  Dangerous Parasites</a:t>
            </a:r>
          </a:p>
        </p:txBody>
      </p:sp>
      <p:sp>
        <p:nvSpPr>
          <p:cNvPr id="62466" name="Content Placeholder 2"/>
          <p:cNvSpPr>
            <a:spLocks noGrp="1"/>
          </p:cNvSpPr>
          <p:nvPr>
            <p:ph idx="1"/>
          </p:nvPr>
        </p:nvSpPr>
        <p:spPr/>
        <p:txBody>
          <a:bodyPr/>
          <a:lstStyle/>
          <a:p>
            <a:pPr eaLnBrk="1" hangingPunct="1"/>
            <a:r>
              <a:rPr lang="en-US" smtClean="0"/>
              <a:t>Parasitic fungi grow their hyphae through the tissue of living organisms</a:t>
            </a:r>
          </a:p>
          <a:p>
            <a:pPr eaLnBrk="1" hangingPunct="1"/>
            <a:r>
              <a:rPr lang="en-US" smtClean="0"/>
              <a:t>Fungi are the most significant parasite of plants and are responsible for two-thirds of all the plant diseases</a:t>
            </a:r>
          </a:p>
          <a:p>
            <a:pPr eaLnBrk="1" hangingPunct="1">
              <a:buFont typeface="Arial" charset="0"/>
              <a:buNone/>
            </a:pPr>
            <a:endParaRPr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smtClean="0"/>
              <a:t>The Dawn of Eukarya</a:t>
            </a:r>
          </a:p>
        </p:txBody>
      </p:sp>
      <p:sp>
        <p:nvSpPr>
          <p:cNvPr id="17410" name="Content Placeholder 2"/>
          <p:cNvSpPr>
            <a:spLocks noGrp="1"/>
          </p:cNvSpPr>
          <p:nvPr>
            <p:ph idx="1"/>
          </p:nvPr>
        </p:nvSpPr>
        <p:spPr/>
        <p:txBody>
          <a:bodyPr/>
          <a:lstStyle/>
          <a:p>
            <a:pPr eaLnBrk="1" hangingPunct="1"/>
            <a:r>
              <a:rPr lang="en-US" smtClean="0"/>
              <a:t>The oldest Eukaryote fossil dates back 2.1 billion years</a:t>
            </a:r>
          </a:p>
          <a:p>
            <a:pPr eaLnBrk="1" hangingPunct="1"/>
            <a:r>
              <a:rPr lang="en-US" smtClean="0"/>
              <a:t>The evolution of eukaryotes introduced new ways of organizing cell structures and propagating life</a:t>
            </a: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en-US" smtClean="0"/>
              <a:t>Fungi Can Benefit Human Society</a:t>
            </a:r>
          </a:p>
        </p:txBody>
      </p:sp>
      <p:sp>
        <p:nvSpPr>
          <p:cNvPr id="63490" name="Content Placeholder 2"/>
          <p:cNvSpPr>
            <a:spLocks noGrp="1"/>
          </p:cNvSpPr>
          <p:nvPr>
            <p:ph idx="1"/>
          </p:nvPr>
        </p:nvSpPr>
        <p:spPr/>
        <p:txBody>
          <a:bodyPr/>
          <a:lstStyle/>
          <a:p>
            <a:pPr eaLnBrk="1" hangingPunct="1"/>
            <a:r>
              <a:rPr lang="en-US" smtClean="0"/>
              <a:t>Fungi provide humans with pharmaceuticals such as penicillin</a:t>
            </a:r>
          </a:p>
          <a:p>
            <a:pPr eaLnBrk="1" hangingPunct="1"/>
            <a:r>
              <a:rPr lang="en-US" smtClean="0"/>
              <a:t>Yeasts are essential fungi in the baking and alcohol industries</a:t>
            </a:r>
          </a:p>
          <a:p>
            <a:pPr eaLnBrk="1" hangingPunct="1"/>
            <a:r>
              <a:rPr lang="en-US" smtClean="0"/>
              <a:t>Truffles are fungal delicacies </a:t>
            </a:r>
          </a:p>
          <a:p>
            <a:pPr eaLnBrk="1" hangingPunct="1"/>
            <a:endParaRPr lang="en-US" smtClean="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pPr eaLnBrk="1" hangingPunct="1"/>
            <a:r>
              <a:rPr lang="en-US" sz="4000" smtClean="0"/>
              <a:t>Lichens and Mycorrhizae:  Collaborations between Kingdoms</a:t>
            </a:r>
          </a:p>
        </p:txBody>
      </p:sp>
      <p:sp>
        <p:nvSpPr>
          <p:cNvPr id="64514" name="Content Placeholder 2"/>
          <p:cNvSpPr>
            <a:spLocks noGrp="1"/>
          </p:cNvSpPr>
          <p:nvPr>
            <p:ph idx="1"/>
          </p:nvPr>
        </p:nvSpPr>
        <p:spPr/>
        <p:txBody>
          <a:bodyPr/>
          <a:lstStyle/>
          <a:p>
            <a:pPr eaLnBrk="1" hangingPunct="1"/>
            <a:r>
              <a:rPr lang="en-US" smtClean="0"/>
              <a:t>Symbiosis is the process of two organisms working together in close association</a:t>
            </a:r>
          </a:p>
          <a:p>
            <a:pPr lvl="1" eaLnBrk="1" hangingPunct="1"/>
            <a:r>
              <a:rPr lang="en-US" smtClean="0"/>
              <a:t>Ectosymbionts</a:t>
            </a:r>
          </a:p>
          <a:p>
            <a:pPr lvl="1" eaLnBrk="1" hangingPunct="1"/>
            <a:r>
              <a:rPr lang="en-US" smtClean="0"/>
              <a:t>Endosymbionts</a:t>
            </a:r>
          </a:p>
          <a:p>
            <a:pPr eaLnBrk="1" hangingPunct="1"/>
            <a:r>
              <a:rPr lang="en-US" smtClean="0"/>
              <a:t>Fungi have formed beneficial relationships with members of almost every kingdom</a:t>
            </a:r>
          </a:p>
          <a:p>
            <a:pPr lvl="1" eaLnBrk="1" hangingPunct="1"/>
            <a:endParaRPr lang="en-US" smtClean="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5410" name="Picture 2" descr="figure_03_21"/>
          <p:cNvPicPr>
            <a:picLocks noChangeAspect="1" noChangeArrowheads="1"/>
          </p:cNvPicPr>
          <p:nvPr/>
        </p:nvPicPr>
        <p:blipFill>
          <a:blip r:embed="rId3"/>
          <a:srcRect/>
          <a:stretch>
            <a:fillRect/>
          </a:stretch>
        </p:blipFill>
        <p:spPr bwMode="auto">
          <a:xfrm>
            <a:off x="304800" y="457200"/>
            <a:ext cx="8531225" cy="59483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Lichens Contain a Fungus and a Photosynthetic Microbe</a:t>
            </a:r>
            <a:endParaRPr lang="en-US" dirty="0"/>
          </a:p>
        </p:txBody>
      </p:sp>
      <p:sp>
        <p:nvSpPr>
          <p:cNvPr id="66562" name="Content Placeholder 2"/>
          <p:cNvSpPr>
            <a:spLocks noGrp="1"/>
          </p:cNvSpPr>
          <p:nvPr>
            <p:ph idx="1"/>
          </p:nvPr>
        </p:nvSpPr>
        <p:spPr/>
        <p:txBody>
          <a:bodyPr/>
          <a:lstStyle/>
          <a:p>
            <a:pPr eaLnBrk="1" hangingPunct="1">
              <a:lnSpc>
                <a:spcPct val="90000"/>
              </a:lnSpc>
            </a:pPr>
            <a:r>
              <a:rPr lang="en-US" smtClean="0"/>
              <a:t>A lichen is a mutualistic association between a photosynthetic microbe and a fungus</a:t>
            </a:r>
          </a:p>
          <a:p>
            <a:pPr eaLnBrk="1" hangingPunct="1">
              <a:lnSpc>
                <a:spcPct val="90000"/>
              </a:lnSpc>
            </a:pPr>
            <a:r>
              <a:rPr lang="en-US" smtClean="0"/>
              <a:t>The body of a lichen is created by packed mycelial strands with algal or cyanobacterial cells embedded on the mycelial mat</a:t>
            </a:r>
          </a:p>
          <a:p>
            <a:pPr eaLnBrk="1" hangingPunct="1">
              <a:lnSpc>
                <a:spcPct val="90000"/>
              </a:lnSpc>
            </a:pPr>
            <a:r>
              <a:rPr lang="en-US" smtClean="0"/>
              <a:t>Lichens grow very slowly and are highly susceptible to pollutants in the environment</a:t>
            </a:r>
          </a:p>
          <a:p>
            <a:pPr eaLnBrk="1" hangingPunct="1">
              <a:lnSpc>
                <a:spcPct val="90000"/>
              </a:lnSpc>
            </a:pPr>
            <a:r>
              <a:rPr lang="en-US" smtClean="0"/>
              <a:t>Lichens are pioneers of barren environments, helping to facilitate soil formation</a:t>
            </a: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5" name="Title 1"/>
          <p:cNvSpPr>
            <a:spLocks noGrp="1"/>
          </p:cNvSpPr>
          <p:nvPr>
            <p:ph type="title"/>
          </p:nvPr>
        </p:nvSpPr>
        <p:spPr>
          <a:xfrm>
            <a:off x="236538" y="274638"/>
            <a:ext cx="8724900" cy="1143000"/>
          </a:xfrm>
        </p:spPr>
        <p:txBody>
          <a:bodyPr/>
          <a:lstStyle/>
          <a:p>
            <a:pPr eaLnBrk="1" hangingPunct="1"/>
            <a:r>
              <a:rPr lang="en-US" sz="4000" smtClean="0"/>
              <a:t>Mycorrhizae are Beneficial Associations between a Fungus and the Plant Root</a:t>
            </a:r>
          </a:p>
        </p:txBody>
      </p:sp>
      <p:sp>
        <p:nvSpPr>
          <p:cNvPr id="67586" name="Content Placeholder 2"/>
          <p:cNvSpPr>
            <a:spLocks noGrp="1"/>
          </p:cNvSpPr>
          <p:nvPr>
            <p:ph idx="1"/>
          </p:nvPr>
        </p:nvSpPr>
        <p:spPr/>
        <p:txBody>
          <a:bodyPr/>
          <a:lstStyle/>
          <a:p>
            <a:pPr eaLnBrk="1" hangingPunct="1">
              <a:lnSpc>
                <a:spcPct val="90000"/>
              </a:lnSpc>
            </a:pPr>
            <a:r>
              <a:rPr lang="en-US" smtClean="0"/>
              <a:t>Mycorrhizae are mutualistic associations between fungal mycelia and the root system of a plant</a:t>
            </a:r>
          </a:p>
          <a:p>
            <a:pPr eaLnBrk="1" hangingPunct="1">
              <a:lnSpc>
                <a:spcPct val="90000"/>
              </a:lnSpc>
            </a:pPr>
            <a:r>
              <a:rPr lang="en-US" smtClean="0"/>
              <a:t>Mycorrhizae benefit plants by absorbing more water and nutrients than the plant could absorb on its own</a:t>
            </a:r>
          </a:p>
          <a:p>
            <a:pPr eaLnBrk="1" hangingPunct="1">
              <a:lnSpc>
                <a:spcPct val="90000"/>
              </a:lnSpc>
            </a:pPr>
            <a:r>
              <a:rPr lang="en-US" smtClean="0"/>
              <a:t>Mycorrhizae receive sugars manufactured by the plant through photosynthesis</a:t>
            </a:r>
          </a:p>
          <a:p>
            <a:pPr eaLnBrk="1" hangingPunct="1">
              <a:lnSpc>
                <a:spcPct val="90000"/>
              </a:lnSpc>
            </a:pPr>
            <a:r>
              <a:rPr lang="en-US" smtClean="0"/>
              <a:t>Mycorrhizae greatly improve soil quality</a:t>
            </a:r>
          </a:p>
          <a:p>
            <a:pPr eaLnBrk="1" hangingPunct="1">
              <a:lnSpc>
                <a:spcPct val="90000"/>
              </a:lnSpc>
            </a:pPr>
            <a:endParaRPr lang="en-US" smtClean="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6434" name="Picture 2" descr="figure_03_22"/>
          <p:cNvPicPr>
            <a:picLocks noChangeAspect="1" noChangeArrowheads="1"/>
          </p:cNvPicPr>
          <p:nvPr/>
        </p:nvPicPr>
        <p:blipFill>
          <a:blip r:embed="rId3"/>
          <a:srcRect/>
          <a:stretch>
            <a:fillRect/>
          </a:stretch>
        </p:blipFill>
        <p:spPr bwMode="auto">
          <a:xfrm>
            <a:off x="304800" y="215900"/>
            <a:ext cx="8531225" cy="6423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Root of the Problem:  </a:t>
            </a:r>
            <a:br>
              <a:rPr lang="en-US" dirty="0" smtClean="0"/>
            </a:br>
            <a:r>
              <a:rPr lang="en-US" dirty="0" smtClean="0"/>
              <a:t>Why Rivers Meander</a:t>
            </a:r>
            <a:endParaRPr lang="en-US" dirty="0"/>
          </a:p>
        </p:txBody>
      </p:sp>
      <p:sp>
        <p:nvSpPr>
          <p:cNvPr id="69634" name="Content Placeholder 2"/>
          <p:cNvSpPr>
            <a:spLocks noGrp="1"/>
          </p:cNvSpPr>
          <p:nvPr>
            <p:ph idx="1"/>
          </p:nvPr>
        </p:nvSpPr>
        <p:spPr/>
        <p:txBody>
          <a:bodyPr/>
          <a:lstStyle/>
          <a:p>
            <a:pPr eaLnBrk="1" hangingPunct="1"/>
            <a:r>
              <a:rPr lang="en-US" smtClean="0"/>
              <a:t>Research indicates that rivers meander as a result of vascular plants, whose roots hold soil in place</a:t>
            </a:r>
          </a:p>
          <a:p>
            <a:pPr eaLnBrk="1" hangingPunct="1"/>
            <a:r>
              <a:rPr lang="en-US" smtClean="0"/>
              <a:t>Vascular plants sculpt modern rivers in this way, promoting terrestrial diversity of life</a:t>
            </a: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dirty="0" smtClean="0">
                <a:solidFill>
                  <a:srgbClr val="E03C3C"/>
                </a:solidFill>
                <a:ea typeface="+mj-ea"/>
                <a:cs typeface="+mj-cs"/>
              </a:rPr>
              <a:t>Clicker Questions</a:t>
            </a:r>
            <a:endParaRPr lang="en-US" sz="4800" b="1" dirty="0">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defRPr/>
            </a:pPr>
            <a:r>
              <a:rPr lang="en-US" sz="2800" b="1" dirty="0" smtClean="0"/>
              <a:t>CHAPTER 3</a:t>
            </a:r>
            <a:endParaRPr lang="en-US" sz="2800" dirty="0" smtClean="0"/>
          </a:p>
          <a:p>
            <a:pPr eaLnBrk="1" fontAlgn="auto" hangingPunct="1">
              <a:lnSpc>
                <a:spcPct val="90000"/>
              </a:lnSpc>
              <a:spcAft>
                <a:spcPts val="0"/>
              </a:spcAft>
              <a:defRPr/>
            </a:pPr>
            <a:r>
              <a:rPr lang="en-US" sz="2800" dirty="0" err="1" smtClean="0"/>
              <a:t>Protista</a:t>
            </a:r>
            <a:r>
              <a:rPr lang="en-US" sz="2800" dirty="0" smtClean="0"/>
              <a:t>, </a:t>
            </a:r>
            <a:r>
              <a:rPr lang="en-US" sz="2800" dirty="0" err="1" smtClean="0"/>
              <a:t>Plantae</a:t>
            </a:r>
            <a:r>
              <a:rPr lang="en-US" sz="2800" dirty="0" smtClean="0"/>
              <a:t>, and Fungi</a:t>
            </a:r>
            <a:endParaRPr lang="en-US" sz="28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13"/>
          <p:cNvSpPr>
            <a:spLocks noGrp="1" noChangeArrowheads="1"/>
          </p:cNvSpPr>
          <p:nvPr>
            <p:ph type="title"/>
          </p:nvPr>
        </p:nvSpPr>
        <p:spPr/>
        <p:txBody>
          <a:bodyPr rIns="132080"/>
          <a:lstStyle/>
          <a:p>
            <a:pPr eaLnBrk="1" hangingPunct="1"/>
            <a:r>
              <a:rPr lang="en-US"/>
              <a:t>Concept Quiz</a:t>
            </a:r>
          </a:p>
        </p:txBody>
      </p:sp>
      <p:sp>
        <p:nvSpPr>
          <p:cNvPr id="26627" name="Rectangle 14"/>
          <p:cNvSpPr>
            <a:spLocks noGrp="1" noChangeArrowheads="1"/>
          </p:cNvSpPr>
          <p:nvPr>
            <p:ph type="body" idx="1"/>
          </p:nvPr>
        </p:nvSpPr>
        <p:spPr>
          <a:xfrm>
            <a:off x="457200" y="1600200"/>
            <a:ext cx="7467600" cy="3886200"/>
          </a:xfrm>
        </p:spPr>
        <p:txBody>
          <a:bodyPr rIns="132080"/>
          <a:lstStyle/>
          <a:p>
            <a:pPr marL="649288" indent="-649288" eaLnBrk="1" hangingPunct="1">
              <a:buFont typeface="Wingdings" pitchFamily="1" charset="2"/>
              <a:buNone/>
            </a:pPr>
            <a:r>
              <a:rPr lang="en-US"/>
              <a:t>	</a:t>
            </a:r>
            <a:r>
              <a:rPr lang="en-US" i="1"/>
              <a:t>Giardia</a:t>
            </a:r>
            <a:r>
              <a:rPr lang="en-US"/>
              <a:t> has two nuclei.  To which of the following domains does it belong?</a:t>
            </a:r>
          </a:p>
          <a:p>
            <a:pPr marL="1030288" lvl="1" indent="-533400" eaLnBrk="1" hangingPunct="1">
              <a:buSzPct val="99000"/>
              <a:buFont typeface="Wingdings" pitchFamily="1" charset="2"/>
              <a:buAutoNum type="alphaUcPeriod"/>
            </a:pPr>
            <a:r>
              <a:rPr lang="en-US" sz="3200"/>
              <a:t>Archaea</a:t>
            </a:r>
          </a:p>
          <a:p>
            <a:pPr marL="1030288" lvl="1" indent="-533400" eaLnBrk="1" hangingPunct="1">
              <a:buSzPct val="99000"/>
              <a:buFont typeface="Wingdings" pitchFamily="1" charset="2"/>
              <a:buAutoNum type="alphaUcPeriod"/>
            </a:pPr>
            <a:r>
              <a:rPr lang="en-US" sz="3200"/>
              <a:t>Bacteria</a:t>
            </a:r>
          </a:p>
          <a:p>
            <a:pPr marL="1030288" lvl="1" indent="-533400" eaLnBrk="1" hangingPunct="1">
              <a:buSzPct val="99000"/>
              <a:buFont typeface="Wingdings" pitchFamily="1" charset="2"/>
              <a:buAutoNum type="alphaUcPeriod"/>
            </a:pPr>
            <a:r>
              <a:rPr lang="en-US" sz="3200"/>
              <a:t>Eukarya</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13"/>
          <p:cNvSpPr>
            <a:spLocks noGrp="1" noChangeArrowheads="1"/>
          </p:cNvSpPr>
          <p:nvPr>
            <p:ph type="title"/>
          </p:nvPr>
        </p:nvSpPr>
        <p:spPr/>
        <p:txBody>
          <a:bodyPr rIns="132080"/>
          <a:lstStyle/>
          <a:p>
            <a:pPr eaLnBrk="1" hangingPunct="1"/>
            <a:r>
              <a:rPr lang="en-US"/>
              <a:t>Concept Quiz</a:t>
            </a:r>
          </a:p>
        </p:txBody>
      </p:sp>
      <p:sp>
        <p:nvSpPr>
          <p:cNvPr id="28675" name="Rectangle 14"/>
          <p:cNvSpPr>
            <a:spLocks noGrp="1" noChangeArrowheads="1"/>
          </p:cNvSpPr>
          <p:nvPr>
            <p:ph type="body" idx="1"/>
          </p:nvPr>
        </p:nvSpPr>
        <p:spPr>
          <a:xfrm>
            <a:off x="457200" y="1600200"/>
            <a:ext cx="8229600" cy="3886200"/>
          </a:xfrm>
        </p:spPr>
        <p:txBody>
          <a:bodyPr rIns="132080"/>
          <a:lstStyle/>
          <a:p>
            <a:pPr marL="649288" indent="-649288" eaLnBrk="1" hangingPunct="1">
              <a:buFont typeface="Wingdings" pitchFamily="1" charset="2"/>
              <a:buNone/>
            </a:pPr>
            <a:r>
              <a:rPr lang="en-US"/>
              <a:t>Which of the following is really a plant?</a:t>
            </a:r>
          </a:p>
          <a:p>
            <a:pPr marL="649288" indent="-649288" eaLnBrk="1" hangingPunct="1">
              <a:buSzPct val="99000"/>
              <a:buFont typeface="Wingdings" pitchFamily="1" charset="2"/>
              <a:buAutoNum type="alphaUcPeriod"/>
            </a:pPr>
            <a:r>
              <a:rPr lang="en-US"/>
              <a:t>Sponges</a:t>
            </a:r>
          </a:p>
          <a:p>
            <a:pPr marL="649288" indent="-649288" eaLnBrk="1" hangingPunct="1">
              <a:buSzPct val="99000"/>
              <a:buFont typeface="Wingdings" pitchFamily="1" charset="2"/>
              <a:buAutoNum type="alphaUcPeriod"/>
            </a:pPr>
            <a:r>
              <a:rPr lang="en-US"/>
              <a:t>Mushrooms</a:t>
            </a:r>
          </a:p>
          <a:p>
            <a:pPr marL="649288" indent="-649288" eaLnBrk="1" hangingPunct="1">
              <a:buSzPct val="99000"/>
              <a:buFont typeface="Wingdings" pitchFamily="1" charset="2"/>
              <a:buAutoNum type="alphaUcPeriod"/>
            </a:pPr>
            <a:r>
              <a:rPr lang="en-US"/>
              <a:t>Mosses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smtClean="0"/>
              <a:t>The Dawn of Eukarya</a:t>
            </a:r>
          </a:p>
        </p:txBody>
      </p:sp>
      <p:sp>
        <p:nvSpPr>
          <p:cNvPr id="18434" name="Content Placeholder 2"/>
          <p:cNvSpPr>
            <a:spLocks noGrp="1"/>
          </p:cNvSpPr>
          <p:nvPr>
            <p:ph idx="1"/>
          </p:nvPr>
        </p:nvSpPr>
        <p:spPr/>
        <p:txBody>
          <a:bodyPr/>
          <a:lstStyle/>
          <a:p>
            <a:pPr eaLnBrk="1" hangingPunct="1"/>
            <a:r>
              <a:rPr lang="en-US" smtClean="0"/>
              <a:t>Key evolutionary features of eukaryotes</a:t>
            </a:r>
          </a:p>
          <a:p>
            <a:pPr lvl="1" eaLnBrk="1" hangingPunct="1"/>
            <a:r>
              <a:rPr lang="en-US" smtClean="0"/>
              <a:t>Presence of a nucleus and many other membrane-bound internal compartments</a:t>
            </a:r>
          </a:p>
          <a:p>
            <a:pPr lvl="1" eaLnBrk="1" hangingPunct="1"/>
            <a:r>
              <a:rPr lang="en-US" smtClean="0"/>
              <a:t>Comparatively larger cell size</a:t>
            </a:r>
          </a:p>
          <a:p>
            <a:pPr lvl="1" eaLnBrk="1" hangingPunct="1"/>
            <a:r>
              <a:rPr lang="en-US" smtClean="0"/>
              <a:t>Sexual reproduction</a:t>
            </a:r>
          </a:p>
          <a:p>
            <a:pPr lvl="1" eaLnBrk="1" hangingPunct="1"/>
            <a:r>
              <a:rPr lang="en-US" smtClean="0"/>
              <a:t>Multicellularity </a:t>
            </a: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8" name="Rectangle 4"/>
          <p:cNvSpPr>
            <a:spLocks noGrp="1" noChangeArrowheads="1"/>
          </p:cNvSpPr>
          <p:nvPr>
            <p:ph type="ctrTitle"/>
          </p:nvPr>
        </p:nvSpPr>
        <p:spPr/>
        <p:txBody>
          <a:bodyPr/>
          <a:lstStyle/>
          <a:p>
            <a:r>
              <a:rPr lang="en-US" b="1" dirty="0" smtClean="0">
                <a:solidFill>
                  <a:srgbClr val="E03C3C"/>
                </a:solidFill>
                <a:ea typeface="+mj-ea"/>
                <a:cs typeface="+mj-cs"/>
              </a:rPr>
              <a:t>Relevant Art from Other Chapters</a:t>
            </a:r>
            <a:endParaRPr lang="en-US" b="1" dirty="0">
              <a:solidFill>
                <a:srgbClr val="FF0000"/>
              </a:solidFill>
              <a:latin typeface="Calibri"/>
              <a:cs typeface="Calibri"/>
            </a:endParaRPr>
          </a:p>
        </p:txBody>
      </p:sp>
      <p:sp>
        <p:nvSpPr>
          <p:cNvPr id="144389" name="Rectangle 5"/>
          <p:cNvSpPr>
            <a:spLocks noGrp="1" noChangeArrowheads="1"/>
          </p:cNvSpPr>
          <p:nvPr>
            <p:ph type="subTitle" idx="1"/>
          </p:nvPr>
        </p:nvSpPr>
        <p:spPr/>
        <p:txBody>
          <a:bodyPr/>
          <a:lstStyle/>
          <a:p>
            <a:r>
              <a:rPr lang="en-US" sz="2800" dirty="0">
                <a:latin typeface="Calibri"/>
                <a:cs typeface="Calibri"/>
              </a:rPr>
              <a:t>All art files from the book are available in JPEG and PPT formats </a:t>
            </a:r>
            <a:r>
              <a:rPr lang="en-US" sz="2800" dirty="0" smtClean="0">
                <a:latin typeface="Calibri"/>
                <a:cs typeface="Calibri"/>
              </a:rPr>
              <a:t>online and on </a:t>
            </a:r>
            <a:r>
              <a:rPr lang="en-US" sz="2800" dirty="0">
                <a:latin typeface="Calibri"/>
                <a:cs typeface="Calibri"/>
              </a:rPr>
              <a:t>the Instructor Resource Disc</a:t>
            </a: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6738" name="Picture 2" descr="figure_02_04"/>
          <p:cNvPicPr>
            <a:picLocks noChangeAspect="1" noChangeArrowheads="1"/>
          </p:cNvPicPr>
          <p:nvPr/>
        </p:nvPicPr>
        <p:blipFill>
          <a:blip r:embed="rId3"/>
          <a:srcRect/>
          <a:stretch>
            <a:fillRect/>
          </a:stretch>
        </p:blipFill>
        <p:spPr bwMode="auto">
          <a:xfrm>
            <a:off x="304800" y="596900"/>
            <a:ext cx="8531225" cy="5661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3666" name="Picture 2" descr="figure_35_01"/>
          <p:cNvPicPr>
            <a:picLocks noChangeAspect="1" noChangeArrowheads="1"/>
          </p:cNvPicPr>
          <p:nvPr/>
        </p:nvPicPr>
        <p:blipFill>
          <a:blip r:embed="rId3"/>
          <a:srcRect/>
          <a:stretch>
            <a:fillRect/>
          </a:stretch>
        </p:blipFill>
        <p:spPr bwMode="auto">
          <a:xfrm>
            <a:off x="304800" y="1308100"/>
            <a:ext cx="8531225" cy="424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0050" name="Picture 2" descr="figure_36_05"/>
          <p:cNvPicPr>
            <a:picLocks noChangeAspect="1" noChangeArrowheads="1"/>
          </p:cNvPicPr>
          <p:nvPr/>
        </p:nvPicPr>
        <p:blipFill>
          <a:blip r:embed="rId3"/>
          <a:srcRect/>
          <a:stretch>
            <a:fillRect/>
          </a:stretch>
        </p:blipFill>
        <p:spPr bwMode="auto">
          <a:xfrm>
            <a:off x="1346200" y="215900"/>
            <a:ext cx="645318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5170" name="Picture 2" descr="figure_36_08"/>
          <p:cNvPicPr>
            <a:picLocks noChangeAspect="1" noChangeArrowheads="1"/>
          </p:cNvPicPr>
          <p:nvPr/>
        </p:nvPicPr>
        <p:blipFill>
          <a:blip r:embed="rId3"/>
          <a:srcRect/>
          <a:stretch>
            <a:fillRect/>
          </a:stretch>
        </p:blipFill>
        <p:spPr bwMode="auto">
          <a:xfrm>
            <a:off x="1092200" y="215900"/>
            <a:ext cx="696595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4386" name="Picture 2" descr="figure_36_10"/>
          <p:cNvPicPr>
            <a:picLocks noChangeAspect="1" noChangeArrowheads="1"/>
          </p:cNvPicPr>
          <p:nvPr/>
        </p:nvPicPr>
        <p:blipFill>
          <a:blip r:embed="rId3"/>
          <a:srcRect/>
          <a:stretch>
            <a:fillRect/>
          </a:stretch>
        </p:blipFill>
        <p:spPr bwMode="auto">
          <a:xfrm>
            <a:off x="304800" y="1714500"/>
            <a:ext cx="8531225" cy="34242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sz="4000" smtClean="0"/>
              <a:t>Eukaryotes Have Subcellular Compartmentalization and Larger Cells</a:t>
            </a:r>
          </a:p>
        </p:txBody>
      </p:sp>
      <p:sp>
        <p:nvSpPr>
          <p:cNvPr id="19458" name="Content Placeholder 2"/>
          <p:cNvSpPr>
            <a:spLocks noGrp="1"/>
          </p:cNvSpPr>
          <p:nvPr>
            <p:ph idx="1"/>
          </p:nvPr>
        </p:nvSpPr>
        <p:spPr/>
        <p:txBody>
          <a:bodyPr/>
          <a:lstStyle/>
          <a:p>
            <a:pPr eaLnBrk="1" hangingPunct="1"/>
            <a:r>
              <a:rPr lang="en-US" smtClean="0"/>
              <a:t>Eukaryotic DNA is enclosed in a nuclear membrane</a:t>
            </a:r>
          </a:p>
          <a:p>
            <a:pPr eaLnBrk="1" hangingPunct="1"/>
            <a:r>
              <a:rPr lang="en-US" smtClean="0"/>
              <a:t>The increased number and complexity of subcellular compartments allows eukaryotes to function with greater efficiency</a:t>
            </a:r>
          </a:p>
          <a:p>
            <a:pPr eaLnBrk="1" hangingPunct="1"/>
            <a:r>
              <a:rPr lang="en-US" smtClean="0"/>
              <a:t>Eukaryotes are 10 times wider than prokaryotes on average and thousands of times larger in volume</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3666" name="Picture 2" descr="figure_03_02"/>
          <p:cNvPicPr>
            <a:picLocks noChangeAspect="1" noChangeArrowheads="1"/>
          </p:cNvPicPr>
          <p:nvPr/>
        </p:nvPicPr>
        <p:blipFill>
          <a:blip r:embed="rId3"/>
          <a:srcRect/>
          <a:stretch>
            <a:fillRect/>
          </a:stretch>
        </p:blipFill>
        <p:spPr bwMode="auto">
          <a:xfrm>
            <a:off x="304800" y="660400"/>
            <a:ext cx="8531225" cy="55387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Sexual Reproduction Increases Genetic Diversity</a:t>
            </a:r>
            <a:endParaRPr lang="en-US" dirty="0"/>
          </a:p>
        </p:txBody>
      </p:sp>
      <p:sp>
        <p:nvSpPr>
          <p:cNvPr id="21506" name="Content Placeholder 2"/>
          <p:cNvSpPr>
            <a:spLocks noGrp="1"/>
          </p:cNvSpPr>
          <p:nvPr>
            <p:ph idx="1"/>
          </p:nvPr>
        </p:nvSpPr>
        <p:spPr/>
        <p:txBody>
          <a:bodyPr/>
          <a:lstStyle/>
          <a:p>
            <a:pPr eaLnBrk="1" hangingPunct="1">
              <a:lnSpc>
                <a:spcPct val="90000"/>
              </a:lnSpc>
            </a:pPr>
            <a:r>
              <a:rPr lang="en-US" smtClean="0"/>
              <a:t>Sexual reproduction increases genetic diversity by producing offspring that are different from each other and from both parents.</a:t>
            </a:r>
          </a:p>
          <a:p>
            <a:pPr eaLnBrk="1" hangingPunct="1">
              <a:lnSpc>
                <a:spcPct val="90000"/>
              </a:lnSpc>
            </a:pPr>
            <a:r>
              <a:rPr lang="en-US" smtClean="0"/>
              <a:t>During sexual reproduction, the nuclei of two different gametes fuse to form a new organism</a:t>
            </a:r>
          </a:p>
          <a:p>
            <a:pPr eaLnBrk="1" hangingPunct="1">
              <a:lnSpc>
                <a:spcPct val="90000"/>
              </a:lnSpc>
            </a:pPr>
            <a:r>
              <a:rPr lang="en-US" smtClean="0"/>
              <a:t>Some eukaryotes, including certain algae and some protists, can reproduce asexually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Pixel">
  <a:themeElements>
    <a:clrScheme name="">
      <a:dk1>
        <a:srgbClr val="000000"/>
      </a:dk1>
      <a:lt1>
        <a:srgbClr val="FFFFFF"/>
      </a:lt1>
      <a:dk2>
        <a:srgbClr val="000000"/>
      </a:dk2>
      <a:lt2>
        <a:srgbClr val="1F431F"/>
      </a:lt2>
      <a:accent1>
        <a:srgbClr val="84B43A"/>
      </a:accent1>
      <a:accent2>
        <a:srgbClr val="1F431F"/>
      </a:accent2>
      <a:accent3>
        <a:srgbClr val="FFFFFF"/>
      </a:accent3>
      <a:accent4>
        <a:srgbClr val="000000"/>
      </a:accent4>
      <a:accent5>
        <a:srgbClr val="C2D6AE"/>
      </a:accent5>
      <a:accent6>
        <a:srgbClr val="1B3C1B"/>
      </a:accent6>
      <a:hlink>
        <a:srgbClr val="84B43A"/>
      </a:hlink>
      <a:folHlink>
        <a:srgbClr val="326C32"/>
      </a:folHlink>
    </a:clrScheme>
    <a:fontScheme name="3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spDef>
    <a:ln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lnDef>
  </a:objectDefaults>
  <a:extraClrSchemeLst>
    <a:extraClrScheme>
      <a:clrScheme name="3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3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3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3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3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3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3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3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3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3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3_Pixel 13">
        <a:dk1>
          <a:srgbClr val="000000"/>
        </a:dk1>
        <a:lt1>
          <a:srgbClr val="FFFFFF"/>
        </a:lt1>
        <a:dk2>
          <a:srgbClr val="000000"/>
        </a:dk2>
        <a:lt2>
          <a:srgbClr val="F78222"/>
        </a:lt2>
        <a:accent1>
          <a:srgbClr val="FFCC99"/>
        </a:accent1>
        <a:accent2>
          <a:srgbClr val="F78222"/>
        </a:accent2>
        <a:accent3>
          <a:srgbClr val="FFFFFF"/>
        </a:accent3>
        <a:accent4>
          <a:srgbClr val="000000"/>
        </a:accent4>
        <a:accent5>
          <a:srgbClr val="FFE2CA"/>
        </a:accent5>
        <a:accent6>
          <a:srgbClr val="E0751E"/>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4">
        <a:dk1>
          <a:srgbClr val="F78222"/>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5">
        <a:dk1>
          <a:srgbClr val="F78222"/>
        </a:dk1>
        <a:lt1>
          <a:srgbClr val="FFFFFF"/>
        </a:lt1>
        <a:dk2>
          <a:srgbClr val="330000"/>
        </a:dk2>
        <a:lt2>
          <a:srgbClr val="FFFFFF"/>
        </a:lt2>
        <a:accent1>
          <a:srgbClr val="F78222"/>
        </a:accent1>
        <a:accent2>
          <a:srgbClr val="9E2A06"/>
        </a:accent2>
        <a:accent3>
          <a:srgbClr val="ADAAAA"/>
        </a:accent3>
        <a:accent4>
          <a:srgbClr val="DADADA"/>
        </a:accent4>
        <a:accent5>
          <a:srgbClr val="FAC1AB"/>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6">
        <a:dk1>
          <a:srgbClr val="F78222"/>
        </a:dk1>
        <a:lt1>
          <a:srgbClr val="FFFFFF"/>
        </a:lt1>
        <a:dk2>
          <a:srgbClr val="0C0E0B"/>
        </a:dk2>
        <a:lt2>
          <a:srgbClr val="FFFFFF"/>
        </a:lt2>
        <a:accent1>
          <a:srgbClr val="F78222"/>
        </a:accent1>
        <a:accent2>
          <a:srgbClr val="1F431F"/>
        </a:accent2>
        <a:accent3>
          <a:srgbClr val="AAAAAA"/>
        </a:accent3>
        <a:accent4>
          <a:srgbClr val="DADADA"/>
        </a:accent4>
        <a:accent5>
          <a:srgbClr val="FAC1AB"/>
        </a:accent5>
        <a:accent6>
          <a:srgbClr val="1B3C1B"/>
        </a:accent6>
        <a:hlink>
          <a:srgbClr val="84B43A"/>
        </a:hlink>
        <a:folHlink>
          <a:srgbClr val="326C32"/>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880</TotalTime>
  <Words>2705</Words>
  <Application>Microsoft Macintosh PowerPoint</Application>
  <PresentationFormat>On-screen Show (4:3)</PresentationFormat>
  <Paragraphs>245</Paragraphs>
  <Slides>65</Slides>
  <Notes>26</Notes>
  <HiddenSlides>0</HiddenSlides>
  <MMClips>0</MMClips>
  <ScaleCrop>false</ScaleCrop>
  <HeadingPairs>
    <vt:vector size="4" baseType="variant">
      <vt:variant>
        <vt:lpstr>Design Template</vt:lpstr>
      </vt:variant>
      <vt:variant>
        <vt:i4>5</vt:i4>
      </vt:variant>
      <vt:variant>
        <vt:lpstr>Slide Titles</vt:lpstr>
      </vt:variant>
      <vt:variant>
        <vt:i4>65</vt:i4>
      </vt:variant>
    </vt:vector>
  </HeadingPairs>
  <TitlesOfParts>
    <vt:vector size="70" baseType="lpstr">
      <vt:lpstr>Office Theme</vt:lpstr>
      <vt:lpstr>2_Office Theme</vt:lpstr>
      <vt:lpstr>3_Pixel</vt:lpstr>
      <vt:lpstr>Blank Presentation</vt:lpstr>
      <vt:lpstr>1_Blank Presentation</vt:lpstr>
      <vt:lpstr>Discover Biology FIFTH EDITION</vt:lpstr>
      <vt:lpstr>Did Plants Teach Rivers to Wander?</vt:lpstr>
      <vt:lpstr>Slide 3</vt:lpstr>
      <vt:lpstr>The Mind-Boggling Diversity of Life</vt:lpstr>
      <vt:lpstr>The Dawn of Eukarya</vt:lpstr>
      <vt:lpstr>The Dawn of Eukarya</vt:lpstr>
      <vt:lpstr>Eukaryotes Have Subcellular Compartmentalization and Larger Cells</vt:lpstr>
      <vt:lpstr>Slide 8</vt:lpstr>
      <vt:lpstr>Sexual Reproduction Increases Genetic Diversity</vt:lpstr>
      <vt:lpstr>Slide 10</vt:lpstr>
      <vt:lpstr>Multicellularity Evolved Independently in Several Eukaryotic Lineages</vt:lpstr>
      <vt:lpstr>Multicellularity Evolved Independently in Several Eukaryotic Lineages</vt:lpstr>
      <vt:lpstr>Slide 13</vt:lpstr>
      <vt:lpstr>Protista: The First Eukaryotes</vt:lpstr>
      <vt:lpstr>Protists Are Not a Natural Grouping</vt:lpstr>
      <vt:lpstr>Slide 16</vt:lpstr>
      <vt:lpstr>Most Protists are Single-Celled and Microscopic</vt:lpstr>
      <vt:lpstr>Slide 18</vt:lpstr>
      <vt:lpstr>Protists are Autotrophs, Heterotrophs, or Mixotrophs</vt:lpstr>
      <vt:lpstr>Protists are Autotrophs, Heterotrophs, or Mixotrophs</vt:lpstr>
      <vt:lpstr>Slide 21</vt:lpstr>
      <vt:lpstr>Some Protists Are Pathogens</vt:lpstr>
      <vt:lpstr>Plantae: The Green Mantle of Our World</vt:lpstr>
      <vt:lpstr>Plantae: The Green Mantle of Our World</vt:lpstr>
      <vt:lpstr>Slide 25</vt:lpstr>
      <vt:lpstr>Plants Had to Adapt to Life on Land</vt:lpstr>
      <vt:lpstr>Slide 27</vt:lpstr>
      <vt:lpstr>Lignin Enables Plants to Grow Tall</vt:lpstr>
      <vt:lpstr>Slide 29</vt:lpstr>
      <vt:lpstr>The Vascular System Enables Plants to Move Fluids Efficiently</vt:lpstr>
      <vt:lpstr>The Vascular System Enables Plants to Move Fluids Efficiently</vt:lpstr>
      <vt:lpstr>The Evolution of Seeds Contributed to the Success of Gymnosperms</vt:lpstr>
      <vt:lpstr>The Evolution of Seeds Contributed to the Success of Gymnosperms</vt:lpstr>
      <vt:lpstr>Slide 34</vt:lpstr>
      <vt:lpstr>Angiosperms Produce  Flowers and Fruit</vt:lpstr>
      <vt:lpstr>Angiosperms Produce  Flowers and Fruit</vt:lpstr>
      <vt:lpstr>Angiosperms Produce  Flowers and Fruit</vt:lpstr>
      <vt:lpstr>Slide 38</vt:lpstr>
      <vt:lpstr>Plants Are the Basis of Land Ecosystems and Provide Many Valuable Products</vt:lpstr>
      <vt:lpstr>Fungi: A World of Decomposers</vt:lpstr>
      <vt:lpstr>Fungi: A World of Decomposers</vt:lpstr>
      <vt:lpstr>Slide 42</vt:lpstr>
      <vt:lpstr>Fungi Are Adapted for  Absorptive Heterotrophy</vt:lpstr>
      <vt:lpstr>Slide 44</vt:lpstr>
      <vt:lpstr>Fungi Have Unique Ways of Reproducing</vt:lpstr>
      <vt:lpstr>Fungi Have Unique Ways of Reproducing</vt:lpstr>
      <vt:lpstr>Slide 47</vt:lpstr>
      <vt:lpstr>Fungi Play a Key Role as Decomposers</vt:lpstr>
      <vt:lpstr>Fungi Can be  Dangerous Parasites</vt:lpstr>
      <vt:lpstr>Fungi Can Benefit Human Society</vt:lpstr>
      <vt:lpstr>Lichens and Mycorrhizae:  Collaborations between Kingdoms</vt:lpstr>
      <vt:lpstr>Slide 52</vt:lpstr>
      <vt:lpstr>Lichens Contain a Fungus and a Photosynthetic Microbe</vt:lpstr>
      <vt:lpstr>Mycorrhizae are Beneficial Associations between a Fungus and the Plant Root</vt:lpstr>
      <vt:lpstr>Slide 55</vt:lpstr>
      <vt:lpstr>The Root of the Problem:   Why Rivers Meander</vt:lpstr>
      <vt:lpstr>Clicker Questions</vt:lpstr>
      <vt:lpstr>Concept Quiz</vt:lpstr>
      <vt:lpstr>Concept Quiz</vt:lpstr>
      <vt:lpstr>Relevant Art from Other Chapters</vt:lpstr>
      <vt:lpstr>Slide 61</vt:lpstr>
      <vt:lpstr>Slide 62</vt:lpstr>
      <vt:lpstr>Slide 63</vt:lpstr>
      <vt:lpstr>Slide 64</vt:lpstr>
      <vt:lpstr>Slide 65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Cells, Cancer, and Human Health</dc:title>
  <dc:creator>Patrick Shriner</dc:creator>
  <cp:lastModifiedBy>Carson Russell</cp:lastModifiedBy>
  <cp:revision>99</cp:revision>
  <dcterms:created xsi:type="dcterms:W3CDTF">2012-05-18T17:45:12Z</dcterms:created>
  <dcterms:modified xsi:type="dcterms:W3CDTF">2012-05-18T18:05:12Z</dcterms:modified>
</cp:coreProperties>
</file>