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2" r:id="rId2"/>
    <p:sldMasterId id="2147483664" r:id="rId3"/>
  </p:sldMasterIdLst>
  <p:notesMasterIdLst>
    <p:notesMasterId r:id="rId56"/>
  </p:notesMasterIdLst>
  <p:sldIdLst>
    <p:sldId id="303" r:id="rId4"/>
    <p:sldId id="304" r:id="rId5"/>
    <p:sldId id="257" r:id="rId6"/>
    <p:sldId id="258" r:id="rId7"/>
    <p:sldId id="305" r:id="rId8"/>
    <p:sldId id="259" r:id="rId9"/>
    <p:sldId id="260" r:id="rId10"/>
    <p:sldId id="306" r:id="rId11"/>
    <p:sldId id="273" r:id="rId12"/>
    <p:sldId id="261" r:id="rId13"/>
    <p:sldId id="284" r:id="rId14"/>
    <p:sldId id="307" r:id="rId15"/>
    <p:sldId id="262" r:id="rId16"/>
    <p:sldId id="308" r:id="rId17"/>
    <p:sldId id="275" r:id="rId18"/>
    <p:sldId id="291" r:id="rId19"/>
    <p:sldId id="309" r:id="rId20"/>
    <p:sldId id="310" r:id="rId21"/>
    <p:sldId id="311" r:id="rId22"/>
    <p:sldId id="292" r:id="rId23"/>
    <p:sldId id="312" r:id="rId24"/>
    <p:sldId id="313" r:id="rId25"/>
    <p:sldId id="293" r:id="rId26"/>
    <p:sldId id="295" r:id="rId27"/>
    <p:sldId id="314" r:id="rId28"/>
    <p:sldId id="263" r:id="rId29"/>
    <p:sldId id="264" r:id="rId30"/>
    <p:sldId id="315" r:id="rId31"/>
    <p:sldId id="265" r:id="rId32"/>
    <p:sldId id="276" r:id="rId33"/>
    <p:sldId id="316" r:id="rId34"/>
    <p:sldId id="267" r:id="rId35"/>
    <p:sldId id="317" r:id="rId36"/>
    <p:sldId id="318" r:id="rId37"/>
    <p:sldId id="277" r:id="rId38"/>
    <p:sldId id="319" r:id="rId39"/>
    <p:sldId id="320" r:id="rId40"/>
    <p:sldId id="268" r:id="rId41"/>
    <p:sldId id="269" r:id="rId42"/>
    <p:sldId id="270" r:id="rId43"/>
    <p:sldId id="321" r:id="rId44"/>
    <p:sldId id="271" r:id="rId45"/>
    <p:sldId id="297" r:id="rId46"/>
    <p:sldId id="272" r:id="rId47"/>
    <p:sldId id="298" r:id="rId48"/>
    <p:sldId id="299" r:id="rId49"/>
    <p:sldId id="322" r:id="rId50"/>
    <p:sldId id="300" r:id="rId51"/>
    <p:sldId id="301" r:id="rId52"/>
    <p:sldId id="323" r:id="rId53"/>
    <p:sldId id="326" r:id="rId54"/>
    <p:sldId id="325"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2" clrIdx="0"/>
  <p:cmAuthor id="1" name="Carson Russell" initials="WN" lastIdx="0"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4541" autoAdjust="0"/>
    <p:restoredTop sz="90488" autoAdjust="0"/>
  </p:normalViewPr>
  <p:slideViewPr>
    <p:cSldViewPr snapToGrid="0" snapToObjects="1">
      <p:cViewPr>
        <p:scale>
          <a:sx n="100" d="100"/>
          <a:sy n="100" d="100"/>
        </p:scale>
        <p:origin x="-2368"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3E88C40-3BC6-477F-A49A-B835D8F98A25}"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ED2DB4-34F3-4825-B4E3-D6D0D584509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E735C-1AFE-254C-A0A6-EE3095E22F87}" type="slidenum">
              <a:rPr lang="en-US"/>
              <a:pPr/>
              <a:t>19</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2.5 The Linnaean Hierarchy Places Organisms In Successively Largely Categories </a:t>
            </a:r>
            <a:endParaRPr lang="en-US"/>
          </a:p>
          <a:p>
            <a:r>
              <a:rPr lang="en-US"/>
              <a:t>This classification system was first devised by the Swedish naturalist Carolus Linnaeus (inset).</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DE0F4-BC82-AF44-922D-1CD7ADD9163C}" type="slidenum">
              <a:rPr lang="en-US"/>
              <a:pPr/>
              <a:t>21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2.8 Prokaryotes Are Extremely Diverse in Structure, Habitat, and Modes of Energy Acquisition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370F0-E07D-974F-B539-C644CAF45C86}" type="slidenum">
              <a:rPr lang="en-US"/>
              <a:pPr/>
              <a:t>22</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b="1"/>
              <a:t>Figure 2.8 Prokaryotes Are Extremely Diverse in Structure, Habitat, and Modes of Energy Acquisition</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6F6CD1-A26C-5B48-9608-D43B39D73097}" type="slidenum">
              <a:rPr lang="en-US"/>
              <a:pPr/>
              <a:t>25</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2.6 Through Binary Fission, </a:t>
            </a:r>
            <a:r>
              <a:rPr lang="en-US" b="1" i="1"/>
              <a:t>E. coli</a:t>
            </a:r>
            <a:r>
              <a:rPr lang="en-US" b="1"/>
              <a:t> Multiplies at an Astounding Rate </a:t>
            </a:r>
            <a:endParaRPr lang="en-US"/>
          </a:p>
          <a:p>
            <a:r>
              <a:rPr lang="en-US"/>
              <a:t>(a) </a:t>
            </a:r>
            <a:r>
              <a:rPr lang="en-US" i="1"/>
              <a:t>E. coli</a:t>
            </a:r>
            <a:r>
              <a:rPr lang="en-US"/>
              <a:t> divides into two every 20 minutes, given the right conditions, especially the ready availability of food and the temperature of the human body (37°C). (b) This graph shows how the population of</a:t>
            </a:r>
            <a:r>
              <a:rPr lang="en-US" i="1"/>
              <a:t> E. coli</a:t>
            </a:r>
            <a:r>
              <a:rPr lang="en-US"/>
              <a:t> increases, starting from a single cell that turns into two cells in 20 minutes, which together become four cells at 40 minutes. With doubling of cell numbers every 20 minutes, there are 1,000 cells after 3 hours and 20 minutes have gone by. This type of growth, in which the number of cells added with each generation depends on the total number of cells already there, is known as exponential or geometric growth.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8712FA-4B09-4888-A0C9-E937C21ED03A}" type="slidenum">
              <a:rPr lang="en-US">
                <a:cs typeface="Arial" charset="0"/>
              </a:rPr>
              <a:pPr fontAlgn="base">
                <a:spcBef>
                  <a:spcPct val="0"/>
                </a:spcBef>
                <a:spcAft>
                  <a:spcPct val="0"/>
                </a:spcAft>
                <a:defRPr/>
              </a:pPr>
              <a:t>27</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7538CE-AE4C-C543-BADF-7E14E9CD547F}" type="slidenum">
              <a:rPr lang="en-US"/>
              <a:pPr/>
              <a:t>28</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2.7 Prokaryotic Cells Lack a Nucleus</a:t>
            </a:r>
            <a:r>
              <a:rPr lang="en-US"/>
              <a:t> </a:t>
            </a:r>
          </a:p>
          <a:p>
            <a:r>
              <a:rPr lang="en-US"/>
              <a:t>Prokaryotic cells tend to be about 10 times smaller than eukaryotic cells, and generally have much less DNA.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8CD0A3-46F5-754F-87D0-B40703616396}" type="slidenum">
              <a:rPr lang="en-US"/>
              <a:pPr/>
              <a:t>31</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2.9 Lateral Gene Transfer Accelerates the Rate of Evolution in Prokaryotes </a:t>
            </a:r>
            <a:endParaRPr lang="en-US"/>
          </a:p>
          <a:p>
            <a:r>
              <a:rPr lang="en-US"/>
              <a:t>Bacterial conjugation is one mechanism by which DNA is transferred from one bacterium to another. This diagram depicts the transfer of plasmid DNA, but chromosomal DNA can also be transferred through conjugation.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9F2ED9-913E-4846-8F25-1DCAF8536AEE}" type="slidenum">
              <a:rPr lang="en-US"/>
              <a:pPr/>
              <a:t>33</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b="1"/>
              <a:t>Figure 2.10 Pond Scum Contains Bacteria That Photosynthesize </a:t>
            </a:r>
            <a:endParaRPr lang="en-US"/>
          </a:p>
          <a:p>
            <a:r>
              <a:rPr lang="en-US"/>
              <a:t>Photosynthetic bacteria, called cyanobacteria or “blue-green algae,” can be found growing as slimy mats on freshwater ponds. The green mats may also include true algae, which are photosynthetic protists.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7D826-4E94-824A-9324-2F6F05E391F5}" type="slidenum">
              <a:rPr lang="en-US"/>
              <a:pPr/>
              <a:t>34</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b="1"/>
              <a:t>Figure 2.11 This Chemoautotroph Has an Appetite for Metal</a:t>
            </a:r>
            <a:endParaRPr lang="en-US"/>
          </a:p>
          <a:p>
            <a:r>
              <a:rPr lang="en-US"/>
              <a:t>The crusty orange and yellow puddle is a colony of the organism known as Sulfolobus [sul-</a:t>
            </a:r>
            <a:r>
              <a:rPr lang="en-US" i="1"/>
              <a:t>FAH</a:t>
            </a:r>
            <a:r>
              <a:rPr lang="en-US"/>
              <a:t>-luh-bus], an archaean that gets its carbon from carbon dioxide, as plants do. This archaean, however, gets its energy in an unusual way—not by harnessing sunlight (as plants do), or by eating other organisms (as animals do), but by chemically processing inorganic chemicals such as iron ore. This chemoautotroph is living in a volcanic vent in Japan.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7E671-6A72-DA49-AEF0-FD4C87E36780}" type="slidenum">
              <a:rPr lang="en-US"/>
              <a:pPr/>
              <a:t>36</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2.8 Prokaryotes Are Extremely Diverse in Structure, Habitat, and Modes of Energy Acquisition</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361D2-BCFD-EF48-B8CD-26C295CD8BE7}" type="slidenum">
              <a:rPr lang="en-US"/>
              <a:pPr/>
              <a:t>2</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Gut Bacteria </a:t>
            </a:r>
            <a:endParaRPr lang="en-US"/>
          </a:p>
          <a:p>
            <a:r>
              <a:rPr lang="en-US"/>
              <a:t>Microscopic bacteria called Escherichia coli</a:t>
            </a:r>
          </a:p>
          <a:p>
            <a:r>
              <a:rPr lang="en-US"/>
              <a:t>(</a:t>
            </a:r>
            <a:r>
              <a:rPr lang="en-US" i="1"/>
              <a:t>E. coli</a:t>
            </a:r>
            <a:r>
              <a:rPr lang="en-US"/>
              <a:t>), shown here in blue and purple, grow in the human</a:t>
            </a:r>
          </a:p>
          <a:p>
            <a:r>
              <a:rPr lang="en-US"/>
              <a:t>small intestine (green) as part of a community of hundreds of</a:t>
            </a:r>
          </a:p>
          <a:p>
            <a:r>
              <a:rPr lang="en-US"/>
              <a:t>kinds of microorganisms.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0F76A-8C08-5A47-9805-130285C883F2}" type="slidenum">
              <a:rPr lang="en-US"/>
              <a:pPr/>
              <a:t>37</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2.8 Prokaryotes Are Extremely Diverse in Structure, Habitat, and Modes of Energy Acquisition</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0760B-1E73-614D-B34B-E086FF14DAD0}" type="slidenum">
              <a:rPr lang="en-US"/>
              <a:pPr/>
              <a:t>41</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b="1"/>
              <a:t>Figure 2.12 Bioremediation by Prokaryotes </a:t>
            </a:r>
            <a:endParaRPr lang="en-US"/>
          </a:p>
          <a:p>
            <a:r>
              <a:rPr lang="en-US"/>
              <a:t>Workers spray fertilizer on an oil-contaminated shore to stimulate the growth of oil-degrading bacteria.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653B4-6C6C-E74A-B6A8-EC468CE7FAB3}" type="slidenum">
              <a:rPr lang="en-US"/>
              <a:pPr/>
              <a:t>47</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b="1"/>
              <a:t>Figure 2.14 Viruses Can Be Classified by Their Shape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50</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793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B. DNA is the underlying blueprint for the more visible and sometimes unseen characteristics of organisms.  The more closely related the DNA of organisms, the more closely related those organisms actually are.</a:t>
            </a:r>
          </a:p>
          <a:p>
            <a:pPr marL="793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Although appearance is often used as a shared derived feature, some aspects of appearance may develop totally independently in unrelated organisms.</a:t>
            </a:r>
          </a:p>
          <a:p>
            <a:pPr marL="793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Behavior may be a result of common ancestry, but it is the weakest tool of the three listed to help determine relatedness.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793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is correct.  Bacteria are the furthest on the evolutionary tree from the plants and animals.  They are the earliest life forms and the simplest.</a:t>
            </a:r>
          </a:p>
          <a:p>
            <a:pPr marL="793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Answers B and C:  Plants and animals are both next to the Fungi on the tree, with the plants arising before the Fungi and animals after the Fungi.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EFD04-70F3-7140-B82C-D57EFCF9C2DB}" type="slidenum">
              <a:rPr lang="en-US"/>
              <a:pPr/>
              <a:t>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2.1 How Many Organisms Do You See Here? </a:t>
            </a:r>
            <a:endParaRPr lang="en-US"/>
          </a:p>
          <a:p>
            <a:r>
              <a:rPr lang="en-US"/>
              <a:t>Can you distinguish the nonliving from the living in these photos? Can you classify any of these organisms as plants or animals? Some of the organisms pictured here are singlecelled, others are multicellular. Some are microscopic (not readily seen without a microscope), but most are visible to the naked eye. For the answers, turn to page 28.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69C3D-1377-4E4C-BE57-7D7F8ABFEE2F}"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0031A-76A8-2941-9B4C-9B7E6579A885}" type="slidenum">
              <a:rPr lang="en-US"/>
              <a:pPr/>
              <a:t>8</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2.2 Evolutionary Tree of Domains </a:t>
            </a:r>
            <a:endParaRPr lang="en-US"/>
          </a:p>
          <a:p>
            <a:r>
              <a:rPr lang="en-US"/>
              <a:t>This tree shows one model of the relationships of the three domains. At the root of the tree is the universal ancestor, from which all living things descended. Of the three surviving lineages, the first split came between the Bacteria and the lineage that would give rise to the Archaea and Eukarya. The next split was between the Archaea and the Eukarya, making Archaea and Eukarya more closely related to each other than either group is to Bacteria.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7976D-6E5D-0F4D-ABDA-8E05F6E3D28D}" type="slidenum">
              <a:rPr lang="en-US"/>
              <a:pPr/>
              <a:t>12</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2.3 The Three Domains of Life Are Divided into Six Kingdoms </a:t>
            </a:r>
            <a:endParaRPr lang="en-US"/>
          </a:p>
          <a:p>
            <a:r>
              <a:rPr lang="en-US"/>
              <a:t>This book employs both the three-domain system (a) and the widely used six-kingdom system (b) for classifying life. The domain Bacteria is equivalent to the kingdom Bacteria, and the domain Archaea is equivalent to the kingdom Archaea. The domain Eukarya encompasses four kingdoms in the six-kingdom scheme: Protista (protists, which include organisms such as amoebas and algae), Plantae (plants), Fungi (including yeasts and mushroom-producing species), and Animalia (animals).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E83F4-1888-E048-92FE-FCCC08D2A854}" type="slidenum">
              <a:rPr lang="en-US"/>
              <a:pPr/>
              <a:t>14</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2.4 The Three Domains and Six Kingdoms of Life </a:t>
            </a:r>
            <a:endParaRPr lang="en-US"/>
          </a:p>
          <a:p>
            <a:r>
              <a:rPr lang="en-US"/>
              <a:t>This evolutionary tree shows the hypothesized relationships among the six kingdoms, as well as the three domains. Each group branching off the tree can be thought of as a cluster of close relatives, or clade.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BFBB7-0AC2-AF42-99D1-A599C3146EAB}" type="slidenum">
              <a:rPr lang="en-US"/>
              <a:pPr/>
              <a:t>17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2.5 The Linnaean Hierarchy Places Organisms In Successively Largely Categories </a:t>
            </a:r>
            <a:endParaRPr lang="en-US"/>
          </a:p>
          <a:p>
            <a:r>
              <a:rPr lang="en-US"/>
              <a:t>The smallest unit of classification is the species (here, the China rose, whose scientific name is </a:t>
            </a:r>
            <a:r>
              <a:rPr lang="en-US" i="1"/>
              <a:t>Rosa chinensis</a:t>
            </a:r>
            <a:r>
              <a:rPr lang="en-US"/>
              <a:t>). This species belongs to the genus </a:t>
            </a:r>
            <a:r>
              <a:rPr lang="en-US" i="1"/>
              <a:t>Rosa</a:t>
            </a:r>
            <a:r>
              <a:rPr lang="en-US"/>
              <a:t>, which includes other roses. The genus </a:t>
            </a:r>
            <a:r>
              <a:rPr lang="en-US" i="1"/>
              <a:t>Rosa</a:t>
            </a:r>
            <a:r>
              <a:rPr lang="en-US"/>
              <a:t> lies within the family Rosaceae [roh-</a:t>
            </a:r>
            <a:r>
              <a:rPr lang="en-US" i="1"/>
              <a:t>ZAY</a:t>
            </a:r>
            <a:r>
              <a:rPr lang="en-US"/>
              <a:t>-see-ee], which lies within the order Rosales [roh-</a:t>
            </a:r>
            <a:r>
              <a:rPr lang="en-US" i="1"/>
              <a:t>ZAH</a:t>
            </a:r>
            <a:r>
              <a:rPr lang="en-US"/>
              <a:t>-leez], within the class Dicotyledones [dye-kah-tuh-</a:t>
            </a:r>
            <a:r>
              <a:rPr lang="en-US" i="1"/>
              <a:t>LEE</a:t>
            </a:r>
            <a:r>
              <a:rPr lang="en-US"/>
              <a:t>-dun-eez], within the phylum Angiospermae and the kingdom Plantae. We can use the same categories—from species to kingdom—to classify all organisms. This classification system was first devised by the Swedish naturalist Carolus Linnaeus (inset).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AE6C5-8575-9F46-900E-45FBE44D27DA}" type="slidenum">
              <a:rPr lang="en-US"/>
              <a:pPr/>
              <a:t>18</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2.5 The Linnaean Hierarchy Places Organisms In Successively Largely Categories </a:t>
            </a:r>
            <a:endParaRPr lang="en-US"/>
          </a:p>
          <a:p>
            <a:r>
              <a:rPr lang="en-US"/>
              <a:t>This classification system was first devised by the Swedish naturalist Carolus Linnaeus (inset).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57C477-4DDE-4817-B9C9-77E8B514F492}"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27097C-0C9E-4C9A-A272-107C1A48450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A36660-F13C-496E-A75B-D6F3958D460D}"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FF334-2A16-44FA-B16E-9A774257B3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5454E4-90AF-418A-8F4C-ECF84AD8C31C}"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A6EB2-1F28-49D6-8B17-1A438554138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3878FDE-6E0D-D548-8335-9106AB25565B}"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F3878FDE-6E0D-D548-8335-9106AB25565B}"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FCC71C-4B8E-4129-8125-ED5F7DDB76DA}"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B9ECC-8EEE-457F-8BE3-467E02C2B4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2DC73C-A2B9-4AE3-84D6-69176B4CEBD9}"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6639B2-EEDF-48F8-8EDC-5A77B6F2792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02FF15-4D9F-488B-95B9-EE05EFCB3FDE}"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8AA518-85D4-4F05-8DAC-9DAE4EEDD58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644220A-96BE-40D8-AB66-296A834F0E25}"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E04EB1-A229-4947-862C-DDBB71DE521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23F487-28F3-45C1-A5B3-2B314C3FD4C8}"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C6D2D7-00FE-4020-846F-6565BC4E3C2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15C2A6-EC52-4F97-8DB9-728CB0EF702D}"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20F847-38F4-4F9B-95B8-6789DB8CBF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623C03-6C70-4593-BF63-BDBAB5A72BC0}"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AA105F-F342-4B98-A137-1336F88B885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44F85-CFBC-430E-B7D8-E431589A278C}"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CFD8E3-DBD6-4AC5-9924-8C7C7E0142F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77AFAF-5DA5-4200-B7D8-E00C9AFD8BE9}"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CEFDDB7-BDC8-4C1C-AEC9-4D9AEF2265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defRPr>
            </a:lvl1pPr>
          </a:lstStyle>
          <a:p>
            <a:pPr defTabSz="914400">
              <a:defRPr/>
            </a:pPr>
            <a:r>
              <a:rPr lang="en-US" sz="1200">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Black" pitchFamily="1" charset="0"/>
              </a:defRPr>
            </a:lvl1pPr>
          </a:lstStyle>
          <a:p>
            <a:pPr defTabSz="914400">
              <a:defRPr/>
            </a:pPr>
            <a:fld id="{13B61892-B843-7E4B-B0C7-720497D67CE6}" type="slidenum">
              <a:rPr lang="en-US" sz="1200">
                <a:solidFill>
                  <a:srgbClr val="000000"/>
                </a:solidFill>
                <a:cs typeface="+mn-cs"/>
                <a:sym typeface="Arial" pitchFamily="1" charset="0"/>
              </a:rPr>
              <a:pPr defTabSz="914400">
                <a:defRPr/>
              </a:pPr>
              <a:t>‹#›</a:t>
            </a:fld>
            <a:endParaRPr lang="en-US" sz="1200">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3"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a:solidFill>
                  <a:schemeClr val="tx1"/>
                </a:solidFill>
              </a:defRPr>
            </a:lvl1pPr>
          </a:lstStyle>
          <a:p>
            <a:pPr defTabSz="914400">
              <a:defRPr/>
            </a:pPr>
            <a:r>
              <a:rPr lang="en-US" sz="1200">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Black" pitchFamily="1" charset="0"/>
              </a:defRPr>
            </a:lvl1pPr>
          </a:lstStyle>
          <a:p>
            <a:pPr defTabSz="914400">
              <a:defRPr/>
            </a:pPr>
            <a:fld id="{13B61892-B843-7E4B-B0C7-720497D67CE6}" type="slidenum">
              <a:rPr lang="en-US" sz="1200">
                <a:solidFill>
                  <a:srgbClr val="000000"/>
                </a:solidFill>
                <a:cs typeface="+mn-cs"/>
                <a:sym typeface="Arial" pitchFamily="1" charset="0"/>
              </a:rPr>
              <a:pPr defTabSz="914400">
                <a:defRPr/>
              </a:pPr>
              <a:t>‹#›</a:t>
            </a:fld>
            <a:endParaRPr lang="en-US" sz="1200">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5"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Biological Diversity, Bacteria,</a:t>
            </a:r>
          </a:p>
          <a:p>
            <a:pPr eaLnBrk="1" fontAlgn="auto" hangingPunct="1">
              <a:lnSpc>
                <a:spcPct val="90000"/>
              </a:lnSpc>
              <a:spcAft>
                <a:spcPts val="0"/>
              </a:spcAft>
              <a:buFont typeface="Arial"/>
              <a:buNone/>
              <a:defRPr/>
            </a:pPr>
            <a:r>
              <a:rPr lang="en-US" sz="2800" dirty="0" smtClean="0"/>
              <a:t>and </a:t>
            </a:r>
            <a:r>
              <a:rPr lang="en-US" sz="2800" dirty="0" err="1" smtClean="0"/>
              <a:t>Archaea</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The Extent of Earth’s </a:t>
            </a:r>
            <a:br>
              <a:rPr lang="en-US" sz="4000" smtClean="0"/>
            </a:br>
            <a:r>
              <a:rPr lang="en-US" sz="4000" smtClean="0"/>
              <a:t>Biodiversity Is Unknown</a:t>
            </a:r>
          </a:p>
        </p:txBody>
      </p:sp>
      <p:sp>
        <p:nvSpPr>
          <p:cNvPr id="24578" name="Content Placeholder 2"/>
          <p:cNvSpPr>
            <a:spLocks noGrp="1"/>
          </p:cNvSpPr>
          <p:nvPr>
            <p:ph idx="1"/>
          </p:nvPr>
        </p:nvSpPr>
        <p:spPr/>
        <p:txBody>
          <a:bodyPr/>
          <a:lstStyle/>
          <a:p>
            <a:pPr eaLnBrk="1" hangingPunct="1"/>
            <a:r>
              <a:rPr lang="en-US" smtClean="0"/>
              <a:t>The Earth’s biodiversity includes all living things as well as their interactions with one another and the nonliving world</a:t>
            </a:r>
          </a:p>
          <a:p>
            <a:pPr eaLnBrk="1" hangingPunct="1"/>
            <a:r>
              <a:rPr lang="en-US" smtClean="0"/>
              <a:t>Humans have only identified 1.5 million of an estimated 3 to 100 million species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All Life on Earth Can Be Sorted into Three Distinct Domains</a:t>
            </a:r>
          </a:p>
        </p:txBody>
      </p:sp>
      <p:sp>
        <p:nvSpPr>
          <p:cNvPr id="25602" name="Content Placeholder 2"/>
          <p:cNvSpPr>
            <a:spLocks noGrp="1"/>
          </p:cNvSpPr>
          <p:nvPr>
            <p:ph idx="1"/>
          </p:nvPr>
        </p:nvSpPr>
        <p:spPr/>
        <p:txBody>
          <a:bodyPr/>
          <a:lstStyle/>
          <a:p>
            <a:pPr eaLnBrk="1" hangingPunct="1"/>
            <a:r>
              <a:rPr lang="en-US" smtClean="0"/>
              <a:t>Bacteria, which includes disease-causing organisms</a:t>
            </a:r>
          </a:p>
          <a:p>
            <a:pPr eaLnBrk="1" hangingPunct="1"/>
            <a:r>
              <a:rPr lang="en-US" smtClean="0"/>
              <a:t>Archaea, single-celled organisms that tend to live in extremely harsh environments</a:t>
            </a:r>
          </a:p>
          <a:p>
            <a:pPr eaLnBrk="1" hangingPunct="1"/>
            <a:r>
              <a:rPr lang="en-US" smtClean="0"/>
              <a:t>Eukarya, which includes plants, animals, and fungi</a:t>
            </a:r>
          </a:p>
          <a:p>
            <a:pPr eaLnBrk="1" hangingPunct="1"/>
            <a:r>
              <a:rPr lang="en-US" smtClean="0"/>
              <a:t>Prokaryotes refers to Bacteria and Archaea</a:t>
            </a:r>
          </a:p>
          <a:p>
            <a:pPr eaLnBrk="1" hangingPunct="1"/>
            <a:r>
              <a:rPr lang="en-US" smtClean="0"/>
              <a:t>Eukaryotes refers to all other organisms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02_03"/>
          <p:cNvPicPr>
            <a:picLocks noChangeAspect="1" noChangeArrowheads="1"/>
          </p:cNvPicPr>
          <p:nvPr/>
        </p:nvPicPr>
        <p:blipFill>
          <a:blip r:embed="rId3"/>
          <a:srcRect/>
          <a:stretch>
            <a:fillRect/>
          </a:stretch>
        </p:blipFill>
        <p:spPr bwMode="auto">
          <a:xfrm>
            <a:off x="304800" y="1968500"/>
            <a:ext cx="8531225" cy="2919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Eukarya are Sorted  into Four Different Kingdoms</a:t>
            </a:r>
            <a:endParaRPr lang="en-US" dirty="0"/>
          </a:p>
        </p:txBody>
      </p:sp>
      <p:sp>
        <p:nvSpPr>
          <p:cNvPr id="27650" name="Content Placeholder 2"/>
          <p:cNvSpPr>
            <a:spLocks noGrp="1"/>
          </p:cNvSpPr>
          <p:nvPr>
            <p:ph idx="1"/>
          </p:nvPr>
        </p:nvSpPr>
        <p:spPr/>
        <p:txBody>
          <a:bodyPr/>
          <a:lstStyle/>
          <a:p>
            <a:pPr eaLnBrk="1" hangingPunct="1"/>
            <a:r>
              <a:rPr lang="en-US" smtClean="0"/>
              <a:t>Eukaryotes are sorted into four kingdoms:</a:t>
            </a:r>
          </a:p>
          <a:p>
            <a:pPr lvl="1" eaLnBrk="1" hangingPunct="1"/>
            <a:r>
              <a:rPr lang="en-US" smtClean="0"/>
              <a:t>Protista</a:t>
            </a:r>
          </a:p>
          <a:p>
            <a:pPr lvl="1" eaLnBrk="1" hangingPunct="1"/>
            <a:r>
              <a:rPr lang="en-US" smtClean="0"/>
              <a:t>Plantae</a:t>
            </a:r>
          </a:p>
          <a:p>
            <a:pPr lvl="1" eaLnBrk="1" hangingPunct="1"/>
            <a:r>
              <a:rPr lang="en-US" smtClean="0"/>
              <a:t>Fungi</a:t>
            </a:r>
          </a:p>
          <a:p>
            <a:pPr lvl="1" eaLnBrk="1" hangingPunct="1"/>
            <a:r>
              <a:rPr lang="en-US" smtClean="0"/>
              <a:t>Animalia</a:t>
            </a:r>
          </a:p>
          <a:p>
            <a:pPr eaLnBrk="1" hangingPunct="1"/>
            <a:r>
              <a:rPr lang="en-US" smtClean="0"/>
              <a:t>Scientists use DNA and shared evolutionary innovations to place members of the six kingdoms of life on an evolutionary tree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02_04"/>
          <p:cNvPicPr>
            <a:picLocks noChangeAspect="1" noChangeArrowheads="1"/>
          </p:cNvPicPr>
          <p:nvPr/>
        </p:nvPicPr>
        <p:blipFill>
          <a:blip r:embed="rId3"/>
          <a:srcRect/>
          <a:stretch>
            <a:fillRect/>
          </a:stretch>
        </p:blipFill>
        <p:spPr bwMode="auto">
          <a:xfrm>
            <a:off x="304800" y="596900"/>
            <a:ext cx="8531225" cy="5661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Linnaean System of </a:t>
            </a:r>
            <a:br>
              <a:rPr lang="en-US" dirty="0" smtClean="0"/>
            </a:br>
            <a:r>
              <a:rPr lang="en-US" dirty="0" smtClean="0"/>
              <a:t>Biological Classification</a:t>
            </a:r>
            <a:endParaRPr lang="en-US" dirty="0"/>
          </a:p>
        </p:txBody>
      </p:sp>
      <p:sp>
        <p:nvSpPr>
          <p:cNvPr id="29698" name="Content Placeholder 2"/>
          <p:cNvSpPr>
            <a:spLocks noGrp="1"/>
          </p:cNvSpPr>
          <p:nvPr>
            <p:ph idx="1"/>
          </p:nvPr>
        </p:nvSpPr>
        <p:spPr/>
        <p:txBody>
          <a:bodyPr/>
          <a:lstStyle/>
          <a:p>
            <a:pPr eaLnBrk="1" hangingPunct="1"/>
            <a:r>
              <a:rPr lang="en-US" smtClean="0"/>
              <a:t>The </a:t>
            </a:r>
            <a:r>
              <a:rPr lang="en-US" b="1" smtClean="0"/>
              <a:t>species</a:t>
            </a:r>
            <a:r>
              <a:rPr lang="en-US" smtClean="0"/>
              <a:t> is the smallest unit of classification in the Linnaean hierarchy</a:t>
            </a:r>
          </a:p>
          <a:p>
            <a:pPr eaLnBrk="1" hangingPunct="1"/>
            <a:r>
              <a:rPr lang="en-US" smtClean="0"/>
              <a:t>Closely related species are grouped together to form a </a:t>
            </a:r>
            <a:r>
              <a:rPr lang="en-US" b="1" smtClean="0"/>
              <a:t>genus</a:t>
            </a:r>
          </a:p>
          <a:p>
            <a:pPr eaLnBrk="1" hangingPunct="1"/>
            <a:r>
              <a:rPr lang="en-US" smtClean="0"/>
              <a:t>Closely related genera are grouped together into a </a:t>
            </a:r>
            <a:r>
              <a:rPr lang="en-US" b="1" smtClean="0"/>
              <a:t>family</a:t>
            </a:r>
          </a:p>
          <a:p>
            <a:pPr eaLnBrk="1" hangingPunct="1"/>
            <a:r>
              <a:rPr lang="en-US" smtClean="0"/>
              <a:t>Closely related families are grouped together into an </a:t>
            </a:r>
            <a:r>
              <a:rPr lang="en-US" b="1" smtClean="0"/>
              <a:t>order</a:t>
            </a:r>
          </a:p>
          <a:p>
            <a:pPr eaLnBrk="1" hangingPunct="1"/>
            <a:endParaRPr lang="en-US" b="1"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Linnaean System of </a:t>
            </a:r>
            <a:br>
              <a:rPr lang="en-US" dirty="0" smtClean="0"/>
            </a:br>
            <a:r>
              <a:rPr lang="en-US" dirty="0" smtClean="0"/>
              <a:t>Biological Classification</a:t>
            </a:r>
            <a:endParaRPr lang="en-US" dirty="0"/>
          </a:p>
        </p:txBody>
      </p:sp>
      <p:sp>
        <p:nvSpPr>
          <p:cNvPr id="30722" name="Content Placeholder 2"/>
          <p:cNvSpPr>
            <a:spLocks noGrp="1"/>
          </p:cNvSpPr>
          <p:nvPr>
            <p:ph idx="1"/>
          </p:nvPr>
        </p:nvSpPr>
        <p:spPr/>
        <p:txBody>
          <a:bodyPr/>
          <a:lstStyle/>
          <a:p>
            <a:pPr eaLnBrk="1" hangingPunct="1"/>
            <a:r>
              <a:rPr lang="en-US" smtClean="0"/>
              <a:t>Closely related orders are grouped together into a </a:t>
            </a:r>
            <a:r>
              <a:rPr lang="en-US" b="1" smtClean="0"/>
              <a:t>class</a:t>
            </a:r>
          </a:p>
          <a:p>
            <a:pPr eaLnBrk="1" hangingPunct="1"/>
            <a:r>
              <a:rPr lang="en-US" smtClean="0"/>
              <a:t>Closely related classes are grouped together into a </a:t>
            </a:r>
            <a:r>
              <a:rPr lang="en-US" b="1" smtClean="0"/>
              <a:t>phylum</a:t>
            </a:r>
          </a:p>
          <a:p>
            <a:pPr eaLnBrk="1" hangingPunct="1"/>
            <a:r>
              <a:rPr lang="en-US" smtClean="0"/>
              <a:t>Closely related phylum are grouped together into a </a:t>
            </a:r>
            <a:r>
              <a:rPr lang="en-US" b="1" smtClean="0"/>
              <a:t>kingdom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02_05_01"/>
          <p:cNvPicPr>
            <a:picLocks noChangeAspect="1" noChangeArrowheads="1"/>
          </p:cNvPicPr>
          <p:nvPr/>
        </p:nvPicPr>
        <p:blipFill>
          <a:blip r:embed="rId3"/>
          <a:srcRect/>
          <a:stretch>
            <a:fillRect/>
          </a:stretch>
        </p:blipFill>
        <p:spPr bwMode="auto">
          <a:xfrm>
            <a:off x="787400" y="215900"/>
            <a:ext cx="7586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786" name="Picture 2" descr="figure_02_05_02"/>
          <p:cNvPicPr>
            <a:picLocks noChangeAspect="1" noChangeArrowheads="1"/>
          </p:cNvPicPr>
          <p:nvPr/>
        </p:nvPicPr>
        <p:blipFill>
          <a:blip r:embed="rId3"/>
          <a:srcRect/>
          <a:stretch>
            <a:fillRect/>
          </a:stretch>
        </p:blipFill>
        <p:spPr bwMode="auto">
          <a:xfrm>
            <a:off x="2070100" y="215900"/>
            <a:ext cx="50212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02_05_03"/>
          <p:cNvPicPr>
            <a:picLocks noChangeAspect="1" noChangeArrowheads="1"/>
          </p:cNvPicPr>
          <p:nvPr/>
        </p:nvPicPr>
        <p:blipFill>
          <a:blip r:embed="rId3"/>
          <a:srcRect/>
          <a:stretch>
            <a:fillRect/>
          </a:stretch>
        </p:blipFill>
        <p:spPr bwMode="auto">
          <a:xfrm>
            <a:off x="2654300" y="215900"/>
            <a:ext cx="38338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2" name="Picture 2" descr="unnumbered_02_p24"/>
          <p:cNvPicPr>
            <a:picLocks noChangeAspect="1" noChangeArrowheads="1"/>
          </p:cNvPicPr>
          <p:nvPr/>
        </p:nvPicPr>
        <p:blipFill>
          <a:blip r:embed="rId3"/>
          <a:srcRect/>
          <a:stretch>
            <a:fillRect/>
          </a:stretch>
        </p:blipFill>
        <p:spPr bwMode="auto">
          <a:xfrm>
            <a:off x="508000" y="215900"/>
            <a:ext cx="81359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Bacteria and Archaea: Tiny, Successful, and Abundant</a:t>
            </a:r>
            <a:endParaRPr lang="en-US" dirty="0"/>
          </a:p>
        </p:txBody>
      </p:sp>
      <p:sp>
        <p:nvSpPr>
          <p:cNvPr id="32770" name="Content Placeholder 2"/>
          <p:cNvSpPr>
            <a:spLocks noGrp="1"/>
          </p:cNvSpPr>
          <p:nvPr>
            <p:ph idx="1"/>
          </p:nvPr>
        </p:nvSpPr>
        <p:spPr/>
        <p:txBody>
          <a:bodyPr/>
          <a:lstStyle/>
          <a:p>
            <a:pPr eaLnBrk="1" hangingPunct="1"/>
            <a:r>
              <a:rPr lang="en-US" smtClean="0"/>
              <a:t>Bacteria are single-celled organisms</a:t>
            </a:r>
          </a:p>
          <a:p>
            <a:pPr eaLnBrk="1" hangingPunct="1"/>
            <a:r>
              <a:rPr lang="en-US" smtClean="0"/>
              <a:t>The majority of bacteria are not harmful to humans</a:t>
            </a:r>
          </a:p>
          <a:p>
            <a:pPr eaLnBrk="1" hangingPunct="1"/>
            <a:r>
              <a:rPr lang="en-US" smtClean="0"/>
              <a:t>Archaeans are single-celled organisms and are not believed to cause disease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4932" name="Picture 4" descr="figure_02_08_01"/>
          <p:cNvPicPr>
            <a:picLocks noChangeAspect="1" noChangeArrowheads="1"/>
          </p:cNvPicPr>
          <p:nvPr/>
        </p:nvPicPr>
        <p:blipFill>
          <a:blip r:embed="rId3"/>
          <a:srcRect/>
          <a:stretch>
            <a:fillRect/>
          </a:stretch>
        </p:blipFill>
        <p:spPr bwMode="auto">
          <a:xfrm>
            <a:off x="303213" y="371475"/>
            <a:ext cx="8535987" cy="61150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6" name="Picture 4" descr="figure_02_08_02"/>
          <p:cNvPicPr>
            <a:picLocks noChangeAspect="1" noChangeArrowheads="1"/>
          </p:cNvPicPr>
          <p:nvPr/>
        </p:nvPicPr>
        <p:blipFill>
          <a:blip r:embed="rId3"/>
          <a:srcRect/>
          <a:stretch>
            <a:fillRect/>
          </a:stretch>
        </p:blipFill>
        <p:spPr bwMode="auto">
          <a:xfrm>
            <a:off x="303213" y="349250"/>
            <a:ext cx="8535987" cy="615791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Archaeans Constitute a Distinct Domain of Life</a:t>
            </a:r>
            <a:endParaRPr lang="en-US" dirty="0"/>
          </a:p>
        </p:txBody>
      </p:sp>
      <p:sp>
        <p:nvSpPr>
          <p:cNvPr id="34818" name="Content Placeholder 2"/>
          <p:cNvSpPr>
            <a:spLocks noGrp="1"/>
          </p:cNvSpPr>
          <p:nvPr>
            <p:ph idx="1"/>
          </p:nvPr>
        </p:nvSpPr>
        <p:spPr/>
        <p:txBody>
          <a:bodyPr/>
          <a:lstStyle/>
          <a:p>
            <a:pPr eaLnBrk="1" hangingPunct="1"/>
            <a:r>
              <a:rPr lang="en-US" smtClean="0"/>
              <a:t>Archaeans have a unique plasma membrane that separates them from Bacteria and Eukarya</a:t>
            </a:r>
          </a:p>
          <a:p>
            <a:pPr eaLnBrk="1" hangingPunct="1"/>
            <a:r>
              <a:rPr lang="en-US" smtClean="0"/>
              <a:t>Extremophiles are archaeans that thrive in extreme environments such as geysers and acidic waters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Prokaryotes Represent </a:t>
            </a:r>
            <a:br>
              <a:rPr lang="en-US" dirty="0" smtClean="0"/>
            </a:br>
            <a:r>
              <a:rPr lang="en-US" dirty="0" smtClean="0"/>
              <a:t>Biological Success</a:t>
            </a:r>
            <a:endParaRPr lang="en-US" dirty="0"/>
          </a:p>
        </p:txBody>
      </p:sp>
      <p:sp>
        <p:nvSpPr>
          <p:cNvPr id="35842" name="Content Placeholder 2"/>
          <p:cNvSpPr>
            <a:spLocks noGrp="1"/>
          </p:cNvSpPr>
          <p:nvPr>
            <p:ph idx="1"/>
          </p:nvPr>
        </p:nvSpPr>
        <p:spPr/>
        <p:txBody>
          <a:bodyPr/>
          <a:lstStyle/>
          <a:p>
            <a:pPr eaLnBrk="1" hangingPunct="1"/>
            <a:r>
              <a:rPr lang="en-US" smtClean="0"/>
              <a:t>Bacteria are the most widespread organisms and can reproduce quickly through a process called binary fission</a:t>
            </a:r>
          </a:p>
          <a:p>
            <a:pPr eaLnBrk="1" hangingPunct="1"/>
            <a:r>
              <a:rPr lang="en-US" smtClean="0"/>
              <a:t>Scientists use DNA analysis to detect and classify the millions of bacteria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02_06"/>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Prokaryotes Occupy a Great Diversity of Habitats</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Bacteria can be found in some of the most extreme environments on Earth</a:t>
            </a:r>
          </a:p>
          <a:p>
            <a:pPr eaLnBrk="1" hangingPunct="1">
              <a:lnSpc>
                <a:spcPct val="90000"/>
              </a:lnSpc>
            </a:pPr>
            <a:r>
              <a:rPr lang="en-US" smtClean="0"/>
              <a:t>Bacteria that require oxygen to survive are called aerobes</a:t>
            </a:r>
          </a:p>
          <a:p>
            <a:pPr eaLnBrk="1" hangingPunct="1">
              <a:lnSpc>
                <a:spcPct val="90000"/>
              </a:lnSpc>
            </a:pPr>
            <a:r>
              <a:rPr lang="en-US" smtClean="0"/>
              <a:t>Bacteria that do not require oxygen to survive are called anerobes</a:t>
            </a:r>
          </a:p>
          <a:p>
            <a:pPr eaLnBrk="1" hangingPunct="1">
              <a:lnSpc>
                <a:spcPct val="90000"/>
              </a:lnSpc>
            </a:pPr>
            <a:r>
              <a:rPr lang="en-US" smtClean="0"/>
              <a:t>Methanogens are anerobic archaeans that produce methane gas as a by-product of metabolism</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Prokaryotes are Mainly Single-Celled, But Some Show Social Behaviors</a:t>
            </a:r>
            <a:endParaRPr lang="en-US" dirty="0"/>
          </a:p>
        </p:txBody>
      </p:sp>
      <p:sp>
        <p:nvSpPr>
          <p:cNvPr id="38914" name="Content Placeholder 2"/>
          <p:cNvSpPr>
            <a:spLocks noGrp="1"/>
          </p:cNvSpPr>
          <p:nvPr>
            <p:ph idx="1"/>
          </p:nvPr>
        </p:nvSpPr>
        <p:spPr/>
        <p:txBody>
          <a:bodyPr/>
          <a:lstStyle/>
          <a:p>
            <a:pPr eaLnBrk="1" hangingPunct="1"/>
            <a:r>
              <a:rPr lang="en-US" smtClean="0"/>
              <a:t>Prokaryotes all have the same basic structural plan and come in a variety of shapes</a:t>
            </a:r>
          </a:p>
          <a:p>
            <a:pPr eaLnBrk="1" hangingPunct="1"/>
            <a:r>
              <a:rPr lang="en-US" smtClean="0"/>
              <a:t>Most prokaryotes have a cell wall that surrounds a plasma membrane</a:t>
            </a:r>
          </a:p>
          <a:p>
            <a:pPr eaLnBrk="1" hangingPunct="1"/>
            <a:r>
              <a:rPr lang="en-US" smtClean="0"/>
              <a:t>Some prokaryotes have a capsule that helps them evade an organism’s defense system</a:t>
            </a:r>
          </a:p>
          <a:p>
            <a:pPr eaLnBrk="1" hangingPunct="1"/>
            <a:r>
              <a:rPr lang="en-US" smtClean="0"/>
              <a:t>Pilli and flagella are structures that allow bacteria to thrive in certain environments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3" name="Picture 3" descr="figure_02_07"/>
          <p:cNvPicPr>
            <a:picLocks noChangeAspect="1" noChangeArrowheads="1"/>
          </p:cNvPicPr>
          <p:nvPr/>
        </p:nvPicPr>
        <p:blipFill>
          <a:blip r:embed="rId3"/>
          <a:srcRect/>
          <a:stretch>
            <a:fillRect/>
          </a:stretch>
        </p:blipFill>
        <p:spPr bwMode="auto">
          <a:xfrm>
            <a:off x="303213" y="1444625"/>
            <a:ext cx="8535987" cy="39687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Prokaryotes are Mainly Single-Celled, But Some Show Social Behaviors</a:t>
            </a:r>
            <a:endParaRPr lang="en-US" dirty="0"/>
          </a:p>
        </p:txBody>
      </p:sp>
      <p:sp>
        <p:nvSpPr>
          <p:cNvPr id="41986" name="Content Placeholder 2"/>
          <p:cNvSpPr>
            <a:spLocks noGrp="1"/>
          </p:cNvSpPr>
          <p:nvPr>
            <p:ph idx="1"/>
          </p:nvPr>
        </p:nvSpPr>
        <p:spPr/>
        <p:txBody>
          <a:bodyPr/>
          <a:lstStyle/>
          <a:p>
            <a:pPr eaLnBrk="1" hangingPunct="1"/>
            <a:r>
              <a:rPr lang="en-US" smtClean="0"/>
              <a:t>Prokaryotes contain less DNA material than eukaryotic organisms</a:t>
            </a:r>
          </a:p>
          <a:p>
            <a:pPr eaLnBrk="1" hangingPunct="1"/>
            <a:r>
              <a:rPr lang="en-US" smtClean="0"/>
              <a:t>Although they are single-celled organisms, some prokaryotes exhibit multicellular organization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 Hitchhiker's Guide to the </a:t>
            </a:r>
            <a:br>
              <a:rPr lang="en-US" dirty="0" smtClean="0"/>
            </a:br>
            <a:r>
              <a:rPr lang="en-US" dirty="0" smtClean="0"/>
              <a:t>Human Body</a:t>
            </a:r>
            <a:endParaRPr lang="en-US" dirty="0"/>
          </a:p>
        </p:txBody>
      </p:sp>
      <p:sp>
        <p:nvSpPr>
          <p:cNvPr id="16386" name="Content Placeholder 2"/>
          <p:cNvSpPr>
            <a:spLocks noGrp="1"/>
          </p:cNvSpPr>
          <p:nvPr>
            <p:ph idx="1"/>
          </p:nvPr>
        </p:nvSpPr>
        <p:spPr/>
        <p:txBody>
          <a:bodyPr/>
          <a:lstStyle/>
          <a:p>
            <a:pPr eaLnBrk="1" hangingPunct="1"/>
            <a:r>
              <a:rPr lang="en-US" smtClean="0"/>
              <a:t>All organisms share their bodies with other organisms</a:t>
            </a:r>
          </a:p>
          <a:p>
            <a:pPr eaLnBrk="1" hangingPunct="1"/>
            <a:r>
              <a:rPr lang="en-US" smtClean="0"/>
              <a:t>The human flora includes some 100 trillion individual bacteria from a thousand different species of microbes</a:t>
            </a:r>
          </a:p>
          <a:p>
            <a:pPr eaLnBrk="1" hangingPunct="1"/>
            <a:r>
              <a:rPr lang="en-US" smtClean="0"/>
              <a:t>A majority of these organisms are beneficial</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Title 1"/>
          <p:cNvSpPr>
            <a:spLocks noGrp="1"/>
          </p:cNvSpPr>
          <p:nvPr>
            <p:ph type="title"/>
          </p:nvPr>
        </p:nvSpPr>
        <p:spPr>
          <a:xfrm>
            <a:off x="277813" y="274638"/>
            <a:ext cx="8682037" cy="1143000"/>
          </a:xfrm>
        </p:spPr>
        <p:txBody>
          <a:bodyPr/>
          <a:lstStyle/>
          <a:p>
            <a:pPr eaLnBrk="1" hangingPunct="1"/>
            <a:r>
              <a:rPr lang="en-US" smtClean="0"/>
              <a:t>Prokaryotes Reproduce Asexually</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smtClean="0"/>
              <a:t>During binary fission, a copy of the DNA is transferred to each of the offspring</a:t>
            </a:r>
          </a:p>
          <a:p>
            <a:pPr eaLnBrk="1" fontAlgn="auto" hangingPunct="1">
              <a:spcAft>
                <a:spcPts val="0"/>
              </a:spcAft>
              <a:buFont typeface="Arial"/>
              <a:buChar char="•"/>
              <a:defRPr/>
            </a:pPr>
            <a:r>
              <a:rPr lang="en-US" dirty="0" smtClean="0"/>
              <a:t>Reproduction of prokaryotes is limited by available resources</a:t>
            </a:r>
          </a:p>
          <a:p>
            <a:pPr eaLnBrk="1" fontAlgn="auto" hangingPunct="1">
              <a:spcAft>
                <a:spcPts val="0"/>
              </a:spcAft>
              <a:buFont typeface="Arial"/>
              <a:buChar char="•"/>
              <a:defRPr/>
            </a:pPr>
            <a:r>
              <a:rPr lang="en-US" dirty="0" smtClean="0"/>
              <a:t>Some bacteria produce spores that can withstand both boiling and freezing environments</a:t>
            </a:r>
          </a:p>
          <a:p>
            <a:pPr eaLnBrk="1" fontAlgn="auto" hangingPunct="1">
              <a:spcAft>
                <a:spcPts val="0"/>
              </a:spcAft>
              <a:buFont typeface="Arial"/>
              <a:buChar char="•"/>
              <a:defRPr/>
            </a:pPr>
            <a:r>
              <a:rPr lang="en-US" dirty="0" smtClean="0"/>
              <a:t>Some prokaryotes can use bits of DNA from their environment as well as other species and incorporate them into their own DNA</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7" name="Picture 3" descr="figure 2"/>
          <p:cNvPicPr>
            <a:picLocks noChangeAspect="1" noChangeArrowheads="1"/>
          </p:cNvPicPr>
          <p:nvPr/>
        </p:nvPicPr>
        <p:blipFill>
          <a:blip r:embed="rId3"/>
          <a:srcRect/>
          <a:stretch>
            <a:fillRect/>
          </a:stretch>
        </p:blipFill>
        <p:spPr bwMode="auto">
          <a:xfrm>
            <a:off x="2130425" y="209550"/>
            <a:ext cx="4883150" cy="64389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Prokaryotes Are Unrivaled in </a:t>
            </a:r>
            <a:br>
              <a:rPr lang="en-US" sz="4000" smtClean="0"/>
            </a:br>
            <a:r>
              <a:rPr lang="en-US" sz="4000" smtClean="0"/>
              <a:t>Metabolic Diversity</a:t>
            </a:r>
          </a:p>
        </p:txBody>
      </p:sp>
      <p:sp>
        <p:nvSpPr>
          <p:cNvPr id="45058" name="Content Placeholder 2"/>
          <p:cNvSpPr>
            <a:spLocks noGrp="1"/>
          </p:cNvSpPr>
          <p:nvPr>
            <p:ph idx="1"/>
          </p:nvPr>
        </p:nvSpPr>
        <p:spPr/>
        <p:txBody>
          <a:bodyPr/>
          <a:lstStyle/>
          <a:p>
            <a:pPr eaLnBrk="1" hangingPunct="1"/>
            <a:r>
              <a:rPr lang="en-US" smtClean="0"/>
              <a:t>Cyanobacteria are photoautotrophs that use light energy and inorganic carbon to produce food </a:t>
            </a:r>
          </a:p>
          <a:p>
            <a:pPr eaLnBrk="1" hangingPunct="1"/>
            <a:r>
              <a:rPr lang="en-US" smtClean="0"/>
              <a:t>Some autotrophic prokaryotes, called chemoautotrophs, use inorganic chemicals from their environment, such as iron ore, hydrogen, or ammonia, to carry out metabolism</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figure_02_10"/>
          <p:cNvPicPr>
            <a:picLocks noChangeAspect="1" noChangeArrowheads="1"/>
          </p:cNvPicPr>
          <p:nvPr/>
        </p:nvPicPr>
        <p:blipFill>
          <a:blip r:embed="rId3"/>
          <a:srcRect/>
          <a:stretch>
            <a:fillRect/>
          </a:stretch>
        </p:blipFill>
        <p:spPr bwMode="auto">
          <a:xfrm>
            <a:off x="304800" y="431800"/>
            <a:ext cx="8531225" cy="599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02_11"/>
          <p:cNvPicPr>
            <a:picLocks noChangeAspect="1" noChangeArrowheads="1"/>
          </p:cNvPicPr>
          <p:nvPr/>
        </p:nvPicPr>
        <p:blipFill>
          <a:blip r:embed="rId3"/>
          <a:srcRect/>
          <a:stretch>
            <a:fillRect/>
          </a:stretch>
        </p:blipFill>
        <p:spPr bwMode="auto">
          <a:xfrm>
            <a:off x="2527300" y="215900"/>
            <a:ext cx="40830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Prokaryotes Are Unrivaled in </a:t>
            </a:r>
            <a:br>
              <a:rPr lang="en-US" sz="4000" smtClean="0"/>
            </a:br>
            <a:r>
              <a:rPr lang="en-US" sz="4000" smtClean="0"/>
              <a:t>Metabolic Diversity</a:t>
            </a:r>
          </a:p>
        </p:txBody>
      </p:sp>
      <p:sp>
        <p:nvSpPr>
          <p:cNvPr id="47106" name="Content Placeholder 2"/>
          <p:cNvSpPr>
            <a:spLocks noGrp="1"/>
          </p:cNvSpPr>
          <p:nvPr>
            <p:ph idx="1"/>
          </p:nvPr>
        </p:nvSpPr>
        <p:spPr/>
        <p:txBody>
          <a:bodyPr/>
          <a:lstStyle/>
          <a:p>
            <a:pPr eaLnBrk="1" hangingPunct="1"/>
            <a:r>
              <a:rPr lang="en-US" smtClean="0"/>
              <a:t>Photoheterotrophs are bacteria or archaeans that use light as an energy source but obtain carbon from organic molecules</a:t>
            </a:r>
          </a:p>
          <a:p>
            <a:pPr eaLnBrk="1" hangingPunct="1"/>
            <a:r>
              <a:rPr lang="en-US" smtClean="0"/>
              <a:t>Chemoheterotrophs are organisms that obtain energy and carbon from organic molecules</a:t>
            </a:r>
          </a:p>
          <a:p>
            <a:pPr eaLnBrk="1" hangingPunct="1"/>
            <a:endParaRPr lang="en-US" smtClean="0"/>
          </a:p>
          <a:p>
            <a:pPr eaLnBrk="1" hangingPunct="1"/>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80" name="Picture 4" descr="figure_02_08_03"/>
          <p:cNvPicPr>
            <a:picLocks noChangeAspect="1" noChangeArrowheads="1"/>
          </p:cNvPicPr>
          <p:nvPr/>
        </p:nvPicPr>
        <p:blipFill>
          <a:blip r:embed="rId3"/>
          <a:srcRect/>
          <a:stretch>
            <a:fillRect/>
          </a:stretch>
        </p:blipFill>
        <p:spPr bwMode="auto">
          <a:xfrm>
            <a:off x="419100" y="209550"/>
            <a:ext cx="8304213" cy="64389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4" name="Picture 4" descr="figure_02_08_04"/>
          <p:cNvPicPr>
            <a:picLocks noChangeAspect="1" noChangeArrowheads="1"/>
          </p:cNvPicPr>
          <p:nvPr/>
        </p:nvPicPr>
        <p:blipFill>
          <a:blip r:embed="rId3"/>
          <a:srcRect/>
          <a:stretch>
            <a:fillRect/>
          </a:stretch>
        </p:blipFill>
        <p:spPr bwMode="auto">
          <a:xfrm>
            <a:off x="303213" y="444500"/>
            <a:ext cx="8535987" cy="5969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Prokaryotes Changed the World with Oxygen-Producing Photosynthesis</a:t>
            </a:r>
            <a:endParaRPr lang="en-US" dirty="0"/>
          </a:p>
        </p:txBody>
      </p:sp>
      <p:sp>
        <p:nvSpPr>
          <p:cNvPr id="49154" name="Content Placeholder 2"/>
          <p:cNvSpPr>
            <a:spLocks noGrp="1"/>
          </p:cNvSpPr>
          <p:nvPr>
            <p:ph idx="1"/>
          </p:nvPr>
        </p:nvSpPr>
        <p:spPr/>
        <p:txBody>
          <a:bodyPr/>
          <a:lstStyle/>
          <a:p>
            <a:pPr eaLnBrk="1" hangingPunct="1"/>
            <a:r>
              <a:rPr lang="en-US" smtClean="0"/>
              <a:t>Eukaryotic photosynthesis changed the atmospheric composition of Earth by increasing the level of available oxygen</a:t>
            </a:r>
          </a:p>
          <a:p>
            <a:pPr eaLnBrk="1" hangingPunct="1"/>
            <a:r>
              <a:rPr lang="en-US" smtClean="0"/>
              <a:t>The increased oxygen levels in the atmosphere allowed for larger eukaryotic cells that require more energy to thrive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Prokaryotes Play Important Roles in the Biosphere and in Human Society</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Prokaryotes are important members of all ecosystems:</a:t>
            </a:r>
          </a:p>
          <a:p>
            <a:pPr lvl="1" eaLnBrk="1" hangingPunct="1">
              <a:lnSpc>
                <a:spcPct val="90000"/>
              </a:lnSpc>
            </a:pPr>
            <a:r>
              <a:rPr lang="en-US" smtClean="0"/>
              <a:t>Cyanobacteria are the basis of the food chain in aquatic ecosystems</a:t>
            </a:r>
          </a:p>
          <a:p>
            <a:pPr lvl="1" eaLnBrk="1" hangingPunct="1">
              <a:lnSpc>
                <a:spcPct val="90000"/>
              </a:lnSpc>
            </a:pPr>
            <a:r>
              <a:rPr lang="en-US" smtClean="0"/>
              <a:t>Decomposers are heterotrophic bacteria and archaeans that break down dead organisms and recycle the nutrients back into the environment</a:t>
            </a:r>
          </a:p>
          <a:p>
            <a:pPr lvl="1" eaLnBrk="1" hangingPunct="1">
              <a:lnSpc>
                <a:spcPct val="90000"/>
              </a:lnSpc>
            </a:pPr>
            <a:r>
              <a:rPr lang="en-US" smtClean="0"/>
              <a:t>Plants benefit from bacteria that use atmospheric nitrogen and convert it into ammonia through nitrogen fixation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You May Have Encountered Some Living Things</a:t>
            </a:r>
          </a:p>
        </p:txBody>
      </p:sp>
      <p:sp>
        <p:nvSpPr>
          <p:cNvPr id="17410" name="Content Placeholder 2"/>
          <p:cNvSpPr>
            <a:spLocks noGrp="1"/>
          </p:cNvSpPr>
          <p:nvPr>
            <p:ph idx="1"/>
          </p:nvPr>
        </p:nvSpPr>
        <p:spPr/>
        <p:txBody>
          <a:bodyPr/>
          <a:lstStyle/>
          <a:p>
            <a:pPr eaLnBrk="1" hangingPunct="1"/>
            <a:r>
              <a:rPr lang="en-US" smtClean="0"/>
              <a:t>Using the Linnaean hierarchy, we can begin to classify the immense diversity of life on Earth</a:t>
            </a:r>
          </a:p>
          <a:p>
            <a:pPr eaLnBrk="1" hangingPunct="1"/>
            <a:r>
              <a:rPr lang="en-US" smtClean="0"/>
              <a:t>We can use a tree of life to trace the common heritage of all living organisms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Prokaryotes Play Important Roles in the Biosphere and in Human Society</a:t>
            </a:r>
            <a:endParaRPr lang="en-US" dirty="0"/>
          </a:p>
        </p:txBody>
      </p:sp>
      <p:sp>
        <p:nvSpPr>
          <p:cNvPr id="51202" name="Content Placeholder 2"/>
          <p:cNvSpPr>
            <a:spLocks noGrp="1"/>
          </p:cNvSpPr>
          <p:nvPr>
            <p:ph idx="1"/>
          </p:nvPr>
        </p:nvSpPr>
        <p:spPr/>
        <p:txBody>
          <a:bodyPr/>
          <a:lstStyle/>
          <a:p>
            <a:pPr eaLnBrk="1" hangingPunct="1"/>
            <a:r>
              <a:rPr lang="en-US" smtClean="0"/>
              <a:t>Humans benefit from prokaryotes</a:t>
            </a:r>
          </a:p>
          <a:p>
            <a:pPr lvl="1" eaLnBrk="1" hangingPunct="1"/>
            <a:r>
              <a:rPr lang="en-US" smtClean="0"/>
              <a:t>Prokaryotes produce antibiotics as a by-product of metabolism</a:t>
            </a:r>
          </a:p>
          <a:p>
            <a:pPr lvl="1" eaLnBrk="1" hangingPunct="1"/>
            <a:r>
              <a:rPr lang="en-US" smtClean="0"/>
              <a:t>Fermentation occurs when certain bacteria lack oxygen to carry out metabolism. Fermentation produces such things as alcohol, cheese, and butter</a:t>
            </a:r>
          </a:p>
          <a:p>
            <a:pPr lvl="1" eaLnBrk="1" hangingPunct="1"/>
            <a:r>
              <a:rPr lang="en-US" smtClean="0"/>
              <a:t>Bioremediation is the use of organisms to clean up environmental pollution</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figure_02_12"/>
          <p:cNvPicPr>
            <a:picLocks noChangeAspect="1" noChangeArrowheads="1"/>
          </p:cNvPicPr>
          <p:nvPr/>
        </p:nvPicPr>
        <p:blipFill>
          <a:blip r:embed="rId3"/>
          <a:srcRect/>
          <a:stretch>
            <a:fillRect/>
          </a:stretch>
        </p:blipFill>
        <p:spPr bwMode="auto">
          <a:xfrm>
            <a:off x="304800" y="444500"/>
            <a:ext cx="8531225" cy="597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Some Bacteria Cause Disease</a:t>
            </a:r>
          </a:p>
        </p:txBody>
      </p:sp>
      <p:sp>
        <p:nvSpPr>
          <p:cNvPr id="53250" name="Content Placeholder 2"/>
          <p:cNvSpPr>
            <a:spLocks noGrp="1"/>
          </p:cNvSpPr>
          <p:nvPr>
            <p:ph idx="1"/>
          </p:nvPr>
        </p:nvSpPr>
        <p:spPr/>
        <p:txBody>
          <a:bodyPr/>
          <a:lstStyle/>
          <a:p>
            <a:pPr eaLnBrk="1" hangingPunct="1"/>
            <a:r>
              <a:rPr lang="en-US" smtClean="0"/>
              <a:t>Organisms that cause disease in other organisms are called pathogens</a:t>
            </a:r>
          </a:p>
          <a:p>
            <a:pPr eaLnBrk="1" hangingPunct="1"/>
            <a:r>
              <a:rPr lang="en-US" smtClean="0"/>
              <a:t>Most pathogens are host specific</a:t>
            </a:r>
          </a:p>
          <a:p>
            <a:pPr eaLnBrk="1" hangingPunct="1"/>
            <a:r>
              <a:rPr lang="en-US" smtClean="0"/>
              <a:t>Certain pathogens can secrete exotoxins that damage surrounding tissue, while others produce endotoxins within the their cell walls, which triggers illness in the host organism</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Some Bacteria Cause Disease</a:t>
            </a:r>
          </a:p>
        </p:txBody>
      </p:sp>
      <p:sp>
        <p:nvSpPr>
          <p:cNvPr id="54274" name="Content Placeholder 2"/>
          <p:cNvSpPr>
            <a:spLocks noGrp="1"/>
          </p:cNvSpPr>
          <p:nvPr>
            <p:ph idx="1"/>
          </p:nvPr>
        </p:nvSpPr>
        <p:spPr/>
        <p:txBody>
          <a:bodyPr/>
          <a:lstStyle/>
          <a:p>
            <a:pPr eaLnBrk="1" hangingPunct="1"/>
            <a:r>
              <a:rPr lang="en-US" smtClean="0"/>
              <a:t>Antibiotics are secreted by some microorganisms to kill or slow the growth of another microorganism</a:t>
            </a:r>
          </a:p>
          <a:p>
            <a:pPr eaLnBrk="1" hangingPunct="1"/>
            <a:r>
              <a:rPr lang="en-US" smtClean="0"/>
              <a:t>Overuse of antibiotics can lead to selection for antibiotic resistance</a:t>
            </a:r>
          </a:p>
          <a:p>
            <a:pPr eaLnBrk="1" hangingPunct="1"/>
            <a:r>
              <a:rPr lang="en-US" smtClean="0"/>
              <a:t>Antibiotics are ineffective against viruses</a:t>
            </a:r>
          </a:p>
          <a:p>
            <a:pPr eaLnBrk="1" hangingPunct="1"/>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a:xfrm>
            <a:off x="0" y="274638"/>
            <a:ext cx="9144000" cy="1143000"/>
          </a:xfrm>
        </p:spPr>
        <p:txBody>
          <a:bodyPr/>
          <a:lstStyle/>
          <a:p>
            <a:pPr eaLnBrk="1" hangingPunct="1"/>
            <a:r>
              <a:rPr lang="en-US" smtClean="0"/>
              <a:t>Viruses: Nonliving Infectious Agents</a:t>
            </a:r>
          </a:p>
        </p:txBody>
      </p:sp>
      <p:sp>
        <p:nvSpPr>
          <p:cNvPr id="55298" name="Content Placeholder 2"/>
          <p:cNvSpPr>
            <a:spLocks noGrp="1"/>
          </p:cNvSpPr>
          <p:nvPr>
            <p:ph idx="1"/>
          </p:nvPr>
        </p:nvSpPr>
        <p:spPr/>
        <p:txBody>
          <a:bodyPr/>
          <a:lstStyle/>
          <a:p>
            <a:pPr eaLnBrk="1" hangingPunct="1"/>
            <a:r>
              <a:rPr lang="en-US" smtClean="0"/>
              <a:t>A virus is a microscopic, noncellular infectious particle</a:t>
            </a:r>
          </a:p>
          <a:p>
            <a:pPr eaLnBrk="1" hangingPunct="1"/>
            <a:r>
              <a:rPr lang="en-US" smtClean="0"/>
              <a:t>Viruses are know to attack organisms in every kingdom of life</a:t>
            </a:r>
          </a:p>
          <a:p>
            <a:pPr eaLnBrk="1" hangingPunct="1"/>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mtClean="0"/>
              <a:t>Viruses Lack Cellular Organization</a:t>
            </a:r>
          </a:p>
        </p:txBody>
      </p:sp>
      <p:sp>
        <p:nvSpPr>
          <p:cNvPr id="56322" name="Content Placeholder 2"/>
          <p:cNvSpPr>
            <a:spLocks noGrp="1"/>
          </p:cNvSpPr>
          <p:nvPr>
            <p:ph idx="1"/>
          </p:nvPr>
        </p:nvSpPr>
        <p:spPr/>
        <p:txBody>
          <a:bodyPr/>
          <a:lstStyle/>
          <a:p>
            <a:pPr eaLnBrk="1" hangingPunct="1"/>
            <a:r>
              <a:rPr lang="en-US" smtClean="0"/>
              <a:t>Although viruses contain DNA and can reproduce, and evolve, they lack the structures within cells that are necessary for cellular life</a:t>
            </a:r>
          </a:p>
          <a:p>
            <a:pPr eaLnBrk="1" hangingPunct="1"/>
            <a:r>
              <a:rPr lang="en-US" smtClean="0"/>
              <a:t>Viruses release their DNA, and sometimes RNA, into the host cell, highjacking their metabolism for the benefit of the virus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Viruses are Classified by </a:t>
            </a:r>
            <a:br>
              <a:rPr lang="en-US" dirty="0" smtClean="0"/>
            </a:br>
            <a:r>
              <a:rPr lang="en-US" dirty="0" smtClean="0"/>
              <a:t>Structure and Type of Infection</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z="3000" smtClean="0"/>
              <a:t>Viruses are classified by:</a:t>
            </a:r>
          </a:p>
          <a:p>
            <a:pPr lvl="1" eaLnBrk="1" hangingPunct="1">
              <a:lnSpc>
                <a:spcPct val="90000"/>
              </a:lnSpc>
            </a:pPr>
            <a:r>
              <a:rPr lang="en-US" sz="2600" smtClean="0"/>
              <a:t>The type of genetic material they contain</a:t>
            </a:r>
          </a:p>
          <a:p>
            <a:pPr lvl="1" eaLnBrk="1" hangingPunct="1">
              <a:lnSpc>
                <a:spcPct val="90000"/>
              </a:lnSpc>
            </a:pPr>
            <a:r>
              <a:rPr lang="en-US" sz="2600" smtClean="0"/>
              <a:t>Their shape and structure</a:t>
            </a:r>
          </a:p>
          <a:p>
            <a:pPr lvl="1" eaLnBrk="1" hangingPunct="1">
              <a:lnSpc>
                <a:spcPct val="90000"/>
              </a:lnSpc>
            </a:pPr>
            <a:r>
              <a:rPr lang="en-US" sz="2600" smtClean="0"/>
              <a:t>The type of organism they infect</a:t>
            </a:r>
          </a:p>
          <a:p>
            <a:pPr lvl="1" eaLnBrk="1" hangingPunct="1">
              <a:lnSpc>
                <a:spcPct val="90000"/>
              </a:lnSpc>
            </a:pPr>
            <a:r>
              <a:rPr lang="en-US" sz="2600" smtClean="0"/>
              <a:t>The disease they produce</a:t>
            </a:r>
          </a:p>
          <a:p>
            <a:pPr eaLnBrk="1" hangingPunct="1">
              <a:lnSpc>
                <a:spcPct val="90000"/>
              </a:lnSpc>
            </a:pPr>
            <a:r>
              <a:rPr lang="en-US" sz="3000" smtClean="0"/>
              <a:t>Viruses are host specific, but have been known to jump from one host species to another and new strain in the process</a:t>
            </a:r>
          </a:p>
          <a:p>
            <a:pPr lvl="1" eaLnBrk="1" hangingPunct="1">
              <a:lnSpc>
                <a:spcPct val="90000"/>
              </a:lnSpc>
            </a:pPr>
            <a:r>
              <a:rPr lang="en-US" sz="2600" smtClean="0"/>
              <a:t>Avian influenza</a:t>
            </a:r>
          </a:p>
          <a:p>
            <a:pPr lvl="1" eaLnBrk="1" hangingPunct="1">
              <a:lnSpc>
                <a:spcPct val="90000"/>
              </a:lnSpc>
            </a:pPr>
            <a:r>
              <a:rPr lang="en-US" sz="2600" smtClean="0"/>
              <a:t>H1N1</a:t>
            </a:r>
          </a:p>
          <a:p>
            <a:pPr eaLnBrk="1" hangingPunct="1">
              <a:lnSpc>
                <a:spcPct val="90000"/>
              </a:lnSpc>
            </a:pPr>
            <a:endParaRPr lang="en-US" sz="3000" smtClean="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02_14"/>
          <p:cNvPicPr>
            <a:picLocks noChangeAspect="1" noChangeArrowheads="1"/>
          </p:cNvPicPr>
          <p:nvPr/>
        </p:nvPicPr>
        <p:blipFill>
          <a:blip r:embed="rId3"/>
          <a:srcRect/>
          <a:stretch>
            <a:fillRect/>
          </a:stretch>
        </p:blipFill>
        <p:spPr bwMode="auto">
          <a:xfrm>
            <a:off x="1663700" y="215900"/>
            <a:ext cx="58324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mtClean="0"/>
              <a:t>Flu Viruses Evolve Rapidly</a:t>
            </a:r>
          </a:p>
        </p:txBody>
      </p:sp>
      <p:sp>
        <p:nvSpPr>
          <p:cNvPr id="59394" name="Content Placeholder 2"/>
          <p:cNvSpPr>
            <a:spLocks noGrp="1"/>
          </p:cNvSpPr>
          <p:nvPr>
            <p:ph idx="1"/>
          </p:nvPr>
        </p:nvSpPr>
        <p:spPr/>
        <p:txBody>
          <a:bodyPr/>
          <a:lstStyle/>
          <a:p>
            <a:pPr eaLnBrk="1" hangingPunct="1"/>
            <a:r>
              <a:rPr lang="en-US" smtClean="0"/>
              <a:t>Once infected, the flu virus is shed into the environment 2 to 3 days before being symptomatic and remains infective for 7 days</a:t>
            </a:r>
          </a:p>
          <a:p>
            <a:pPr eaLnBrk="1" hangingPunct="1"/>
            <a:r>
              <a:rPr lang="en-US" smtClean="0"/>
              <a:t>The virus can survive on a hard surface for a few days and a moist surface for up to 2 weeks</a:t>
            </a:r>
          </a:p>
          <a:p>
            <a:pPr eaLnBrk="1" hangingPunct="1"/>
            <a:r>
              <a:rPr lang="en-US" smtClean="0"/>
              <a:t>The virus evolves so rapidly that vaccines and antiviral drugs are often ineffective by the time they become ready for use</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All of Us Together</a:t>
            </a:r>
          </a:p>
        </p:txBody>
      </p:sp>
      <p:sp>
        <p:nvSpPr>
          <p:cNvPr id="3" name="Content Placeholder 2"/>
          <p:cNvSpPr>
            <a:spLocks noGrp="1"/>
          </p:cNvSpPr>
          <p:nvPr>
            <p:ph idx="1"/>
          </p:nvPr>
        </p:nvSpPr>
        <p:spPr/>
        <p:txBody>
          <a:bodyPr>
            <a:normAutofit/>
          </a:bodyPr>
          <a:lstStyle/>
          <a:p>
            <a:pPr eaLnBrk="1" hangingPunct="1">
              <a:lnSpc>
                <a:spcPct val="90000"/>
              </a:lnSpc>
            </a:pPr>
            <a:r>
              <a:rPr lang="en-US" smtClean="0"/>
              <a:t>The Human Microbiome Project  is an attempt to identify and catalog the proposed several thousand species of microbes inhabiting the human body</a:t>
            </a:r>
          </a:p>
          <a:p>
            <a:pPr eaLnBrk="1" hangingPunct="1">
              <a:lnSpc>
                <a:spcPct val="90000"/>
              </a:lnSpc>
            </a:pPr>
            <a:r>
              <a:rPr lang="en-US" smtClean="0"/>
              <a:t>A majority of the microbes in and on the human body are beneficial; however, some are opportunistic, like </a:t>
            </a:r>
            <a:r>
              <a:rPr lang="en-US" i="1" smtClean="0"/>
              <a:t>Staphylococcus aureus, </a:t>
            </a:r>
            <a:r>
              <a:rPr lang="en-US" smtClean="0"/>
              <a:t>and can cause infection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3" name="Picture 3" descr="figure_02_01"/>
          <p:cNvPicPr>
            <a:picLocks noChangeAspect="1" noChangeArrowheads="1"/>
          </p:cNvPicPr>
          <p:nvPr/>
        </p:nvPicPr>
        <p:blipFill>
          <a:blip r:embed="rId3"/>
          <a:srcRect/>
          <a:stretch>
            <a:fillRect/>
          </a:stretch>
        </p:blipFill>
        <p:spPr bwMode="auto">
          <a:xfrm>
            <a:off x="303213" y="1260475"/>
            <a:ext cx="8535987" cy="433546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a:t>
            </a:r>
            <a:endParaRPr lang="en-US" sz="2800" dirty="0" smtClean="0">
              <a:ea typeface="+mn-ea"/>
              <a:cs typeface="+mn-cs"/>
            </a:endParaRPr>
          </a:p>
          <a:p>
            <a:pPr eaLnBrk="1" fontAlgn="auto" hangingPunct="1">
              <a:lnSpc>
                <a:spcPct val="90000"/>
              </a:lnSpc>
              <a:spcAft>
                <a:spcPts val="0"/>
              </a:spcAft>
              <a:defRPr/>
            </a:pPr>
            <a:r>
              <a:rPr lang="en-US" sz="2800" dirty="0" smtClean="0"/>
              <a:t>Biological Diversity, Bacteria,</a:t>
            </a:r>
          </a:p>
          <a:p>
            <a:pPr eaLnBrk="1" fontAlgn="auto" hangingPunct="1">
              <a:lnSpc>
                <a:spcPct val="90000"/>
              </a:lnSpc>
              <a:spcAft>
                <a:spcPts val="0"/>
              </a:spcAft>
              <a:defRPr/>
            </a:pPr>
            <a:r>
              <a:rPr lang="en-US" sz="2800" dirty="0" smtClean="0"/>
              <a:t>and </a:t>
            </a:r>
            <a:r>
              <a:rPr lang="en-US" sz="2800" dirty="0" err="1" smtClean="0"/>
              <a:t>Archaea</a:t>
            </a:r>
            <a:endParaRPr 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81279"/>
          <a:lstStyle/>
          <a:p>
            <a:pPr eaLnBrk="1" hangingPunct="1"/>
            <a:r>
              <a:rPr lang="en-US"/>
              <a:t>Concept Quiz</a:t>
            </a:r>
          </a:p>
        </p:txBody>
      </p:sp>
      <p:sp>
        <p:nvSpPr>
          <p:cNvPr id="26627" name="Rectangle 14"/>
          <p:cNvSpPr>
            <a:spLocks noGrp="1" noChangeArrowheads="1"/>
          </p:cNvSpPr>
          <p:nvPr>
            <p:ph type="body" idx="1"/>
          </p:nvPr>
        </p:nvSpPr>
        <p:spPr>
          <a:xfrm>
            <a:off x="457200" y="1600200"/>
            <a:ext cx="8229600" cy="3886200"/>
          </a:xfrm>
        </p:spPr>
        <p:txBody>
          <a:bodyPr rIns="81279"/>
          <a:lstStyle/>
          <a:p>
            <a:pPr marL="649288" indent="-649288" eaLnBrk="1" hangingPunct="1">
              <a:buFont typeface="Wingdings" pitchFamily="1" charset="2"/>
              <a:buNone/>
            </a:pPr>
            <a:r>
              <a:rPr lang="en-US">
                <a:latin typeface="ヒラギノ角ゴ Pro W3" pitchFamily="1" charset="-128"/>
                <a:sym typeface="ヒラギノ角ゴ Pro W3" pitchFamily="1" charset="-128"/>
              </a:rPr>
              <a:t>	</a:t>
            </a:r>
            <a:r>
              <a:rPr lang="en-US"/>
              <a:t>Which of the following is the most accurate method of determining relatedness?</a:t>
            </a:r>
          </a:p>
          <a:p>
            <a:pPr marL="1030288" lvl="1" indent="-533400" eaLnBrk="1" hangingPunct="1">
              <a:buSzPct val="99000"/>
              <a:buFont typeface="Wingdings" pitchFamily="1" charset="2"/>
              <a:buAutoNum type="alphaUcPeriod"/>
            </a:pPr>
            <a:r>
              <a:rPr lang="en-US" sz="3200"/>
              <a:t>Common appearance</a:t>
            </a:r>
          </a:p>
          <a:p>
            <a:pPr marL="1030288" lvl="1" indent="-533400" eaLnBrk="1" hangingPunct="1">
              <a:buSzPct val="99000"/>
              <a:buFont typeface="Wingdings" pitchFamily="1" charset="2"/>
              <a:buAutoNum type="alphaUcPeriod"/>
            </a:pPr>
            <a:r>
              <a:rPr lang="en-US" sz="3200"/>
              <a:t>DNA</a:t>
            </a:r>
          </a:p>
          <a:p>
            <a:pPr marL="1030288" lvl="1" indent="-533400" eaLnBrk="1" hangingPunct="1">
              <a:buSzPct val="99000"/>
              <a:buFont typeface="Wingdings" pitchFamily="1" charset="2"/>
              <a:buAutoNum type="alphaUcPeriod"/>
            </a:pPr>
            <a:r>
              <a:rPr lang="en-US" sz="3200"/>
              <a:t>Common behavior</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Rectangle 11"/>
          <p:cNvSpPr>
            <a:spLocks/>
          </p:cNvSpPr>
          <p:nvPr/>
        </p:nvSpPr>
        <p:spPr bwMode="auto">
          <a:xfrm>
            <a:off x="4724400" y="6324600"/>
            <a:ext cx="2921000" cy="355600"/>
          </a:xfrm>
          <a:prstGeom prst="rect">
            <a:avLst/>
          </a:prstGeom>
          <a:noFill/>
          <a:ln w="9525">
            <a:noFill/>
            <a:miter lim="800000"/>
            <a:headEnd/>
            <a:tailEnd/>
          </a:ln>
        </p:spPr>
        <p:txBody>
          <a:bodyPr lIns="0" tIns="0" rIns="40639" bIns="0" anchor="b">
            <a:prstTxWarp prst="textNoShape">
              <a:avLst/>
            </a:prstTxWarp>
          </a:bodyPr>
          <a:lstStyle/>
          <a:p>
            <a:pPr marL="39688" algn="ctr" defTabSz="914400"/>
            <a:r>
              <a:rPr lang="en-US" sz="1200">
                <a:solidFill>
                  <a:srgbClr val="000000"/>
                </a:solidFill>
                <a:latin typeface="Arial" pitchFamily="1" charset="0"/>
                <a:ea typeface="Arial" pitchFamily="1" charset="0"/>
                <a:cs typeface="Arial" pitchFamily="1" charset="0"/>
                <a:sym typeface="Arial" pitchFamily="1" charset="0"/>
              </a:rPr>
              <a:t>© 2009 W.W. Norton &amp; Company, Inc. DISCOVER BIOLOGY 4/e</a:t>
            </a:r>
          </a:p>
        </p:txBody>
      </p:sp>
      <p:sp>
        <p:nvSpPr>
          <p:cNvPr id="30724" name="Rectangle 13"/>
          <p:cNvSpPr>
            <a:spLocks noGrp="1" noChangeArrowheads="1"/>
          </p:cNvSpPr>
          <p:nvPr>
            <p:ph type="title"/>
          </p:nvPr>
        </p:nvSpPr>
        <p:spPr>
          <a:xfrm>
            <a:off x="457200" y="582613"/>
            <a:ext cx="8229600" cy="1120775"/>
          </a:xfrm>
        </p:spPr>
        <p:txBody>
          <a:bodyPr rIns="81279"/>
          <a:lstStyle/>
          <a:p>
            <a:pPr eaLnBrk="1" hangingPunct="1"/>
            <a:r>
              <a:rPr lang="en-US"/>
              <a:t>Concept Quiz</a:t>
            </a:r>
          </a:p>
        </p:txBody>
      </p:sp>
      <p:sp>
        <p:nvSpPr>
          <p:cNvPr id="30725" name="Rectangle 14"/>
          <p:cNvSpPr>
            <a:spLocks noGrp="1" noChangeArrowheads="1"/>
          </p:cNvSpPr>
          <p:nvPr>
            <p:ph type="body" idx="1"/>
          </p:nvPr>
        </p:nvSpPr>
        <p:spPr>
          <a:xfrm>
            <a:off x="457200" y="1600200"/>
            <a:ext cx="8229600" cy="3533775"/>
          </a:xfrm>
        </p:spPr>
        <p:txBody>
          <a:bodyPr rIns="81279"/>
          <a:lstStyle/>
          <a:p>
            <a:pPr marL="573088" indent="-573088" eaLnBrk="1" hangingPunct="1">
              <a:buFont typeface="Wingdings" pitchFamily="1" charset="2"/>
              <a:buNone/>
            </a:pPr>
            <a:r>
              <a:rPr lang="en-US" sz="2800">
                <a:latin typeface="ヒラギノ角ゴ Pro W3" pitchFamily="1" charset="-128"/>
                <a:sym typeface="ヒラギノ角ゴ Pro W3" pitchFamily="1" charset="-128"/>
              </a:rPr>
              <a:t>	</a:t>
            </a:r>
            <a:r>
              <a:rPr lang="en-US" sz="2800"/>
              <a:t>According to this evolutionary tree, which of the following is the least related to the fungi?</a:t>
            </a:r>
            <a:endParaRPr lang="en-US"/>
          </a:p>
          <a:p>
            <a:pPr marL="1011238" lvl="1" indent="-514350" eaLnBrk="1" hangingPunct="1">
              <a:buSzPct val="99000"/>
              <a:buFont typeface="Wingdings" pitchFamily="1" charset="2"/>
              <a:buAutoNum type="alphaUcPeriod"/>
            </a:pPr>
            <a:r>
              <a:rPr lang="en-US"/>
              <a:t>Bacteria</a:t>
            </a:r>
          </a:p>
          <a:p>
            <a:pPr marL="1011238" lvl="1" indent="-514350" eaLnBrk="1" hangingPunct="1">
              <a:buSzPct val="99000"/>
              <a:buFont typeface="Wingdings" pitchFamily="1" charset="2"/>
              <a:buAutoNum type="alphaUcPeriod"/>
            </a:pPr>
            <a:r>
              <a:rPr lang="en-US"/>
              <a:t>Plants</a:t>
            </a:r>
          </a:p>
          <a:p>
            <a:pPr marL="1011238" lvl="1" indent="-514350" eaLnBrk="1" hangingPunct="1">
              <a:buSzPct val="99000"/>
              <a:buFont typeface="Wingdings" pitchFamily="1" charset="2"/>
              <a:buAutoNum type="alphaUcPeriod"/>
            </a:pPr>
            <a:r>
              <a:rPr lang="en-US"/>
              <a:t>Animals</a:t>
            </a:r>
          </a:p>
        </p:txBody>
      </p:sp>
      <p:graphicFrame>
        <p:nvGraphicFramePr>
          <p:cNvPr id="30722" name="Object 17"/>
          <p:cNvGraphicFramePr>
            <a:graphicFrameLocks noChangeAspect="1"/>
          </p:cNvGraphicFramePr>
          <p:nvPr/>
        </p:nvGraphicFramePr>
        <p:xfrm>
          <a:off x="3048000" y="2571750"/>
          <a:ext cx="5867400" cy="3676650"/>
        </p:xfrm>
        <a:graphic>
          <a:graphicData uri="http://schemas.openxmlformats.org/presentationml/2006/ole">
            <p:oleObj spid="_x0000_s99330" name="Image" r:id="rId4" imgW="8533333" imgH="5346032" progId="Photoshop.Image.9">
              <p:embed/>
            </p:oleObj>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The Unity and the Diversity of Life</a:t>
            </a:r>
          </a:p>
        </p:txBody>
      </p:sp>
      <p:sp>
        <p:nvSpPr>
          <p:cNvPr id="19458" name="Content Placeholder 2"/>
          <p:cNvSpPr>
            <a:spLocks noGrp="1"/>
          </p:cNvSpPr>
          <p:nvPr>
            <p:ph idx="1"/>
          </p:nvPr>
        </p:nvSpPr>
        <p:spPr>
          <a:xfrm>
            <a:off x="457200" y="1600200"/>
            <a:ext cx="8229600" cy="4948238"/>
          </a:xfrm>
        </p:spPr>
        <p:txBody>
          <a:bodyPr/>
          <a:lstStyle/>
          <a:p>
            <a:pPr eaLnBrk="1" hangingPunct="1"/>
            <a:r>
              <a:rPr lang="en-US" smtClean="0"/>
              <a:t>Humans have only begun to identify, name, and count the many organisms on Earth</a:t>
            </a:r>
          </a:p>
          <a:p>
            <a:pPr eaLnBrk="1" hangingPunct="1"/>
            <a:r>
              <a:rPr lang="en-US" smtClean="0"/>
              <a:t>Biologists are tasked with categorizing these organisms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 Common Origin Explains the </a:t>
            </a:r>
            <a:br>
              <a:rPr lang="en-US" dirty="0" smtClean="0"/>
            </a:br>
            <a:r>
              <a:rPr lang="en-US" dirty="0" smtClean="0"/>
              <a:t>Unity of Life on Earth</a:t>
            </a:r>
            <a:endParaRPr lang="en-US" dirty="0"/>
          </a:p>
        </p:txBody>
      </p:sp>
      <p:sp>
        <p:nvSpPr>
          <p:cNvPr id="3" name="Content Placeholder 2"/>
          <p:cNvSpPr>
            <a:spLocks noGrp="1"/>
          </p:cNvSpPr>
          <p:nvPr>
            <p:ph idx="1"/>
          </p:nvPr>
        </p:nvSpPr>
        <p:spPr/>
        <p:txBody>
          <a:bodyPr>
            <a:normAutofit/>
          </a:bodyPr>
          <a:lstStyle/>
          <a:p>
            <a:pPr eaLnBrk="1" hangingPunct="1">
              <a:lnSpc>
                <a:spcPct val="90000"/>
              </a:lnSpc>
            </a:pPr>
            <a:r>
              <a:rPr lang="en-US" smtClean="0"/>
              <a:t>Scientists believe that all life descended, with evolutionary modification, from a common ancestor and shares a set of basic characteristics</a:t>
            </a:r>
          </a:p>
          <a:p>
            <a:pPr eaLnBrk="1" hangingPunct="1">
              <a:lnSpc>
                <a:spcPct val="90000"/>
              </a:lnSpc>
            </a:pPr>
            <a:r>
              <a:rPr lang="en-US" smtClean="0"/>
              <a:t>All life is categorized in one of three domains: Archaea, Bacteria, and  Eukarya</a:t>
            </a:r>
          </a:p>
          <a:p>
            <a:pPr eaLnBrk="1" hangingPunct="1">
              <a:lnSpc>
                <a:spcPct val="90000"/>
              </a:lnSpc>
            </a:pPr>
            <a:r>
              <a:rPr lang="en-US" smtClean="0"/>
              <a:t>A branching diagram called an evolutionary tree shows the relationships among groups of organisms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02_02"/>
          <p:cNvPicPr>
            <a:picLocks noChangeAspect="1" noChangeArrowheads="1"/>
          </p:cNvPicPr>
          <p:nvPr/>
        </p:nvPicPr>
        <p:blipFill>
          <a:blip r:embed="rId3"/>
          <a:srcRect/>
          <a:stretch>
            <a:fillRect/>
          </a:stretch>
        </p:blipFill>
        <p:spPr bwMode="auto">
          <a:xfrm>
            <a:off x="1917700" y="215900"/>
            <a:ext cx="53197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Evolutionary Divergence Explains the Diversity of Life on Earth</a:t>
            </a:r>
            <a:endParaRPr lang="en-US" dirty="0"/>
          </a:p>
        </p:txBody>
      </p:sp>
      <p:sp>
        <p:nvSpPr>
          <p:cNvPr id="23554" name="Content Placeholder 2"/>
          <p:cNvSpPr>
            <a:spLocks noGrp="1"/>
          </p:cNvSpPr>
          <p:nvPr>
            <p:ph idx="1"/>
          </p:nvPr>
        </p:nvSpPr>
        <p:spPr/>
        <p:txBody>
          <a:bodyPr/>
          <a:lstStyle/>
          <a:p>
            <a:pPr eaLnBrk="1" hangingPunct="1"/>
            <a:r>
              <a:rPr lang="en-US" smtClean="0"/>
              <a:t>A node on an evolutionary tree represents the most recent common ancestor of two organisms</a:t>
            </a:r>
          </a:p>
          <a:p>
            <a:pPr eaLnBrk="1" hangingPunct="1"/>
            <a:r>
              <a:rPr lang="en-US" smtClean="0"/>
              <a:t>A given ancestor and all its descendants make up a clade, or branch, on an evolutionary tree</a:t>
            </a:r>
          </a:p>
          <a:p>
            <a:pPr eaLnBrk="1" hangingPunct="1"/>
            <a:r>
              <a:rPr lang="en-US" smtClean="0"/>
              <a:t>Shared derived traits are evolutionary novelties that are used to help determine relatedness among species</a:t>
            </a:r>
          </a:p>
          <a:p>
            <a:pPr eaLnBrk="1" hangingPunct="1"/>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1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1659</TotalTime>
  <Words>2663</Words>
  <Application>Microsoft Macintosh PowerPoint</Application>
  <PresentationFormat>On-screen Show (4:3)</PresentationFormat>
  <Paragraphs>205</Paragraphs>
  <Slides>52</Slides>
  <Notes>25</Notes>
  <HiddenSlides>0</HiddenSlides>
  <MMClips>0</MMClips>
  <ScaleCrop>false</ScaleCrop>
  <HeadingPairs>
    <vt:vector size="6" baseType="variant">
      <vt:variant>
        <vt:lpstr>Design Template</vt:lpstr>
      </vt:variant>
      <vt:variant>
        <vt:i4>3</vt:i4>
      </vt:variant>
      <vt:variant>
        <vt:lpstr>Embedded OLE Servers</vt:lpstr>
      </vt:variant>
      <vt:variant>
        <vt:i4>1</vt:i4>
      </vt:variant>
      <vt:variant>
        <vt:lpstr>Slide Titles</vt:lpstr>
      </vt:variant>
      <vt:variant>
        <vt:i4>52</vt:i4>
      </vt:variant>
    </vt:vector>
  </HeadingPairs>
  <TitlesOfParts>
    <vt:vector size="56" baseType="lpstr">
      <vt:lpstr>Office Theme</vt:lpstr>
      <vt:lpstr>1_Pixel</vt:lpstr>
      <vt:lpstr>2_Pixel</vt:lpstr>
      <vt:lpstr>Adobe Photoshop Image</vt:lpstr>
      <vt:lpstr>Discover Biology FIFTH EDITION</vt:lpstr>
      <vt:lpstr>Slide 2</vt:lpstr>
      <vt:lpstr>A Hitchhiker's Guide to the  Human Body</vt:lpstr>
      <vt:lpstr>You May Have Encountered Some Living Things</vt:lpstr>
      <vt:lpstr>Slide 5</vt:lpstr>
      <vt:lpstr>The Unity and the Diversity of Life</vt:lpstr>
      <vt:lpstr>A Common Origin Explains the  Unity of Life on Earth</vt:lpstr>
      <vt:lpstr>Slide 8</vt:lpstr>
      <vt:lpstr>Evolutionary Divergence Explains the Diversity of Life on Earth</vt:lpstr>
      <vt:lpstr>The Extent of Earth’s  Biodiversity Is Unknown</vt:lpstr>
      <vt:lpstr>All Life on Earth Can Be Sorted into Three Distinct Domains</vt:lpstr>
      <vt:lpstr>Slide 12</vt:lpstr>
      <vt:lpstr>The Eukarya are Sorted  into Four Different Kingdoms</vt:lpstr>
      <vt:lpstr>Slide 14</vt:lpstr>
      <vt:lpstr>The Linnaean System of  Biological Classification</vt:lpstr>
      <vt:lpstr>The Linnaean System of  Biological Classification</vt:lpstr>
      <vt:lpstr>Slide 17</vt:lpstr>
      <vt:lpstr>Slide 18</vt:lpstr>
      <vt:lpstr>Slide 19</vt:lpstr>
      <vt:lpstr>Bacteria and Archaea: Tiny, Successful, and Abundant</vt:lpstr>
      <vt:lpstr>Slide 21</vt:lpstr>
      <vt:lpstr>Slide 22</vt:lpstr>
      <vt:lpstr>Archaeans Constitute a Distinct Domain of Life</vt:lpstr>
      <vt:lpstr>Prokaryotes Represent  Biological Success</vt:lpstr>
      <vt:lpstr>Slide 25</vt:lpstr>
      <vt:lpstr>Prokaryotes Occupy a Great Diversity of Habitats</vt:lpstr>
      <vt:lpstr>Prokaryotes are Mainly Single-Celled, But Some Show Social Behaviors</vt:lpstr>
      <vt:lpstr>Slide 28</vt:lpstr>
      <vt:lpstr>Prokaryotes are Mainly Single-Celled, But Some Show Social Behaviors</vt:lpstr>
      <vt:lpstr>Prokaryotes Reproduce Asexually</vt:lpstr>
      <vt:lpstr>Slide 31</vt:lpstr>
      <vt:lpstr>Prokaryotes Are Unrivaled in  Metabolic Diversity</vt:lpstr>
      <vt:lpstr>Slide 33</vt:lpstr>
      <vt:lpstr>Slide 34</vt:lpstr>
      <vt:lpstr>Prokaryotes Are Unrivaled in  Metabolic Diversity</vt:lpstr>
      <vt:lpstr>Slide 36</vt:lpstr>
      <vt:lpstr>Slide 37</vt:lpstr>
      <vt:lpstr>Prokaryotes Changed the World with Oxygen-Producing Photosynthesis</vt:lpstr>
      <vt:lpstr>Prokaryotes Play Important Roles in the Biosphere and in Human Society</vt:lpstr>
      <vt:lpstr>Prokaryotes Play Important Roles in the Biosphere and in Human Society</vt:lpstr>
      <vt:lpstr>Slide 41</vt:lpstr>
      <vt:lpstr>Some Bacteria Cause Disease</vt:lpstr>
      <vt:lpstr>Some Bacteria Cause Disease</vt:lpstr>
      <vt:lpstr>Viruses: Nonliving Infectious Agents</vt:lpstr>
      <vt:lpstr>Viruses Lack Cellular Organization</vt:lpstr>
      <vt:lpstr>Viruses are Classified by  Structure and Type of Infection</vt:lpstr>
      <vt:lpstr>Slide 47</vt:lpstr>
      <vt:lpstr>Flu Viruses Evolve Rapidly</vt:lpstr>
      <vt:lpstr>All of Us Together</vt:lpstr>
      <vt:lpstr>Clicker Questions</vt:lpstr>
      <vt:lpstr>Concept Quiz</vt:lpstr>
      <vt:lpstr>Concept 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132</cp:revision>
  <dcterms:created xsi:type="dcterms:W3CDTF">2012-05-18T17:06:52Z</dcterms:created>
  <dcterms:modified xsi:type="dcterms:W3CDTF">2012-05-18T17:44:48Z</dcterms:modified>
</cp:coreProperties>
</file>