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slideMasters/slideMaster7.xml" ContentType="application/vnd.openxmlformats-officedocument.presentationml.slideMaster+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theme/theme1.xml" ContentType="application/vnd.openxmlformats-officedocument.them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embeddings/oleObject1.bin" ContentType="application/vnd.openxmlformats-officedocument.oleObject"/>
  <Override PartName="/ppt/theme/theme7.xml" ContentType="application/vnd.openxmlformats-officedocument.theme+xml"/>
  <Default Extension="jpeg" ContentType="image/jpeg"/>
  <Override PartName="/ppt/notesSlides/notesSlide11.xml" ContentType="application/vnd.openxmlformats-officedocument.presentationml.notesSlide+xml"/>
  <Override PartName="/ppt/theme/theme12.xml" ContentType="application/vnd.openxmlformats-officedocument.them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Masters/slideMaster13.xml" ContentType="application/vnd.openxmlformats-officedocument.presentationml.slideMaster+xml"/>
  <Override PartName="/ppt/slides/slide4.xml" ContentType="application/vnd.openxmlformats-officedocument.presentationml.slide+xml"/>
  <Override PartName="/ppt/slides/slide32.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slides/slide38.xml" ContentType="application/vnd.openxmlformats-officedocument.presentationml.slide+xml"/>
  <Override PartName="/ppt/slideMasters/slideMaster8.xml" ContentType="application/vnd.openxmlformats-officedocument.presentationml.slideMaster+xml"/>
  <Override PartName="/ppt/slides/slide48.xml" ContentType="application/vnd.openxmlformats-officedocument.presentationml.slide+xml"/>
  <Override PartName="/ppt/slides/slide57.xml" ContentType="application/vnd.openxmlformats-officedocument.presentationml.slide+xml"/>
  <Override PartName="/ppt/slideLayouts/slideLayout16.xml" ContentType="application/vnd.openxmlformats-officedocument.presentationml.slideLayout+xml"/>
  <Override PartName="/ppt/theme/theme2.xml" ContentType="application/vnd.openxmlformats-officedocument.theme+xml"/>
  <Override PartName="/ppt/notesSlides/notesSlide3.xml" ContentType="application/vnd.openxmlformats-officedocument.presentationml.notesSlide+xml"/>
  <Override PartName="/ppt/slideLayouts/slideLayout25.xml" ContentType="application/vnd.openxmlformats-officedocument.presentationml.slideLayout+xml"/>
  <Override PartName="/ppt/theme/theme8.xml" ContentType="application/vnd.openxmlformats-officedocument.them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theme/theme13.xml" ContentType="application/vnd.openxmlformats-officedocument.them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Masters/slideMaster14.xml" ContentType="application/vnd.openxmlformats-officedocument.presentationml.slideMaster+xml"/>
  <Override PartName="/ppt/slides/slide5.xml" ContentType="application/vnd.openxmlformats-officedocument.presentationml.slide+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Default Extension="xml" ContentType="application/xml"/>
  <Override PartName="/ppt/notesSlides/notesSlide18.xml" ContentType="application/vnd.openxmlformats-officedocument.presentationml.notesSlide+xml"/>
  <Override PartName="/ppt/tableStyles.xml" ContentType="application/vnd.openxmlformats-officedocument.presentationml.tableStyles+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notesSlides/notesSlide4.xml" ContentType="application/vnd.openxmlformats-officedocument.presentationml.notesSlide+xml"/>
  <Override PartName="/ppt/slideLayouts/slideLayout26.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theme/theme14.xml" ContentType="application/vnd.openxmlformats-officedocument.theme+xml"/>
  <Override PartName="/ppt/notesSlides/notesSlide23.xml" ContentType="application/vnd.openxmlformats-officedocument.presentationml.notes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1.xml" ContentType="application/vnd.openxmlformats-officedocument.presentationml.slideLayout+xml"/>
  <Override PartName="/ppt/slides/slide59.xml" ContentType="application/vnd.openxmlformats-officedocument.presentationml.slide+xml"/>
  <Override PartName="/ppt/slideLayouts/slideLayout18.xml" ContentType="application/vnd.openxmlformats-officedocument.presentationml.slideLayout+xml"/>
  <Override PartName="/ppt/theme/theme4.xml" ContentType="application/vnd.openxmlformats-officedocument.theme+xml"/>
  <Override PartName="/ppt/notesSlides/notesSlide5.xml" ContentType="application/vnd.openxmlformats-officedocument.presentationml.notesSlide+xml"/>
  <Override PartName="/ppt/slideLayouts/slideLayout27.xml" ContentType="application/vnd.openxmlformats-officedocument.presentationml.slideLayout+xml"/>
  <Override PartName="/ppt/slides/slide10.xml" ContentType="application/vnd.openxmlformats-officedocument.presentationml.slide+xml"/>
  <Override PartName="/ppt/commentAuthors.xml" ContentType="application/vnd.openxmlformats-officedocument.presentationml.commentAuthors+xml"/>
  <Override PartName="/ppt/slides/slide20.xml" ContentType="application/vnd.openxmlformats-officedocument.presentationml.slide+xml"/>
  <Override PartName="/ppt/slideMasters/slideMaster10.xml" ContentType="application/vnd.openxmlformats-officedocument.presentationml.slideMaster+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theme/theme15.xml" ContentType="application/vnd.openxmlformats-officedocument.theme+xml"/>
  <Override PartName="/ppt/viewProps.xml" ContentType="application/vnd.openxmlformats-officedocument.presentationml.viewProps+xml"/>
  <Override PartName="/ppt/notesSlides/notesSlide24.xml" ContentType="application/vnd.openxmlformats-officedocument.presentationml.notesSlide+xml"/>
  <Default Extension="rels" ContentType="application/vnd.openxmlformats-package.relationships+xml"/>
  <Override PartName="/ppt/slides/slide26.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6.xml" ContentType="application/vnd.openxmlformats-officedocument.presentationml.notesSlide+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s/slide11.xml" ContentType="application/vnd.openxmlformats-officedocument.presentationml.slide+xml"/>
  <Override PartName="/ppt/theme/theme10.xml" ContentType="application/vnd.openxmlformats-officedocument.theme+xml"/>
  <Override PartName="/ppt/slides/slide21.xml" ContentType="application/vnd.openxmlformats-officedocument.presentationml.slide+xml"/>
  <Override PartName="/ppt/slides/slide30.xml" ContentType="application/vnd.openxmlformats-officedocument.presentationml.slide+xml"/>
  <Override PartName="/ppt/slideMasters/slideMaster11.xml" ContentType="application/vnd.openxmlformats-officedocument.presentationml.slideMaster+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slides/slide12.xml" ContentType="application/vnd.openxmlformats-officedocument.presentationml.slide+xml"/>
  <Override PartName="/ppt/theme/theme11.xml" ContentType="application/vnd.openxmlformats-officedocument.them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Masters/slideMaster12.xml" ContentType="application/vnd.openxmlformats-officedocument.presentationml.slideMaster+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2" r:id="rId3"/>
    <p:sldMasterId id="2147483664" r:id="rId4"/>
    <p:sldMasterId id="2147483676" r:id="rId5"/>
    <p:sldMasterId id="2147483678" r:id="rId6"/>
    <p:sldMasterId id="2147483680" r:id="rId7"/>
    <p:sldMasterId id="2147483682" r:id="rId8"/>
    <p:sldMasterId id="2147483684" r:id="rId9"/>
    <p:sldMasterId id="2147483686" r:id="rId10"/>
    <p:sldMasterId id="2147483688" r:id="rId11"/>
    <p:sldMasterId id="2147483690" r:id="rId12"/>
    <p:sldMasterId id="2147483692" r:id="rId13"/>
    <p:sldMasterId id="2147483694" r:id="rId14"/>
  </p:sldMasterIdLst>
  <p:notesMasterIdLst>
    <p:notesMasterId r:id="rId75"/>
  </p:notesMasterIdLst>
  <p:sldIdLst>
    <p:sldId id="300" r:id="rId15"/>
    <p:sldId id="257" r:id="rId16"/>
    <p:sldId id="301" r:id="rId17"/>
    <p:sldId id="258" r:id="rId18"/>
    <p:sldId id="302" r:id="rId19"/>
    <p:sldId id="259" r:id="rId20"/>
    <p:sldId id="260" r:id="rId21"/>
    <p:sldId id="273" r:id="rId22"/>
    <p:sldId id="303" r:id="rId23"/>
    <p:sldId id="261" r:id="rId24"/>
    <p:sldId id="296" r:id="rId25"/>
    <p:sldId id="262" r:id="rId26"/>
    <p:sldId id="304" r:id="rId27"/>
    <p:sldId id="274" r:id="rId28"/>
    <p:sldId id="305" r:id="rId29"/>
    <p:sldId id="275" r:id="rId30"/>
    <p:sldId id="306" r:id="rId31"/>
    <p:sldId id="263" r:id="rId32"/>
    <p:sldId id="264" r:id="rId33"/>
    <p:sldId id="265" r:id="rId34"/>
    <p:sldId id="276" r:id="rId35"/>
    <p:sldId id="307" r:id="rId36"/>
    <p:sldId id="266" r:id="rId37"/>
    <p:sldId id="267" r:id="rId38"/>
    <p:sldId id="277" r:id="rId39"/>
    <p:sldId id="308" r:id="rId40"/>
    <p:sldId id="268" r:id="rId41"/>
    <p:sldId id="269" r:id="rId42"/>
    <p:sldId id="270" r:id="rId43"/>
    <p:sldId id="309" r:id="rId44"/>
    <p:sldId id="271" r:id="rId45"/>
    <p:sldId id="310" r:id="rId46"/>
    <p:sldId id="272" r:id="rId47"/>
    <p:sldId id="311" r:id="rId48"/>
    <p:sldId id="283" r:id="rId49"/>
    <p:sldId id="285" r:id="rId50"/>
    <p:sldId id="312" r:id="rId51"/>
    <p:sldId id="287" r:id="rId52"/>
    <p:sldId id="290" r:id="rId53"/>
    <p:sldId id="288" r:id="rId54"/>
    <p:sldId id="291" r:id="rId55"/>
    <p:sldId id="313" r:id="rId56"/>
    <p:sldId id="292" r:id="rId57"/>
    <p:sldId id="314" r:id="rId58"/>
    <p:sldId id="320" r:id="rId59"/>
    <p:sldId id="321" r:id="rId60"/>
    <p:sldId id="322" r:id="rId61"/>
    <p:sldId id="323" r:id="rId62"/>
    <p:sldId id="319" r:id="rId63"/>
    <p:sldId id="324" r:id="rId64"/>
    <p:sldId id="325" r:id="rId65"/>
    <p:sldId id="326" r:id="rId66"/>
    <p:sldId id="327" r:id="rId67"/>
    <p:sldId id="328" r:id="rId68"/>
    <p:sldId id="329" r:id="rId69"/>
    <p:sldId id="330" r:id="rId70"/>
    <p:sldId id="331" r:id="rId71"/>
    <p:sldId id="332" r:id="rId72"/>
    <p:sldId id="333" r:id="rId73"/>
    <p:sldId id="334" r:id="rId7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8" clrIdx="0"/>
  <p:cmAuthor id="1" name="Carson Russell" initials="WN" lastIdx="0"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144" autoAdjust="0"/>
    <p:restoredTop sz="90166" autoAdjust="0"/>
  </p:normalViewPr>
  <p:slideViewPr>
    <p:cSldViewPr snapToGrid="0" snapToObjects="1">
      <p:cViewPr>
        <p:scale>
          <a:sx n="100" d="100"/>
          <a:sy n="100" d="100"/>
        </p:scale>
        <p:origin x="-2528" y="-6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63" Type="http://schemas.openxmlformats.org/officeDocument/2006/relationships/slide" Target="slides/slide49.xml"/><Relationship Id="rId64" Type="http://schemas.openxmlformats.org/officeDocument/2006/relationships/slide" Target="slides/slide50.xml"/><Relationship Id="rId65" Type="http://schemas.openxmlformats.org/officeDocument/2006/relationships/slide" Target="slides/slide51.xml"/><Relationship Id="rId66" Type="http://schemas.openxmlformats.org/officeDocument/2006/relationships/slide" Target="slides/slide52.xml"/><Relationship Id="rId67" Type="http://schemas.openxmlformats.org/officeDocument/2006/relationships/slide" Target="slides/slide53.xml"/><Relationship Id="rId68" Type="http://schemas.openxmlformats.org/officeDocument/2006/relationships/slide" Target="slides/slide54.xml"/><Relationship Id="rId69" Type="http://schemas.openxmlformats.org/officeDocument/2006/relationships/slide" Target="slides/slide5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56.xml"/><Relationship Id="rId71" Type="http://schemas.openxmlformats.org/officeDocument/2006/relationships/slide" Target="slides/slide57.xml"/><Relationship Id="rId72" Type="http://schemas.openxmlformats.org/officeDocument/2006/relationships/slide" Target="slides/slide58.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73" Type="http://schemas.openxmlformats.org/officeDocument/2006/relationships/slide" Target="slides/slide59.xml"/><Relationship Id="rId74" Type="http://schemas.openxmlformats.org/officeDocument/2006/relationships/slide" Target="slides/slide60.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commentAuthors" Target="commentAuthors.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46.xml"/><Relationship Id="rId61" Type="http://schemas.openxmlformats.org/officeDocument/2006/relationships/slide" Target="slides/slide47.xml"/><Relationship Id="rId62" Type="http://schemas.openxmlformats.org/officeDocument/2006/relationships/slide" Target="slides/slide4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77DBAB-BB85-0F45-9168-F022B5266935}" type="datetimeFigureOut">
              <a:rPr lang="en-US" smtClean="0"/>
              <a:pPr/>
              <a:t>5/18/12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40341C-C0CA-1F4A-9FEA-E51B0680BD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FCD54-5737-8F43-83F6-7CE58732D200}" type="slidenum">
              <a:rPr lang="en-US"/>
              <a:pPr/>
              <a:t>26</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b="1"/>
              <a:t>Figure 1.7 DNA Is an Information-Storing Molecule </a:t>
            </a:r>
          </a:p>
          <a:p>
            <a:r>
              <a:rPr lang="en-US"/>
              <a:t>Organisms pass genetic information to their young by transferring copies of DNA to their offspring.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5819E-E482-DA43-B255-530FDAA243E2}" type="slidenum">
              <a:rPr lang="en-US"/>
              <a:pPr/>
              <a:t>30</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b="1"/>
              <a:t>Figure 1.8 Energy Capture by Organisms</a:t>
            </a:r>
            <a:r>
              <a:rPr lang="en-US"/>
              <a:t> </a:t>
            </a:r>
          </a:p>
          <a:p>
            <a:r>
              <a:rPr lang="en-US"/>
              <a:t>Whereas plants can capture energy from sunlight through photosynthesis (a), animals must get their energy by eating other organisms (b). The green tree python pictured in (b) is ingesting a source of energy (a rat) that itself derived energy from eating plants.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E43D4-D8FA-0040-A294-F723790EB36C}" type="slidenum">
              <a:rPr lang="en-US"/>
              <a:pPr/>
              <a:t>32</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b="1"/>
              <a:t>Figure 1.9 Organisms Sense and Respond to Their Environment </a:t>
            </a:r>
            <a:endParaRPr lang="en-US"/>
          </a:p>
          <a:p>
            <a:r>
              <a:rPr lang="en-US"/>
              <a:t>This monarch butterfly detects suitable flowers by “smelling” the plant chemicals with its feet.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7AF18-140F-5E42-BA7A-272D923D8FE9}" type="slidenum">
              <a:rPr lang="en-US"/>
              <a:pPr/>
              <a:t>34</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b="1"/>
              <a:t>Figure 1.10 Evolution of Wild Mustard through Domestication</a:t>
            </a:r>
            <a:r>
              <a:rPr lang="en-US"/>
              <a:t> </a:t>
            </a:r>
          </a:p>
          <a:p>
            <a:r>
              <a:rPr lang="en-US"/>
              <a:t>In artificial selection, humans are the selective agents. The many different varieties of cruciferous plants were created by humans through selective breeding of genetically varied wild mustard plants. Individuals with desired genetic characteristics were bred with each other until their descendants became distinctly different from the ancestor, the wild mustard.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B4E95-8B0A-C646-A857-85FDF30FB6AA}" type="slidenum">
              <a:rPr lang="en-US"/>
              <a:pPr/>
              <a:t>37</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1"/>
              <a:t>Figure 1.11 Groups of Living Organisms Can Evolve </a:t>
            </a:r>
            <a:endParaRPr lang="en-US"/>
          </a:p>
          <a:p>
            <a:r>
              <a:rPr lang="en-US"/>
              <a:t>Natural selection, exerted through predators looking for a meal, favors the survival and reproduction of fast pronghorn over the slower animals in the population. The next generation of pronghorn has evolved, and is better adapted to the presence of predators, because it contains many more fast runners than the previous generation had.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1.12 The Biological Hierarchy Extends from the Atom to the Biosphere </a:t>
            </a:r>
            <a:endParaRPr lang="en-US" dirty="0" smtClean="0"/>
          </a:p>
          <a:p>
            <a:r>
              <a:rPr lang="en-US" dirty="0" smtClean="0"/>
              <a:t>Levels of biological organization can be traced from atoms and molecules found in organisms all the way up through levels of increasing organization to the biosphere, which includes all living organisms and their nonliving environment. Aquarium enthusiasts may recognize the emperor angelfish pictured in the hierarchy.</a:t>
            </a:r>
          </a:p>
          <a:p>
            <a:endParaRPr lang="en-US" dirty="0"/>
          </a:p>
        </p:txBody>
      </p:sp>
      <p:sp>
        <p:nvSpPr>
          <p:cNvPr id="4" name="Slide Number Placeholder 3"/>
          <p:cNvSpPr>
            <a:spLocks noGrp="1"/>
          </p:cNvSpPr>
          <p:nvPr>
            <p:ph type="sldNum" sz="quarter" idx="10"/>
          </p:nvPr>
        </p:nvSpPr>
        <p:spPr/>
        <p:txBody>
          <a:bodyPr/>
          <a:lstStyle/>
          <a:p>
            <a:fld id="{8140341C-C0CA-1F4A-9FEA-E51B0680BD19}" type="slidenum">
              <a:rPr lang="en-US" smtClean="0"/>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737F1-5E17-A646-9203-17BA78089AA6}" type="slidenum">
              <a:rPr lang="en-US"/>
              <a:pPr/>
              <a:t>42</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1.12 The Biological Hierarchy Extends from the Atom to the Biosphere </a:t>
            </a:r>
            <a:endParaRPr lang="en-US"/>
          </a:p>
          <a:p>
            <a:r>
              <a:rPr lang="en-US"/>
              <a:t>Levels of biological organization can be traced from atoms and molecules found in organisms all the way up through levels of increasing organization to the biosphere, which includes all living organisms and their nonliving environment. Aquarium enthusiasts may recognize the emperor angelfish pictured in the hierarchy.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C02D1-CB9D-444F-97A4-5E5F64C52B3D}" type="slidenum">
              <a:rPr lang="en-US"/>
              <a:pPr/>
              <a:t>44</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b="1"/>
              <a:t>Arsenic Bacteria</a:t>
            </a:r>
            <a:r>
              <a:rPr lang="en-US"/>
              <a:t>. Geomicrobiologist Felisa Wolfe-Simon collects mud from the bottom of Mono Lake, California. Bacteria from the lake tolerate high concentrations of salt and arsenic.</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45</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Grp="1" noRot="1" noChangeAspect="1" noChangeArrowheads="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 typeface="Wingdings" pitchFamily="1" charset="2"/>
              <a:buChar char="n"/>
            </a:pPr>
            <a:r>
              <a:rPr lang="en-US">
                <a:solidFill>
                  <a:srgbClr val="000000"/>
                </a:solidFill>
                <a:ea typeface="Arial" pitchFamily="1" charset="0"/>
                <a:cs typeface="Arial" pitchFamily="1" charset="0"/>
                <a:sym typeface="Arial" pitchFamily="1" charset="0"/>
              </a:rPr>
              <a:t>The correct answer is C. It is a testable hypothesis which could explain the observation.  It leads to additional questions such as “do earthworms breathe?”  This provides an opportunity to emphasize that development of an hypothesis should be accompanied by acquisition of as much information as possible.</a:t>
            </a:r>
          </a:p>
          <a:p>
            <a:pPr marL="39688" eaLnBrk="1" hangingPunct="1">
              <a:spcBef>
                <a:spcPts val="325"/>
              </a:spcBef>
              <a:buClr>
                <a:srgbClr val="000000"/>
              </a:buClr>
              <a:buFont typeface="Wingdings" pitchFamily="1" charset="2"/>
              <a:buChar char="n"/>
            </a:pPr>
            <a:r>
              <a:rPr lang="en-US" sz="1000">
                <a:solidFill>
                  <a:srgbClr val="000000"/>
                </a:solidFill>
                <a:ea typeface="Arial" pitchFamily="1" charset="0"/>
                <a:cs typeface="Arial" pitchFamily="1" charset="0"/>
                <a:sym typeface="Arial" pitchFamily="1" charset="0"/>
              </a:rPr>
              <a:t>Note:	The students may be encouraged to discuss and develop a different hypothesis which explains the observation.  Then have the groups share their ideas to see how varied the possible hypotheses are.  The next step would be to have them explain an experiment which tests their hypothesis.</a:t>
            </a:r>
          </a:p>
          <a:p>
            <a:pPr marL="39688" eaLnBrk="1" hangingPunct="1">
              <a:spcBef>
                <a:spcPts val="413"/>
              </a:spcBef>
              <a:buClr>
                <a:srgbClr val="000000"/>
              </a:buClr>
              <a:buFont typeface="Wingdings" pitchFamily="1" charset="2"/>
              <a:buChar char="n"/>
            </a:pPr>
            <a:r>
              <a:rPr lang="en-US">
                <a:solidFill>
                  <a:srgbClr val="000000"/>
                </a:solidFill>
                <a:ea typeface="Arial" pitchFamily="1" charset="0"/>
                <a:cs typeface="Arial" pitchFamily="1" charset="0"/>
                <a:sym typeface="Arial" pitchFamily="1" charset="0"/>
              </a:rPr>
              <a:t>Although a true statement, Answer A does not address the question which arises from the observation, “why do earthworms migrate to the sidewalk during rainstorms?”  Emphasize that it helps to generate a question based on the observation when developing an hypothesis.</a:t>
            </a:r>
          </a:p>
          <a:p>
            <a:pPr marL="39688" eaLnBrk="1" hangingPunct="1">
              <a:spcBef>
                <a:spcPts val="413"/>
              </a:spcBef>
              <a:buClr>
                <a:srgbClr val="000000"/>
              </a:buClr>
              <a:buFont typeface="Wingdings" pitchFamily="1" charset="2"/>
              <a:buChar char="n"/>
            </a:pPr>
            <a:r>
              <a:rPr lang="en-US">
                <a:solidFill>
                  <a:srgbClr val="000000"/>
                </a:solidFill>
                <a:ea typeface="Arial" pitchFamily="1" charset="0"/>
                <a:cs typeface="Arial" pitchFamily="1" charset="0"/>
                <a:sym typeface="Arial" pitchFamily="1" charset="0"/>
              </a:rPr>
              <a:t>Answer B is not based on the observation.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C02D1-CB9D-444F-97A4-5E5F64C52B3D}" type="slidenum">
              <a:rPr lang="en-US"/>
              <a:pPr/>
              <a:t>3</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b="1"/>
              <a:t>Arsenic Bacteria</a:t>
            </a:r>
            <a:r>
              <a:rPr lang="en-US"/>
              <a:t>. Geomicrobiologist Felisa Wolfe-Simon collects mud from the bottom of Mono Lake, California. Bacteria from the lake tolerate high concentrations of salt and arsenic.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Grp="1" noRot="1" noChangeAspect="1" noChangeArrowheads="1"/>
          </p:cNvSpPr>
          <p:nvPr>
            <p:ph type="sldImg"/>
          </p:nvPr>
        </p:nvSpPr>
        <p:spPr>
          <a:solidFill>
            <a:srgbClr val="FFFFFF"/>
          </a:solidFill>
          <a:ln/>
        </p:spPr>
      </p:sp>
      <p:sp>
        <p:nvSpPr>
          <p:cNvPr id="29699"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ea typeface="Arial" pitchFamily="1" charset="0"/>
                <a:cs typeface="Arial" pitchFamily="1" charset="0"/>
                <a:sym typeface="Arial" pitchFamily="1" charset="0"/>
              </a:rPr>
              <a:t>The correct answer is B.  All living organisms must reproduce but not all organisms have movement or breathe.</a:t>
            </a:r>
          </a:p>
          <a:p>
            <a:pPr marL="39688" eaLnBrk="1" hangingPunct="1">
              <a:spcBef>
                <a:spcPts val="413"/>
              </a:spcBef>
              <a:buClr>
                <a:srgbClr val="000000"/>
              </a:buClr>
              <a:buFontTx/>
              <a:buChar char="•"/>
            </a:pPr>
            <a:r>
              <a:rPr lang="en-US">
                <a:solidFill>
                  <a:srgbClr val="000000"/>
                </a:solidFill>
                <a:ea typeface="Arial" pitchFamily="1" charset="0"/>
                <a:cs typeface="Arial" pitchFamily="1" charset="0"/>
                <a:sym typeface="Arial" pitchFamily="1" charset="0"/>
              </a:rPr>
              <a:t>Answer A:  Not all organisms have movement. Most have some form of movement, even if it is just intracellular transport of molecules.  However, movement as a general characteristic is not universal for all living organisms.</a:t>
            </a:r>
          </a:p>
          <a:p>
            <a:pPr marL="39688" eaLnBrk="1" hangingPunct="1">
              <a:spcBef>
                <a:spcPts val="413"/>
              </a:spcBef>
              <a:buClr>
                <a:srgbClr val="000000"/>
              </a:buClr>
              <a:buFontTx/>
              <a:buChar char="•"/>
            </a:pPr>
            <a:r>
              <a:rPr lang="en-US">
                <a:solidFill>
                  <a:srgbClr val="000000"/>
                </a:solidFill>
                <a:ea typeface="Arial" pitchFamily="1" charset="0"/>
                <a:cs typeface="Arial" pitchFamily="1" charset="0"/>
                <a:sym typeface="Arial" pitchFamily="1" charset="0"/>
              </a:rPr>
              <a:t>Answer C:  Although the definition of breathing is typical of most higher organisms, especially when broadened to include gas exchange, many simple organisms only exchange metabolic products and not gases.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Grp="1" noRot="1" noChangeAspect="1" noChangeArrowheads="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ea typeface="Arial" pitchFamily="1" charset="0"/>
                <a:cs typeface="Arial" pitchFamily="1" charset="0"/>
                <a:sym typeface="Arial" pitchFamily="1" charset="0"/>
              </a:rPr>
              <a:t>The correct answer is A.  The cactus is converting sunlight into chemical energy.</a:t>
            </a:r>
          </a:p>
          <a:p>
            <a:pPr marL="39688" eaLnBrk="1" hangingPunct="1">
              <a:spcBef>
                <a:spcPts val="413"/>
              </a:spcBef>
              <a:buClr>
                <a:srgbClr val="000000"/>
              </a:buClr>
              <a:buFontTx/>
              <a:buChar char="•"/>
            </a:pPr>
            <a:r>
              <a:rPr lang="en-US">
                <a:solidFill>
                  <a:srgbClr val="000000"/>
                </a:solidFill>
                <a:ea typeface="Arial" pitchFamily="1" charset="0"/>
                <a:cs typeface="Arial" pitchFamily="1" charset="0"/>
                <a:sym typeface="Arial" pitchFamily="1" charset="0"/>
              </a:rPr>
              <a:t>Answer B:  The rattlesnake is simply a mid-level consumer because it consumes the rodent and is consumed by the hawk.</a:t>
            </a:r>
          </a:p>
          <a:p>
            <a:pPr marL="39688" eaLnBrk="1" hangingPunct="1">
              <a:spcBef>
                <a:spcPts val="413"/>
              </a:spcBef>
              <a:buClr>
                <a:srgbClr val="000000"/>
              </a:buClr>
              <a:buFontTx/>
              <a:buChar char="•"/>
            </a:pPr>
            <a:r>
              <a:rPr lang="en-US">
                <a:solidFill>
                  <a:srgbClr val="000000"/>
                </a:solidFill>
                <a:ea typeface="Arial" pitchFamily="1" charset="0"/>
                <a:cs typeface="Arial" pitchFamily="1" charset="0"/>
                <a:sym typeface="Arial" pitchFamily="1" charset="0"/>
              </a:rPr>
              <a:t>Answer C:  Although the hawk is producing heat, the producer referred to in this diagram is only the organism that uses photosynthesis to produce chemical energy.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US" b="1" smtClean="0"/>
              <a:t>Milestones in the History of Life on Earth</a:t>
            </a:r>
          </a:p>
        </p:txBody>
      </p:sp>
      <p:sp>
        <p:nvSpPr>
          <p:cNvPr id="17412" name="Slide Number Placeholder 3"/>
          <p:cNvSpPr>
            <a:spLocks noGrp="1"/>
          </p:cNvSpPr>
          <p:nvPr>
            <p:ph type="sldNum" sz="quarter" idx="5"/>
          </p:nvPr>
        </p:nvSpPr>
        <p:spPr>
          <a:noFill/>
        </p:spPr>
        <p:txBody>
          <a:bodyPr/>
          <a:lstStyle/>
          <a:p>
            <a:fld id="{203758EC-1D07-CC49-8239-EA7CD7D66A59}" type="slidenum">
              <a:rPr lang="en-US" smtClean="0">
                <a:solidFill>
                  <a:prstClr val="black"/>
                </a:solidFill>
              </a:rPr>
              <a:pPr/>
              <a:t>50</a:t>
            </a:fld>
            <a:endParaRPr lang="en-U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pPr eaLnBrk="1" hangingPunct="1"/>
            <a:r>
              <a:rPr lang="en-US" b="1" smtClean="0"/>
              <a:t>Milestones in the History of Life on Earth</a:t>
            </a:r>
          </a:p>
          <a:p>
            <a:pPr eaLnBrk="1" hangingPunct="1"/>
            <a:endParaRPr lang="en-US" smtClean="0"/>
          </a:p>
        </p:txBody>
      </p:sp>
      <p:sp>
        <p:nvSpPr>
          <p:cNvPr id="19460" name="Slide Number Placeholder 3"/>
          <p:cNvSpPr>
            <a:spLocks noGrp="1"/>
          </p:cNvSpPr>
          <p:nvPr>
            <p:ph type="sldNum" sz="quarter" idx="5"/>
          </p:nvPr>
        </p:nvSpPr>
        <p:spPr>
          <a:noFill/>
        </p:spPr>
        <p:txBody>
          <a:bodyPr/>
          <a:lstStyle/>
          <a:p>
            <a:fld id="{03B38847-1BC9-8B41-BDC3-78B352C2E014}" type="slidenum">
              <a:rPr lang="en-US" smtClean="0">
                <a:solidFill>
                  <a:prstClr val="black"/>
                </a:solidFill>
              </a:rPr>
              <a:pPr/>
              <a:t>51</a:t>
            </a:fld>
            <a:endParaRPr lang="en-US"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en-US" b="1" smtClean="0"/>
              <a:t>Milestones in the History of Life on Earth</a:t>
            </a:r>
          </a:p>
          <a:p>
            <a:pPr eaLnBrk="1" hangingPunct="1"/>
            <a:endParaRPr lang="en-US" smtClean="0"/>
          </a:p>
        </p:txBody>
      </p:sp>
      <p:sp>
        <p:nvSpPr>
          <p:cNvPr id="21508" name="Slide Number Placeholder 3"/>
          <p:cNvSpPr>
            <a:spLocks noGrp="1"/>
          </p:cNvSpPr>
          <p:nvPr>
            <p:ph type="sldNum" sz="quarter" idx="5"/>
          </p:nvPr>
        </p:nvSpPr>
        <p:spPr>
          <a:noFill/>
        </p:spPr>
        <p:txBody>
          <a:bodyPr/>
          <a:lstStyle/>
          <a:p>
            <a:fld id="{83DC6EC7-83BF-5641-A6D0-A878027A72FA}" type="slidenum">
              <a:rPr lang="en-US" smtClean="0">
                <a:solidFill>
                  <a:prstClr val="black"/>
                </a:solidFill>
              </a:rPr>
              <a:pPr/>
              <a:t>52</a:t>
            </a:fld>
            <a:endParaRPr lang="en-US"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56B0B-F89E-2847-8552-A2C9F67180C0}" type="slidenum">
              <a:rPr lang="en-US">
                <a:solidFill>
                  <a:prstClr val="black"/>
                </a:solidFill>
              </a:rPr>
              <a:pPr/>
              <a:t>53</a:t>
            </a:fld>
            <a:endParaRPr lang="en-US">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2.7 Prokaryotic Cells Lack a Nucleus</a:t>
            </a:r>
            <a:r>
              <a:rPr lang="en-US"/>
              <a:t> </a:t>
            </a:r>
          </a:p>
          <a:p>
            <a:r>
              <a:rPr lang="en-US"/>
              <a:t>Prokaryotic cells tend to be about 10 times smaller than eukaryotic cells, and generally have much less DNA.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F460C-8D86-D848-B6D8-C664F96E3A45}" type="slidenum">
              <a:rPr lang="en-US">
                <a:solidFill>
                  <a:prstClr val="black"/>
                </a:solidFill>
              </a:rPr>
              <a:pPr/>
              <a:t>54</a:t>
            </a:fld>
            <a:endParaRPr lang="en-US">
              <a:solidFill>
                <a:prstClr val="black"/>
              </a:solidFill>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b="1"/>
              <a:t>Figure 6.1 An Individual Organism May Consist of a Single Cell or Very Many Cells </a:t>
            </a:r>
            <a:endParaRPr lang="en-US"/>
          </a:p>
          <a:p>
            <a:r>
              <a:rPr lang="en-US"/>
              <a:t>(a) </a:t>
            </a:r>
            <a:r>
              <a:rPr lang="en-US" i="1"/>
              <a:t>Salmonella typhimurium</a:t>
            </a:r>
            <a:r>
              <a:rPr lang="en-US"/>
              <a:t>, a singlecelled prokaryote that is a common cause of food poisoning. (b) </a:t>
            </a:r>
            <a:r>
              <a:rPr lang="en-US" i="1"/>
              <a:t>Paramecium caudatum</a:t>
            </a:r>
            <a:r>
              <a:rPr lang="en-US"/>
              <a:t>, a singlecelled eukaryote that lives in freshwater. (c) </a:t>
            </a:r>
            <a:r>
              <a:rPr lang="en-US" i="1"/>
              <a:t>Ceramium pacificum</a:t>
            </a:r>
            <a:r>
              <a:rPr lang="en-US"/>
              <a:t>, a multicellular red alga. (d ) </a:t>
            </a:r>
            <a:r>
              <a:rPr lang="en-US" i="1"/>
              <a:t>Penicillium camembertii</a:t>
            </a:r>
            <a:r>
              <a:rPr lang="en-US"/>
              <a:t>, a multicellular fungus, with spores (green) used for asexual reproduction. (e) Surface view of a black walnut (</a:t>
            </a:r>
            <a:r>
              <a:rPr lang="en-US" i="1"/>
              <a:t>Juglans nigra</a:t>
            </a:r>
            <a:r>
              <a:rPr lang="en-US"/>
              <a:t>) leaf, with stomata and protective hair. (f ) Red blood cells and white blood cells inside an arteriole, one of the smaller blood vessels in the human body.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D215F-56F4-D44C-B432-DEE55691EBB7}" type="slidenum">
              <a:rPr lang="en-US">
                <a:solidFill>
                  <a:prstClr val="black"/>
                </a:solidFill>
              </a:rPr>
              <a:pPr/>
              <a:t>55</a:t>
            </a:fld>
            <a:endParaRPr lang="en-US">
              <a:solidFill>
                <a:prstClr val="black"/>
              </a:solidFill>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b="1"/>
              <a:t>Figure 10.4 Mitosis and Meiosis Play Vital Roles in the Human Life Cycle</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0A5B8-DB3D-5241-8D76-A7CA38AA6C42}" type="slidenum">
              <a:rPr lang="en-US">
                <a:solidFill>
                  <a:prstClr val="black"/>
                </a:solidFill>
              </a:rPr>
              <a:pPr/>
              <a:t>56</a:t>
            </a:fld>
            <a:endParaRPr lang="en-US">
              <a:solidFill>
                <a:prstClr val="black"/>
              </a:solidFill>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b="1"/>
              <a:t>Figure 26.10 Homeostatic Mechanisms Maintain Stable Internal Conditions despite Fluctuations in External Conditions</a:t>
            </a:r>
            <a:endParaRPr lang="en-US"/>
          </a:p>
          <a:p>
            <a:r>
              <a:rPr lang="en-US"/>
              <a:t>(a) Because of homeostatic mechanisms, large fluctuations in external conditions produce little or no change in the overall state within the animal body. (b) A home heating system is analogous to the homeostatic mechanisms that maintain our body temperature. Temperature receptors in the skin function as sensors in the human body. A brain structure called the hypothalamus acts as the integrator, launching corrective action if core body temperature deviates from the set point (about 37°C). If body temperature declines, the hypothalamus activates a number of different effectors, including muscles that constrict surface blood vessels to reduce heat loss and those that produce shivering to generate extra metabolic heat.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DA20DF-B21B-FE44-80D1-FF24F855508E}" type="slidenum">
              <a:rPr lang="en-US">
                <a:solidFill>
                  <a:prstClr val="black"/>
                </a:solidFill>
              </a:rPr>
              <a:pPr/>
              <a:t>57</a:t>
            </a:fld>
            <a:endParaRPr lang="en-US">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17.2 Darwin Proposed Natural Selection as the Mechanism behind Species 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4A31-CBBF-384B-BF6D-E8EE5C0137BF}" type="slidenum">
              <a:rPr lang="en-US"/>
              <a:pPr/>
              <a:t>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b="1"/>
              <a:t>Figure 1.1 Curiosity Is at the Heart of Scientific Inquiry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E64A5-151C-5A48-859A-24BFCFBC7B7D}" type="slidenum">
              <a:rPr lang="en-US">
                <a:solidFill>
                  <a:prstClr val="black"/>
                </a:solidFill>
              </a:rPr>
              <a:pPr/>
              <a:t>58</a:t>
            </a:fld>
            <a:endParaRPr lang="en-US">
              <a:solidFill>
                <a:prstClr val="black"/>
              </a:solidFill>
            </a:endParaRP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b="1"/>
              <a:t>Figure 3.22 Mycorrhizal Associations Benefit Growth of Tomato Plants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9B14E-7A30-984C-8464-004E4C7ECE09}" type="slidenum">
              <a:rPr lang="en-US">
                <a:solidFill>
                  <a:prstClr val="black"/>
                </a:solidFill>
              </a:rPr>
              <a:pPr/>
              <a:t>59</a:t>
            </a:fld>
            <a:endParaRPr lang="en-US">
              <a:solidFill>
                <a:prstClr val="black"/>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17.11 Artificial Selection Produces Genetic Change</a:t>
            </a:r>
            <a:r>
              <a:rPr lang="en-US"/>
              <a:t> </a:t>
            </a:r>
          </a:p>
          <a:p>
            <a:r>
              <a:rPr lang="en-US"/>
              <a:t>Humans have directed the evolution of the gray wolf to produce the many breeds of dogs. Despite the dramatic differences exhibited by the gray wolf, the Chihuahua, and the Great Dane, all three are members of the same species: </a:t>
            </a:r>
            <a:r>
              <a:rPr lang="en-US" i="1"/>
              <a:t>Canis lupus</a:t>
            </a:r>
            <a:r>
              <a:rPr lang="en-US"/>
              <a:t>. Selective breeding for specific genetic characteristics is responsible for the difference in form and behavior among the dog breeds.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03874-61AF-A944-99CF-F7207F1FA486}" type="slidenum">
              <a:rPr lang="en-US">
                <a:solidFill>
                  <a:prstClr val="black"/>
                </a:solidFill>
              </a:rPr>
              <a:pPr/>
              <a:t>60</a:t>
            </a:fld>
            <a:endParaRPr lang="en-US">
              <a:solidFill>
                <a:prstClr val="black"/>
              </a:solidFill>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Domesticated Siberian Silver Foxes. </a:t>
            </a:r>
            <a:r>
              <a:rPr lang="en-US"/>
              <a:t>Not just hand-raised descendants of wild foxes, these foxes have been bred since 1959 only to respond positively to humans. In the process of genetic domestication, the foxes also evolved multicolored coats, curly tails, broader heads, and other traits typical of domesticated animals. Domesticated foxes, unlike their wild cousins, make great pets.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083DD-7DE1-1943-A382-EA56E7D8A74E}" type="slidenum">
              <a:rPr lang="en-US"/>
              <a:pPr/>
              <a:t>9</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b="1"/>
              <a:t>Figure 1.2 Scientific Hypotheses Must be Testable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1.3 Mystery of the Dying Fish: Observations</a:t>
            </a:r>
            <a:endParaRPr lang="en-US" dirty="0" smtClean="0"/>
          </a:p>
          <a:p>
            <a:r>
              <a:rPr lang="en-US" dirty="0" smtClean="0"/>
              <a:t>(a) Massive fish die-offs were seen in many North Carolina rivers in the 1990s. Approximately a million fish were affected, as this photograph taken in 1991 of Blount Bay, in the Pamlico Estuary of North Carolina, illustrates.</a:t>
            </a:r>
          </a:p>
          <a:p>
            <a:endParaRPr lang="en-US" dirty="0"/>
          </a:p>
        </p:txBody>
      </p:sp>
      <p:sp>
        <p:nvSpPr>
          <p:cNvPr id="4" name="Slide Number Placeholder 3"/>
          <p:cNvSpPr>
            <a:spLocks noGrp="1"/>
          </p:cNvSpPr>
          <p:nvPr>
            <p:ph type="sldNum" sz="quarter" idx="10"/>
          </p:nvPr>
        </p:nvSpPr>
        <p:spPr/>
        <p:txBody>
          <a:bodyPr/>
          <a:lstStyle/>
          <a:p>
            <a:fld id="{8140341C-C0CA-1F4A-9FEA-E51B0680BD19}"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2D397-14D7-4840-ADF8-6CAD98AA2D7A}" type="slidenum">
              <a:rPr lang="en-US"/>
              <a:pPr/>
              <a:t>13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b="1"/>
              <a:t>Figure 1.3 Mystery of the Dying Fish: Observations, Hypothesis, and Predictions</a:t>
            </a:r>
            <a:r>
              <a:rPr lang="en-US"/>
              <a:t> </a:t>
            </a:r>
          </a:p>
          <a:p>
            <a:r>
              <a:rPr lang="en-US"/>
              <a:t>(a) Massive fish die-offs were seen in many North Carolina rivers in the 1990s. Approximately a million fish were affected, as this photograph taken in 1991 of Blount Bay, in the Pamlico Estuary of North Carolina, illustrates. Scientists observed bloody sores on the bodies of the dead fish (inset). (b) </a:t>
            </a:r>
            <a:r>
              <a:rPr lang="en-US" i="1"/>
              <a:t>Pfiesteria piscicada</a:t>
            </a:r>
            <a:r>
              <a:rPr lang="en-US"/>
              <a:t>, a single-celled dinoflagellate was determined to be the cause.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A22B3-4505-464D-9BF2-5E02F4B8B9D4}" type="slidenum">
              <a:rPr lang="en-US"/>
              <a:pPr/>
              <a:t>15</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b="1"/>
              <a:t>Figure 1.4 Testing How Fertilizer Affects Corn Yield</a:t>
            </a:r>
            <a:r>
              <a:rPr lang="en-US"/>
              <a:t> </a:t>
            </a:r>
          </a:p>
          <a:p>
            <a:r>
              <a:rPr lang="en-US"/>
              <a:t>The graph shows the effect of applying nitrogen fertilizer on average corn yield over three seasons (left-hand y-axis). The right-hand y-axis shows the average number of leaves on 10 randomly selected plants from each season’s crop 5 months after sowing. One hectare = 2.5 acres of land.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BD808-2643-2B42-94B2-E4A3A9880B37}" type="slidenum">
              <a:rPr lang="en-US"/>
              <a:pPr/>
              <a:t>17</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b="1"/>
              <a:t>Figure 1.5 Effect of Purified </a:t>
            </a:r>
            <a:r>
              <a:rPr lang="en-US" b="1" i="1"/>
              <a:t>Pfiesteria</a:t>
            </a:r>
            <a:r>
              <a:rPr lang="en-US" b="1"/>
              <a:t> on Survival of Aquarium</a:t>
            </a:r>
          </a:p>
          <a:p>
            <a:r>
              <a:rPr lang="en-US"/>
              <a:t>Fish Researchers exposed a fish called tilapia to three different concentrations of the toxic dinoflagellate for 16 hours and counted the number of fish that died in that time span. The controls in this experiment were fish that were not exposed to </a:t>
            </a:r>
            <a:r>
              <a:rPr lang="en-US" i="1"/>
              <a:t>Pfiesteria</a:t>
            </a:r>
            <a:r>
              <a:rPr lang="en-US"/>
              <a:t> at all. All of the controls were alive at the end of the study period.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CBAF9-B4FE-A143-81AE-B14E11C3F913}" type="slidenum">
              <a:rPr lang="en-US"/>
              <a:pPr/>
              <a:t>22</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Figure 1.6 The Germ Theory of Disease Is a Scientific Theory</a:t>
            </a:r>
            <a:r>
              <a:rPr lang="en-US"/>
              <a:t> </a:t>
            </a:r>
          </a:p>
          <a:p>
            <a:r>
              <a:rPr lang="en-US"/>
              <a:t>The germ theory of disease holds that some diseases are caused by microorganisms, minute organisms visible only with a microscope. Application of the germ theory, through such measures as scrupulous hand washing (a), cut death rates in hospital wards by half in the late nineteenth century. The germ theory remains a cornerstone of modern medicine and hygiene, and people put this scientific theory into practice in everyday life (b). [Photo credit for (a) Robert Thom (Grand Rapids, MI, 1915–1979, Michigan). Semmelweis-Defender of Motherhood. Oil on Canvas. Collection of the University of Michigan Health System. Gift of Pfizer, Inc. UMHS.26.]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49805C-4AA3-46F0-B220-CEFDCB14513F}"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6C2F83-24C1-4108-A461-6407728BF6B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6E58D8-AA7C-432E-955B-567EC6674521}"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FA06E7-AE49-4DA9-873F-A4440AEA23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C09BB-1B65-4DCF-BB96-02BC1080049E}"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99CA32-5705-4156-BEDD-2F2A2B3110E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solidFill>
                  <a:srgbClr val="000000"/>
                </a:solidFill>
              </a:rPr>
              <a:t>© 2009 W.W. Norton &amp; Company, Inc. DISCOVER BIOLOGY 4/e</a:t>
            </a:r>
          </a:p>
        </p:txBody>
      </p:sp>
      <p:sp>
        <p:nvSpPr>
          <p:cNvPr id="5" name="Slide Number Placeholder 4"/>
          <p:cNvSpPr>
            <a:spLocks noGrp="1"/>
          </p:cNvSpPr>
          <p:nvPr>
            <p:ph type="sldNum" sz="quarter" idx="11"/>
          </p:nvPr>
        </p:nvSpPr>
        <p:spPr/>
        <p:txBody>
          <a:bodyPr/>
          <a:lstStyle>
            <a:lvl1pPr>
              <a:defRPr smtClean="0"/>
            </a:lvl1pPr>
          </a:lstStyle>
          <a:p>
            <a:fld id="{7158750A-EED4-6943-93FA-6408A36F50ED}" type="slidenum">
              <a:rPr lang="en-US">
                <a:solidFill>
                  <a:srgbClr val="000000"/>
                </a:solidFill>
              </a:rPr>
              <a:pPr/>
              <a:t>‹#›</a:t>
            </a:fld>
            <a:endParaRPr lang="en-US">
              <a:solidFill>
                <a:srgbClr val="000000"/>
              </a:solidFill>
            </a:endParaRPr>
          </a:p>
        </p:txBody>
      </p:sp>
      <p:sp>
        <p:nvSpPr>
          <p:cNvPr id="6" name="Date Placeholder 5"/>
          <p:cNvSpPr>
            <a:spLocks noGrp="1"/>
          </p:cNvSpPr>
          <p:nvPr>
            <p:ph type="dt" sz="half" idx="12"/>
          </p:nvPr>
        </p:nvSpPr>
        <p:spPr/>
        <p:txBody>
          <a:bodyPr/>
          <a:lstStyle>
            <a:lvl1pPr>
              <a:defRPr smtClean="0"/>
            </a:lvl1pPr>
          </a:lstStyle>
          <a:p>
            <a:fld id="{133458EF-4841-6E49-AF55-96C56BA2BC3B}" type="datetime1">
              <a:rPr lang="en-US">
                <a:solidFill>
                  <a:srgbClr val="000000"/>
                </a:solidFill>
              </a:rPr>
              <a:pPr/>
              <a:t>5/18/12</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49805C-4AA3-46F0-B220-CEFDCB14513F}" type="datetimeFigureOut">
              <a:rPr lang="en-US">
                <a:solidFill>
                  <a:prstClr val="black">
                    <a:tint val="75000"/>
                  </a:prstClr>
                </a:solidFill>
              </a:rPr>
              <a:pPr>
                <a:defRPr/>
              </a:pPr>
              <a:t>5/18/12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6C2F83-24C1-4108-A461-6407728BF6B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3458EF-4841-6E49-AF55-96C56BA2BC3B}" type="datetime1">
              <a:rPr lang="en-US" smtClean="0">
                <a:solidFill>
                  <a:srgbClr val="000000"/>
                </a:solidFill>
              </a:rPr>
              <a:pPr/>
              <a:t>5/18/12</a:t>
            </a:fld>
            <a:endParaRPr lang="en-US">
              <a:solidFill>
                <a:srgbClr val="000000"/>
              </a:solidFill>
            </a:endParaRPr>
          </a:p>
        </p:txBody>
      </p:sp>
      <p:sp>
        <p:nvSpPr>
          <p:cNvPr id="5" name="Footer Placeholder 4"/>
          <p:cNvSpPr>
            <a:spLocks noGrp="1"/>
          </p:cNvSpPr>
          <p:nvPr>
            <p:ph type="ftr" sz="quarter" idx="11"/>
          </p:nvPr>
        </p:nvSpPr>
        <p:spPr/>
        <p:txBody>
          <a:bodyPr/>
          <a:lstStyle/>
          <a:p>
            <a:r>
              <a:rPr lang="en-US" smtClean="0">
                <a:solidFill>
                  <a:srgbClr val="000000"/>
                </a:solidFill>
              </a:rPr>
              <a:t>© 2009 W.W. Norton &amp; Company, Inc. DISCOVER BIOLOGY 4/e</a:t>
            </a:r>
            <a:endParaRPr lang="en-US">
              <a:solidFill>
                <a:srgbClr val="000000"/>
              </a:solidFill>
            </a:endParaRPr>
          </a:p>
        </p:txBody>
      </p:sp>
      <p:sp>
        <p:nvSpPr>
          <p:cNvPr id="6" name="Slide Number Placeholder 5"/>
          <p:cNvSpPr>
            <a:spLocks noGrp="1"/>
          </p:cNvSpPr>
          <p:nvPr>
            <p:ph type="sldNum" sz="quarter" idx="12"/>
          </p:nvPr>
        </p:nvSpPr>
        <p:spPr/>
        <p:txBody>
          <a:bodyPr/>
          <a:lstStyle/>
          <a:p>
            <a:fld id="{7158750A-EED4-6943-93FA-6408A36F50ED}"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7F9D5E00-3E0C-A649-BE9A-033DBC715449}" type="datetime1">
              <a:rPr lang="en-US" smtClean="0">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
        <p:nvSpPr>
          <p:cNvPr id="5" name="Footer Placeholder 4"/>
          <p:cNvSpPr>
            <a:spLocks noGrp="1"/>
          </p:cNvSpPr>
          <p:nvPr>
            <p:ph type="ftr" sz="quarter" idx="11"/>
          </p:nvPr>
        </p:nvSpPr>
        <p:spPr/>
        <p:txBody>
          <a:bodyPr/>
          <a:lstStyle/>
          <a:p>
            <a:pPr defTabSz="914400"/>
            <a:r>
              <a:rPr lang="en-US" smtClean="0">
                <a:solidFill>
                  <a:srgbClr val="000000"/>
                </a:solidFill>
                <a:latin typeface="Arial" pitchFamily="1" charset="0"/>
                <a:cs typeface="+mn-cs"/>
                <a:sym typeface="Arial" pitchFamily="1" charset="0"/>
              </a:rPr>
              <a:t>© 2009 W.W. Norton &amp; Company, Inc. DISCOVER BIOLOGY 4/e</a:t>
            </a:r>
            <a:endParaRPr lang="en-US">
              <a:solidFill>
                <a:srgbClr val="000000"/>
              </a:solidFill>
              <a:latin typeface="Arial" pitchFamily="1" charset="0"/>
              <a:cs typeface="+mn-cs"/>
              <a:sym typeface="Arial" pitchFamily="1" charset="0"/>
            </a:endParaRPr>
          </a:p>
        </p:txBody>
      </p:sp>
      <p:sp>
        <p:nvSpPr>
          <p:cNvPr id="6" name="Slide Number Placeholder 5"/>
          <p:cNvSpPr>
            <a:spLocks noGrp="1"/>
          </p:cNvSpPr>
          <p:nvPr>
            <p:ph type="sldNum" sz="quarter" idx="12"/>
          </p:nvPr>
        </p:nvSpPr>
        <p:spPr/>
        <p:txBody>
          <a:bodyPr/>
          <a:lstStyle/>
          <a:p>
            <a:pPr defTabSz="914400"/>
            <a:fld id="{90938D2E-3054-D442-8A06-C529610CBA7A}" type="slidenum">
              <a:rPr lang="en-US" smtClean="0">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a:fld id="{7F9D5E00-3E0C-A649-BE9A-033DBC715449}" type="datetime1">
              <a:rPr lang="en-US" smtClean="0">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
        <p:nvSpPr>
          <p:cNvPr id="5" name="Footer Placeholder 4"/>
          <p:cNvSpPr>
            <a:spLocks noGrp="1"/>
          </p:cNvSpPr>
          <p:nvPr>
            <p:ph type="ftr" sz="quarter" idx="11"/>
          </p:nvPr>
        </p:nvSpPr>
        <p:spPr/>
        <p:txBody>
          <a:bodyPr/>
          <a:lstStyle/>
          <a:p>
            <a:pPr defTabSz="914400"/>
            <a:r>
              <a:rPr lang="en-US" smtClean="0">
                <a:solidFill>
                  <a:srgbClr val="000000"/>
                </a:solidFill>
                <a:latin typeface="Arial" pitchFamily="1" charset="0"/>
                <a:cs typeface="+mn-cs"/>
                <a:sym typeface="Arial" pitchFamily="1" charset="0"/>
              </a:rPr>
              <a:t>© 2009 W.W. Norton &amp; Company, Inc. DISCOVER BIOLOGY 4/e</a:t>
            </a:r>
            <a:endParaRPr lang="en-US">
              <a:solidFill>
                <a:srgbClr val="000000"/>
              </a:solidFill>
              <a:latin typeface="Arial" pitchFamily="1" charset="0"/>
              <a:cs typeface="+mn-cs"/>
              <a:sym typeface="Arial" pitchFamily="1" charset="0"/>
            </a:endParaRPr>
          </a:p>
        </p:txBody>
      </p:sp>
      <p:sp>
        <p:nvSpPr>
          <p:cNvPr id="6" name="Slide Number Placeholder 5"/>
          <p:cNvSpPr>
            <a:spLocks noGrp="1"/>
          </p:cNvSpPr>
          <p:nvPr>
            <p:ph type="sldNum" sz="quarter" idx="12"/>
          </p:nvPr>
        </p:nvSpPr>
        <p:spPr/>
        <p:txBody>
          <a:bodyPr/>
          <a:lstStyle/>
          <a:p>
            <a:pPr defTabSz="914400"/>
            <a:fld id="{90938D2E-3054-D442-8A06-C529610CBA7A}" type="slidenum">
              <a:rPr lang="en-US" smtClean="0">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400"/>
            <a:fld id="{7F9D5E00-3E0C-A649-BE9A-033DBC715449}" type="datetime1">
              <a:rPr lang="en-US" smtClean="0">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
        <p:nvSpPr>
          <p:cNvPr id="6" name="Footer Placeholder 5"/>
          <p:cNvSpPr>
            <a:spLocks noGrp="1"/>
          </p:cNvSpPr>
          <p:nvPr>
            <p:ph type="ftr" sz="quarter" idx="11"/>
          </p:nvPr>
        </p:nvSpPr>
        <p:spPr/>
        <p:txBody>
          <a:bodyPr/>
          <a:lstStyle/>
          <a:p>
            <a:pPr defTabSz="914400"/>
            <a:r>
              <a:rPr lang="en-US" smtClean="0">
                <a:solidFill>
                  <a:srgbClr val="000000"/>
                </a:solidFill>
                <a:latin typeface="Arial" pitchFamily="1" charset="0"/>
                <a:cs typeface="+mn-cs"/>
                <a:sym typeface="Arial" pitchFamily="1" charset="0"/>
              </a:rPr>
              <a:t>© 2009 W.W. Norton &amp; Company, Inc. DISCOVER BIOLOGY 4/e</a:t>
            </a:r>
            <a:endParaRPr lang="en-US">
              <a:solidFill>
                <a:srgbClr val="000000"/>
              </a:solidFill>
              <a:latin typeface="Arial" pitchFamily="1" charset="0"/>
              <a:cs typeface="+mn-cs"/>
              <a:sym typeface="Arial" pitchFamily="1" charset="0"/>
            </a:endParaRPr>
          </a:p>
        </p:txBody>
      </p:sp>
      <p:sp>
        <p:nvSpPr>
          <p:cNvPr id="7" name="Slide Number Placeholder 6"/>
          <p:cNvSpPr>
            <a:spLocks noGrp="1"/>
          </p:cNvSpPr>
          <p:nvPr>
            <p:ph type="sldNum" sz="quarter" idx="12"/>
          </p:nvPr>
        </p:nvSpPr>
        <p:spPr/>
        <p:txBody>
          <a:bodyPr/>
          <a:lstStyle/>
          <a:p>
            <a:pPr defTabSz="914400"/>
            <a:fld id="{90938D2E-3054-D442-8A06-C529610CBA7A}" type="slidenum">
              <a:rPr lang="en-US" smtClean="0">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400"/>
            <a:fld id="{7F9D5E00-3E0C-A649-BE9A-033DBC715449}" type="datetime1">
              <a:rPr lang="en-US" smtClean="0">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
        <p:nvSpPr>
          <p:cNvPr id="8" name="Footer Placeholder 7"/>
          <p:cNvSpPr>
            <a:spLocks noGrp="1"/>
          </p:cNvSpPr>
          <p:nvPr>
            <p:ph type="ftr" sz="quarter" idx="11"/>
          </p:nvPr>
        </p:nvSpPr>
        <p:spPr/>
        <p:txBody>
          <a:bodyPr/>
          <a:lstStyle/>
          <a:p>
            <a:pPr defTabSz="914400"/>
            <a:r>
              <a:rPr lang="en-US" smtClean="0">
                <a:solidFill>
                  <a:srgbClr val="000000"/>
                </a:solidFill>
                <a:latin typeface="Arial" pitchFamily="1" charset="0"/>
                <a:cs typeface="+mn-cs"/>
                <a:sym typeface="Arial" pitchFamily="1" charset="0"/>
              </a:rPr>
              <a:t>© 2009 W.W. Norton &amp; Company, Inc. DISCOVER BIOLOGY 4/e</a:t>
            </a:r>
            <a:endParaRPr lang="en-US">
              <a:solidFill>
                <a:srgbClr val="000000"/>
              </a:solidFill>
              <a:latin typeface="Arial" pitchFamily="1" charset="0"/>
              <a:cs typeface="+mn-cs"/>
              <a:sym typeface="Arial" pitchFamily="1" charset="0"/>
            </a:endParaRPr>
          </a:p>
        </p:txBody>
      </p:sp>
      <p:sp>
        <p:nvSpPr>
          <p:cNvPr id="9" name="Slide Number Placeholder 8"/>
          <p:cNvSpPr>
            <a:spLocks noGrp="1"/>
          </p:cNvSpPr>
          <p:nvPr>
            <p:ph type="sldNum" sz="quarter" idx="12"/>
          </p:nvPr>
        </p:nvSpPr>
        <p:spPr/>
        <p:txBody>
          <a:bodyPr/>
          <a:lstStyle/>
          <a:p>
            <a:pPr defTabSz="914400"/>
            <a:fld id="{90938D2E-3054-D442-8A06-C529610CBA7A}" type="slidenum">
              <a:rPr lang="en-US" smtClean="0">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7F9D5E00-3E0C-A649-BE9A-033DBC715449}" type="datetime1">
              <a:rPr lang="en-US" smtClean="0">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
        <p:nvSpPr>
          <p:cNvPr id="4" name="Footer Placeholder 3"/>
          <p:cNvSpPr>
            <a:spLocks noGrp="1"/>
          </p:cNvSpPr>
          <p:nvPr>
            <p:ph type="ftr" sz="quarter" idx="11"/>
          </p:nvPr>
        </p:nvSpPr>
        <p:spPr/>
        <p:txBody>
          <a:bodyPr/>
          <a:lstStyle/>
          <a:p>
            <a:pPr defTabSz="914400"/>
            <a:r>
              <a:rPr lang="en-US" smtClean="0">
                <a:solidFill>
                  <a:srgbClr val="000000"/>
                </a:solidFill>
                <a:latin typeface="Arial" pitchFamily="1" charset="0"/>
                <a:cs typeface="+mn-cs"/>
                <a:sym typeface="Arial" pitchFamily="1" charset="0"/>
              </a:rPr>
              <a:t>© 2009 W.W. Norton &amp; Company, Inc. DISCOVER BIOLOGY 4/e</a:t>
            </a:r>
            <a:endParaRPr lang="en-US">
              <a:solidFill>
                <a:srgbClr val="000000"/>
              </a:solidFill>
              <a:latin typeface="Arial" pitchFamily="1" charset="0"/>
              <a:cs typeface="+mn-cs"/>
              <a:sym typeface="Arial" pitchFamily="1" charset="0"/>
            </a:endParaRPr>
          </a:p>
        </p:txBody>
      </p:sp>
      <p:sp>
        <p:nvSpPr>
          <p:cNvPr id="5" name="Slide Number Placeholder 4"/>
          <p:cNvSpPr>
            <a:spLocks noGrp="1"/>
          </p:cNvSpPr>
          <p:nvPr>
            <p:ph type="sldNum" sz="quarter" idx="12"/>
          </p:nvPr>
        </p:nvSpPr>
        <p:spPr/>
        <p:txBody>
          <a:bodyPr/>
          <a:lstStyle/>
          <a:p>
            <a:pPr defTabSz="914400"/>
            <a:fld id="{90938D2E-3054-D442-8A06-C529610CBA7A}" type="slidenum">
              <a:rPr lang="en-US" smtClean="0">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C78094-FB66-4485-81D5-48465EE2B931}"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2EF8A1-175D-4985-9353-FC1A4F5C412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7F9D5E00-3E0C-A649-BE9A-033DBC715449}" type="datetime1">
              <a:rPr lang="en-US" smtClean="0">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
        <p:nvSpPr>
          <p:cNvPr id="3" name="Footer Placeholder 2"/>
          <p:cNvSpPr>
            <a:spLocks noGrp="1"/>
          </p:cNvSpPr>
          <p:nvPr>
            <p:ph type="ftr" sz="quarter" idx="11"/>
          </p:nvPr>
        </p:nvSpPr>
        <p:spPr/>
        <p:txBody>
          <a:bodyPr/>
          <a:lstStyle/>
          <a:p>
            <a:pPr defTabSz="914400"/>
            <a:r>
              <a:rPr lang="en-US" smtClean="0">
                <a:solidFill>
                  <a:srgbClr val="000000"/>
                </a:solidFill>
                <a:latin typeface="Arial" pitchFamily="1" charset="0"/>
                <a:cs typeface="+mn-cs"/>
                <a:sym typeface="Arial" pitchFamily="1" charset="0"/>
              </a:rPr>
              <a:t>© 2009 W.W. Norton &amp; Company, Inc. DISCOVER BIOLOGY 4/e</a:t>
            </a:r>
            <a:endParaRPr lang="en-US">
              <a:solidFill>
                <a:srgbClr val="000000"/>
              </a:solidFill>
              <a:latin typeface="Arial" pitchFamily="1" charset="0"/>
              <a:cs typeface="+mn-cs"/>
              <a:sym typeface="Arial" pitchFamily="1" charset="0"/>
            </a:endParaRPr>
          </a:p>
        </p:txBody>
      </p:sp>
      <p:sp>
        <p:nvSpPr>
          <p:cNvPr id="4" name="Slide Number Placeholder 3"/>
          <p:cNvSpPr>
            <a:spLocks noGrp="1"/>
          </p:cNvSpPr>
          <p:nvPr>
            <p:ph type="sldNum" sz="quarter" idx="12"/>
          </p:nvPr>
        </p:nvSpPr>
        <p:spPr/>
        <p:txBody>
          <a:bodyPr/>
          <a:lstStyle/>
          <a:p>
            <a:pPr defTabSz="914400"/>
            <a:fld id="{90938D2E-3054-D442-8A06-C529610CBA7A}" type="slidenum">
              <a:rPr lang="en-US" smtClean="0">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7F9D5E00-3E0C-A649-BE9A-033DBC715449}" type="datetime1">
              <a:rPr lang="en-US" smtClean="0">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
        <p:nvSpPr>
          <p:cNvPr id="6" name="Footer Placeholder 5"/>
          <p:cNvSpPr>
            <a:spLocks noGrp="1"/>
          </p:cNvSpPr>
          <p:nvPr>
            <p:ph type="ftr" sz="quarter" idx="11"/>
          </p:nvPr>
        </p:nvSpPr>
        <p:spPr/>
        <p:txBody>
          <a:bodyPr/>
          <a:lstStyle/>
          <a:p>
            <a:pPr defTabSz="914400"/>
            <a:r>
              <a:rPr lang="en-US" smtClean="0">
                <a:solidFill>
                  <a:srgbClr val="000000"/>
                </a:solidFill>
                <a:latin typeface="Arial" pitchFamily="1" charset="0"/>
                <a:cs typeface="+mn-cs"/>
                <a:sym typeface="Arial" pitchFamily="1" charset="0"/>
              </a:rPr>
              <a:t>© 2009 W.W. Norton &amp; Company, Inc. DISCOVER BIOLOGY 4/e</a:t>
            </a:r>
            <a:endParaRPr lang="en-US">
              <a:solidFill>
                <a:srgbClr val="000000"/>
              </a:solidFill>
              <a:latin typeface="Arial" pitchFamily="1" charset="0"/>
              <a:cs typeface="+mn-cs"/>
              <a:sym typeface="Arial" pitchFamily="1" charset="0"/>
            </a:endParaRPr>
          </a:p>
        </p:txBody>
      </p:sp>
      <p:sp>
        <p:nvSpPr>
          <p:cNvPr id="7" name="Slide Number Placeholder 6"/>
          <p:cNvSpPr>
            <a:spLocks noGrp="1"/>
          </p:cNvSpPr>
          <p:nvPr>
            <p:ph type="sldNum" sz="quarter" idx="12"/>
          </p:nvPr>
        </p:nvSpPr>
        <p:spPr/>
        <p:txBody>
          <a:bodyPr/>
          <a:lstStyle/>
          <a:p>
            <a:pPr defTabSz="914400"/>
            <a:fld id="{90938D2E-3054-D442-8A06-C529610CBA7A}" type="slidenum">
              <a:rPr lang="en-US" smtClean="0">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400"/>
            <a:fld id="{7F9D5E00-3E0C-A649-BE9A-033DBC715449}" type="datetime1">
              <a:rPr lang="en-US" smtClean="0">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
        <p:nvSpPr>
          <p:cNvPr id="6" name="Footer Placeholder 5"/>
          <p:cNvSpPr>
            <a:spLocks noGrp="1"/>
          </p:cNvSpPr>
          <p:nvPr>
            <p:ph type="ftr" sz="quarter" idx="11"/>
          </p:nvPr>
        </p:nvSpPr>
        <p:spPr/>
        <p:txBody>
          <a:bodyPr/>
          <a:lstStyle/>
          <a:p>
            <a:pPr defTabSz="914400"/>
            <a:r>
              <a:rPr lang="en-US" smtClean="0">
                <a:solidFill>
                  <a:srgbClr val="000000"/>
                </a:solidFill>
                <a:latin typeface="Arial" pitchFamily="1" charset="0"/>
                <a:cs typeface="+mn-cs"/>
                <a:sym typeface="Arial" pitchFamily="1" charset="0"/>
              </a:rPr>
              <a:t>© 2009 W.W. Norton &amp; Company, Inc. DISCOVER BIOLOGY 4/e</a:t>
            </a:r>
            <a:endParaRPr lang="en-US">
              <a:solidFill>
                <a:srgbClr val="000000"/>
              </a:solidFill>
              <a:latin typeface="Arial" pitchFamily="1" charset="0"/>
              <a:cs typeface="+mn-cs"/>
              <a:sym typeface="Arial" pitchFamily="1" charset="0"/>
            </a:endParaRPr>
          </a:p>
        </p:txBody>
      </p:sp>
      <p:sp>
        <p:nvSpPr>
          <p:cNvPr id="7" name="Slide Number Placeholder 6"/>
          <p:cNvSpPr>
            <a:spLocks noGrp="1"/>
          </p:cNvSpPr>
          <p:nvPr>
            <p:ph type="sldNum" sz="quarter" idx="12"/>
          </p:nvPr>
        </p:nvSpPr>
        <p:spPr/>
        <p:txBody>
          <a:bodyPr/>
          <a:lstStyle/>
          <a:p>
            <a:pPr defTabSz="914400"/>
            <a:fld id="{90938D2E-3054-D442-8A06-C529610CBA7A}" type="slidenum">
              <a:rPr lang="en-US" smtClean="0">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7F9D5E00-3E0C-A649-BE9A-033DBC715449}" type="datetime1">
              <a:rPr lang="en-US" smtClean="0">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
        <p:nvSpPr>
          <p:cNvPr id="5" name="Footer Placeholder 4"/>
          <p:cNvSpPr>
            <a:spLocks noGrp="1"/>
          </p:cNvSpPr>
          <p:nvPr>
            <p:ph type="ftr" sz="quarter" idx="11"/>
          </p:nvPr>
        </p:nvSpPr>
        <p:spPr/>
        <p:txBody>
          <a:bodyPr/>
          <a:lstStyle/>
          <a:p>
            <a:pPr defTabSz="914400"/>
            <a:r>
              <a:rPr lang="en-US" smtClean="0">
                <a:solidFill>
                  <a:srgbClr val="000000"/>
                </a:solidFill>
                <a:latin typeface="Arial" pitchFamily="1" charset="0"/>
                <a:cs typeface="+mn-cs"/>
                <a:sym typeface="Arial" pitchFamily="1" charset="0"/>
              </a:rPr>
              <a:t>© 2009 W.W. Norton &amp; Company, Inc. DISCOVER BIOLOGY 4/e</a:t>
            </a:r>
            <a:endParaRPr lang="en-US">
              <a:solidFill>
                <a:srgbClr val="000000"/>
              </a:solidFill>
              <a:latin typeface="Arial" pitchFamily="1" charset="0"/>
              <a:cs typeface="+mn-cs"/>
              <a:sym typeface="Arial" pitchFamily="1" charset="0"/>
            </a:endParaRPr>
          </a:p>
        </p:txBody>
      </p:sp>
      <p:sp>
        <p:nvSpPr>
          <p:cNvPr id="6" name="Slide Number Placeholder 5"/>
          <p:cNvSpPr>
            <a:spLocks noGrp="1"/>
          </p:cNvSpPr>
          <p:nvPr>
            <p:ph type="sldNum" sz="quarter" idx="12"/>
          </p:nvPr>
        </p:nvSpPr>
        <p:spPr/>
        <p:txBody>
          <a:bodyPr/>
          <a:lstStyle/>
          <a:p>
            <a:pPr defTabSz="914400"/>
            <a:fld id="{90938D2E-3054-D442-8A06-C529610CBA7A}" type="slidenum">
              <a:rPr lang="en-US" smtClean="0">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a:fld id="{7F9D5E00-3E0C-A649-BE9A-033DBC715449}" type="datetime1">
              <a:rPr lang="en-US" smtClean="0">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
        <p:nvSpPr>
          <p:cNvPr id="5" name="Footer Placeholder 4"/>
          <p:cNvSpPr>
            <a:spLocks noGrp="1"/>
          </p:cNvSpPr>
          <p:nvPr>
            <p:ph type="ftr" sz="quarter" idx="11"/>
          </p:nvPr>
        </p:nvSpPr>
        <p:spPr/>
        <p:txBody>
          <a:bodyPr/>
          <a:lstStyle/>
          <a:p>
            <a:pPr defTabSz="914400"/>
            <a:r>
              <a:rPr lang="en-US" smtClean="0">
                <a:solidFill>
                  <a:srgbClr val="000000"/>
                </a:solidFill>
                <a:latin typeface="Arial" pitchFamily="1" charset="0"/>
                <a:cs typeface="+mn-cs"/>
                <a:sym typeface="Arial" pitchFamily="1" charset="0"/>
              </a:rPr>
              <a:t>© 2009 W.W. Norton &amp; Company, Inc. DISCOVER BIOLOGY 4/e</a:t>
            </a:r>
            <a:endParaRPr lang="en-US">
              <a:solidFill>
                <a:srgbClr val="000000"/>
              </a:solidFill>
              <a:latin typeface="Arial" pitchFamily="1" charset="0"/>
              <a:cs typeface="+mn-cs"/>
              <a:sym typeface="Arial" pitchFamily="1" charset="0"/>
            </a:endParaRPr>
          </a:p>
        </p:txBody>
      </p:sp>
      <p:sp>
        <p:nvSpPr>
          <p:cNvPr id="6" name="Slide Number Placeholder 5"/>
          <p:cNvSpPr>
            <a:spLocks noGrp="1"/>
          </p:cNvSpPr>
          <p:nvPr>
            <p:ph type="sldNum" sz="quarter" idx="12"/>
          </p:nvPr>
        </p:nvSpPr>
        <p:spPr/>
        <p:txBody>
          <a:bodyPr/>
          <a:lstStyle/>
          <a:p>
            <a:pPr defTabSz="914400"/>
            <a:fld id="{90938D2E-3054-D442-8A06-C529610CBA7A}" type="slidenum">
              <a:rPr lang="en-US" smtClean="0">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a:solidFill>
                  <a:srgbClr val="000000"/>
                </a:solidFill>
              </a:rPr>
              <a:t>© 2009 W.W. Norton &amp; Company, Inc. DISCOVER BIOLOGY 4/e</a:t>
            </a:r>
          </a:p>
        </p:txBody>
      </p:sp>
      <p:sp>
        <p:nvSpPr>
          <p:cNvPr id="5" name="Slide Number Placeholder 4"/>
          <p:cNvSpPr>
            <a:spLocks noGrp="1"/>
          </p:cNvSpPr>
          <p:nvPr>
            <p:ph type="sldNum" sz="quarter" idx="11"/>
          </p:nvPr>
        </p:nvSpPr>
        <p:spPr/>
        <p:txBody>
          <a:bodyPr/>
          <a:lstStyle>
            <a:lvl1pPr>
              <a:defRPr/>
            </a:lvl1pPr>
          </a:lstStyle>
          <a:p>
            <a:pPr>
              <a:defRPr/>
            </a:pPr>
            <a:fld id="{25BB5508-16BF-604D-B933-EC53327D3331}" type="slidenum">
              <a:rPr lang="en-US">
                <a:solidFill>
                  <a:srgbClr val="000000"/>
                </a:solidFill>
              </a:rPr>
              <a:pPr>
                <a:defRPr/>
              </a:pPr>
              <a:t>‹#›</a:t>
            </a:fld>
            <a:endParaRPr lang="en-US">
              <a:solidFill>
                <a:srgbClr val="000000"/>
              </a:solidFill>
            </a:endParaRPr>
          </a:p>
        </p:txBody>
      </p:sp>
      <p:sp>
        <p:nvSpPr>
          <p:cNvPr id="6" name="Date Placeholder 5"/>
          <p:cNvSpPr>
            <a:spLocks noGrp="1"/>
          </p:cNvSpPr>
          <p:nvPr>
            <p:ph type="dt" sz="half" idx="12"/>
          </p:nvPr>
        </p:nvSpPr>
        <p:spPr/>
        <p:txBody>
          <a:bodyPr/>
          <a:lstStyle>
            <a:lvl1pPr>
              <a:defRPr/>
            </a:lvl1pPr>
          </a:lstStyle>
          <a:p>
            <a:pPr>
              <a:defRPr/>
            </a:pPr>
            <a:fld id="{14648C75-AD13-3B49-8555-C8F11250605B}" type="datetime1">
              <a:rPr lang="en-US">
                <a:solidFill>
                  <a:srgbClr val="000000"/>
                </a:solidFill>
              </a:rPr>
              <a:pPr>
                <a:defRPr/>
              </a:pPr>
              <a:t>5/18/12</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403CB4-5CC4-4833-A397-8BFAAD140DEB}" type="datetimeFigureOut">
              <a:rPr lang="en-US">
                <a:solidFill>
                  <a:prstClr val="black">
                    <a:tint val="75000"/>
                  </a:prstClr>
                </a:solidFill>
              </a:rPr>
              <a:pPr>
                <a:defRPr/>
              </a:pPr>
              <a:t>5/18/12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3F7F34-0B49-4F8A-8DA4-6FFE800A2D29}"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399DD222-49B0-0145-8079-B001370D5B3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A8E5CE90-C554-0945-89C6-4DECCC5FFDB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C48E0C28-816D-524B-A360-D1CEA07E8A8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5F171F-EFA0-4598-8992-A9A3F5ACAB95}"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6D572-BB20-44B6-9944-D8D2221F818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3A07888B-C0CA-4442-BBE8-81110462336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1C42E404-93EA-094E-B87B-E0E9511C30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2CC2E945-6533-9743-8F92-C1C0B275B22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9170D4D3-EC28-DD42-93C1-39414908ACD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fld id="{8870D077-0A9C-E446-99DE-923E5920120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01445B-B9ED-4D68-9138-B4DD8132751E}"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8CF672-C217-4228-97E9-E777EFF7DE2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99D8BD-2CE3-48A5-94B4-3C66865AB162}"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7AFB5C-E792-4CFC-8670-8D4EC45D7A3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2BBCB8-6E05-4B72-9995-839C363E40A0}"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2E0469-6112-4120-83D3-A3B68800E60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403CB4-5CC4-4833-A397-8BFAAD140DEB}"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3F7F34-0B49-4F8A-8DA4-6FFE800A2D2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22FBFF-A9C2-495A-B47A-BEEDC7D40C1D}"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478584-B48D-4FCF-801A-E384C01F7D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4087C0-AAE1-4ADB-B993-F273B78182B2}"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2CF04A-F157-4E61-921B-A518B3983FE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4.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F64DAE-DD5C-4872-8A76-F92B553D27BD}"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6FED0CE-158D-460F-BCC1-1AAD7D1E32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43BD0749-14B4-FC4A-8AB7-04999CA36D2D}"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8D53548D-2943-8343-886F-37A168F4673D}"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7960BB7F-CDE4-C64E-BADC-28E30AD84ED3}"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79EB53C7-DF73-3049-BAAA-565422D6814C}"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E8CD9ACE-33FC-3945-9082-351E8A98A091}"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r>
              <a:rPr lang="en-US" smtClean="0">
                <a:solidFill>
                  <a:srgbClr val="000000"/>
                </a:solidFill>
                <a:latin typeface="Arial" pitchFamily="1" charset="0"/>
                <a:cs typeface="+mn-cs"/>
                <a:sym typeface="Arial" pitchFamily="1" charset="0"/>
              </a:rPr>
              <a:t>© </a:t>
            </a:r>
            <a:r>
              <a:rPr lang="en-US">
                <a:solidFill>
                  <a:srgbClr val="000000"/>
                </a:solidFill>
                <a:latin typeface="Arial" pitchFamily="1" charset="0"/>
                <a:cs typeface="+mn-cs"/>
                <a:sym typeface="Arial" pitchFamily="1" charset="0"/>
              </a:rPr>
              <a:t>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fld id="{90938D2E-3054-D442-8A06-C529610CBA7A}" type="slidenum">
              <a:rPr lang="en-US">
                <a:solidFill>
                  <a:srgbClr val="000000"/>
                </a:solidFill>
                <a:cs typeface="+mn-cs"/>
                <a:sym typeface="Arial" pitchFamily="1" charset="0"/>
              </a:rPr>
              <a:pPr defTabSz="914400"/>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pitchFamily="1"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pitchFamily="1"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pitchFamily="1"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pitchFamily="1"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pitchFamily="1"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pitchFamily="1"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pitchFamily="1"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pitchFamily="1"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pitchFamily="1" charset="0"/>
              </a:endParaRPr>
            </a:p>
          </p:txBody>
        </p:sp>
      </p:grpSp>
      <p:sp>
        <p:nvSpPr>
          <p:cNvPr id="4302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2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defTabSz="914400"/>
            <a:fld id="{7F9D5E00-3E0C-A649-BE9A-033DBC715449}" type="datetime1">
              <a:rPr lang="en-US">
                <a:solidFill>
                  <a:srgbClr val="000000"/>
                </a:solidFill>
                <a:latin typeface="Arial" pitchFamily="1" charset="0"/>
                <a:cs typeface="+mn-cs"/>
                <a:sym typeface="Arial" pitchFamily="1" charset="0"/>
              </a:rPr>
              <a:pPr defTabSz="914400"/>
              <a:t>5/18/12</a:t>
            </a:fld>
            <a:endParaRPr lang="en-US">
              <a:solidFill>
                <a:srgbClr val="000000"/>
              </a:solidFill>
              <a:latin typeface="Arial" pitchFamily="1" charset="0"/>
              <a:cs typeface="+mn-cs"/>
              <a:sym typeface="Arial" pitchFamily="1" charset="0"/>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itchFamily="1" charset="0"/>
        </a:defRPr>
      </a:lvl2pPr>
      <a:lvl3pPr algn="l" rtl="0" fontAlgn="base">
        <a:spcBef>
          <a:spcPct val="0"/>
        </a:spcBef>
        <a:spcAft>
          <a:spcPct val="0"/>
        </a:spcAft>
        <a:defRPr sz="4400">
          <a:solidFill>
            <a:schemeClr val="tx1"/>
          </a:solidFill>
          <a:latin typeface="Arial" pitchFamily="1" charset="0"/>
        </a:defRPr>
      </a:lvl3pPr>
      <a:lvl4pPr algn="l" rtl="0" fontAlgn="base">
        <a:spcBef>
          <a:spcPct val="0"/>
        </a:spcBef>
        <a:spcAft>
          <a:spcPct val="0"/>
        </a:spcAft>
        <a:defRPr sz="4400">
          <a:solidFill>
            <a:schemeClr val="tx1"/>
          </a:solidFill>
          <a:latin typeface="Arial" pitchFamily="1" charset="0"/>
        </a:defRPr>
      </a:lvl4pPr>
      <a:lvl5pPr algn="l" rtl="0" fontAlgn="base">
        <a:spcBef>
          <a:spcPct val="0"/>
        </a:spcBef>
        <a:spcAft>
          <a:spcPct val="0"/>
        </a:spcAft>
        <a:defRPr sz="4400">
          <a:solidFill>
            <a:schemeClr val="tx1"/>
          </a:solidFill>
          <a:latin typeface="Arial" pitchFamily="1" charset="0"/>
        </a:defRPr>
      </a:lvl5pPr>
      <a:lvl6pPr marL="457200" algn="l" rtl="0" fontAlgn="base">
        <a:spcBef>
          <a:spcPct val="0"/>
        </a:spcBef>
        <a:spcAft>
          <a:spcPct val="0"/>
        </a:spcAft>
        <a:defRPr sz="4400">
          <a:solidFill>
            <a:schemeClr val="tx1"/>
          </a:solidFill>
          <a:latin typeface="Arial" pitchFamily="1" charset="0"/>
        </a:defRPr>
      </a:lvl6pPr>
      <a:lvl7pPr marL="914400" algn="l" rtl="0" fontAlgn="base">
        <a:spcBef>
          <a:spcPct val="0"/>
        </a:spcBef>
        <a:spcAft>
          <a:spcPct val="0"/>
        </a:spcAft>
        <a:defRPr sz="4400">
          <a:solidFill>
            <a:schemeClr val="tx1"/>
          </a:solidFill>
          <a:latin typeface="Arial" pitchFamily="1" charset="0"/>
        </a:defRPr>
      </a:lvl7pPr>
      <a:lvl8pPr marL="1371600" algn="l" rtl="0" fontAlgn="base">
        <a:spcBef>
          <a:spcPct val="0"/>
        </a:spcBef>
        <a:spcAft>
          <a:spcPct val="0"/>
        </a:spcAft>
        <a:defRPr sz="4400">
          <a:solidFill>
            <a:schemeClr val="tx1"/>
          </a:solidFill>
          <a:latin typeface="Arial" pitchFamily="1" charset="0"/>
        </a:defRPr>
      </a:lvl8pPr>
      <a:lvl9pPr marL="1828800" algn="l" rtl="0" fontAlgn="base">
        <a:spcBef>
          <a:spcPct val="0"/>
        </a:spcBef>
        <a:spcAft>
          <a:spcPct val="0"/>
        </a:spcAft>
        <a:defRPr sz="4400">
          <a:solidFill>
            <a:schemeClr val="tx1"/>
          </a:solidFill>
          <a:latin typeface="Arial" pitchFamily="1" charset="0"/>
        </a:defRPr>
      </a:lvl9pPr>
    </p:titleStyle>
    <p:bodyStyle>
      <a:lvl1pPr marL="342900" indent="-342900" algn="l" rtl="0" fontAlgn="base">
        <a:spcBef>
          <a:spcPct val="20000"/>
        </a:spcBef>
        <a:spcAft>
          <a:spcPct val="0"/>
        </a:spcAft>
        <a:buClr>
          <a:schemeClr val="bg2"/>
        </a:buClr>
        <a:buSzPct val="75000"/>
        <a:buFont typeface="Wingdings" pitchFamily="1"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fontAlgn="base">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F64DAE-DD5C-4872-8A76-F92B553D27BD}" type="datetimeFigureOut">
              <a:rPr lang="en-US">
                <a:solidFill>
                  <a:prstClr val="black">
                    <a:tint val="75000"/>
                  </a:prstClr>
                </a:solidFill>
              </a:rPr>
              <a:pPr>
                <a:defRPr/>
              </a:pPr>
              <a:t>5/18/12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6FED0CE-158D-460F-BCC1-1AAD7D1E32F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4F64DAE-DD5C-4872-8A76-F92B553D27BD}" type="datetimeFigureOut">
              <a:rPr lang="en-US" smtClean="0"/>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ED0CE-158D-460F-BCC1-1AAD7D1E32F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D6A8B788-2A66-E94D-A41F-3AEFFF2EBABC}"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pitchFamily="1"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pitchFamily="1"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pitchFamily="1"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pitchFamily="1"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pitchFamily="1"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pitchFamily="1"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pitchFamily="1"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pitchFamily="1"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pitchFamily="1"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defTabSz="914400">
              <a:defRPr/>
            </a:pPr>
            <a:fld id="{E8826B03-7FDA-3541-8754-84B7261D052E}" type="datetime1">
              <a:rPr lang="en-US">
                <a:solidFill>
                  <a:srgbClr val="000000"/>
                </a:solidFill>
                <a:latin typeface="Arial" pitchFamily="1" charset="0"/>
                <a:cs typeface="+mn-cs"/>
                <a:sym typeface="Arial" pitchFamily="1" charset="0"/>
              </a:rPr>
              <a:pPr defTabSz="914400">
                <a:defRPr/>
              </a:pPr>
              <a:t>5/18/12</a:t>
            </a:fld>
            <a:endParaRPr lang="en-US">
              <a:solidFill>
                <a:srgbClr val="000000"/>
              </a:solidFill>
              <a:latin typeface="Arial" pitchFamily="1" charset="0"/>
              <a:cs typeface="+mn-cs"/>
              <a:sym typeface="Arial" pitchFamily="1" charset="0"/>
            </a:endParaRPr>
          </a:p>
        </p:txBody>
      </p:sp>
    </p:spTree>
  </p:cSld>
  <p:clrMap bg1="lt1" tx1="dk1" bg2="lt2" tx2="dk2" accent1="accent1" accent2="accent2" accent3="accent3" accent4="accent4" accent5="accent5" accent6="accent6" hlink="hlink" folHlink="folHlink"/>
  <p:sldLayoutIdLst>
    <p:sldLayoutId id="2147483677"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pitchFamily="1" charset="0"/>
        </a:defRPr>
      </a:lvl6pPr>
      <a:lvl7pPr marL="914400" algn="l" rtl="0" fontAlgn="base">
        <a:spcBef>
          <a:spcPct val="0"/>
        </a:spcBef>
        <a:spcAft>
          <a:spcPct val="0"/>
        </a:spcAft>
        <a:defRPr sz="4400">
          <a:solidFill>
            <a:schemeClr val="tx1"/>
          </a:solidFill>
          <a:latin typeface="Arial" pitchFamily="1" charset="0"/>
        </a:defRPr>
      </a:lvl7pPr>
      <a:lvl8pPr marL="1371600" algn="l" rtl="0" fontAlgn="base">
        <a:spcBef>
          <a:spcPct val="0"/>
        </a:spcBef>
        <a:spcAft>
          <a:spcPct val="0"/>
        </a:spcAft>
        <a:defRPr sz="4400">
          <a:solidFill>
            <a:schemeClr val="tx1"/>
          </a:solidFill>
          <a:latin typeface="Arial" pitchFamily="1" charset="0"/>
        </a:defRPr>
      </a:lvl8pPr>
      <a:lvl9pPr marL="1828800" algn="l" rtl="0" fontAlgn="base">
        <a:spcBef>
          <a:spcPct val="0"/>
        </a:spcBef>
        <a:spcAft>
          <a:spcPct val="0"/>
        </a:spcAft>
        <a:defRPr sz="4400">
          <a:solidFill>
            <a:schemeClr val="tx1"/>
          </a:solidFill>
          <a:latin typeface="Arial" pitchFamily="1"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4F64DAE-DD5C-4872-8A76-F92B553D27BD}" type="datetimeFigureOut">
              <a:rPr lang="en-US">
                <a:solidFill>
                  <a:prstClr val="black">
                    <a:tint val="75000"/>
                  </a:prstClr>
                </a:solidFill>
              </a:rPr>
              <a:pPr>
                <a:defRPr/>
              </a:pPr>
              <a:t>5/18/12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6FED0CE-158D-460F-BCC1-1AAD7D1E32F9}"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8E1CEE4F-90EF-5449-BA6D-5BEA6042D557}"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C760B5EE-7C8C-514E-B268-2023CC74D26B}"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eaLnBrk="0" hangingPunct="0"/>
            <a:endParaRPr lang="en-US">
              <a:solidFill>
                <a:srgbClr val="000000"/>
              </a:solidFill>
              <a:latin typeface="Verdana" pitchFamily="1"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eaLnBrk="0" hangingPunct="0"/>
            <a:endParaRPr lang="en-US">
              <a:solidFill>
                <a:srgbClr val="000000"/>
              </a:solidFill>
              <a:latin typeface="Verdana" pitchFamily="1"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eaLnBrk="0" hangingPunct="0"/>
            <a:fld id="{5CC05610-3BDA-6A40-811A-5483D6B23CDB}" type="slidenum">
              <a:rPr lang="en-US">
                <a:solidFill>
                  <a:srgbClr val="000000"/>
                </a:solidFill>
                <a:latin typeface="Verdana" pitchFamily="1" charset="0"/>
                <a:cs typeface="+mn-cs"/>
              </a:rPr>
              <a:pPr defTabSz="914400" eaLnBrk="0" hangingPunct="0"/>
              <a:t>‹#›</a:t>
            </a:fld>
            <a:endParaRPr lang="en-US">
              <a:solidFill>
                <a:srgbClr val="000000"/>
              </a:solidFill>
              <a:latin typeface="Verdana" pitchFamily="1" charset="0"/>
              <a:cs typeface="+mn-cs"/>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image" Target="../media/image1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image" Target="../media/image1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 Id="rId3" Type="http://schemas.openxmlformats.org/officeDocument/2006/relationships/image" Target="../media/image2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 Id="rId3" Type="http://schemas.openxmlformats.org/officeDocument/2006/relationships/image" Target="../media/image2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 Id="rId3" Type="http://schemas.openxmlformats.org/officeDocument/2006/relationships/image" Target="../media/image2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9.xml"/><Relationship Id="rId3" Type="http://schemas.openxmlformats.org/officeDocument/2006/relationships/image" Target="../media/image2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0.xml"/><Relationship Id="rId3" Type="http://schemas.openxmlformats.org/officeDocument/2006/relationships/image" Target="../media/image2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1.xml"/><Relationship Id="rId3"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2.xml"/><Relationship Id="rId3" Type="http://schemas.openxmlformats.org/officeDocument/2006/relationships/image" Target="../media/image2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 </a:t>
            </a:r>
            <a:r>
              <a:rPr lang="en-US" sz="2800" b="1" dirty="0" smtClean="0">
                <a:ea typeface="+mn-ea"/>
                <a:cs typeface="+mn-cs"/>
              </a:rPr>
              <a:t>1</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The </a:t>
            </a:r>
            <a:r>
              <a:rPr lang="en-US" sz="2800" dirty="0" smtClean="0"/>
              <a:t>Nature of Science and the </a:t>
            </a:r>
          </a:p>
          <a:p>
            <a:pPr eaLnBrk="1" fontAlgn="auto" hangingPunct="1">
              <a:lnSpc>
                <a:spcPct val="90000"/>
              </a:lnSpc>
              <a:spcAft>
                <a:spcPts val="0"/>
              </a:spcAft>
              <a:buFont typeface="Arial"/>
              <a:buNone/>
              <a:defRPr/>
            </a:pPr>
            <a:r>
              <a:rPr lang="en-US" sz="2800" dirty="0" smtClean="0">
                <a:ea typeface="+mn-ea"/>
                <a:cs typeface="+mn-cs"/>
              </a:rPr>
              <a:t>Characteristics of Life</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4000" smtClean="0"/>
              <a:t>Observations Are the Wellspring of Science</a:t>
            </a:r>
          </a:p>
        </p:txBody>
      </p:sp>
      <p:sp>
        <p:nvSpPr>
          <p:cNvPr id="22530" name="Content Placeholder 2"/>
          <p:cNvSpPr>
            <a:spLocks noGrp="1"/>
          </p:cNvSpPr>
          <p:nvPr>
            <p:ph idx="1"/>
          </p:nvPr>
        </p:nvSpPr>
        <p:spPr/>
        <p:txBody>
          <a:bodyPr/>
          <a:lstStyle/>
          <a:p>
            <a:pPr eaLnBrk="1" hangingPunct="1"/>
            <a:r>
              <a:rPr lang="en-US" smtClean="0"/>
              <a:t>The process of science begins with an observation of the natural world</a:t>
            </a:r>
          </a:p>
          <a:p>
            <a:pPr eaLnBrk="1" hangingPunct="1"/>
            <a:r>
              <a:rPr lang="en-US" smtClean="0"/>
              <a:t>An observation is a description, measurement, or record of any object or phenomenon</a:t>
            </a:r>
          </a:p>
          <a:p>
            <a:pPr eaLnBrk="1" hangingPunct="1"/>
            <a:r>
              <a:rPr lang="en-US" smtClean="0"/>
              <a:t>An observation must be reproducible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igure_01_03.jpg"/>
          <p:cNvPicPr>
            <a:picLocks noChangeAspect="1"/>
          </p:cNvPicPr>
          <p:nvPr/>
        </p:nvPicPr>
        <p:blipFill>
          <a:blip r:embed="rId3"/>
          <a:stretch>
            <a:fillRect/>
          </a:stretch>
        </p:blipFill>
        <p:spPr>
          <a:xfrm>
            <a:off x="1620837" y="190500"/>
            <a:ext cx="6003926" cy="6438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Scientific Hypotheses Must be Testable and Falsifiable</a:t>
            </a:r>
            <a:endParaRPr lang="en-US" dirty="0"/>
          </a:p>
        </p:txBody>
      </p:sp>
      <p:sp>
        <p:nvSpPr>
          <p:cNvPr id="24578" name="Content Placeholder 2"/>
          <p:cNvSpPr>
            <a:spLocks noGrp="1"/>
          </p:cNvSpPr>
          <p:nvPr>
            <p:ph idx="1"/>
          </p:nvPr>
        </p:nvSpPr>
        <p:spPr/>
        <p:txBody>
          <a:bodyPr/>
          <a:lstStyle/>
          <a:p>
            <a:pPr eaLnBrk="1" hangingPunct="1">
              <a:lnSpc>
                <a:spcPct val="90000"/>
              </a:lnSpc>
            </a:pPr>
            <a:r>
              <a:rPr lang="en-US" smtClean="0"/>
              <a:t>A scientific hypothesis is an informed, logical, and plausible explanation or educated guess about the natural world</a:t>
            </a:r>
          </a:p>
          <a:p>
            <a:pPr eaLnBrk="1" hangingPunct="1">
              <a:lnSpc>
                <a:spcPct val="90000"/>
              </a:lnSpc>
            </a:pPr>
            <a:r>
              <a:rPr lang="en-US" smtClean="0"/>
              <a:t>A hypothesis should:</a:t>
            </a:r>
          </a:p>
          <a:p>
            <a:pPr lvl="1" eaLnBrk="1" hangingPunct="1">
              <a:lnSpc>
                <a:spcPct val="90000"/>
              </a:lnSpc>
            </a:pPr>
            <a:r>
              <a:rPr lang="en-US" smtClean="0"/>
              <a:t>Seek to explain observed phenomena</a:t>
            </a:r>
          </a:p>
          <a:p>
            <a:pPr lvl="1" eaLnBrk="1" hangingPunct="1">
              <a:lnSpc>
                <a:spcPct val="90000"/>
              </a:lnSpc>
            </a:pPr>
            <a:r>
              <a:rPr lang="en-US" smtClean="0"/>
              <a:t>Make predictions in “if-then” statements</a:t>
            </a:r>
          </a:p>
          <a:p>
            <a:pPr lvl="1" eaLnBrk="1" hangingPunct="1">
              <a:lnSpc>
                <a:spcPct val="90000"/>
              </a:lnSpc>
            </a:pPr>
            <a:r>
              <a:rPr lang="en-US" smtClean="0"/>
              <a:t>Be repeatedly and independently testable </a:t>
            </a:r>
          </a:p>
          <a:p>
            <a:pPr lvl="1" eaLnBrk="1" hangingPunct="1">
              <a:lnSpc>
                <a:spcPct val="90000"/>
              </a:lnSpc>
            </a:pPr>
            <a:r>
              <a:rPr lang="en-US" smtClean="0"/>
              <a:t>Be potentially falsifiable</a:t>
            </a:r>
          </a:p>
          <a:p>
            <a:pPr lvl="1" eaLnBrk="1" hangingPunct="1">
              <a:lnSpc>
                <a:spcPct val="90000"/>
              </a:lnSpc>
            </a:pPr>
            <a:r>
              <a:rPr lang="en-US" smtClean="0"/>
              <a:t>Never be proven, but only supported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1" name="Picture 3" descr="figure 1"/>
          <p:cNvPicPr>
            <a:picLocks noChangeAspect="1" noChangeArrowheads="1"/>
          </p:cNvPicPr>
          <p:nvPr/>
        </p:nvPicPr>
        <p:blipFill>
          <a:blip r:embed="rId3"/>
          <a:srcRect/>
          <a:stretch>
            <a:fillRect/>
          </a:stretch>
        </p:blipFill>
        <p:spPr bwMode="auto">
          <a:xfrm>
            <a:off x="303213" y="839788"/>
            <a:ext cx="8535987" cy="51768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4000" dirty="0" smtClean="0"/>
              <a:t>Hypotheses Can Be Tested with Observations or Experiments or Both</a:t>
            </a:r>
          </a:p>
        </p:txBody>
      </p:sp>
      <p:sp>
        <p:nvSpPr>
          <p:cNvPr id="26626" name="Content Placeholder 2"/>
          <p:cNvSpPr>
            <a:spLocks noGrp="1"/>
          </p:cNvSpPr>
          <p:nvPr>
            <p:ph idx="1"/>
          </p:nvPr>
        </p:nvSpPr>
        <p:spPr/>
        <p:txBody>
          <a:bodyPr/>
          <a:lstStyle/>
          <a:p>
            <a:pPr eaLnBrk="1" hangingPunct="1">
              <a:lnSpc>
                <a:spcPct val="90000"/>
              </a:lnSpc>
            </a:pPr>
            <a:r>
              <a:rPr lang="en-US" smtClean="0"/>
              <a:t>A hypothesis can be tested through observational studies or experimental studies</a:t>
            </a:r>
          </a:p>
          <a:p>
            <a:pPr eaLnBrk="1" hangingPunct="1">
              <a:lnSpc>
                <a:spcPct val="90000"/>
              </a:lnSpc>
            </a:pPr>
            <a:r>
              <a:rPr lang="en-US" smtClean="0"/>
              <a:t>Observational studies can be descriptive or analytical</a:t>
            </a:r>
          </a:p>
          <a:p>
            <a:pPr eaLnBrk="1" hangingPunct="1">
              <a:lnSpc>
                <a:spcPct val="90000"/>
              </a:lnSpc>
            </a:pPr>
            <a:r>
              <a:rPr lang="en-US" smtClean="0"/>
              <a:t>Most observational studies use both descriptive and observational data to test a hypothesis</a:t>
            </a:r>
          </a:p>
          <a:p>
            <a:pPr eaLnBrk="1" hangingPunct="1">
              <a:lnSpc>
                <a:spcPct val="90000"/>
              </a:lnSpc>
            </a:pPr>
            <a:r>
              <a:rPr lang="en-US" smtClean="0"/>
              <a:t>Scientists use statistics to estimate the reliability of data</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5" name="Picture 3" descr="figure_01_04"/>
          <p:cNvPicPr>
            <a:picLocks noChangeAspect="1" noChangeArrowheads="1"/>
          </p:cNvPicPr>
          <p:nvPr/>
        </p:nvPicPr>
        <p:blipFill>
          <a:blip r:embed="rId3"/>
          <a:srcRect/>
          <a:stretch>
            <a:fillRect/>
          </a:stretch>
        </p:blipFill>
        <p:spPr bwMode="auto">
          <a:xfrm>
            <a:off x="1670050" y="209550"/>
            <a:ext cx="5803900" cy="64389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4000" smtClean="0"/>
              <a:t>Experiments Are the Gold Standard for Establishing Causality</a:t>
            </a:r>
          </a:p>
        </p:txBody>
      </p:sp>
      <p:sp>
        <p:nvSpPr>
          <p:cNvPr id="28674" name="Content Placeholder 2"/>
          <p:cNvSpPr>
            <a:spLocks noGrp="1"/>
          </p:cNvSpPr>
          <p:nvPr>
            <p:ph idx="1"/>
          </p:nvPr>
        </p:nvSpPr>
        <p:spPr/>
        <p:txBody>
          <a:bodyPr/>
          <a:lstStyle/>
          <a:p>
            <a:pPr eaLnBrk="1" hangingPunct="1">
              <a:lnSpc>
                <a:spcPct val="90000"/>
              </a:lnSpc>
            </a:pPr>
            <a:r>
              <a:rPr lang="en-US" smtClean="0"/>
              <a:t>An experiment is a repeatable manipulation of one or more aspects of the natural world by experimenters</a:t>
            </a:r>
          </a:p>
          <a:p>
            <a:pPr eaLnBrk="1" hangingPunct="1">
              <a:lnSpc>
                <a:spcPct val="90000"/>
              </a:lnSpc>
            </a:pPr>
            <a:r>
              <a:rPr lang="en-US" smtClean="0"/>
              <a:t>In an experiment, generally only one independent variable is manipulated at a time</a:t>
            </a:r>
          </a:p>
          <a:p>
            <a:pPr eaLnBrk="1" hangingPunct="1">
              <a:lnSpc>
                <a:spcPct val="90000"/>
              </a:lnSpc>
            </a:pPr>
            <a:r>
              <a:rPr lang="en-US" smtClean="0"/>
              <a:t>A controlled experiment measures the value of the dependent variable in two or more groups while manipulating one independent variable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01_05"/>
          <p:cNvPicPr>
            <a:picLocks noChangeAspect="1" noChangeArrowheads="1"/>
          </p:cNvPicPr>
          <p:nvPr/>
        </p:nvPicPr>
        <p:blipFill>
          <a:blip r:embed="rId3"/>
          <a:srcRect/>
          <a:stretch>
            <a:fillRect/>
          </a:stretch>
        </p:blipFill>
        <p:spPr bwMode="auto">
          <a:xfrm>
            <a:off x="2197100" y="215900"/>
            <a:ext cx="47656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Testing Does Not Prove a Hypothesis with Absolute Certainty</a:t>
            </a:r>
            <a:endParaRPr lang="en-US" dirty="0"/>
          </a:p>
        </p:txBody>
      </p:sp>
      <p:sp>
        <p:nvSpPr>
          <p:cNvPr id="30722" name="Content Placeholder 2"/>
          <p:cNvSpPr>
            <a:spLocks noGrp="1"/>
          </p:cNvSpPr>
          <p:nvPr>
            <p:ph idx="1"/>
          </p:nvPr>
        </p:nvSpPr>
        <p:spPr/>
        <p:txBody>
          <a:bodyPr/>
          <a:lstStyle/>
          <a:p>
            <a:pPr eaLnBrk="1" hangingPunct="1"/>
            <a:r>
              <a:rPr lang="en-US" smtClean="0"/>
              <a:t>A hypothesis can be supported, but never proven true</a:t>
            </a:r>
          </a:p>
          <a:p>
            <a:pPr eaLnBrk="1" hangingPunct="1"/>
            <a:r>
              <a:rPr lang="en-US" smtClean="0"/>
              <a:t>When a hypothesis is falsified, it must be  reexamined and then changed or discarded</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Scientific Method Requires Objectivity</a:t>
            </a:r>
            <a:endParaRPr lang="en-US" dirty="0"/>
          </a:p>
        </p:txBody>
      </p:sp>
      <p:sp>
        <p:nvSpPr>
          <p:cNvPr id="31746" name="Content Placeholder 2"/>
          <p:cNvSpPr>
            <a:spLocks noGrp="1"/>
          </p:cNvSpPr>
          <p:nvPr>
            <p:ph idx="1"/>
          </p:nvPr>
        </p:nvSpPr>
        <p:spPr/>
        <p:txBody>
          <a:bodyPr/>
          <a:lstStyle/>
          <a:p>
            <a:pPr eaLnBrk="1" hangingPunct="1"/>
            <a:r>
              <a:rPr lang="en-US" smtClean="0"/>
              <a:t>Independent researchers should be able verify the observations of the experiment</a:t>
            </a:r>
          </a:p>
          <a:p>
            <a:pPr eaLnBrk="1" hangingPunct="1"/>
            <a:r>
              <a:rPr lang="en-US" smtClean="0"/>
              <a:t>The process of peer review seeks to limit group bias and fraud in the scientific community </a:t>
            </a:r>
          </a:p>
          <a:p>
            <a:pPr eaLnBrk="1" hangingPunct="1"/>
            <a:r>
              <a:rPr lang="en-US" smtClean="0"/>
              <a:t>Peer review is conducted by experts who have no direct involvement in the research under review</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Earthbound Extraterrestrial? Or just Another Microbe in the Mud?</a:t>
            </a:r>
            <a:endParaRPr lang="en-US" dirty="0"/>
          </a:p>
        </p:txBody>
      </p:sp>
      <p:sp>
        <p:nvSpPr>
          <p:cNvPr id="14338" name="Content Placeholder 2"/>
          <p:cNvSpPr>
            <a:spLocks noGrp="1"/>
          </p:cNvSpPr>
          <p:nvPr>
            <p:ph idx="1"/>
          </p:nvPr>
        </p:nvSpPr>
        <p:spPr/>
        <p:txBody>
          <a:bodyPr/>
          <a:lstStyle/>
          <a:p>
            <a:pPr eaLnBrk="1" hangingPunct="1"/>
            <a:r>
              <a:rPr lang="en-US" dirty="0" smtClean="0"/>
              <a:t>A bacterium has been discovered that uses arsenic instead of phosphorus in its DNA </a:t>
            </a:r>
          </a:p>
          <a:p>
            <a:pPr eaLnBrk="1" hangingPunct="1"/>
            <a:r>
              <a:rPr lang="en-US" dirty="0" smtClean="0"/>
              <a:t>This discovery upends the belief that all life is created from a set recipe of chemical building blocks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a:xfrm>
            <a:off x="169863" y="274638"/>
            <a:ext cx="8785225" cy="1143000"/>
          </a:xfrm>
        </p:spPr>
        <p:txBody>
          <a:bodyPr/>
          <a:lstStyle/>
          <a:p>
            <a:pPr eaLnBrk="1" hangingPunct="1"/>
            <a:r>
              <a:rPr lang="en-US" sz="4000" smtClean="0"/>
              <a:t>The Acceptance of Scientific Hypotheses Is Provisional</a:t>
            </a:r>
          </a:p>
        </p:txBody>
      </p:sp>
      <p:sp>
        <p:nvSpPr>
          <p:cNvPr id="32770" name="Content Placeholder 2"/>
          <p:cNvSpPr>
            <a:spLocks noGrp="1"/>
          </p:cNvSpPr>
          <p:nvPr>
            <p:ph idx="1"/>
          </p:nvPr>
        </p:nvSpPr>
        <p:spPr/>
        <p:txBody>
          <a:bodyPr/>
          <a:lstStyle/>
          <a:p>
            <a:pPr eaLnBrk="1" hangingPunct="1"/>
            <a:r>
              <a:rPr lang="en-US" smtClean="0"/>
              <a:t>Scientific knowledge is open to challenge at any time by anybody</a:t>
            </a:r>
          </a:p>
          <a:p>
            <a:pPr eaLnBrk="1" hangingPunct="1"/>
            <a:r>
              <a:rPr lang="en-US" smtClean="0"/>
              <a:t>Even well-established scientific knowledge can be overturned by new evidence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274638"/>
            <a:ext cx="9144000" cy="1143000"/>
          </a:xfrm>
        </p:spPr>
        <p:txBody>
          <a:bodyPr/>
          <a:lstStyle/>
          <a:p>
            <a:pPr eaLnBrk="1" hangingPunct="1"/>
            <a:r>
              <a:rPr lang="en-US" sz="4000" smtClean="0"/>
              <a:t>A Scientific Theory Is a Body of Knowledge That Has Stood the Test of Time</a:t>
            </a:r>
          </a:p>
        </p:txBody>
      </p:sp>
      <p:sp>
        <p:nvSpPr>
          <p:cNvPr id="33794" name="Content Placeholder 2"/>
          <p:cNvSpPr>
            <a:spLocks noGrp="1"/>
          </p:cNvSpPr>
          <p:nvPr>
            <p:ph idx="1"/>
          </p:nvPr>
        </p:nvSpPr>
        <p:spPr/>
        <p:txBody>
          <a:bodyPr/>
          <a:lstStyle/>
          <a:p>
            <a:pPr eaLnBrk="1" hangingPunct="1"/>
            <a:r>
              <a:rPr lang="en-US" smtClean="0"/>
              <a:t>A hypothesis becomes a scientific theory:</a:t>
            </a:r>
          </a:p>
          <a:p>
            <a:pPr lvl="1" eaLnBrk="1" hangingPunct="1"/>
            <a:r>
              <a:rPr lang="en-US" smtClean="0"/>
              <a:t> After it has been repeatedly confirmed through diverse methods of testing</a:t>
            </a:r>
          </a:p>
          <a:p>
            <a:pPr lvl="1" eaLnBrk="1" hangingPunct="1"/>
            <a:r>
              <a:rPr lang="en-US" smtClean="0"/>
              <a:t>When it is accepted by experts as the best explanation of the truth about the phenomenon</a:t>
            </a:r>
          </a:p>
          <a:p>
            <a:pPr eaLnBrk="1" hangingPunct="1"/>
            <a:r>
              <a:rPr lang="en-US" smtClean="0"/>
              <a:t>A scientific fact is a direct and repeatable observation about the natural world</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01_06"/>
          <p:cNvPicPr>
            <a:picLocks noChangeAspect="1" noChangeArrowheads="1"/>
          </p:cNvPicPr>
          <p:nvPr/>
        </p:nvPicPr>
        <p:blipFill>
          <a:blip r:embed="rId3"/>
          <a:srcRect/>
          <a:stretch>
            <a:fillRect/>
          </a:stretch>
        </p:blipFill>
        <p:spPr bwMode="auto">
          <a:xfrm>
            <a:off x="304800" y="1333500"/>
            <a:ext cx="8531225" cy="4205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z="4000" smtClean="0"/>
              <a:t>The Characteristics of Living Organisms</a:t>
            </a:r>
          </a:p>
        </p:txBody>
      </p:sp>
      <p:sp>
        <p:nvSpPr>
          <p:cNvPr id="35842" name="Content Placeholder 2"/>
          <p:cNvSpPr>
            <a:spLocks noGrp="1"/>
          </p:cNvSpPr>
          <p:nvPr>
            <p:ph idx="1"/>
          </p:nvPr>
        </p:nvSpPr>
        <p:spPr/>
        <p:txBody>
          <a:bodyPr/>
          <a:lstStyle/>
          <a:p>
            <a:pPr eaLnBrk="1" hangingPunct="1">
              <a:lnSpc>
                <a:spcPct val="90000"/>
              </a:lnSpc>
            </a:pPr>
            <a:r>
              <a:rPr lang="en-US" sz="3000" smtClean="0"/>
              <a:t>All living organisms share a set of common characteristics</a:t>
            </a:r>
          </a:p>
          <a:p>
            <a:pPr eaLnBrk="1" hangingPunct="1">
              <a:lnSpc>
                <a:spcPct val="90000"/>
              </a:lnSpc>
            </a:pPr>
            <a:r>
              <a:rPr lang="en-US" sz="3000" smtClean="0"/>
              <a:t>Living organisms: </a:t>
            </a:r>
          </a:p>
          <a:p>
            <a:pPr lvl="1" eaLnBrk="1" hangingPunct="1">
              <a:lnSpc>
                <a:spcPct val="90000"/>
              </a:lnSpc>
            </a:pPr>
            <a:r>
              <a:rPr lang="en-US" sz="2600" smtClean="0"/>
              <a:t>Are composed of one or more cells</a:t>
            </a:r>
          </a:p>
          <a:p>
            <a:pPr lvl="1" eaLnBrk="1" hangingPunct="1">
              <a:lnSpc>
                <a:spcPct val="90000"/>
              </a:lnSpc>
            </a:pPr>
            <a:r>
              <a:rPr lang="en-US" sz="2600" smtClean="0"/>
              <a:t>Reproduce using </a:t>
            </a:r>
            <a:r>
              <a:rPr lang="en-US" smtClean="0"/>
              <a:t>deoxyribonucleic acid (</a:t>
            </a:r>
            <a:r>
              <a:rPr lang="en-US" sz="2600" smtClean="0"/>
              <a:t>DNA)</a:t>
            </a:r>
          </a:p>
          <a:p>
            <a:pPr lvl="1" eaLnBrk="1" hangingPunct="1">
              <a:lnSpc>
                <a:spcPct val="90000"/>
              </a:lnSpc>
            </a:pPr>
            <a:r>
              <a:rPr lang="en-US" sz="2600" smtClean="0"/>
              <a:t>Obtain energy from their environment to support metabolism</a:t>
            </a:r>
          </a:p>
          <a:p>
            <a:pPr lvl="1" eaLnBrk="1" hangingPunct="1">
              <a:lnSpc>
                <a:spcPct val="90000"/>
              </a:lnSpc>
            </a:pPr>
            <a:r>
              <a:rPr lang="en-US" sz="2600" smtClean="0"/>
              <a:t>Sense and respond to their environment</a:t>
            </a:r>
          </a:p>
          <a:p>
            <a:pPr lvl="1" eaLnBrk="1" hangingPunct="1">
              <a:lnSpc>
                <a:spcPct val="90000"/>
              </a:lnSpc>
            </a:pPr>
            <a:r>
              <a:rPr lang="en-US" sz="2600" smtClean="0"/>
              <a:t>Maintain homeostasis</a:t>
            </a:r>
          </a:p>
          <a:p>
            <a:pPr lvl="1" eaLnBrk="1" hangingPunct="1">
              <a:lnSpc>
                <a:spcPct val="90000"/>
              </a:lnSpc>
            </a:pPr>
            <a:r>
              <a:rPr lang="en-US" sz="2600" smtClean="0"/>
              <a:t>Are capable of evolving as a group</a:t>
            </a:r>
          </a:p>
          <a:p>
            <a:pPr lvl="1" eaLnBrk="1" hangingPunct="1">
              <a:lnSpc>
                <a:spcPct val="90000"/>
              </a:lnSpc>
            </a:pPr>
            <a:endParaRPr lang="en-US" sz="2600" smtClean="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4000" smtClean="0"/>
              <a:t>Living Organism Are Composed of Cells</a:t>
            </a:r>
          </a:p>
        </p:txBody>
      </p:sp>
      <p:sp>
        <p:nvSpPr>
          <p:cNvPr id="36866" name="Content Placeholder 2"/>
          <p:cNvSpPr>
            <a:spLocks noGrp="1"/>
          </p:cNvSpPr>
          <p:nvPr>
            <p:ph idx="1"/>
          </p:nvPr>
        </p:nvSpPr>
        <p:spPr/>
        <p:txBody>
          <a:bodyPr/>
          <a:lstStyle/>
          <a:p>
            <a:pPr eaLnBrk="1" hangingPunct="1">
              <a:lnSpc>
                <a:spcPct val="90000"/>
              </a:lnSpc>
            </a:pPr>
            <a:r>
              <a:rPr lang="en-US" sz="3000" smtClean="0"/>
              <a:t>Cells are the basic unit of life and are the foundation for all living things</a:t>
            </a:r>
          </a:p>
          <a:p>
            <a:pPr eaLnBrk="1" hangingPunct="1">
              <a:lnSpc>
                <a:spcPct val="90000"/>
              </a:lnSpc>
            </a:pPr>
            <a:r>
              <a:rPr lang="en-US" sz="3000" smtClean="0"/>
              <a:t>Cells are self-contained units enclosed by a water-repellent layer called the plasma membrane</a:t>
            </a:r>
          </a:p>
          <a:p>
            <a:pPr eaLnBrk="1" hangingPunct="1">
              <a:lnSpc>
                <a:spcPct val="90000"/>
              </a:lnSpc>
            </a:pPr>
            <a:r>
              <a:rPr lang="en-US" sz="3000" smtClean="0"/>
              <a:t>A bacterium is an example of a single-celled organism</a:t>
            </a:r>
          </a:p>
          <a:p>
            <a:pPr eaLnBrk="1" hangingPunct="1">
              <a:lnSpc>
                <a:spcPct val="90000"/>
              </a:lnSpc>
            </a:pPr>
            <a:r>
              <a:rPr lang="en-US" sz="3000" smtClean="0"/>
              <a:t>Multicellular organisms are composed of many different kinds of specialized cells working together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z="4000" smtClean="0"/>
              <a:t>Living Organisms Reproduce Themselves via DNA</a:t>
            </a:r>
          </a:p>
        </p:txBody>
      </p:sp>
      <p:sp>
        <p:nvSpPr>
          <p:cNvPr id="37890" name="Content Placeholder 2"/>
          <p:cNvSpPr>
            <a:spLocks noGrp="1"/>
          </p:cNvSpPr>
          <p:nvPr>
            <p:ph idx="1"/>
          </p:nvPr>
        </p:nvSpPr>
        <p:spPr/>
        <p:txBody>
          <a:bodyPr/>
          <a:lstStyle/>
          <a:p>
            <a:pPr eaLnBrk="1" hangingPunct="1"/>
            <a:r>
              <a:rPr lang="en-US" smtClean="0"/>
              <a:t>Living organisms use DNA to produce offspring </a:t>
            </a:r>
          </a:p>
          <a:p>
            <a:pPr eaLnBrk="1" hangingPunct="1"/>
            <a:r>
              <a:rPr lang="en-US" smtClean="0"/>
              <a:t>Sexual reproduction requires specialized reproductive cells from two individuals to join together in a process called fertilization</a:t>
            </a:r>
          </a:p>
          <a:p>
            <a:pPr eaLnBrk="1" hangingPunct="1"/>
            <a:r>
              <a:rPr lang="en-US" smtClean="0"/>
              <a:t>Asexual reproduction does not require specialized reproductive cells or fertilization</a:t>
            </a:r>
          </a:p>
          <a:p>
            <a:pPr eaLnBrk="1" hangingPunct="1">
              <a:buFont typeface="Arial" charset="0"/>
              <a:buNone/>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01_07"/>
          <p:cNvPicPr>
            <a:picLocks noChangeAspect="1" noChangeArrowheads="1"/>
          </p:cNvPicPr>
          <p:nvPr/>
        </p:nvPicPr>
        <p:blipFill>
          <a:blip r:embed="rId3"/>
          <a:srcRect/>
          <a:stretch>
            <a:fillRect/>
          </a:stretch>
        </p:blipFill>
        <p:spPr bwMode="auto">
          <a:xfrm>
            <a:off x="1879600" y="215900"/>
            <a:ext cx="53816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z="4000" smtClean="0"/>
              <a:t>Living Organisms Reproduce Themselves via DNA</a:t>
            </a:r>
          </a:p>
        </p:txBody>
      </p:sp>
      <p:sp>
        <p:nvSpPr>
          <p:cNvPr id="39938" name="Content Placeholder 2"/>
          <p:cNvSpPr>
            <a:spLocks noGrp="1"/>
          </p:cNvSpPr>
          <p:nvPr>
            <p:ph idx="1"/>
          </p:nvPr>
        </p:nvSpPr>
        <p:spPr/>
        <p:txBody>
          <a:bodyPr/>
          <a:lstStyle/>
          <a:p>
            <a:pPr eaLnBrk="1" hangingPunct="1">
              <a:lnSpc>
                <a:spcPct val="90000"/>
              </a:lnSpc>
            </a:pPr>
            <a:r>
              <a:rPr lang="en-US" smtClean="0"/>
              <a:t>DNA is genetic material that contains all the instructions for building new organisms </a:t>
            </a:r>
          </a:p>
          <a:p>
            <a:pPr eaLnBrk="1" hangingPunct="1">
              <a:lnSpc>
                <a:spcPct val="90000"/>
              </a:lnSpc>
            </a:pPr>
            <a:r>
              <a:rPr lang="en-US" smtClean="0"/>
              <a:t>Almost every cell in an organism contain a full set of DNA instructions</a:t>
            </a:r>
          </a:p>
          <a:p>
            <a:pPr eaLnBrk="1" hangingPunct="1">
              <a:lnSpc>
                <a:spcPct val="90000"/>
              </a:lnSpc>
            </a:pPr>
            <a:r>
              <a:rPr lang="en-US" smtClean="0"/>
              <a:t>DNA is stored in a membrane-bound nucleus in plant and animal cells</a:t>
            </a:r>
          </a:p>
          <a:p>
            <a:pPr eaLnBrk="1" hangingPunct="1">
              <a:lnSpc>
                <a:spcPct val="90000"/>
              </a:lnSpc>
            </a:pPr>
            <a:r>
              <a:rPr lang="en-US" smtClean="0"/>
              <a:t>A gene is a segment of DNA that codes for a specific trait or characteristic</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Living Organisms Obtain Energy from Their Environment</a:t>
            </a:r>
            <a:endParaRPr lang="en-US" dirty="0"/>
          </a:p>
        </p:txBody>
      </p:sp>
      <p:sp>
        <p:nvSpPr>
          <p:cNvPr id="40962" name="Content Placeholder 2"/>
          <p:cNvSpPr>
            <a:spLocks noGrp="1"/>
          </p:cNvSpPr>
          <p:nvPr>
            <p:ph idx="1"/>
          </p:nvPr>
        </p:nvSpPr>
        <p:spPr/>
        <p:txBody>
          <a:bodyPr/>
          <a:lstStyle/>
          <a:p>
            <a:pPr eaLnBrk="1" hangingPunct="1"/>
            <a:r>
              <a:rPr lang="en-US" smtClean="0"/>
              <a:t>Metabolism is the capture, storage, and use of energy by an organism</a:t>
            </a:r>
          </a:p>
          <a:p>
            <a:pPr eaLnBrk="1" hangingPunct="1"/>
            <a:r>
              <a:rPr lang="en-US" smtClean="0"/>
              <a:t>Plants are producers that convert energy from the sun into chemical energy used for manufacturing food in a process known as photosynthesis</a:t>
            </a:r>
          </a:p>
          <a:p>
            <a:pPr eaLnBrk="1" hangingPunct="1"/>
            <a:r>
              <a:rPr lang="en-US" smtClean="0"/>
              <a:t>Autotrophic bacteria also carry out photosynthesis</a:t>
            </a:r>
          </a:p>
          <a:p>
            <a:pPr eaLnBrk="1" hangingPunct="1"/>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Living Organisms Obtain Energy from Their Environment</a:t>
            </a:r>
            <a:endParaRPr lang="en-US" dirty="0"/>
          </a:p>
        </p:txBody>
      </p:sp>
      <p:sp>
        <p:nvSpPr>
          <p:cNvPr id="41986" name="Content Placeholder 2"/>
          <p:cNvSpPr>
            <a:spLocks noGrp="1"/>
          </p:cNvSpPr>
          <p:nvPr>
            <p:ph idx="1"/>
          </p:nvPr>
        </p:nvSpPr>
        <p:spPr/>
        <p:txBody>
          <a:bodyPr/>
          <a:lstStyle/>
          <a:p>
            <a:pPr eaLnBrk="1" hangingPunct="1"/>
            <a:r>
              <a:rPr lang="en-US" smtClean="0"/>
              <a:t>Consumers, or heterotrophs, use energy from other consumers or directly from producers</a:t>
            </a:r>
          </a:p>
          <a:p>
            <a:pPr eaLnBrk="1" hangingPunct="1"/>
            <a:r>
              <a:rPr lang="en-US" smtClean="0"/>
              <a:t>The nutritional relationship between producers and consumers in a particular environment can be illustrated in a food web</a:t>
            </a:r>
          </a:p>
          <a:p>
            <a:pPr eaLnBrk="1" hangingPunct="1"/>
            <a:r>
              <a:rPr lang="en-US" smtClean="0"/>
              <a:t>A food chain is a simplified portion of a food web showing who eats whom</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unnumbered_01_p02"/>
          <p:cNvPicPr>
            <a:picLocks noChangeAspect="1" noChangeArrowheads="1"/>
          </p:cNvPicPr>
          <p:nvPr/>
        </p:nvPicPr>
        <p:blipFill>
          <a:blip r:embed="rId3"/>
          <a:srcRect/>
          <a:stretch>
            <a:fillRect/>
          </a:stretch>
        </p:blipFill>
        <p:spPr bwMode="auto">
          <a:xfrm>
            <a:off x="304800" y="431800"/>
            <a:ext cx="8531225" cy="6008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01_08"/>
          <p:cNvPicPr>
            <a:picLocks noChangeAspect="1" noChangeArrowheads="1"/>
          </p:cNvPicPr>
          <p:nvPr/>
        </p:nvPicPr>
        <p:blipFill>
          <a:blip r:embed="rId3"/>
          <a:srcRect/>
          <a:stretch>
            <a:fillRect/>
          </a:stretch>
        </p:blipFill>
        <p:spPr bwMode="auto">
          <a:xfrm>
            <a:off x="482600" y="215900"/>
            <a:ext cx="81788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Living Organisms Actively Maintain Their Internal Conditions</a:t>
            </a:r>
            <a:endParaRPr lang="en-US" dirty="0"/>
          </a:p>
        </p:txBody>
      </p:sp>
      <p:sp>
        <p:nvSpPr>
          <p:cNvPr id="44034" name="Content Placeholder 2"/>
          <p:cNvSpPr>
            <a:spLocks noGrp="1"/>
          </p:cNvSpPr>
          <p:nvPr>
            <p:ph idx="1"/>
          </p:nvPr>
        </p:nvSpPr>
        <p:spPr/>
        <p:txBody>
          <a:bodyPr/>
          <a:lstStyle/>
          <a:p>
            <a:pPr eaLnBrk="1" hangingPunct="1"/>
            <a:r>
              <a:rPr lang="en-US" smtClean="0"/>
              <a:t>Organisms sense and respond to their environment in order to maintain constant internal conditions through a process called homeostasis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906" name="Picture 2" descr="figure_01_09"/>
          <p:cNvPicPr>
            <a:picLocks noChangeAspect="1" noChangeArrowheads="1"/>
          </p:cNvPicPr>
          <p:nvPr/>
        </p:nvPicPr>
        <p:blipFill>
          <a:blip r:embed="rId3"/>
          <a:srcRect/>
          <a:stretch>
            <a:fillRect/>
          </a:stretch>
        </p:blipFill>
        <p:spPr bwMode="auto">
          <a:xfrm>
            <a:off x="304800" y="406400"/>
            <a:ext cx="8531225" cy="605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a:xfrm>
            <a:off x="0" y="274638"/>
            <a:ext cx="9144000" cy="1143000"/>
          </a:xfrm>
        </p:spPr>
        <p:txBody>
          <a:bodyPr/>
          <a:lstStyle/>
          <a:p>
            <a:pPr eaLnBrk="1" hangingPunct="1"/>
            <a:r>
              <a:rPr lang="en-US" smtClean="0"/>
              <a:t>Groups of Living Organisms Can Evolve</a:t>
            </a:r>
          </a:p>
        </p:txBody>
      </p:sp>
      <p:sp>
        <p:nvSpPr>
          <p:cNvPr id="46082" name="Content Placeholder 2"/>
          <p:cNvSpPr>
            <a:spLocks noGrp="1"/>
          </p:cNvSpPr>
          <p:nvPr>
            <p:ph idx="1"/>
          </p:nvPr>
        </p:nvSpPr>
        <p:spPr/>
        <p:txBody>
          <a:bodyPr/>
          <a:lstStyle/>
          <a:p>
            <a:pPr eaLnBrk="1" hangingPunct="1"/>
            <a:r>
              <a:rPr lang="en-US" smtClean="0"/>
              <a:t>A change in the frequency of genetic characteristics over multiple generations is called biological evolution</a:t>
            </a:r>
          </a:p>
          <a:p>
            <a:pPr eaLnBrk="1" hangingPunct="1"/>
            <a:r>
              <a:rPr lang="en-US" smtClean="0"/>
              <a:t>Artificial selection occurs when humans cause the genetic characteristics of a group of organisms to change over time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30" name="Picture 2" descr="figure_01_10"/>
          <p:cNvPicPr>
            <a:picLocks noChangeAspect="1" noChangeArrowheads="1"/>
          </p:cNvPicPr>
          <p:nvPr/>
        </p:nvPicPr>
        <p:blipFill>
          <a:blip r:embed="rId3"/>
          <a:srcRect/>
          <a:stretch>
            <a:fillRect/>
          </a:stretch>
        </p:blipFill>
        <p:spPr bwMode="auto">
          <a:xfrm>
            <a:off x="673100" y="215900"/>
            <a:ext cx="77946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Groups of Living Organisms Can Evolve</a:t>
            </a:r>
            <a:endParaRPr lang="en-US" dirty="0"/>
          </a:p>
        </p:txBody>
      </p:sp>
      <p:sp>
        <p:nvSpPr>
          <p:cNvPr id="48130" name="Content Placeholder 2"/>
          <p:cNvSpPr>
            <a:spLocks noGrp="1"/>
          </p:cNvSpPr>
          <p:nvPr>
            <p:ph idx="1"/>
          </p:nvPr>
        </p:nvSpPr>
        <p:spPr/>
        <p:txBody>
          <a:bodyPr/>
          <a:lstStyle/>
          <a:p>
            <a:pPr eaLnBrk="1" hangingPunct="1"/>
            <a:r>
              <a:rPr lang="en-US" smtClean="0"/>
              <a:t>A species is a group of organisms that interbreed under natural conditions to produce fertile offspring</a:t>
            </a:r>
          </a:p>
          <a:p>
            <a:pPr eaLnBrk="1" hangingPunct="1"/>
            <a:r>
              <a:rPr lang="en-US" smtClean="0"/>
              <a:t>A group of organisms within a species that shares a common habitat is called a population</a:t>
            </a:r>
          </a:p>
          <a:p>
            <a:pPr eaLnBrk="1" hangingPunct="1">
              <a:buFont typeface="Arial" charset="0"/>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Groups of Living Organisms Can Evolve</a:t>
            </a:r>
            <a:endParaRPr lang="en-US" dirty="0"/>
          </a:p>
        </p:txBody>
      </p:sp>
      <p:sp>
        <p:nvSpPr>
          <p:cNvPr id="49154" name="Content Placeholder 2"/>
          <p:cNvSpPr>
            <a:spLocks noGrp="1"/>
          </p:cNvSpPr>
          <p:nvPr>
            <p:ph idx="1"/>
          </p:nvPr>
        </p:nvSpPr>
        <p:spPr/>
        <p:txBody>
          <a:bodyPr/>
          <a:lstStyle/>
          <a:p>
            <a:pPr eaLnBrk="1" hangingPunct="1"/>
            <a:r>
              <a:rPr lang="en-US" smtClean="0"/>
              <a:t>Adaptive traits allow an organism to survive and reproduce better than competing organisms in a process known as adaptation</a:t>
            </a:r>
          </a:p>
          <a:p>
            <a:pPr eaLnBrk="1" hangingPunct="1"/>
            <a:r>
              <a:rPr lang="en-US" smtClean="0"/>
              <a:t>Natural selection causes an adaptive trait to become more common in a population over multiple generations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descr="figure_01_11"/>
          <p:cNvPicPr>
            <a:picLocks noChangeAspect="1" noChangeArrowheads="1"/>
          </p:cNvPicPr>
          <p:nvPr/>
        </p:nvPicPr>
        <p:blipFill>
          <a:blip r:embed="rId3"/>
          <a:srcRect/>
          <a:stretch>
            <a:fillRect/>
          </a:stretch>
        </p:blipFill>
        <p:spPr bwMode="auto">
          <a:xfrm>
            <a:off x="304800" y="1320800"/>
            <a:ext cx="8531225" cy="4222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The Biological Hierarchy</a:t>
            </a:r>
          </a:p>
        </p:txBody>
      </p:sp>
      <p:sp>
        <p:nvSpPr>
          <p:cNvPr id="51202" name="Content Placeholder 2"/>
          <p:cNvSpPr>
            <a:spLocks noGrp="1"/>
          </p:cNvSpPr>
          <p:nvPr>
            <p:ph idx="1"/>
          </p:nvPr>
        </p:nvSpPr>
        <p:spPr/>
        <p:txBody>
          <a:bodyPr/>
          <a:lstStyle/>
          <a:p>
            <a:pPr eaLnBrk="1" hangingPunct="1">
              <a:lnSpc>
                <a:spcPct val="90000"/>
              </a:lnSpc>
            </a:pPr>
            <a:r>
              <a:rPr lang="en-US" smtClean="0"/>
              <a:t>Atoms are the building blocks of all matter</a:t>
            </a:r>
          </a:p>
          <a:p>
            <a:pPr eaLnBrk="1" hangingPunct="1">
              <a:lnSpc>
                <a:spcPct val="90000"/>
              </a:lnSpc>
            </a:pPr>
            <a:r>
              <a:rPr lang="en-US" smtClean="0"/>
              <a:t>A molecule is created when two or more atoms are held together by chemical bonds</a:t>
            </a:r>
          </a:p>
          <a:p>
            <a:pPr eaLnBrk="1" hangingPunct="1">
              <a:lnSpc>
                <a:spcPct val="90000"/>
              </a:lnSpc>
            </a:pPr>
            <a:r>
              <a:rPr lang="en-US" smtClean="0"/>
              <a:t>Biomolecules are molecules found in all living cells and generally contain carbon</a:t>
            </a:r>
          </a:p>
          <a:p>
            <a:pPr eaLnBrk="1" hangingPunct="1">
              <a:lnSpc>
                <a:spcPct val="90000"/>
              </a:lnSpc>
            </a:pPr>
            <a:r>
              <a:rPr lang="en-US" smtClean="0"/>
              <a:t>Cells that perform a set of unique tasks are grouped together as a tissue</a:t>
            </a:r>
          </a:p>
          <a:p>
            <a:pPr eaLnBrk="1" hangingPunct="1">
              <a:lnSpc>
                <a:spcPct val="90000"/>
              </a:lnSpc>
            </a:pPr>
            <a:r>
              <a:rPr lang="en-US" smtClean="0"/>
              <a:t>Different types of tissues make up organs that can perform a broader range of functions than any of the individual types</a:t>
            </a:r>
          </a:p>
          <a:p>
            <a:pPr eaLnBrk="1" hangingPunct="1">
              <a:lnSpc>
                <a:spcPct val="90000"/>
              </a:lnSpc>
            </a:pPr>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igure_01_12.jpg"/>
          <p:cNvPicPr>
            <a:picLocks noChangeAspect="1"/>
          </p:cNvPicPr>
          <p:nvPr/>
        </p:nvPicPr>
        <p:blipFill>
          <a:blip r:embed="rId3"/>
          <a:stretch>
            <a:fillRect/>
          </a:stretch>
        </p:blipFill>
        <p:spPr>
          <a:xfrm>
            <a:off x="368300" y="1828800"/>
            <a:ext cx="8534400" cy="381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This Book Is about You…</a:t>
            </a:r>
          </a:p>
        </p:txBody>
      </p:sp>
      <p:sp>
        <p:nvSpPr>
          <p:cNvPr id="16386" name="Content Placeholder 2"/>
          <p:cNvSpPr>
            <a:spLocks noGrp="1"/>
          </p:cNvSpPr>
          <p:nvPr>
            <p:ph idx="1"/>
          </p:nvPr>
        </p:nvSpPr>
        <p:spPr/>
        <p:txBody>
          <a:bodyPr/>
          <a:lstStyle/>
          <a:p>
            <a:pPr eaLnBrk="1" hangingPunct="1"/>
            <a:r>
              <a:rPr lang="en-US" dirty="0" smtClean="0"/>
              <a:t>This book is about us and how we connect with other living beings and our surroundings</a:t>
            </a:r>
          </a:p>
          <a:p>
            <a:pPr eaLnBrk="1" hangingPunct="1"/>
            <a:r>
              <a:rPr lang="en-US" dirty="0" smtClean="0"/>
              <a:t>Controversies facing society today require an understanding of the underlying science in order to make informed decisions</a:t>
            </a:r>
          </a:p>
          <a:p>
            <a:pPr eaLnBrk="1" hangingPunct="1"/>
            <a:r>
              <a:rPr lang="en-US" dirty="0" smtClean="0"/>
              <a:t>Biology is the scientific study of life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The Biological Hierarchy</a:t>
            </a:r>
          </a:p>
        </p:txBody>
      </p:sp>
      <p:sp>
        <p:nvSpPr>
          <p:cNvPr id="53250" name="Content Placeholder 2"/>
          <p:cNvSpPr>
            <a:spLocks noGrp="1"/>
          </p:cNvSpPr>
          <p:nvPr>
            <p:ph idx="1"/>
          </p:nvPr>
        </p:nvSpPr>
        <p:spPr/>
        <p:txBody>
          <a:bodyPr/>
          <a:lstStyle/>
          <a:p>
            <a:pPr eaLnBrk="1" hangingPunct="1"/>
            <a:r>
              <a:rPr lang="en-US" dirty="0" smtClean="0"/>
              <a:t>Organs are networked into organ systems that come together to form an individual organism</a:t>
            </a:r>
          </a:p>
          <a:p>
            <a:pPr eaLnBrk="1" hangingPunct="1"/>
            <a:r>
              <a:rPr lang="en-US" dirty="0" smtClean="0"/>
              <a:t>Groups of different species that live and interact with one another in a particular environment are called a biological community</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The Biological Hierarchy</a:t>
            </a:r>
          </a:p>
        </p:txBody>
      </p:sp>
      <p:sp>
        <p:nvSpPr>
          <p:cNvPr id="54274" name="Content Placeholder 2"/>
          <p:cNvSpPr>
            <a:spLocks noGrp="1"/>
          </p:cNvSpPr>
          <p:nvPr>
            <p:ph idx="1"/>
          </p:nvPr>
        </p:nvSpPr>
        <p:spPr/>
        <p:txBody>
          <a:bodyPr/>
          <a:lstStyle/>
          <a:p>
            <a:pPr eaLnBrk="1" hangingPunct="1"/>
            <a:r>
              <a:rPr lang="en-US" smtClean="0"/>
              <a:t>A physical environment and all the communities in it make up an ecosystem</a:t>
            </a:r>
          </a:p>
          <a:p>
            <a:pPr eaLnBrk="1" hangingPunct="1"/>
            <a:r>
              <a:rPr lang="en-US" smtClean="0"/>
              <a:t>Biomes are large regions of the world that share physical characteristics such as climate and the organisms that live there</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01_12"/>
          <p:cNvPicPr>
            <a:picLocks noChangeAspect="1" noChangeArrowheads="1"/>
          </p:cNvPicPr>
          <p:nvPr/>
        </p:nvPicPr>
        <p:blipFill>
          <a:blip r:embed="rId3"/>
          <a:srcRect/>
          <a:stretch>
            <a:fillRect/>
          </a:stretch>
        </p:blipFill>
        <p:spPr bwMode="auto">
          <a:xfrm>
            <a:off x="2070100" y="215900"/>
            <a:ext cx="49974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mtClean="0"/>
              <a:t>Researches Wrangle over Bacteria</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a:buChar char="•"/>
              <a:defRPr/>
            </a:pPr>
            <a:r>
              <a:rPr lang="en-US" dirty="0" smtClean="0"/>
              <a:t>Previously, scientists agreed that all life on Earth required six major elements:</a:t>
            </a:r>
          </a:p>
          <a:p>
            <a:pPr lvl="1" eaLnBrk="1" fontAlgn="auto" hangingPunct="1">
              <a:spcAft>
                <a:spcPts val="0"/>
              </a:spcAft>
              <a:buFont typeface="Arial"/>
              <a:buChar char="–"/>
              <a:defRPr/>
            </a:pPr>
            <a:r>
              <a:rPr lang="en-US" dirty="0" smtClean="0"/>
              <a:t>Carbon</a:t>
            </a:r>
          </a:p>
          <a:p>
            <a:pPr lvl="1" eaLnBrk="1" fontAlgn="auto" hangingPunct="1">
              <a:spcAft>
                <a:spcPts val="0"/>
              </a:spcAft>
              <a:buFont typeface="Arial"/>
              <a:buChar char="–"/>
              <a:defRPr/>
            </a:pPr>
            <a:r>
              <a:rPr lang="en-US" dirty="0" smtClean="0"/>
              <a:t>Hydrogen</a:t>
            </a:r>
          </a:p>
          <a:p>
            <a:pPr lvl="1" eaLnBrk="1" fontAlgn="auto" hangingPunct="1">
              <a:spcAft>
                <a:spcPts val="0"/>
              </a:spcAft>
              <a:buFont typeface="Arial"/>
              <a:buChar char="–"/>
              <a:defRPr/>
            </a:pPr>
            <a:r>
              <a:rPr lang="en-US" dirty="0" smtClean="0"/>
              <a:t>Nitrogen</a:t>
            </a:r>
          </a:p>
          <a:p>
            <a:pPr lvl="1" eaLnBrk="1" fontAlgn="auto" hangingPunct="1">
              <a:spcAft>
                <a:spcPts val="0"/>
              </a:spcAft>
              <a:buFont typeface="Arial"/>
              <a:buChar char="–"/>
              <a:defRPr/>
            </a:pPr>
            <a:r>
              <a:rPr lang="en-US" dirty="0" smtClean="0"/>
              <a:t>Oxygen</a:t>
            </a:r>
          </a:p>
          <a:p>
            <a:pPr lvl="1" eaLnBrk="1" fontAlgn="auto" hangingPunct="1">
              <a:spcAft>
                <a:spcPts val="0"/>
              </a:spcAft>
              <a:buFont typeface="Arial"/>
              <a:buChar char="–"/>
              <a:defRPr/>
            </a:pPr>
            <a:r>
              <a:rPr lang="en-US" dirty="0" smtClean="0"/>
              <a:t>Sulfur</a:t>
            </a:r>
          </a:p>
          <a:p>
            <a:pPr lvl="1" eaLnBrk="1" fontAlgn="auto" hangingPunct="1">
              <a:spcAft>
                <a:spcPts val="0"/>
              </a:spcAft>
              <a:buFont typeface="Arial"/>
              <a:buChar char="–"/>
              <a:defRPr/>
            </a:pPr>
            <a:r>
              <a:rPr lang="en-US" dirty="0" smtClean="0"/>
              <a:t>Phosphorus</a:t>
            </a:r>
          </a:p>
          <a:p>
            <a:pPr eaLnBrk="1" fontAlgn="auto" hangingPunct="1">
              <a:spcAft>
                <a:spcPts val="0"/>
              </a:spcAft>
              <a:buFont typeface="Arial"/>
              <a:buChar char="•"/>
              <a:defRPr/>
            </a:pPr>
            <a:r>
              <a:rPr lang="en-US" dirty="0" smtClean="0"/>
              <a:t>The recent discovery of a bacteria that does not require phosphorus raises the question of whether any of the six major elements of life are actually</a:t>
            </a:r>
            <a:r>
              <a:rPr lang="en-US" i="1" dirty="0" smtClean="0"/>
              <a:t> required</a:t>
            </a:r>
            <a:endParaRPr lang="en-US" i="1"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unnumbered_01_p02"/>
          <p:cNvPicPr>
            <a:picLocks noChangeAspect="1" noChangeArrowheads="1"/>
          </p:cNvPicPr>
          <p:nvPr/>
        </p:nvPicPr>
        <p:blipFill>
          <a:blip r:embed="rId3"/>
          <a:srcRect/>
          <a:stretch>
            <a:fillRect/>
          </a:stretch>
        </p:blipFill>
        <p:spPr bwMode="auto">
          <a:xfrm>
            <a:off x="304800" y="431800"/>
            <a:ext cx="8531225" cy="6008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 </a:t>
            </a:r>
            <a:r>
              <a:rPr lang="en-US" sz="2800" b="1" dirty="0" smtClean="0">
                <a:ea typeface="+mn-ea"/>
                <a:cs typeface="+mn-cs"/>
              </a:rPr>
              <a:t>1</a:t>
            </a:r>
            <a:endParaRPr lang="en-US" sz="2800" dirty="0" smtClean="0">
              <a:ea typeface="+mn-ea"/>
              <a:cs typeface="+mn-cs"/>
            </a:endParaRPr>
          </a:p>
          <a:p>
            <a:pPr eaLnBrk="1" fontAlgn="auto" hangingPunct="1">
              <a:lnSpc>
                <a:spcPct val="90000"/>
              </a:lnSpc>
              <a:spcAft>
                <a:spcPts val="0"/>
              </a:spcAft>
              <a:defRPr/>
            </a:pPr>
            <a:r>
              <a:rPr lang="en-US" sz="2800" dirty="0" smtClean="0"/>
              <a:t>The Nature of Science and the </a:t>
            </a:r>
          </a:p>
          <a:p>
            <a:pPr eaLnBrk="1" fontAlgn="auto" hangingPunct="1">
              <a:lnSpc>
                <a:spcPct val="90000"/>
              </a:lnSpc>
              <a:spcAft>
                <a:spcPts val="0"/>
              </a:spcAft>
              <a:defRPr/>
            </a:pPr>
            <a:r>
              <a:rPr lang="en-US" sz="2800" dirty="0" smtClean="0"/>
              <a:t>Characteristics of Life</a:t>
            </a: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4495800"/>
          </a:xfrm>
        </p:spPr>
        <p:txBody>
          <a:bodyPr rIns="132080"/>
          <a:lstStyle/>
          <a:p>
            <a:pPr marL="649288" indent="-649288" eaLnBrk="1" hangingPunct="1">
              <a:lnSpc>
                <a:spcPct val="90000"/>
              </a:lnSpc>
              <a:buFont typeface="Wingdings" pitchFamily="1" charset="2"/>
              <a:buNone/>
            </a:pPr>
            <a:r>
              <a:rPr lang="en-US" sz="2800" dirty="0"/>
              <a:t>Observation:  After a lengthy rainstorm, earthworms are on the surface of a sidewalk.</a:t>
            </a:r>
          </a:p>
          <a:p>
            <a:pPr marL="649288" indent="-649288" eaLnBrk="1" hangingPunct="1">
              <a:lnSpc>
                <a:spcPct val="90000"/>
              </a:lnSpc>
              <a:buFont typeface="Wingdings" pitchFamily="1" charset="2"/>
              <a:buNone/>
            </a:pPr>
            <a:r>
              <a:rPr lang="en-US" sz="2000" dirty="0"/>
              <a:t>	</a:t>
            </a:r>
          </a:p>
          <a:p>
            <a:pPr marL="649288" indent="-649288" eaLnBrk="1" hangingPunct="1">
              <a:lnSpc>
                <a:spcPct val="90000"/>
              </a:lnSpc>
              <a:buFont typeface="Wingdings" pitchFamily="1" charset="2"/>
              <a:buNone/>
            </a:pPr>
            <a:r>
              <a:rPr lang="en-US" sz="2800" dirty="0"/>
              <a:t>Which of the following is an adequate hypothesis for the observation?</a:t>
            </a:r>
          </a:p>
          <a:p>
            <a:pPr marL="649288" indent="-649288" eaLnBrk="1" hangingPunct="1">
              <a:lnSpc>
                <a:spcPct val="90000"/>
              </a:lnSpc>
              <a:buSzPct val="99000"/>
              <a:buFont typeface="Wingdings" pitchFamily="1" charset="2"/>
              <a:buAutoNum type="alphaUcPeriod"/>
            </a:pPr>
            <a:r>
              <a:rPr lang="en-US" sz="2800" dirty="0"/>
              <a:t>The sidewalk is hard and flat.</a:t>
            </a:r>
          </a:p>
          <a:p>
            <a:pPr marL="649288" indent="-649288" eaLnBrk="1" hangingPunct="1">
              <a:lnSpc>
                <a:spcPct val="90000"/>
              </a:lnSpc>
              <a:buSzPct val="99000"/>
              <a:buFont typeface="Wingdings" pitchFamily="1" charset="2"/>
              <a:buAutoNum type="alphaUcPeriod"/>
            </a:pPr>
            <a:r>
              <a:rPr lang="en-US" sz="2800" dirty="0"/>
              <a:t>Lightning attracts earthworms.</a:t>
            </a:r>
          </a:p>
          <a:p>
            <a:pPr marL="649288" indent="-649288" eaLnBrk="1" hangingPunct="1">
              <a:lnSpc>
                <a:spcPct val="90000"/>
              </a:lnSpc>
              <a:buSzPct val="99000"/>
              <a:buFont typeface="Wingdings" pitchFamily="1" charset="2"/>
              <a:buAutoNum type="alphaUcPeriod"/>
            </a:pPr>
            <a:r>
              <a:rPr lang="en-US" sz="2800" dirty="0"/>
              <a:t>Saturated soil makes it difficult for the earthworms to “breathe” so they come out of the ground.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p:txBody>
          <a:bodyPr rIns="132080"/>
          <a:lstStyle/>
          <a:p>
            <a:pPr marL="649288" indent="-649288" eaLnBrk="1" hangingPunct="1">
              <a:lnSpc>
                <a:spcPct val="90000"/>
              </a:lnSpc>
              <a:buFont typeface="Wingdings" pitchFamily="1" charset="2"/>
              <a:buNone/>
            </a:pPr>
            <a:r>
              <a:rPr lang="en-US" sz="3600"/>
              <a:t>Which of the following is a</a:t>
            </a:r>
          </a:p>
          <a:p>
            <a:pPr marL="649288" indent="-649288" eaLnBrk="1" hangingPunct="1">
              <a:lnSpc>
                <a:spcPct val="90000"/>
              </a:lnSpc>
              <a:buFont typeface="Wingdings" pitchFamily="1" charset="2"/>
              <a:buNone/>
            </a:pPr>
            <a:r>
              <a:rPr lang="en-US" sz="3600"/>
              <a:t>characteristic shared by all living</a:t>
            </a:r>
          </a:p>
          <a:p>
            <a:pPr marL="649288" indent="-649288" eaLnBrk="1" hangingPunct="1">
              <a:lnSpc>
                <a:spcPct val="90000"/>
              </a:lnSpc>
              <a:buFont typeface="Wingdings" pitchFamily="1" charset="2"/>
              <a:buNone/>
            </a:pPr>
            <a:r>
              <a:rPr lang="en-US" sz="3600"/>
              <a:t>organisms?</a:t>
            </a:r>
          </a:p>
          <a:p>
            <a:pPr marL="1049338" lvl="1" indent="-609600" eaLnBrk="1" hangingPunct="1">
              <a:lnSpc>
                <a:spcPct val="90000"/>
              </a:lnSpc>
              <a:buSzPct val="99000"/>
              <a:buFont typeface="Wingdings" pitchFamily="1" charset="2"/>
              <a:buAutoNum type="alphaUcPeriod"/>
            </a:pPr>
            <a:r>
              <a:rPr lang="en-US"/>
              <a:t>Movement</a:t>
            </a:r>
          </a:p>
          <a:p>
            <a:pPr marL="1049338" lvl="1" indent="-609600" eaLnBrk="1" hangingPunct="1">
              <a:lnSpc>
                <a:spcPct val="90000"/>
              </a:lnSpc>
              <a:buSzPct val="99000"/>
              <a:buFont typeface="Wingdings" pitchFamily="1" charset="2"/>
              <a:buAutoNum type="alphaUcPeriod"/>
            </a:pPr>
            <a:r>
              <a:rPr lang="en-US"/>
              <a:t>Reproduction</a:t>
            </a:r>
          </a:p>
          <a:p>
            <a:pPr marL="1049338" lvl="1" indent="-609600" eaLnBrk="1" hangingPunct="1">
              <a:lnSpc>
                <a:spcPct val="90000"/>
              </a:lnSpc>
              <a:buSzPct val="99000"/>
              <a:buFont typeface="Wingdings" pitchFamily="1" charset="2"/>
              <a:buAutoNum type="alphaUcPeriod"/>
            </a:pPr>
            <a:r>
              <a:rPr lang="en-US"/>
              <a:t>Breathing</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3" name="Rectangle 11"/>
          <p:cNvSpPr>
            <a:spLocks/>
          </p:cNvSpPr>
          <p:nvPr/>
        </p:nvSpPr>
        <p:spPr bwMode="auto">
          <a:xfrm>
            <a:off x="5181600" y="6172200"/>
            <a:ext cx="2908300" cy="457200"/>
          </a:xfrm>
          <a:prstGeom prst="rect">
            <a:avLst/>
          </a:prstGeom>
          <a:noFill/>
          <a:ln w="9525">
            <a:noFill/>
            <a:miter lim="800000"/>
            <a:headEnd/>
            <a:tailEnd/>
          </a:ln>
        </p:spPr>
        <p:txBody>
          <a:bodyPr lIns="0" tIns="0" rIns="40639" bIns="0" anchor="b">
            <a:prstTxWarp prst="textNoShape">
              <a:avLst/>
            </a:prstTxWarp>
          </a:bodyPr>
          <a:lstStyle/>
          <a:p>
            <a:pPr marL="39688" algn="ctr" defTabSz="914400"/>
            <a:r>
              <a:rPr lang="en-US" sz="1200">
                <a:solidFill>
                  <a:srgbClr val="000000"/>
                </a:solidFill>
                <a:latin typeface="Arial" pitchFamily="1" charset="0"/>
                <a:ea typeface="Arial" pitchFamily="1" charset="0"/>
                <a:cs typeface="Arial" pitchFamily="1" charset="0"/>
                <a:sym typeface="Arial" pitchFamily="1" charset="0"/>
              </a:rPr>
              <a:t>© 2009 W.W. Norton &amp; Company, Inc. DISCOVER BIOLOGY 4/e</a:t>
            </a:r>
          </a:p>
        </p:txBody>
      </p:sp>
      <p:sp>
        <p:nvSpPr>
          <p:cNvPr id="30724" name="Rectangle 13"/>
          <p:cNvSpPr>
            <a:spLocks noGrp="1" noChangeArrowheads="1"/>
          </p:cNvSpPr>
          <p:nvPr>
            <p:ph type="title"/>
          </p:nvPr>
        </p:nvSpPr>
        <p:spPr/>
        <p:txBody>
          <a:bodyPr rIns="132080"/>
          <a:lstStyle/>
          <a:p>
            <a:pPr eaLnBrk="1" hangingPunct="1"/>
            <a:r>
              <a:rPr lang="en-US"/>
              <a:t>Concept Quiz</a:t>
            </a:r>
          </a:p>
        </p:txBody>
      </p:sp>
      <p:sp>
        <p:nvSpPr>
          <p:cNvPr id="30725" name="Rectangle 14"/>
          <p:cNvSpPr>
            <a:spLocks noGrp="1" noChangeArrowheads="1"/>
          </p:cNvSpPr>
          <p:nvPr>
            <p:ph type="body" idx="1"/>
          </p:nvPr>
        </p:nvSpPr>
        <p:spPr>
          <a:xfrm>
            <a:off x="457200" y="1981200"/>
            <a:ext cx="7086600" cy="3886200"/>
          </a:xfrm>
        </p:spPr>
        <p:txBody>
          <a:bodyPr rIns="132080"/>
          <a:lstStyle/>
          <a:p>
            <a:pPr marL="573088" indent="-573088" eaLnBrk="1" hangingPunct="1">
              <a:buFont typeface="Wingdings" pitchFamily="1" charset="2"/>
              <a:buNone/>
            </a:pPr>
            <a:r>
              <a:rPr lang="en-US"/>
              <a:t>Which organism is the producer?</a:t>
            </a:r>
          </a:p>
          <a:p>
            <a:pPr marL="573088" indent="-573088" eaLnBrk="1" hangingPunct="1">
              <a:buSzPct val="99000"/>
              <a:buFont typeface="Wingdings" pitchFamily="1" charset="2"/>
              <a:buAutoNum type="alphaUcPeriod"/>
            </a:pPr>
            <a:r>
              <a:rPr lang="en-US" sz="2800"/>
              <a:t>Cactus</a:t>
            </a:r>
          </a:p>
          <a:p>
            <a:pPr marL="573088" indent="-573088" eaLnBrk="1" hangingPunct="1">
              <a:buSzPct val="99000"/>
              <a:buFont typeface="Wingdings" pitchFamily="1" charset="2"/>
              <a:buAutoNum type="alphaUcPeriod"/>
            </a:pPr>
            <a:r>
              <a:rPr lang="en-US" sz="2800"/>
              <a:t>Rattlesnake</a:t>
            </a:r>
          </a:p>
          <a:p>
            <a:pPr marL="573088" indent="-573088" eaLnBrk="1" hangingPunct="1">
              <a:buSzPct val="99000"/>
              <a:buFont typeface="Wingdings" pitchFamily="1" charset="2"/>
              <a:buAutoNum type="alphaUcPeriod"/>
            </a:pPr>
            <a:r>
              <a:rPr lang="en-US" sz="2800"/>
              <a:t>Hawk</a:t>
            </a:r>
          </a:p>
        </p:txBody>
      </p:sp>
      <p:graphicFrame>
        <p:nvGraphicFramePr>
          <p:cNvPr id="30722" name="Object 2"/>
          <p:cNvGraphicFramePr>
            <a:graphicFrameLocks noChangeAspect="1"/>
          </p:cNvGraphicFramePr>
          <p:nvPr/>
        </p:nvGraphicFramePr>
        <p:xfrm>
          <a:off x="4078288" y="2514600"/>
          <a:ext cx="4760912" cy="3705225"/>
        </p:xfrm>
        <a:graphic>
          <a:graphicData uri="http://schemas.openxmlformats.org/presentationml/2006/ole">
            <p:oleObj spid="_x0000_s119810" name="Image" r:id="rId4" imgW="7885714" imgH="6133333" progId="">
              <p:embed/>
            </p:oleObj>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01_01"/>
          <p:cNvPicPr>
            <a:picLocks noChangeAspect="1" noChangeArrowheads="1"/>
          </p:cNvPicPr>
          <p:nvPr/>
        </p:nvPicPr>
        <p:blipFill>
          <a:blip r:embed="rId3"/>
          <a:srcRect/>
          <a:stretch>
            <a:fillRect/>
          </a:stretch>
        </p:blipFill>
        <p:spPr bwMode="auto">
          <a:xfrm>
            <a:off x="508000" y="215900"/>
            <a:ext cx="81422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3" descr="milestones.jpg"/>
          <p:cNvPicPr>
            <a:picLocks noChangeAspect="1"/>
          </p:cNvPicPr>
          <p:nvPr/>
        </p:nvPicPr>
        <p:blipFill>
          <a:blip r:embed="rId3"/>
          <a:srcRect/>
          <a:stretch>
            <a:fillRect/>
          </a:stretch>
        </p:blipFill>
        <p:spPr bwMode="auto">
          <a:xfrm>
            <a:off x="1219200" y="0"/>
            <a:ext cx="660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3" descr="milestones part 1.jpg"/>
          <p:cNvPicPr>
            <a:picLocks noChangeAspect="1"/>
          </p:cNvPicPr>
          <p:nvPr/>
        </p:nvPicPr>
        <p:blipFill>
          <a:blip r:embed="rId3"/>
          <a:srcRect/>
          <a:stretch>
            <a:fillRect/>
          </a:stretch>
        </p:blipFill>
        <p:spPr bwMode="auto">
          <a:xfrm>
            <a:off x="0" y="304800"/>
            <a:ext cx="9144000" cy="630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3" descr="milestones part 2.jpg"/>
          <p:cNvPicPr>
            <a:picLocks noChangeAspect="1"/>
          </p:cNvPicPr>
          <p:nvPr/>
        </p:nvPicPr>
        <p:blipFill>
          <a:blip r:embed="rId3"/>
          <a:srcRect/>
          <a:stretch>
            <a:fillRect/>
          </a:stretch>
        </p:blipFill>
        <p:spPr bwMode="auto">
          <a:xfrm>
            <a:off x="0" y="1143000"/>
            <a:ext cx="9144000" cy="44799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3" name="Picture 3" descr="figure_02_07"/>
          <p:cNvPicPr>
            <a:picLocks noChangeAspect="1" noChangeArrowheads="1"/>
          </p:cNvPicPr>
          <p:nvPr/>
        </p:nvPicPr>
        <p:blipFill>
          <a:blip r:embed="rId3"/>
          <a:srcRect/>
          <a:stretch>
            <a:fillRect/>
          </a:stretch>
        </p:blipFill>
        <p:spPr bwMode="auto">
          <a:xfrm>
            <a:off x="303213" y="1444625"/>
            <a:ext cx="8535987" cy="396875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06_01"/>
          <p:cNvPicPr>
            <a:picLocks noChangeAspect="1" noChangeArrowheads="1"/>
          </p:cNvPicPr>
          <p:nvPr/>
        </p:nvPicPr>
        <p:blipFill>
          <a:blip r:embed="rId3"/>
          <a:srcRect/>
          <a:stretch>
            <a:fillRect/>
          </a:stretch>
        </p:blipFill>
        <p:spPr bwMode="auto">
          <a:xfrm>
            <a:off x="304800" y="317500"/>
            <a:ext cx="8531225" cy="6227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10_04"/>
          <p:cNvPicPr>
            <a:picLocks noChangeAspect="1" noChangeArrowheads="1"/>
          </p:cNvPicPr>
          <p:nvPr/>
        </p:nvPicPr>
        <p:blipFill>
          <a:blip r:embed="rId3"/>
          <a:srcRect/>
          <a:stretch>
            <a:fillRect/>
          </a:stretch>
        </p:blipFill>
        <p:spPr bwMode="auto">
          <a:xfrm>
            <a:off x="1778000" y="215900"/>
            <a:ext cx="55880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26_10"/>
          <p:cNvPicPr>
            <a:picLocks noChangeAspect="1" noChangeArrowheads="1"/>
          </p:cNvPicPr>
          <p:nvPr/>
        </p:nvPicPr>
        <p:blipFill>
          <a:blip r:embed="rId3"/>
          <a:srcRect/>
          <a:stretch>
            <a:fillRect/>
          </a:stretch>
        </p:blipFill>
        <p:spPr bwMode="auto">
          <a:xfrm>
            <a:off x="1981200" y="215900"/>
            <a:ext cx="51800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17_02"/>
          <p:cNvPicPr>
            <a:picLocks noChangeAspect="1" noChangeArrowheads="1"/>
          </p:cNvPicPr>
          <p:nvPr/>
        </p:nvPicPr>
        <p:blipFill>
          <a:blip r:embed="rId3"/>
          <a:srcRect/>
          <a:stretch>
            <a:fillRect/>
          </a:stretch>
        </p:blipFill>
        <p:spPr bwMode="auto">
          <a:xfrm>
            <a:off x="1130300" y="215900"/>
            <a:ext cx="68865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figure_03_22"/>
          <p:cNvPicPr>
            <a:picLocks noChangeAspect="1" noChangeArrowheads="1"/>
          </p:cNvPicPr>
          <p:nvPr/>
        </p:nvPicPr>
        <p:blipFill>
          <a:blip r:embed="rId3"/>
          <a:srcRect/>
          <a:stretch>
            <a:fillRect/>
          </a:stretch>
        </p:blipFill>
        <p:spPr bwMode="auto">
          <a:xfrm>
            <a:off x="304800" y="215900"/>
            <a:ext cx="8531225" cy="6423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2" descr="figure_17_11"/>
          <p:cNvPicPr>
            <a:picLocks noChangeAspect="1" noChangeArrowheads="1"/>
          </p:cNvPicPr>
          <p:nvPr/>
        </p:nvPicPr>
        <p:blipFill>
          <a:blip r:embed="rId3"/>
          <a:srcRect/>
          <a:stretch>
            <a:fillRect/>
          </a:stretch>
        </p:blipFill>
        <p:spPr bwMode="auto">
          <a:xfrm>
            <a:off x="1244600" y="215900"/>
            <a:ext cx="66722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The Nature of Science</a:t>
            </a:r>
          </a:p>
        </p:txBody>
      </p:sp>
      <p:sp>
        <p:nvSpPr>
          <p:cNvPr id="18434" name="Content Placeholder 2"/>
          <p:cNvSpPr>
            <a:spLocks noGrp="1"/>
          </p:cNvSpPr>
          <p:nvPr>
            <p:ph idx="1"/>
          </p:nvPr>
        </p:nvSpPr>
        <p:spPr/>
        <p:txBody>
          <a:bodyPr/>
          <a:lstStyle/>
          <a:p>
            <a:pPr eaLnBrk="1" hangingPunct="1"/>
            <a:r>
              <a:rPr lang="en-US" smtClean="0"/>
              <a:t>Humans have a natural spirit of inquiry, which is the driving force behind science</a:t>
            </a:r>
          </a:p>
          <a:p>
            <a:pPr eaLnBrk="1" hangingPunct="1"/>
            <a:r>
              <a:rPr lang="en-US" smtClean="0"/>
              <a:t>Scientific thinking is objective and values evidence over all other ways of discovering the truth</a:t>
            </a:r>
          </a:p>
          <a:p>
            <a:pPr eaLnBrk="1" hangingPunct="1"/>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34_00"/>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4000" smtClean="0"/>
              <a:t>Science Is a Body of Knowledge and a Process for Generating That Knowledge</a:t>
            </a:r>
          </a:p>
        </p:txBody>
      </p:sp>
      <p:sp>
        <p:nvSpPr>
          <p:cNvPr id="3" name="Content Placeholder 2"/>
          <p:cNvSpPr>
            <a:spLocks noGrp="1"/>
          </p:cNvSpPr>
          <p:nvPr>
            <p:ph idx="1"/>
          </p:nvPr>
        </p:nvSpPr>
        <p:spPr>
          <a:xfrm>
            <a:off x="457200" y="2070100"/>
            <a:ext cx="8229600" cy="4525963"/>
          </a:xfrm>
        </p:spPr>
        <p:txBody>
          <a:bodyPr rtlCol="0">
            <a:normAutofit fontScale="92500" lnSpcReduction="10000"/>
          </a:bodyPr>
          <a:lstStyle/>
          <a:p>
            <a:pPr eaLnBrk="1" fontAlgn="auto" hangingPunct="1">
              <a:spcAft>
                <a:spcPts val="0"/>
              </a:spcAft>
              <a:buFont typeface="Arial"/>
              <a:buChar char="•"/>
              <a:defRPr/>
            </a:pPr>
            <a:r>
              <a:rPr lang="en-US" dirty="0" smtClean="0"/>
              <a:t>Science is a body of knowledge and an evidence-based process for acquiring that knowledge </a:t>
            </a:r>
          </a:p>
          <a:p>
            <a:pPr lvl="1" eaLnBrk="1" fontAlgn="auto" hangingPunct="1">
              <a:spcAft>
                <a:spcPts val="0"/>
              </a:spcAft>
              <a:buFont typeface="Arial"/>
              <a:buChar char="–"/>
              <a:defRPr/>
            </a:pPr>
            <a:r>
              <a:rPr lang="en-US" dirty="0" smtClean="0"/>
              <a:t>Science deals with the natural world</a:t>
            </a:r>
          </a:p>
          <a:p>
            <a:pPr lvl="1" eaLnBrk="1" fontAlgn="auto" hangingPunct="1">
              <a:spcAft>
                <a:spcPts val="0"/>
              </a:spcAft>
              <a:buFont typeface="Arial"/>
              <a:buChar char="–"/>
              <a:defRPr/>
            </a:pPr>
            <a:r>
              <a:rPr lang="en-US" dirty="0" smtClean="0"/>
              <a:t>Science is based on evidence that can be demonstrated through observation and/or experiments</a:t>
            </a:r>
          </a:p>
          <a:p>
            <a:pPr lvl="1" eaLnBrk="1" fontAlgn="auto" hangingPunct="1">
              <a:spcAft>
                <a:spcPts val="0"/>
              </a:spcAft>
              <a:buFont typeface="Arial"/>
              <a:buChar char="–"/>
              <a:defRPr/>
            </a:pPr>
            <a:r>
              <a:rPr lang="en-US" dirty="0" smtClean="0"/>
              <a:t>Science is subject to independent validation and peer review</a:t>
            </a:r>
          </a:p>
          <a:p>
            <a:pPr lvl="1" eaLnBrk="1" fontAlgn="auto" hangingPunct="1">
              <a:spcAft>
                <a:spcPts val="0"/>
              </a:spcAft>
              <a:buFont typeface="Arial"/>
              <a:buChar char="–"/>
              <a:defRPr/>
            </a:pPr>
            <a:r>
              <a:rPr lang="en-US" dirty="0" smtClean="0"/>
              <a:t>Science can be challenged on the basis of evidence</a:t>
            </a:r>
          </a:p>
          <a:p>
            <a:pPr lvl="1" eaLnBrk="1" fontAlgn="auto" hangingPunct="1">
              <a:spcAft>
                <a:spcPts val="0"/>
              </a:spcAft>
              <a:buFont typeface="Arial"/>
              <a:buChar char="–"/>
              <a:defRPr/>
            </a:pPr>
            <a:r>
              <a:rPr lang="en-US" dirty="0" smtClean="0"/>
              <a:t>Science is self-correcting</a:t>
            </a:r>
          </a:p>
          <a:p>
            <a:pPr lvl="1" eaLnBrk="1" fontAlgn="auto" hangingPunct="1">
              <a:spcAft>
                <a:spcPts val="0"/>
              </a:spcAft>
              <a:buFont typeface="Arial"/>
              <a:buChar cha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dirty="0" smtClean="0"/>
              <a:t>Science Is a Body of Knowledge and a Process for Generating That Knowledge</a:t>
            </a:r>
          </a:p>
        </p:txBody>
      </p:sp>
      <p:sp>
        <p:nvSpPr>
          <p:cNvPr id="20482" name="Content Placeholder 2"/>
          <p:cNvSpPr>
            <a:spLocks noGrp="1"/>
          </p:cNvSpPr>
          <p:nvPr>
            <p:ph idx="1"/>
          </p:nvPr>
        </p:nvSpPr>
        <p:spPr>
          <a:xfrm>
            <a:off x="457200" y="1938338"/>
            <a:ext cx="8229600" cy="4525962"/>
          </a:xfrm>
        </p:spPr>
        <p:txBody>
          <a:bodyPr/>
          <a:lstStyle/>
          <a:p>
            <a:pPr eaLnBrk="1" hangingPunct="1"/>
            <a:r>
              <a:rPr lang="en-US" smtClean="0"/>
              <a:t>The process that generates scientific knowledge is called the scientific method</a:t>
            </a:r>
          </a:p>
          <a:p>
            <a:pPr eaLnBrk="1" hangingPunct="1"/>
            <a:r>
              <a:rPr lang="en-US" smtClean="0"/>
              <a:t>The scientific method can be applied to all areas of science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01_02"/>
          <p:cNvPicPr>
            <a:picLocks noChangeAspect="1" noChangeArrowheads="1"/>
          </p:cNvPicPr>
          <p:nvPr/>
        </p:nvPicPr>
        <p:blipFill>
          <a:blip r:embed="rId3"/>
          <a:srcRect/>
          <a:stretch>
            <a:fillRect/>
          </a:stretch>
        </p:blipFill>
        <p:spPr bwMode="auto">
          <a:xfrm>
            <a:off x="304800" y="838200"/>
            <a:ext cx="8531225" cy="5180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3300"/>
            </a:solidFill>
            <a:effectLst/>
            <a:latin typeface="Arial" pitchFamily="1" charset="0"/>
            <a:sym typeface="Arial" pitchFamily="1"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3300"/>
            </a:solidFill>
            <a:effectLst/>
            <a:latin typeface="Arial" pitchFamily="1" charset="0"/>
            <a:sym typeface="Arial" pitchFamily="1"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3300"/>
            </a:solidFill>
            <a:effectLst/>
            <a:latin typeface="Arial" pitchFamily="1" charset="0"/>
            <a:sym typeface="Arial" pitchFamily="1"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3300"/>
            </a:solidFill>
            <a:effectLst/>
            <a:latin typeface="Arial" pitchFamily="1" charset="0"/>
            <a:sym typeface="Arial" pitchFamily="1"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1747</TotalTime>
  <Words>3167</Words>
  <Application>Microsoft Macintosh PowerPoint</Application>
  <PresentationFormat>On-screen Show (4:3)</PresentationFormat>
  <Paragraphs>233</Paragraphs>
  <Slides>60</Slides>
  <Notes>32</Notes>
  <HiddenSlides>0</HiddenSlides>
  <MMClips>0</MMClips>
  <ScaleCrop>false</ScaleCrop>
  <HeadingPairs>
    <vt:vector size="6" baseType="variant">
      <vt:variant>
        <vt:lpstr>Design Template</vt:lpstr>
      </vt:variant>
      <vt:variant>
        <vt:i4>14</vt:i4>
      </vt:variant>
      <vt:variant>
        <vt:lpstr>Embedded OLE Servers</vt:lpstr>
      </vt:variant>
      <vt:variant>
        <vt:i4>1</vt:i4>
      </vt:variant>
      <vt:variant>
        <vt:lpstr>Slide Titles</vt:lpstr>
      </vt:variant>
      <vt:variant>
        <vt:i4>60</vt:i4>
      </vt:variant>
    </vt:vector>
  </HeadingPairs>
  <TitlesOfParts>
    <vt:vector size="75" baseType="lpstr">
      <vt:lpstr>Office Theme</vt:lpstr>
      <vt:lpstr>1_Pixel</vt:lpstr>
      <vt:lpstr>1_Office Theme</vt:lpstr>
      <vt:lpstr>2_Office Theme</vt:lpstr>
      <vt:lpstr>2_Pixel</vt:lpstr>
      <vt:lpstr>3_Office Theme</vt:lpstr>
      <vt:lpstr>Blank Presentation</vt:lpstr>
      <vt:lpstr>1_Blank Presentation</vt:lpstr>
      <vt:lpstr>2_Blank Presentation</vt:lpstr>
      <vt:lpstr>3_Blank Presentation</vt:lpstr>
      <vt:lpstr>4_Blank Presentation</vt:lpstr>
      <vt:lpstr>5_Blank Presentation</vt:lpstr>
      <vt:lpstr>6_Blank Presentation</vt:lpstr>
      <vt:lpstr>7_Blank Presentation</vt:lpstr>
      <vt:lpstr>Image</vt:lpstr>
      <vt:lpstr>Discover Biology FIFTH EDITION</vt:lpstr>
      <vt:lpstr>Earthbound Extraterrestrial? Or just Another Microbe in the Mud?</vt:lpstr>
      <vt:lpstr>Slide 3</vt:lpstr>
      <vt:lpstr>This Book Is about You…</vt:lpstr>
      <vt:lpstr>Slide 5</vt:lpstr>
      <vt:lpstr>The Nature of Science</vt:lpstr>
      <vt:lpstr>Science Is a Body of Knowledge and a Process for Generating That Knowledge</vt:lpstr>
      <vt:lpstr>Science Is a Body of Knowledge and a Process for Generating That Knowledge</vt:lpstr>
      <vt:lpstr>Slide 9</vt:lpstr>
      <vt:lpstr>Observations Are the Wellspring of Science</vt:lpstr>
      <vt:lpstr>Slide 11</vt:lpstr>
      <vt:lpstr>Scientific Hypotheses Must be Testable and Falsifiable</vt:lpstr>
      <vt:lpstr>Slide 13</vt:lpstr>
      <vt:lpstr>Hypotheses Can Be Tested with Observations or Experiments or Both</vt:lpstr>
      <vt:lpstr>Slide 15</vt:lpstr>
      <vt:lpstr>Experiments Are the Gold Standard for Establishing Causality</vt:lpstr>
      <vt:lpstr>Slide 17</vt:lpstr>
      <vt:lpstr>Testing Does Not Prove a Hypothesis with Absolute Certainty</vt:lpstr>
      <vt:lpstr>The Scientific Method Requires Objectivity</vt:lpstr>
      <vt:lpstr>The Acceptance of Scientific Hypotheses Is Provisional</vt:lpstr>
      <vt:lpstr>A Scientific Theory Is a Body of Knowledge That Has Stood the Test of Time</vt:lpstr>
      <vt:lpstr>Slide 22</vt:lpstr>
      <vt:lpstr>The Characteristics of Living Organisms</vt:lpstr>
      <vt:lpstr>Living Organism Are Composed of Cells</vt:lpstr>
      <vt:lpstr>Living Organisms Reproduce Themselves via DNA</vt:lpstr>
      <vt:lpstr>Slide 26</vt:lpstr>
      <vt:lpstr>Living Organisms Reproduce Themselves via DNA</vt:lpstr>
      <vt:lpstr>Living Organisms Obtain Energy from Their Environment</vt:lpstr>
      <vt:lpstr>Living Organisms Obtain Energy from Their Environment</vt:lpstr>
      <vt:lpstr>Slide 30</vt:lpstr>
      <vt:lpstr>Living Organisms Actively Maintain Their Internal Conditions</vt:lpstr>
      <vt:lpstr>Slide 32</vt:lpstr>
      <vt:lpstr>Groups of Living Organisms Can Evolve</vt:lpstr>
      <vt:lpstr>Slide 34</vt:lpstr>
      <vt:lpstr>Groups of Living Organisms Can Evolve</vt:lpstr>
      <vt:lpstr>Groups of Living Organisms Can Evolve</vt:lpstr>
      <vt:lpstr>Slide 37</vt:lpstr>
      <vt:lpstr>The Biological Hierarchy</vt:lpstr>
      <vt:lpstr>Slide 39</vt:lpstr>
      <vt:lpstr>The Biological Hierarchy</vt:lpstr>
      <vt:lpstr>The Biological Hierarchy</vt:lpstr>
      <vt:lpstr>Slide 42</vt:lpstr>
      <vt:lpstr>Researches Wrangle over Bacteria</vt:lpstr>
      <vt:lpstr>Slide 44</vt:lpstr>
      <vt:lpstr>Clicker Questions</vt:lpstr>
      <vt:lpstr>Concept Quiz</vt:lpstr>
      <vt:lpstr>Concept Quiz</vt:lpstr>
      <vt:lpstr>Concept Quiz</vt:lpstr>
      <vt:lpstr>Relevant Art from Other Chapters</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137</cp:revision>
  <dcterms:created xsi:type="dcterms:W3CDTF">2012-05-18T18:20:00Z</dcterms:created>
  <dcterms:modified xsi:type="dcterms:W3CDTF">2012-05-18T18:20:16Z</dcterms:modified>
</cp:coreProperties>
</file>