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81"/>
  </p:notesMasterIdLst>
  <p:sldIdLst>
    <p:sldId id="395" r:id="rId3"/>
    <p:sldId id="258" r:id="rId4"/>
    <p:sldId id="360" r:id="rId5"/>
    <p:sldId id="359" r:id="rId6"/>
    <p:sldId id="260" r:id="rId7"/>
    <p:sldId id="357" r:id="rId8"/>
    <p:sldId id="367" r:id="rId9"/>
    <p:sldId id="354" r:id="rId10"/>
    <p:sldId id="259" r:id="rId11"/>
    <p:sldId id="352" r:id="rId12"/>
    <p:sldId id="319" r:id="rId13"/>
    <p:sldId id="284" r:id="rId14"/>
    <p:sldId id="261" r:id="rId15"/>
    <p:sldId id="356" r:id="rId16"/>
    <p:sldId id="366" r:id="rId17"/>
    <p:sldId id="363" r:id="rId18"/>
    <p:sldId id="364" r:id="rId19"/>
    <p:sldId id="263" r:id="rId20"/>
    <p:sldId id="295" r:id="rId21"/>
    <p:sldId id="264" r:id="rId22"/>
    <p:sldId id="265" r:id="rId23"/>
    <p:sldId id="296" r:id="rId24"/>
    <p:sldId id="276" r:id="rId25"/>
    <p:sldId id="266" r:id="rId26"/>
    <p:sldId id="372" r:id="rId27"/>
    <p:sldId id="371" r:id="rId28"/>
    <p:sldId id="391" r:id="rId29"/>
    <p:sldId id="277" r:id="rId30"/>
    <p:sldId id="267" r:id="rId31"/>
    <p:sldId id="370" r:id="rId32"/>
    <p:sldId id="268" r:id="rId33"/>
    <p:sldId id="374" r:id="rId34"/>
    <p:sldId id="375" r:id="rId35"/>
    <p:sldId id="269" r:id="rId36"/>
    <p:sldId id="270" r:id="rId37"/>
    <p:sldId id="376" r:id="rId38"/>
    <p:sldId id="271" r:id="rId39"/>
    <p:sldId id="377" r:id="rId40"/>
    <p:sldId id="272" r:id="rId41"/>
    <p:sldId id="378" r:id="rId42"/>
    <p:sldId id="299" r:id="rId43"/>
    <p:sldId id="392" r:id="rId44"/>
    <p:sldId id="300" r:id="rId45"/>
    <p:sldId id="333" r:id="rId46"/>
    <p:sldId id="369" r:id="rId47"/>
    <p:sldId id="294" r:id="rId48"/>
    <p:sldId id="362" r:id="rId49"/>
    <p:sldId id="379" r:id="rId50"/>
    <p:sldId id="303" r:id="rId51"/>
    <p:sldId id="304" r:id="rId52"/>
    <p:sldId id="380" r:id="rId53"/>
    <p:sldId id="382" r:id="rId54"/>
    <p:sldId id="381" r:id="rId55"/>
    <p:sldId id="335" r:id="rId56"/>
    <p:sldId id="305" r:id="rId57"/>
    <p:sldId id="383" r:id="rId58"/>
    <p:sldId id="384" r:id="rId59"/>
    <p:sldId id="385" r:id="rId60"/>
    <p:sldId id="386" r:id="rId61"/>
    <p:sldId id="402" r:id="rId62"/>
    <p:sldId id="403" r:id="rId63"/>
    <p:sldId id="404" r:id="rId64"/>
    <p:sldId id="405" r:id="rId65"/>
    <p:sldId id="406" r:id="rId66"/>
    <p:sldId id="407" r:id="rId67"/>
    <p:sldId id="408" r:id="rId68"/>
    <p:sldId id="409" r:id="rId69"/>
    <p:sldId id="398" r:id="rId70"/>
    <p:sldId id="387" r:id="rId71"/>
    <p:sldId id="397" r:id="rId72"/>
    <p:sldId id="388" r:id="rId73"/>
    <p:sldId id="389" r:id="rId74"/>
    <p:sldId id="390" r:id="rId75"/>
    <p:sldId id="338" r:id="rId76"/>
    <p:sldId id="340" r:id="rId77"/>
    <p:sldId id="341" r:id="rId78"/>
    <p:sldId id="342" r:id="rId79"/>
    <p:sldId id="394" r:id="rId8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py editor" initials="CE"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autoAdjust="0"/>
    <p:restoredTop sz="97436" autoAdjust="0"/>
  </p:normalViewPr>
  <p:slideViewPr>
    <p:cSldViewPr snapToGrid="0" snapToObjects="1">
      <p:cViewPr varScale="1">
        <p:scale>
          <a:sx n="112" d="100"/>
          <a:sy n="112" d="100"/>
        </p:scale>
        <p:origin x="1584"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17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commentAuthors" Target="commentAuthor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notesMaster" Target="notesMasters/notesMaster1.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518D736-8E53-4D4D-9B55-96B35D58F3E2}" type="datetimeFigureOut">
              <a:rPr lang="en-US"/>
              <a:pPr>
                <a:defRPr/>
              </a:pPr>
              <a:t>3/9/2014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575F756-28CB-4570-A5A6-016726B2185B}" type="slidenum">
              <a:rPr lang="en-US"/>
              <a:pPr>
                <a:defRPr/>
              </a:pPr>
              <a:t>‹#›</a:t>
            </a:fld>
            <a:endParaRPr lang="en-US" dirty="0"/>
          </a:p>
        </p:txBody>
      </p:sp>
    </p:spTree>
    <p:extLst>
      <p:ext uri="{BB962C8B-B14F-4D97-AF65-F5344CB8AC3E}">
        <p14:creationId xmlns:p14="http://schemas.microsoft.com/office/powerpoint/2010/main" val="297140623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solidFill>
                  <a:prstClr val="black"/>
                </a:solidFill>
                <a:latin typeface="Calibri" pitchFamily="1" charset="0"/>
                <a:ea typeface="Arial" pitchFamily="1" charset="0"/>
                <a:cs typeface="Arial" pitchFamily="1" charset="0"/>
              </a:rPr>
              <a:pPr/>
              <a:t>1</a:t>
            </a:fld>
            <a:endParaRPr lang="en-US">
              <a:solidFill>
                <a:prstClr val="black"/>
              </a:solidFill>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extLst>
      <p:ext uri="{BB962C8B-B14F-4D97-AF65-F5344CB8AC3E}">
        <p14:creationId xmlns:p14="http://schemas.microsoft.com/office/powerpoint/2010/main" val="3260450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9A25125-A65E-714A-AE3A-965024B408C0}" type="slidenum">
              <a:rPr lang="en-US">
                <a:solidFill>
                  <a:prstClr val="black"/>
                </a:solidFill>
              </a:rPr>
              <a:pPr/>
              <a:t>76</a:t>
            </a:fld>
            <a:endParaRPr lang="en-US">
              <a:solidFill>
                <a:prstClr val="black"/>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buFontTx/>
              <a:buChar char="•"/>
            </a:pPr>
            <a:r>
              <a:rPr lang="en-US">
                <a:latin typeface="Arial" pitchFamily="1" charset="0"/>
              </a:rPr>
              <a:t>The correct answer is B. It is important that students understand what homologous chromosomes are.  These are not identical, but homologous; one came from each parent and they contain slightly different genes. One of each segregates into each daughter cell during mitosis so that each daughter cell is identical.</a:t>
            </a:r>
          </a:p>
          <a:p>
            <a:pPr eaLnBrk="1" hangingPunct="1">
              <a:buFontTx/>
              <a:buChar char="•"/>
            </a:pPr>
            <a:r>
              <a:rPr lang="en-US">
                <a:latin typeface="Arial" pitchFamily="1" charset="0"/>
              </a:rPr>
              <a:t>Answer A:  As stated above, one came from each parent.</a:t>
            </a:r>
          </a:p>
          <a:p>
            <a:pPr eaLnBrk="1" hangingPunct="1">
              <a:buFontTx/>
              <a:buChar char="•"/>
            </a:pPr>
            <a:r>
              <a:rPr lang="en-US">
                <a:latin typeface="Arial" pitchFamily="1" charset="0"/>
              </a:rPr>
              <a:t>Answer C:  They are separated during meiosis I, resulting in haploid daughter cells.</a:t>
            </a:r>
          </a:p>
          <a:p>
            <a:pPr eaLnBrk="1" hangingPunct="1">
              <a:buFontTx/>
              <a:buChar char="•"/>
            </a:pPr>
            <a:r>
              <a:rPr lang="en-US">
                <a:latin typeface="Arial" pitchFamily="1" charset="0"/>
              </a:rPr>
              <a:t>Answer D:  Sex cells are not homologous in males, but are in females.</a:t>
            </a:r>
          </a:p>
        </p:txBody>
      </p:sp>
    </p:spTree>
    <p:extLst>
      <p:ext uri="{BB962C8B-B14F-4D97-AF65-F5344CB8AC3E}">
        <p14:creationId xmlns:p14="http://schemas.microsoft.com/office/powerpoint/2010/main" val="2192414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03326602-C220-3E44-A1C9-A6B9153D2D34}" type="slidenum">
              <a:rPr lang="en-US">
                <a:solidFill>
                  <a:prstClr val="black"/>
                </a:solidFill>
              </a:rPr>
              <a:pPr/>
              <a:t>77</a:t>
            </a:fld>
            <a:endParaRPr lang="en-US">
              <a:solidFill>
                <a:prstClr val="black"/>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buFontTx/>
              <a:buChar char="•"/>
            </a:pPr>
            <a:r>
              <a:rPr lang="en-US">
                <a:latin typeface="Arial" pitchFamily="1" charset="0"/>
              </a:rPr>
              <a:t>The correct answer is C. This is the key to meiosis – reduction division so that the fertilized egg restores the normal number of chromosomes.</a:t>
            </a:r>
          </a:p>
          <a:p>
            <a:pPr eaLnBrk="1" hangingPunct="1">
              <a:buFontTx/>
              <a:buChar char="•"/>
            </a:pPr>
            <a:r>
              <a:rPr lang="en-US">
                <a:latin typeface="Arial" pitchFamily="1" charset="0"/>
              </a:rPr>
              <a:t>Answer A:  Each gamete doesn’t receive the same genes because the homologous chromosomes are randomly assorted during meiosis I.</a:t>
            </a:r>
          </a:p>
          <a:p>
            <a:pPr eaLnBrk="1" hangingPunct="1">
              <a:buFontTx/>
              <a:buChar char="•"/>
            </a:pPr>
            <a:r>
              <a:rPr lang="en-US">
                <a:latin typeface="Arial" pitchFamily="1" charset="0"/>
              </a:rPr>
              <a:t>Answer B:  Chromosome number is halved in the gametes.</a:t>
            </a:r>
          </a:p>
          <a:p>
            <a:pPr eaLnBrk="1" hangingPunct="1">
              <a:buFontTx/>
              <a:buChar char="•"/>
            </a:pPr>
            <a:r>
              <a:rPr lang="en-US">
                <a:latin typeface="Arial" pitchFamily="1" charset="0"/>
              </a:rPr>
              <a:t>Answer D:  As in the answer for A, the homologous chromosomes are randomly assorted during meiosis I.</a:t>
            </a:r>
          </a:p>
        </p:txBody>
      </p:sp>
    </p:spTree>
    <p:extLst>
      <p:ext uri="{BB962C8B-B14F-4D97-AF65-F5344CB8AC3E}">
        <p14:creationId xmlns:p14="http://schemas.microsoft.com/office/powerpoint/2010/main" val="3187054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solidFill>
                  <a:prstClr val="black"/>
                </a:solidFill>
                <a:latin typeface="Calibri" pitchFamily="1" charset="0"/>
                <a:ea typeface="Arial" pitchFamily="1" charset="0"/>
                <a:cs typeface="Arial" pitchFamily="1" charset="0"/>
              </a:rPr>
              <a:pPr/>
              <a:t>78</a:t>
            </a:fld>
            <a:endParaRPr lang="en-US">
              <a:solidFill>
                <a:prstClr val="black"/>
              </a:solidFill>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extLst>
      <p:ext uri="{BB962C8B-B14F-4D97-AF65-F5344CB8AC3E}">
        <p14:creationId xmlns:p14="http://schemas.microsoft.com/office/powerpoint/2010/main" val="2022009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1E4FA3-1FF7-4073-A258-7B6896C8C52F}" type="slidenum">
              <a:rPr lang="en-US">
                <a:cs typeface="Arial" charset="0"/>
              </a:rPr>
              <a:pPr fontAlgn="base">
                <a:spcBef>
                  <a:spcPct val="0"/>
                </a:spcBef>
                <a:spcAft>
                  <a:spcPct val="0"/>
                </a:spcAft>
                <a:defRPr/>
              </a:pPr>
              <a:t>4</a:t>
            </a:fld>
            <a:endParaRPr lang="en-US">
              <a:cs typeface="Arial" charset="0"/>
            </a:endParaRPr>
          </a:p>
        </p:txBody>
      </p:sp>
      <p:sp>
        <p:nvSpPr>
          <p:cNvPr id="389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Figure 10.4 Mitosis and Meiosis Play Vital Roles in the Human Life Cycle</a:t>
            </a:r>
            <a:endParaRPr lang="en-US" smtClean="0"/>
          </a:p>
        </p:txBody>
      </p:sp>
    </p:spTree>
    <p:extLst>
      <p:ext uri="{BB962C8B-B14F-4D97-AF65-F5344CB8AC3E}">
        <p14:creationId xmlns:p14="http://schemas.microsoft.com/office/powerpoint/2010/main" val="4250363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03ACEC-1A24-4F43-8B8B-947E7B7E86DC}" type="slidenum">
              <a:rPr lang="en-US">
                <a:cs typeface="Arial" charset="0"/>
              </a:rPr>
              <a:pPr fontAlgn="base">
                <a:spcBef>
                  <a:spcPct val="0"/>
                </a:spcBef>
                <a:spcAft>
                  <a:spcPct val="0"/>
                </a:spcAft>
                <a:defRPr/>
              </a:pPr>
              <a:t>9</a:t>
            </a:fld>
            <a:endParaRPr lang="en-US">
              <a:cs typeface="Arial" charset="0"/>
            </a:endParaRPr>
          </a:p>
        </p:txBody>
      </p:sp>
    </p:spTree>
    <p:extLst>
      <p:ext uri="{BB962C8B-B14F-4D97-AF65-F5344CB8AC3E}">
        <p14:creationId xmlns:p14="http://schemas.microsoft.com/office/powerpoint/2010/main" val="2421105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D28059-C668-40F0-A9BB-DDEE017CEF9B}" type="slidenum">
              <a:rPr lang="en-US">
                <a:cs typeface="Arial" charset="0"/>
              </a:rPr>
              <a:pPr fontAlgn="base">
                <a:spcBef>
                  <a:spcPct val="0"/>
                </a:spcBef>
                <a:spcAft>
                  <a:spcPct val="0"/>
                </a:spcAft>
                <a:defRPr/>
              </a:pPr>
              <a:t>11</a:t>
            </a:fld>
            <a:endParaRPr lang="en-US">
              <a:cs typeface="Arial" charset="0"/>
            </a:endParaRPr>
          </a:p>
        </p:txBody>
      </p:sp>
      <p:sp>
        <p:nvSpPr>
          <p:cNvPr id="235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Figure 10.1 Cell Division Replenishes the Skin </a:t>
            </a:r>
            <a:endParaRPr lang="en-US" smtClean="0"/>
          </a:p>
          <a:p>
            <a:pPr eaLnBrk="1" hangingPunct="1">
              <a:spcBef>
                <a:spcPct val="0"/>
              </a:spcBef>
            </a:pPr>
            <a:r>
              <a:rPr lang="en-US" smtClean="0"/>
              <a:t>Rapid cell division in the deepest layer of the skin is necessary to replace skin cells (called keratinocytes) lost at the surface of the skin. The loss is due to the normal programmed death of the outer layers of mature keratinocytes, but it can also be the consequence of severe DNA damage, as in a peeling sunburn (inset).</a:t>
            </a:r>
          </a:p>
        </p:txBody>
      </p:sp>
    </p:spTree>
    <p:extLst>
      <p:ext uri="{BB962C8B-B14F-4D97-AF65-F5344CB8AC3E}">
        <p14:creationId xmlns:p14="http://schemas.microsoft.com/office/powerpoint/2010/main" val="737405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EE8C36-2323-4176-B053-80554FAE7997}" type="slidenum">
              <a:rPr lang="en-US">
                <a:cs typeface="Arial" charset="0"/>
              </a:rPr>
              <a:pPr fontAlgn="base">
                <a:spcBef>
                  <a:spcPct val="0"/>
                </a:spcBef>
                <a:spcAft>
                  <a:spcPct val="0"/>
                </a:spcAft>
                <a:defRPr/>
              </a:pPr>
              <a:t>20</a:t>
            </a:fld>
            <a:endParaRPr lang="en-US">
              <a:cs typeface="Arial" charset="0"/>
            </a:endParaRPr>
          </a:p>
        </p:txBody>
      </p:sp>
    </p:spTree>
    <p:extLst>
      <p:ext uri="{BB962C8B-B14F-4D97-AF65-F5344CB8AC3E}">
        <p14:creationId xmlns:p14="http://schemas.microsoft.com/office/powerpoint/2010/main" val="2849886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C89DE4-2DB9-4085-B1F6-72BAE1208E96}" type="slidenum">
              <a:rPr lang="en-US">
                <a:cs typeface="Arial" charset="0"/>
              </a:rPr>
              <a:pPr fontAlgn="base">
                <a:spcBef>
                  <a:spcPct val="0"/>
                </a:spcBef>
                <a:spcAft>
                  <a:spcPct val="0"/>
                </a:spcAft>
                <a:defRPr/>
              </a:pPr>
              <a:t>44</a:t>
            </a:fld>
            <a:endParaRPr lang="en-US">
              <a:cs typeface="Arial" charset="0"/>
            </a:endParaRPr>
          </a:p>
        </p:txBody>
      </p:sp>
      <p:sp>
        <p:nvSpPr>
          <p:cNvPr id="788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Figure 10.12 Cell Plate Formation Is a Distinctive Feature of Cytokinesis in Plant Cells </a:t>
            </a:r>
            <a:endParaRPr lang="en-US" smtClean="0"/>
          </a:p>
          <a:p>
            <a:pPr eaLnBrk="1" hangingPunct="1">
              <a:spcBef>
                <a:spcPct val="0"/>
              </a:spcBef>
            </a:pPr>
            <a:r>
              <a:rPr lang="en-US" smtClean="0"/>
              <a:t>(a) A microscopic view of mitosis and cytokinesis in lily pollen. The cell plate appears as a pale line in the center of the cell, in the last photograph in the series (telophase). (b) A diagrammatic view of the main events in mitosis and cytokinesis in a plant cell. Plant cells lack prominent centrosomes, but have structures that perform the same function.</a:t>
            </a:r>
          </a:p>
        </p:txBody>
      </p:sp>
    </p:spTree>
    <p:extLst>
      <p:ext uri="{BB962C8B-B14F-4D97-AF65-F5344CB8AC3E}">
        <p14:creationId xmlns:p14="http://schemas.microsoft.com/office/powerpoint/2010/main" val="2999989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C1E407-00C1-40FA-B507-3C37A923E9DD}" type="slidenum">
              <a:rPr lang="en-US">
                <a:cs typeface="Arial" charset="0"/>
              </a:rPr>
              <a:pPr fontAlgn="base">
                <a:spcBef>
                  <a:spcPct val="0"/>
                </a:spcBef>
                <a:spcAft>
                  <a:spcPct val="0"/>
                </a:spcAft>
                <a:defRPr/>
              </a:pPr>
              <a:t>54</a:t>
            </a:fld>
            <a:endParaRPr lang="en-US">
              <a:cs typeface="Arial" charset="0"/>
            </a:endParaRPr>
          </a:p>
        </p:txBody>
      </p:sp>
      <p:sp>
        <p:nvSpPr>
          <p:cNvPr id="860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Figure 10.14 In Meiosis, Each Daughter Cell Receives Half the Chromosome Set </a:t>
            </a:r>
            <a:endParaRPr lang="en-US" smtClean="0"/>
          </a:p>
          <a:p>
            <a:pPr eaLnBrk="1" hangingPunct="1">
              <a:spcBef>
                <a:spcPct val="0"/>
              </a:spcBef>
            </a:pPr>
            <a:r>
              <a:rPr lang="en-US" smtClean="0"/>
              <a:t>The maternal and paternal homologues are paired during prophase I through metaphase I, and separated from each other during anaphase. Meiosis II is similar to mitosis in that the sister chromatids that compose each replicated chromosome are pulled apart. For simplicity and clarity, not all the steps described in the text are illustrated here.</a:t>
            </a:r>
          </a:p>
        </p:txBody>
      </p:sp>
    </p:spTree>
    <p:extLst>
      <p:ext uri="{BB962C8B-B14F-4D97-AF65-F5344CB8AC3E}">
        <p14:creationId xmlns:p14="http://schemas.microsoft.com/office/powerpoint/2010/main" val="4233329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solidFill>
                  <a:prstClr val="black"/>
                </a:solidFill>
                <a:latin typeface="Calibri" pitchFamily="1" charset="0"/>
                <a:ea typeface="Arial" pitchFamily="1" charset="0"/>
                <a:cs typeface="Arial" pitchFamily="1" charset="0"/>
              </a:rPr>
              <a:pPr/>
              <a:t>74</a:t>
            </a:fld>
            <a:endParaRPr lang="en-US">
              <a:solidFill>
                <a:prstClr val="black"/>
              </a:solidFill>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extLst>
      <p:ext uri="{BB962C8B-B14F-4D97-AF65-F5344CB8AC3E}">
        <p14:creationId xmlns:p14="http://schemas.microsoft.com/office/powerpoint/2010/main" val="1560579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A0FDCB88-E6E7-184B-9F18-46FD59DE48EC}" type="slidenum">
              <a:rPr lang="en-US">
                <a:solidFill>
                  <a:prstClr val="black"/>
                </a:solidFill>
              </a:rPr>
              <a:pPr/>
              <a:t>75</a:t>
            </a:fld>
            <a:endParaRPr lang="en-US">
              <a:solidFill>
                <a:prstClr val="black"/>
              </a:solidFil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buFontTx/>
              <a:buChar char="•"/>
            </a:pPr>
            <a:r>
              <a:rPr lang="en-US">
                <a:latin typeface="Arial" pitchFamily="1" charset="0"/>
              </a:rPr>
              <a:t>The correct answer is D. This does not occur during interphase, but during mitosis.</a:t>
            </a:r>
          </a:p>
          <a:p>
            <a:pPr lvl="1" eaLnBrk="1" hangingPunct="1">
              <a:buFontTx/>
              <a:buChar char="•"/>
            </a:pPr>
            <a:r>
              <a:rPr lang="en-US">
                <a:latin typeface="Arial" pitchFamily="1" charset="0"/>
              </a:rPr>
              <a:t>It is important to stress that interphase is composed of 3 phases in which the cell grows and the chromosomes are duplicated. Students often believe that G</a:t>
            </a:r>
            <a:r>
              <a:rPr lang="en-US" baseline="-25000">
                <a:latin typeface="Arial" pitchFamily="1" charset="0"/>
              </a:rPr>
              <a:t>1</a:t>
            </a:r>
            <a:r>
              <a:rPr lang="en-US">
                <a:latin typeface="Arial" pitchFamily="1" charset="0"/>
              </a:rPr>
              <a:t>, S, and G</a:t>
            </a:r>
            <a:r>
              <a:rPr lang="en-US" baseline="-25000">
                <a:latin typeface="Arial" pitchFamily="1" charset="0"/>
              </a:rPr>
              <a:t>2</a:t>
            </a:r>
            <a:r>
              <a:rPr lang="en-US">
                <a:latin typeface="Arial" pitchFamily="1" charset="0"/>
              </a:rPr>
              <a:t> are in addition to interphase.</a:t>
            </a:r>
          </a:p>
          <a:p>
            <a:pPr lvl="1" eaLnBrk="1" hangingPunct="1">
              <a:buFontTx/>
              <a:buChar char="•"/>
            </a:pPr>
            <a:r>
              <a:rPr lang="en-US">
                <a:latin typeface="Arial" pitchFamily="1" charset="0"/>
              </a:rPr>
              <a:t>Answers A – C:  These are all true.  Growth occurs during G</a:t>
            </a:r>
            <a:r>
              <a:rPr lang="en-US" baseline="-25000">
                <a:latin typeface="Arial" pitchFamily="1" charset="0"/>
              </a:rPr>
              <a:t>1</a:t>
            </a:r>
            <a:r>
              <a:rPr lang="en-US">
                <a:latin typeface="Arial" pitchFamily="1" charset="0"/>
              </a:rPr>
              <a:t> and G</a:t>
            </a:r>
            <a:r>
              <a:rPr lang="en-US" baseline="-25000">
                <a:latin typeface="Arial" pitchFamily="1" charset="0"/>
              </a:rPr>
              <a:t>2</a:t>
            </a:r>
            <a:r>
              <a:rPr lang="en-US">
                <a:latin typeface="Arial" pitchFamily="1" charset="0"/>
              </a:rPr>
              <a:t> phases and the chromosomes are duplicated during S phase.</a:t>
            </a:r>
          </a:p>
        </p:txBody>
      </p:sp>
    </p:spTree>
    <p:extLst>
      <p:ext uri="{BB962C8B-B14F-4D97-AF65-F5344CB8AC3E}">
        <p14:creationId xmlns:p14="http://schemas.microsoft.com/office/powerpoint/2010/main" val="2018858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3508BC6-D9FB-4632-A4DF-18469129DE43}" type="datetimeFigureOut">
              <a:rPr lang="en-US"/>
              <a:pPr>
                <a:defRPr/>
              </a:pPr>
              <a:t>3/9/2014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2EBC99-BD84-411F-B77E-3A0ECB6D992D}"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09F419E-EF47-446D-B2A3-1299F5B3589E}" type="datetimeFigureOut">
              <a:rPr lang="en-US"/>
              <a:pPr>
                <a:defRPr/>
              </a:pPr>
              <a:t>3/9/2014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963B9E-E117-4AAB-AC43-76A5069D242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0685E33-E882-4426-AF22-8F3CC95DAA9C}" type="datetimeFigureOut">
              <a:rPr lang="en-US"/>
              <a:pPr>
                <a:defRPr/>
              </a:pPr>
              <a:t>3/9/2014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83B81A-31D5-49F3-8BC2-BAAE2D6A6447}"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a:solidFill>
                  <a:srgbClr val="000000"/>
                </a:solidFill>
              </a:rPr>
              <a:t>© 2009 W.W. Norton &amp; Company, Inc. DISCOVER BIOLOGY 4/e</a:t>
            </a:r>
          </a:p>
        </p:txBody>
      </p:sp>
      <p:sp>
        <p:nvSpPr>
          <p:cNvPr id="5" name="Rectangle 3"/>
          <p:cNvSpPr>
            <a:spLocks noGrp="1" noChangeArrowheads="1"/>
          </p:cNvSpPr>
          <p:nvPr>
            <p:ph type="sldNum" sz="quarter" idx="11"/>
          </p:nvPr>
        </p:nvSpPr>
        <p:spPr>
          <a:ln/>
        </p:spPr>
        <p:txBody>
          <a:bodyPr/>
          <a:lstStyle>
            <a:lvl1pPr>
              <a:defRPr/>
            </a:lvl1pPr>
          </a:lstStyle>
          <a:p>
            <a:pPr>
              <a:defRPr/>
            </a:pPr>
            <a:fld id="{2D849760-8B9C-404B-A609-BD863644EE6A}" type="slidenum">
              <a:rPr lang="en-US">
                <a:solidFill>
                  <a:srgbClr val="000000"/>
                </a:solidFill>
              </a:rPr>
              <a:pPr>
                <a:def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D09BE98-FF13-462F-B0E3-F478EDB943F6}" type="datetimeFigureOut">
              <a:rPr lang="en-US"/>
              <a:pPr>
                <a:defRPr/>
              </a:pPr>
              <a:t>3/9/2014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9C15CD-0A3D-450F-A3C1-D52C4020E32A}" type="slidenum">
              <a:rPr lang="en-US"/>
              <a:pPr>
                <a:defRPr/>
              </a:pPr>
              <a:t>‹#›</a:t>
            </a:fld>
            <a:endParaRPr lang="en-US" dirty="0"/>
          </a:p>
        </p:txBody>
      </p:sp>
    </p:spTree>
    <p:extLst>
      <p:ext uri="{BB962C8B-B14F-4D97-AF65-F5344CB8AC3E}">
        <p14:creationId xmlns:p14="http://schemas.microsoft.com/office/powerpoint/2010/main" val="4086054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F88994A-E9B3-4A2A-8D9F-BE4776790F73}" type="datetimeFigureOut">
              <a:rPr lang="en-US"/>
              <a:pPr>
                <a:defRPr/>
              </a:pPr>
              <a:t>3/9/2014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21F47C-9869-4B0D-92D8-60761E9016A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B040CE3-B07C-414D-ACE6-896129B72025}" type="datetimeFigureOut">
              <a:rPr lang="en-US"/>
              <a:pPr>
                <a:defRPr/>
              </a:pPr>
              <a:t>3/9/2014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497AC7-1230-47BE-ABAA-6DC8F45101F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95B19F7-2F51-4634-B738-294F5A3CDB40}" type="datetimeFigureOut">
              <a:rPr lang="en-US"/>
              <a:pPr>
                <a:defRPr/>
              </a:pPr>
              <a:t>3/9/2014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6D8E610-1AAE-4797-B3B3-969E111004B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5A5B611-3133-41DE-B8E4-628B19C66358}" type="datetimeFigureOut">
              <a:rPr lang="en-US"/>
              <a:pPr>
                <a:defRPr/>
              </a:pPr>
              <a:t>3/9/2014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69F84E5-7CA1-4F3B-998E-4207400E901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1921A30-59BB-4540-8747-A0E271ABD6D7}" type="datetimeFigureOut">
              <a:rPr lang="en-US"/>
              <a:pPr>
                <a:defRPr/>
              </a:pPr>
              <a:t>3/9/2014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D6F17AE-CAF9-480D-B498-285BFCD4C66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7C5BC59-61F6-4A97-BB9A-0CB2C7C95D86}" type="datetimeFigureOut">
              <a:rPr lang="en-US"/>
              <a:pPr>
                <a:defRPr/>
              </a:pPr>
              <a:t>3/9/2014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2C4C78D-21E8-4467-A2AB-53281686CA3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E9C4F88-FE48-47E7-8414-E1BE7367C5AA}" type="datetimeFigureOut">
              <a:rPr lang="en-US"/>
              <a:pPr>
                <a:defRPr/>
              </a:pPr>
              <a:t>3/9/2014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C93681-7F5A-477A-A86F-B88DEBD9F7C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DB4F25E-CC7B-428A-8E5A-B091F0FA1C99}" type="datetimeFigureOut">
              <a:rPr lang="en-US"/>
              <a:pPr>
                <a:defRPr/>
              </a:pPr>
              <a:t>3/9/2014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70CD1C-B0CF-4E96-A507-9DB2F43B85C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45C30A0-2FDC-4BBB-9D62-CD93D4202506}" type="datetimeFigureOut">
              <a:rPr lang="en-US"/>
              <a:pPr>
                <a:defRPr/>
              </a:pPr>
              <a:t>3/9/2014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6B93893-A31A-4D08-B4FB-A1C66BFAD26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lgn="ctr" defTabSz="914400">
              <a:defRPr/>
            </a:pPr>
            <a:r>
              <a:rPr lang="en-US">
                <a:solidFill>
                  <a:srgbClr val="000000"/>
                </a:solidFill>
                <a:latin typeface="Arial" pitchFamily="1" charset="0"/>
                <a:cs typeface="+mn-cs"/>
              </a:rPr>
              <a:t>© 2009 W.W. Norton &amp; Company, Inc. DISCOVER BIOLOGY 4/e</a:t>
            </a:r>
          </a:p>
        </p:txBody>
      </p:sp>
      <p:sp>
        <p:nvSpPr>
          <p:cNvPr id="40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1" charset="0"/>
              </a:defRPr>
            </a:lvl1pPr>
          </a:lstStyle>
          <a:p>
            <a:pPr defTabSz="914400">
              <a:defRPr/>
            </a:pPr>
            <a:fld id="{26EF5604-99A7-5F43-A829-8525B006CBFE}" type="slidenum">
              <a:rPr lang="en-US">
                <a:solidFill>
                  <a:srgbClr val="000000"/>
                </a:solidFill>
                <a:cs typeface="+mn-cs"/>
              </a:rPr>
              <a:pPr defTabSz="914400">
                <a:defRPr/>
              </a:pPr>
              <a:t>‹#›</a:t>
            </a:fld>
            <a:endParaRPr lang="en-US">
              <a:solidFill>
                <a:srgbClr val="000000"/>
              </a:solidFill>
              <a:cs typeface="+mn-cs"/>
            </a:endParaRPr>
          </a:p>
        </p:txBody>
      </p:sp>
      <p:grpSp>
        <p:nvGrpSpPr>
          <p:cNvPr id="2" name="Group 4"/>
          <p:cNvGrpSpPr>
            <a:grpSpLocks/>
          </p:cNvGrpSpPr>
          <p:nvPr/>
        </p:nvGrpSpPr>
        <p:grpSpPr bwMode="auto">
          <a:xfrm>
            <a:off x="0" y="0"/>
            <a:ext cx="9144000" cy="546100"/>
            <a:chOff x="0" y="0"/>
            <a:chExt cx="5760" cy="344"/>
          </a:xfrm>
        </p:grpSpPr>
        <p:sp>
          <p:nvSpPr>
            <p:cNvPr id="41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defTabSz="914400">
                <a:defRPr/>
              </a:pPr>
              <a:endParaRPr lang="en-US" sz="2400" dirty="0">
                <a:solidFill>
                  <a:srgbClr val="000000"/>
                </a:solidFill>
                <a:latin typeface="Times New Roman" pitchFamily="124" charset="0"/>
                <a:cs typeface="+mn-cs"/>
              </a:endParaRPr>
            </a:p>
          </p:txBody>
        </p:sp>
        <p:sp>
          <p:nvSpPr>
            <p:cNvPr id="41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endParaRPr>
            </a:p>
          </p:txBody>
        </p:sp>
        <p:sp>
          <p:nvSpPr>
            <p:cNvPr id="41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endParaRPr>
            </a:p>
          </p:txBody>
        </p:sp>
        <p:sp>
          <p:nvSpPr>
            <p:cNvPr id="41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endParaRPr>
            </a:p>
          </p:txBody>
        </p:sp>
        <p:sp>
          <p:nvSpPr>
            <p:cNvPr id="41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endParaRPr>
            </a:p>
          </p:txBody>
        </p:sp>
        <p:sp>
          <p:nvSpPr>
            <p:cNvPr id="41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endParaRPr>
            </a:p>
          </p:txBody>
        </p:sp>
        <p:sp>
          <p:nvSpPr>
            <p:cNvPr id="41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endParaRPr>
            </a:p>
          </p:txBody>
        </p:sp>
        <p:sp>
          <p:nvSpPr>
            <p:cNvPr id="41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endParaRPr>
            </a:p>
          </p:txBody>
        </p:sp>
        <p:sp>
          <p:nvSpPr>
            <p:cNvPr id="41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defRPr>
            </a:lvl1pPr>
          </a:lstStyle>
          <a:p>
            <a:pPr defTabSz="914400">
              <a:defRPr/>
            </a:pPr>
            <a:endParaRPr lang="en-US">
              <a:solidFill>
                <a:srgbClr val="000000"/>
              </a:solidFill>
              <a:cs typeface="+mn-cs"/>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Lst>
  <p:hf hdr="0" dt="0"/>
  <p:txStyles>
    <p:titleStyle>
      <a:lvl1pPr algn="l" rtl="0" eaLnBrk="0" fontAlgn="base" hangingPunct="0">
        <a:spcBef>
          <a:spcPct val="0"/>
        </a:spcBef>
        <a:spcAft>
          <a:spcPct val="0"/>
        </a:spcAft>
        <a:defRPr sz="4400">
          <a:solidFill>
            <a:schemeClr val="tx1"/>
          </a:solidFill>
          <a:latin typeface="+mj-lt"/>
          <a:ea typeface="ＭＳ Ｐゴシック" pitchFamily="1" charset="-128"/>
          <a:cs typeface="ＭＳ Ｐゴシック" pitchFamily="1" charset="-128"/>
        </a:defRPr>
      </a:lvl1pPr>
      <a:lvl2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2pPr>
      <a:lvl3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3pPr>
      <a:lvl4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4pPr>
      <a:lvl5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1" charset="2"/>
        <a:buChar char="n"/>
        <a:defRPr sz="32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lr>
          <a:schemeClr val="accent2"/>
        </a:buClr>
        <a:buSzPct val="80000"/>
        <a:buFont typeface="Wingdings" pitchFamily="1" charset="2"/>
        <a:buChar char="¨"/>
        <a:defRPr sz="2800">
          <a:solidFill>
            <a:schemeClr val="tx1"/>
          </a:solidFill>
          <a:latin typeface="+mn-lt"/>
          <a:ea typeface="ＭＳ Ｐゴシック" pitchFamily="1" charset="-128"/>
        </a:defRPr>
      </a:lvl2pPr>
      <a:lvl3pPr marL="1143000" indent="-228600" algn="l" rtl="0" eaLnBrk="0" fontAlgn="base" hangingPunct="0">
        <a:spcBef>
          <a:spcPct val="20000"/>
        </a:spcBef>
        <a:spcAft>
          <a:spcPct val="0"/>
        </a:spcAft>
        <a:buClr>
          <a:schemeClr val="bg2"/>
        </a:buClr>
        <a:buSzPct val="65000"/>
        <a:buFont typeface="Wingdings" pitchFamily="1" charset="2"/>
        <a:buChar char="n"/>
        <a:defRPr sz="2400">
          <a:solidFill>
            <a:schemeClr val="tx1"/>
          </a:solidFill>
          <a:latin typeface="+mn-lt"/>
          <a:ea typeface="ＭＳ Ｐゴシック" pitchFamily="1" charset="-128"/>
        </a:defRPr>
      </a:lvl3pPr>
      <a:lvl4pPr marL="1600200" indent="-228600" algn="l" rtl="0" eaLnBrk="0" fontAlgn="base" hangingPunct="0">
        <a:spcBef>
          <a:spcPct val="20000"/>
        </a:spcBef>
        <a:spcAft>
          <a:spcPct val="0"/>
        </a:spcAft>
        <a:buClr>
          <a:schemeClr val="accent2"/>
        </a:buClr>
        <a:buSzPct val="70000"/>
        <a:buFont typeface="Wingdings" pitchFamily="1" charset="2"/>
        <a:buChar char="¨"/>
        <a:defRPr sz="2000">
          <a:solidFill>
            <a:schemeClr val="tx1"/>
          </a:solidFill>
          <a:latin typeface="+mn-lt"/>
          <a:ea typeface="ＭＳ Ｐゴシック" pitchFamily="1" charset="-128"/>
        </a:defRPr>
      </a:lvl4pPr>
      <a:lvl5pPr marL="2057400" indent="-228600" algn="l" rtl="0" eaLnBrk="0" fontAlgn="base" hangingPunct="0">
        <a:spcBef>
          <a:spcPct val="20000"/>
        </a:spcBef>
        <a:spcAft>
          <a:spcPct val="0"/>
        </a:spcAft>
        <a:buClr>
          <a:schemeClr val="bg2"/>
        </a:buClr>
        <a:buFont typeface="Wingdings" pitchFamily="1" charset="2"/>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lr>
          <a:schemeClr val="bg2"/>
        </a:buClr>
        <a:buFont typeface="Wingdings" pitchFamily="124"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124"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124"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124"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6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7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685800" y="3200400"/>
            <a:ext cx="7923212" cy="936171"/>
          </a:xfrm>
          <a:effectLst>
            <a:outerShdw blurRad="25400" dist="12700" dir="2700000" algn="ctr" rotWithShape="0">
              <a:schemeClr val="tx1">
                <a:alpha val="74998"/>
              </a:schemeClr>
            </a:outerShdw>
          </a:effectLst>
        </p:spPr>
        <p:txBody>
          <a:bodyPr>
            <a:normAutofit fontScale="90000"/>
          </a:bodyPr>
          <a:lstStyle/>
          <a:p>
            <a:pPr algn="ctr" eaLnBrk="1" hangingPunct="1">
              <a:defRPr/>
            </a:pPr>
            <a:r>
              <a:rPr lang="en-US" sz="6000" b="1" dirty="0" smtClean="0">
                <a:solidFill>
                  <a:srgbClr val="E03C3C"/>
                </a:solidFill>
                <a:ea typeface="+mj-ea"/>
                <a:cs typeface="+mj-cs"/>
              </a:rPr>
              <a:t>Log into PAL</a:t>
            </a:r>
            <a:endParaRPr lang="en-US" sz="4800" b="1" dirty="0">
              <a:ea typeface="+mj-ea"/>
              <a:cs typeface="+mj-cs"/>
            </a:endParaRPr>
          </a:p>
        </p:txBody>
      </p:sp>
      <p:sp>
        <p:nvSpPr>
          <p:cNvPr id="14339" name="Rectangle 3"/>
          <p:cNvSpPr>
            <a:spLocks noGrp="1" noChangeArrowheads="1"/>
          </p:cNvSpPr>
          <p:nvPr>
            <p:ph type="subTitle" idx="1"/>
          </p:nvPr>
        </p:nvSpPr>
        <p:spPr>
          <a:xfrm>
            <a:off x="228600" y="1676400"/>
            <a:ext cx="8839200" cy="1524000"/>
          </a:xfrm>
        </p:spPr>
        <p:txBody>
          <a:bodyPr rtlCol="0">
            <a:normAutofit/>
          </a:bodyPr>
          <a:lstStyle/>
          <a:p>
            <a:pPr algn="ctr" eaLnBrk="1" fontAlgn="auto" hangingPunct="1">
              <a:lnSpc>
                <a:spcPct val="90000"/>
              </a:lnSpc>
              <a:spcAft>
                <a:spcPts val="0"/>
              </a:spcAft>
              <a:defRPr/>
            </a:pPr>
            <a:r>
              <a:rPr lang="en-US" sz="2800" b="1" dirty="0" smtClean="0"/>
              <a:t>Have you taken the latest quiz?</a:t>
            </a:r>
          </a:p>
          <a:p>
            <a:pPr algn="ctr" eaLnBrk="1" fontAlgn="auto" hangingPunct="1">
              <a:lnSpc>
                <a:spcPct val="90000"/>
              </a:lnSpc>
              <a:spcAft>
                <a:spcPts val="0"/>
              </a:spcAft>
              <a:defRPr/>
            </a:pPr>
            <a:r>
              <a:rPr lang="en-US" sz="2800" b="1" dirty="0" smtClean="0"/>
              <a:t>When is your next paper due?</a:t>
            </a:r>
          </a:p>
          <a:p>
            <a:pPr algn="ctr" eaLnBrk="1" fontAlgn="auto" hangingPunct="1">
              <a:lnSpc>
                <a:spcPct val="90000"/>
              </a:lnSpc>
              <a:spcAft>
                <a:spcPts val="0"/>
              </a:spcAft>
              <a:defRPr/>
            </a:pPr>
            <a:r>
              <a:rPr lang="en-US" sz="2800" b="1" dirty="0" smtClean="0"/>
              <a:t>If you are not sure, you need to</a:t>
            </a:r>
            <a:endParaRPr lang="en-US" sz="2800" dirty="0"/>
          </a:p>
        </p:txBody>
      </p:sp>
    </p:spTree>
    <p:extLst>
      <p:ext uri="{BB962C8B-B14F-4D97-AF65-F5344CB8AC3E}">
        <p14:creationId xmlns:p14="http://schemas.microsoft.com/office/powerpoint/2010/main" val="3855374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234777" y="274638"/>
            <a:ext cx="8637373" cy="1143000"/>
          </a:xfrm>
        </p:spPr>
        <p:txBody>
          <a:bodyPr/>
          <a:lstStyle/>
          <a:p>
            <a:pPr eaLnBrk="1" hangingPunct="1"/>
            <a:r>
              <a:rPr lang="en-US" sz="4000" dirty="0" smtClean="0"/>
              <a:t>Mitosis – eukaryote’s normal cell division </a:t>
            </a:r>
          </a:p>
        </p:txBody>
      </p:sp>
      <p:sp>
        <p:nvSpPr>
          <p:cNvPr id="19458" name="Content Placeholder 2"/>
          <p:cNvSpPr>
            <a:spLocks noGrp="1"/>
          </p:cNvSpPr>
          <p:nvPr>
            <p:ph idx="1"/>
          </p:nvPr>
        </p:nvSpPr>
        <p:spPr/>
        <p:txBody>
          <a:bodyPr/>
          <a:lstStyle/>
          <a:p>
            <a:pPr eaLnBrk="1" hangingPunct="1"/>
            <a:r>
              <a:rPr lang="en-US" dirty="0" smtClean="0"/>
              <a:t>Eukaryotes – equal DNA in each daughter</a:t>
            </a:r>
          </a:p>
          <a:p>
            <a:pPr eaLnBrk="1" hangingPunct="1"/>
            <a:r>
              <a:rPr lang="en-US" dirty="0" smtClean="0"/>
              <a:t>One normal cell </a:t>
            </a:r>
            <a:r>
              <a:rPr lang="en-US" dirty="0" smtClean="0">
                <a:sym typeface="Wingdings" pitchFamily="2" charset="2"/>
              </a:rPr>
              <a:t> adult human </a:t>
            </a:r>
          </a:p>
          <a:p>
            <a:pPr lvl="2" eaLnBrk="1" hangingPunct="1">
              <a:buNone/>
            </a:pPr>
            <a:r>
              <a:rPr lang="en-US" dirty="0" smtClean="0">
                <a:sym typeface="Wingdings" pitchFamily="2" charset="2"/>
              </a:rPr>
              <a:t>(or any other organism)</a:t>
            </a:r>
          </a:p>
          <a:p>
            <a:pPr lvl="2" eaLnBrk="1" hangingPunct="1">
              <a:buNone/>
            </a:pPr>
            <a:endParaRPr lang="en-US" dirty="0" smtClean="0">
              <a:sym typeface="Wingdings" pitchFamily="2" charset="2"/>
            </a:endParaRPr>
          </a:p>
          <a:p>
            <a:pPr eaLnBrk="1" hangingPunct="1"/>
            <a:r>
              <a:rPr lang="en-US" dirty="0" smtClean="0"/>
              <a:t>Replacement cells</a:t>
            </a:r>
          </a:p>
          <a:p>
            <a:pPr lvl="2" eaLnBrk="1" hangingPunct="1">
              <a:buNone/>
            </a:pPr>
            <a:r>
              <a:rPr lang="en-US" dirty="0" smtClean="0"/>
              <a:t>RBC wear out</a:t>
            </a:r>
          </a:p>
          <a:p>
            <a:pPr lvl="2" eaLnBrk="1" hangingPunct="1">
              <a:buNone/>
            </a:pPr>
            <a:r>
              <a:rPr lang="en-US" dirty="0" smtClean="0"/>
              <a:t>Stomach cells eaten by acid</a:t>
            </a:r>
          </a:p>
          <a:p>
            <a:pPr lvl="2" eaLnBrk="1" hangingPunct="1">
              <a:buNone/>
            </a:pPr>
            <a:r>
              <a:rPr lang="en-US" dirty="0" smtClean="0"/>
              <a:t>Skin cells worn away</a:t>
            </a:r>
          </a:p>
          <a:p>
            <a:pPr lvl="2" eaLnBrk="1" hangingPunct="1">
              <a:buNone/>
            </a:pPr>
            <a:endParaRPr lang="en-US"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figure_10_01"/>
          <p:cNvPicPr>
            <a:picLocks noChangeAspect="1" noChangeArrowheads="1"/>
          </p:cNvPicPr>
          <p:nvPr/>
        </p:nvPicPr>
        <p:blipFill>
          <a:blip r:embed="rId3"/>
          <a:srcRect/>
          <a:stretch>
            <a:fillRect/>
          </a:stretch>
        </p:blipFill>
        <p:spPr bwMode="auto">
          <a:xfrm>
            <a:off x="1397000" y="215900"/>
            <a:ext cx="6362700" cy="643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sz="4000" dirty="0" smtClean="0"/>
              <a:t>Mitosis – asexual reproduction </a:t>
            </a:r>
          </a:p>
        </p:txBody>
      </p:sp>
      <p:sp>
        <p:nvSpPr>
          <p:cNvPr id="34818" name="Content Placeholder 2"/>
          <p:cNvSpPr>
            <a:spLocks noGrp="1"/>
          </p:cNvSpPr>
          <p:nvPr>
            <p:ph idx="1"/>
          </p:nvPr>
        </p:nvSpPr>
        <p:spPr/>
        <p:txBody>
          <a:bodyPr/>
          <a:lstStyle/>
          <a:p>
            <a:pPr eaLnBrk="1" hangingPunct="1"/>
            <a:r>
              <a:rPr lang="en-US" dirty="0" smtClean="0"/>
              <a:t>Many single-celled eukaryotes</a:t>
            </a:r>
          </a:p>
          <a:p>
            <a:pPr eaLnBrk="1" hangingPunct="1"/>
            <a:endParaRPr lang="en-US" dirty="0" smtClean="0"/>
          </a:p>
          <a:p>
            <a:pPr eaLnBrk="1" hangingPunct="1"/>
            <a:r>
              <a:rPr lang="en-US" dirty="0" smtClean="0"/>
              <a:t>Some </a:t>
            </a:r>
            <a:r>
              <a:rPr lang="en-US" dirty="0" err="1" smtClean="0"/>
              <a:t>multicellular</a:t>
            </a:r>
            <a:r>
              <a:rPr lang="en-US" dirty="0" smtClean="0"/>
              <a:t> eukaryotes</a:t>
            </a:r>
          </a:p>
          <a:p>
            <a:pPr lvl="2" eaLnBrk="1" hangingPunct="1">
              <a:buNone/>
            </a:pPr>
            <a:r>
              <a:rPr lang="en-US" dirty="0" smtClean="0"/>
              <a:t>Example:  fungi, seaweed, and sponges</a:t>
            </a:r>
          </a:p>
          <a:p>
            <a:pPr eaLnBrk="1" hangingPunct="1"/>
            <a:endParaRPr lang="en-US" dirty="0" smtClean="0"/>
          </a:p>
          <a:p>
            <a:pPr eaLnBrk="1" hangingPunct="1"/>
            <a:r>
              <a:rPr lang="en-US" dirty="0" smtClean="0">
                <a:solidFill>
                  <a:srgbClr val="FF0000"/>
                </a:solidFill>
              </a:rPr>
              <a:t>DO NOT ASK </a:t>
            </a:r>
            <a:r>
              <a:rPr lang="en-US" dirty="0" smtClean="0"/>
              <a:t>(yet)</a:t>
            </a:r>
          </a:p>
          <a:p>
            <a:pPr eaLnBrk="1" hangingPunct="1"/>
            <a:endParaRPr lang="en-US" dirty="0" smtClean="0"/>
          </a:p>
          <a:p>
            <a:pPr lvl="2" eaLnBrk="1" hangingPunct="1">
              <a:buNone/>
            </a:pPr>
            <a:endParaRPr lang="en-US" dirty="0" smtClean="0"/>
          </a:p>
          <a:p>
            <a:pPr lvl="2" eaLnBrk="1" hangingPunct="1">
              <a:buNone/>
            </a:pPr>
            <a:endParaRPr lang="en-US" dirty="0" smtClean="0"/>
          </a:p>
        </p:txBody>
      </p:sp>
      <p:pic>
        <p:nvPicPr>
          <p:cNvPr id="96258" name="Picture 2" descr="small shark circling deep sea diver animated gif - Jawshark.com"/>
          <p:cNvPicPr>
            <a:picLocks noChangeAspect="1" noChangeArrowheads="1" noCrop="1"/>
          </p:cNvPicPr>
          <p:nvPr/>
        </p:nvPicPr>
        <p:blipFill>
          <a:blip r:embed="rId2"/>
          <a:srcRect/>
          <a:stretch>
            <a:fillRect/>
          </a:stretch>
        </p:blipFill>
        <p:spPr bwMode="auto">
          <a:xfrm>
            <a:off x="3677251" y="3947984"/>
            <a:ext cx="2838450" cy="238125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sz="4000" dirty="0" smtClean="0"/>
              <a:t>Eukaryotes – “mitotic division”</a:t>
            </a:r>
          </a:p>
        </p:txBody>
      </p:sp>
      <p:sp>
        <p:nvSpPr>
          <p:cNvPr id="3" name="Content Placeholder 2"/>
          <p:cNvSpPr>
            <a:spLocks noGrp="1"/>
          </p:cNvSpPr>
          <p:nvPr>
            <p:ph idx="1"/>
          </p:nvPr>
        </p:nvSpPr>
        <p:spPr/>
        <p:txBody>
          <a:bodyPr>
            <a:normAutofit/>
          </a:bodyPr>
          <a:lstStyle/>
          <a:p>
            <a:pPr eaLnBrk="1" hangingPunct="1">
              <a:lnSpc>
                <a:spcPct val="90000"/>
              </a:lnSpc>
            </a:pPr>
            <a:r>
              <a:rPr lang="en-US" b="1" dirty="0" smtClean="0"/>
              <a:t>Mitotic division</a:t>
            </a:r>
            <a:r>
              <a:rPr lang="en-US" dirty="0" smtClean="0"/>
              <a:t> – 1 parent </a:t>
            </a:r>
            <a:r>
              <a:rPr lang="en-US" dirty="0" smtClean="0">
                <a:sym typeface="Wingdings" pitchFamily="2" charset="2"/>
              </a:rPr>
              <a:t> 2 daughter cell</a:t>
            </a:r>
            <a:r>
              <a:rPr lang="en-US" dirty="0" smtClean="0"/>
              <a:t>s</a:t>
            </a:r>
          </a:p>
          <a:p>
            <a:pPr lvl="2" eaLnBrk="1" hangingPunct="1">
              <a:lnSpc>
                <a:spcPct val="90000"/>
              </a:lnSpc>
              <a:buNone/>
            </a:pPr>
            <a:r>
              <a:rPr lang="en-US" dirty="0" smtClean="0"/>
              <a:t>Each daughter identical to parent</a:t>
            </a:r>
          </a:p>
          <a:p>
            <a:pPr lvl="2" eaLnBrk="1" hangingPunct="1">
              <a:lnSpc>
                <a:spcPct val="90000"/>
              </a:lnSpc>
              <a:buNone/>
            </a:pPr>
            <a:r>
              <a:rPr lang="en-US" dirty="0" smtClean="0"/>
              <a:t>Same DNA as parent</a:t>
            </a:r>
          </a:p>
          <a:p>
            <a:pPr eaLnBrk="1" hangingPunct="1">
              <a:lnSpc>
                <a:spcPct val="90000"/>
              </a:lnSpc>
            </a:pPr>
            <a:r>
              <a:rPr lang="en-US" dirty="0" smtClean="0"/>
              <a:t>Two processes in mitotic division</a:t>
            </a:r>
          </a:p>
          <a:p>
            <a:pPr lvl="2" eaLnBrk="1" hangingPunct="1">
              <a:lnSpc>
                <a:spcPct val="90000"/>
              </a:lnSpc>
              <a:buNone/>
            </a:pPr>
            <a:r>
              <a:rPr lang="en-US" dirty="0" smtClean="0"/>
              <a:t>Mitosis – dividing the nucleus</a:t>
            </a:r>
          </a:p>
          <a:p>
            <a:pPr lvl="2" eaLnBrk="1" hangingPunct="1">
              <a:lnSpc>
                <a:spcPct val="90000"/>
              </a:lnSpc>
              <a:buNone/>
            </a:pPr>
            <a:r>
              <a:rPr lang="en-US" dirty="0" err="1" smtClean="0"/>
              <a:t>Cytokinesis</a:t>
            </a:r>
            <a:r>
              <a:rPr lang="en-US" dirty="0" smtClean="0"/>
              <a:t> – dividing the rest of the cell</a:t>
            </a:r>
          </a:p>
        </p:txBody>
      </p:sp>
      <p:pic>
        <p:nvPicPr>
          <p:cNvPr id="99330" name="Picture 2" descr="http://movi.ca/im/mio/Firestarter6305078157L.jpg"/>
          <p:cNvPicPr>
            <a:picLocks noChangeAspect="1" noChangeArrowheads="1"/>
          </p:cNvPicPr>
          <p:nvPr/>
        </p:nvPicPr>
        <p:blipFill>
          <a:blip r:embed="rId2"/>
          <a:srcRect/>
          <a:stretch>
            <a:fillRect/>
          </a:stretch>
        </p:blipFill>
        <p:spPr bwMode="auto">
          <a:xfrm>
            <a:off x="6630515" y="3537504"/>
            <a:ext cx="2056285" cy="2831117"/>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Prokaryotes – binary fission</a:t>
            </a:r>
            <a:endParaRPr lang="en-US" dirty="0"/>
          </a:p>
        </p:txBody>
      </p:sp>
      <p:sp>
        <p:nvSpPr>
          <p:cNvPr id="3" name="Content Placeholder 2"/>
          <p:cNvSpPr>
            <a:spLocks noGrp="1"/>
          </p:cNvSpPr>
          <p:nvPr>
            <p:ph idx="1"/>
          </p:nvPr>
        </p:nvSpPr>
        <p:spPr>
          <a:xfrm>
            <a:off x="457200" y="1600200"/>
            <a:ext cx="4090086" cy="4525963"/>
          </a:xfrm>
        </p:spPr>
        <p:txBody>
          <a:bodyPr/>
          <a:lstStyle/>
          <a:p>
            <a:r>
              <a:rPr lang="en-US" dirty="0" smtClean="0"/>
              <a:t>Prokaryote cell repro</a:t>
            </a:r>
          </a:p>
          <a:p>
            <a:pPr lvl="2">
              <a:buNone/>
            </a:pPr>
            <a:r>
              <a:rPr lang="en-US" dirty="0" smtClean="0"/>
              <a:t>“binary fission”</a:t>
            </a:r>
          </a:p>
          <a:p>
            <a:endParaRPr lang="en-US" dirty="0" smtClean="0"/>
          </a:p>
          <a:p>
            <a:r>
              <a:rPr lang="en-US" dirty="0" smtClean="0"/>
              <a:t>Same idea as mitosis</a:t>
            </a:r>
          </a:p>
          <a:p>
            <a:endParaRPr lang="en-US" dirty="0" smtClean="0"/>
          </a:p>
          <a:p>
            <a:r>
              <a:rPr lang="en-US" dirty="0" smtClean="0"/>
              <a:t>No nucleus to divide</a:t>
            </a:r>
            <a:endParaRPr lang="en-US" dirty="0"/>
          </a:p>
        </p:txBody>
      </p:sp>
      <p:pic>
        <p:nvPicPr>
          <p:cNvPr id="2050" name="Picture 2" descr="F:\BSC 1005 - Survey\resources\jpgs labled\ch10\figure_10_02_nb.jpg"/>
          <p:cNvPicPr>
            <a:picLocks noChangeAspect="1" noChangeArrowheads="1"/>
          </p:cNvPicPr>
          <p:nvPr/>
        </p:nvPicPr>
        <p:blipFill>
          <a:blip r:embed="rId2"/>
          <a:srcRect/>
          <a:stretch>
            <a:fillRect/>
          </a:stretch>
        </p:blipFill>
        <p:spPr bwMode="auto">
          <a:xfrm>
            <a:off x="4942374" y="1235676"/>
            <a:ext cx="3027080" cy="539965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sz="4000" dirty="0" smtClean="0"/>
              <a:t>Mitosis – DNA In Daughter Cells</a:t>
            </a:r>
          </a:p>
        </p:txBody>
      </p:sp>
      <p:sp>
        <p:nvSpPr>
          <p:cNvPr id="19458" name="Content Placeholder 2"/>
          <p:cNvSpPr>
            <a:spLocks noGrp="1"/>
          </p:cNvSpPr>
          <p:nvPr>
            <p:ph idx="1"/>
          </p:nvPr>
        </p:nvSpPr>
        <p:spPr/>
        <p:txBody>
          <a:bodyPr/>
          <a:lstStyle/>
          <a:p>
            <a:pPr eaLnBrk="1" hangingPunct="1"/>
            <a:r>
              <a:rPr lang="en-US" dirty="0" smtClean="0"/>
              <a:t>Same DNA as each other</a:t>
            </a:r>
          </a:p>
          <a:p>
            <a:pPr eaLnBrk="1" hangingPunct="1"/>
            <a:r>
              <a:rPr lang="en-US" dirty="0" smtClean="0"/>
              <a:t>Same amount as parent originally had</a:t>
            </a:r>
          </a:p>
          <a:p>
            <a:pPr eaLnBrk="1" hangingPunct="1"/>
            <a:r>
              <a:rPr lang="en-US" dirty="0" smtClean="0">
                <a:sym typeface="Wingdings" pitchFamily="2" charset="2"/>
              </a:rPr>
              <a:t>How?</a:t>
            </a:r>
          </a:p>
          <a:p>
            <a:pPr lvl="1" eaLnBrk="1" hangingPunct="1"/>
            <a:r>
              <a:rPr lang="en-US" dirty="0" smtClean="0">
                <a:sym typeface="Wingdings" pitchFamily="2" charset="2"/>
              </a:rPr>
              <a:t>Double the DNA, then Divide</a:t>
            </a:r>
          </a:p>
          <a:p>
            <a:pPr eaLnBrk="1" hangingPunct="1"/>
            <a:r>
              <a:rPr lang="en-US" dirty="0" smtClean="0">
                <a:sym typeface="Wingdings" pitchFamily="2" charset="2"/>
              </a:rPr>
              <a:t>When? </a:t>
            </a:r>
          </a:p>
          <a:p>
            <a:pPr lvl="1" eaLnBrk="1" hangingPunct="1"/>
            <a:r>
              <a:rPr lang="en-US" dirty="0" smtClean="0">
                <a:sym typeface="Wingdings" pitchFamily="2" charset="2"/>
              </a:rPr>
              <a:t>Before mitosis</a:t>
            </a:r>
          </a:p>
          <a:p>
            <a:pPr lvl="1" eaLnBrk="1" hangingPunct="1"/>
            <a:r>
              <a:rPr lang="en-US" dirty="0" smtClean="0">
                <a:sym typeface="Wingdings" pitchFamily="2" charset="2"/>
              </a:rPr>
              <a:t>“INTERPHASE”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Both mitosis and binary fission</a:t>
            </a:r>
            <a:endParaRPr lang="en-US" dirty="0"/>
          </a:p>
        </p:txBody>
      </p:sp>
      <p:sp>
        <p:nvSpPr>
          <p:cNvPr id="3" name="Content Placeholder 2"/>
          <p:cNvSpPr>
            <a:spLocks noGrp="1"/>
          </p:cNvSpPr>
          <p:nvPr>
            <p:ph idx="1"/>
          </p:nvPr>
        </p:nvSpPr>
        <p:spPr/>
        <p:txBody>
          <a:bodyPr/>
          <a:lstStyle/>
          <a:p>
            <a:r>
              <a:rPr lang="en-US" dirty="0" smtClean="0"/>
              <a:t>Mitosis - “</a:t>
            </a:r>
            <a:r>
              <a:rPr lang="en-US" dirty="0" smtClean="0">
                <a:solidFill>
                  <a:srgbClr val="FF0000"/>
                </a:solidFill>
              </a:rPr>
              <a:t>Double</a:t>
            </a:r>
            <a:r>
              <a:rPr lang="en-US" dirty="0" smtClean="0"/>
              <a:t> the DNA, then divide”</a:t>
            </a:r>
          </a:p>
          <a:p>
            <a:endParaRPr lang="en-US" dirty="0" smtClean="0"/>
          </a:p>
          <a:p>
            <a:r>
              <a:rPr lang="en-US" dirty="0" smtClean="0"/>
              <a:t>Parent starts with </a:t>
            </a:r>
            <a:r>
              <a:rPr lang="en-US" dirty="0" smtClean="0">
                <a:solidFill>
                  <a:srgbClr val="92D050"/>
                </a:solidFill>
              </a:rPr>
              <a:t>normal</a:t>
            </a:r>
          </a:p>
          <a:p>
            <a:r>
              <a:rPr lang="en-US" dirty="0" smtClean="0"/>
              <a:t>Parent </a:t>
            </a:r>
            <a:r>
              <a:rPr lang="en-US" dirty="0" smtClean="0">
                <a:solidFill>
                  <a:srgbClr val="FF0000"/>
                </a:solidFill>
              </a:rPr>
              <a:t>DOUBLES</a:t>
            </a:r>
            <a:r>
              <a:rPr lang="en-US" dirty="0" smtClean="0"/>
              <a:t> the </a:t>
            </a:r>
            <a:r>
              <a:rPr lang="en-US" dirty="0" err="1" smtClean="0"/>
              <a:t>dna</a:t>
            </a:r>
            <a:endParaRPr lang="en-US" dirty="0" smtClean="0"/>
          </a:p>
          <a:p>
            <a:r>
              <a:rPr lang="en-US" dirty="0" smtClean="0"/>
              <a:t>Parent divides</a:t>
            </a:r>
          </a:p>
          <a:p>
            <a:pPr lvl="2">
              <a:buNone/>
            </a:pPr>
            <a:r>
              <a:rPr lang="en-US" dirty="0" smtClean="0"/>
              <a:t>1 parent </a:t>
            </a:r>
            <a:r>
              <a:rPr lang="en-US" dirty="0" smtClean="0">
                <a:sym typeface="Wingdings" pitchFamily="2" charset="2"/>
              </a:rPr>
              <a:t> 2 daughter cells</a:t>
            </a:r>
          </a:p>
          <a:p>
            <a:r>
              <a:rPr lang="en-US" dirty="0" smtClean="0">
                <a:sym typeface="Wingdings" pitchFamily="2" charset="2"/>
              </a:rPr>
              <a:t>Each daughter has </a:t>
            </a:r>
            <a:r>
              <a:rPr lang="en-US" dirty="0" smtClean="0">
                <a:solidFill>
                  <a:srgbClr val="92D050"/>
                </a:solidFill>
                <a:sym typeface="Wingdings" pitchFamily="2" charset="2"/>
              </a:rPr>
              <a:t>normal</a:t>
            </a:r>
            <a:r>
              <a:rPr lang="en-US" dirty="0" smtClean="0">
                <a:sym typeface="Wingdings" pitchFamily="2" charset="2"/>
              </a:rPr>
              <a:t> amount of DNA</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Interphase</a:t>
            </a:r>
            <a:r>
              <a:rPr lang="en-US" dirty="0" smtClean="0"/>
              <a:t> – when we double</a:t>
            </a:r>
            <a:endParaRPr lang="en-US" dirty="0"/>
          </a:p>
        </p:txBody>
      </p:sp>
      <p:sp>
        <p:nvSpPr>
          <p:cNvPr id="3" name="Content Placeholder 2"/>
          <p:cNvSpPr>
            <a:spLocks noGrp="1"/>
          </p:cNvSpPr>
          <p:nvPr>
            <p:ph idx="1"/>
          </p:nvPr>
        </p:nvSpPr>
        <p:spPr/>
        <p:txBody>
          <a:bodyPr/>
          <a:lstStyle/>
          <a:p>
            <a:r>
              <a:rPr lang="en-US" dirty="0" smtClean="0"/>
              <a:t>“Interphase” = time between divisions</a:t>
            </a:r>
          </a:p>
          <a:p>
            <a:pPr marL="0" indent="0">
              <a:buNone/>
            </a:pPr>
            <a:r>
              <a:rPr lang="en-US" dirty="0" smtClean="0"/>
              <a:t>			most of the time is spent in interphase</a:t>
            </a:r>
          </a:p>
          <a:p>
            <a:r>
              <a:rPr lang="en-US" dirty="0" smtClean="0"/>
              <a:t>Doubling of DNA happens during </a:t>
            </a:r>
            <a:r>
              <a:rPr lang="en-US" dirty="0" err="1" smtClean="0"/>
              <a:t>interphase</a:t>
            </a:r>
            <a:endParaRPr lang="en-US" dirty="0" smtClean="0"/>
          </a:p>
          <a:p>
            <a:endParaRPr lang="en-US" dirty="0" smtClean="0"/>
          </a:p>
          <a:p>
            <a:r>
              <a:rPr lang="en-US" dirty="0" smtClean="0"/>
              <a:t>More details later</a:t>
            </a:r>
            <a:endParaRPr lang="en-US" dirty="0"/>
          </a:p>
        </p:txBody>
      </p:sp>
      <p:pic>
        <p:nvPicPr>
          <p:cNvPr id="4" name="Picture 2" descr="http://cyberbridge.mcb.harvard.edu/images/mitosis4_1.png"/>
          <p:cNvPicPr>
            <a:picLocks noChangeAspect="1" noChangeArrowheads="1"/>
          </p:cNvPicPr>
          <p:nvPr/>
        </p:nvPicPr>
        <p:blipFill>
          <a:blip r:embed="rId2"/>
          <a:srcRect/>
          <a:stretch>
            <a:fillRect/>
          </a:stretch>
        </p:blipFill>
        <p:spPr bwMode="auto">
          <a:xfrm>
            <a:off x="4164681" y="3357904"/>
            <a:ext cx="3765160" cy="2980751"/>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eaLnBrk="1" hangingPunct="1"/>
            <a:r>
              <a:rPr lang="en-US" smtClean="0"/>
              <a:t>The Cell Cycle</a:t>
            </a:r>
          </a:p>
        </p:txBody>
      </p:sp>
      <p:sp>
        <p:nvSpPr>
          <p:cNvPr id="41986" name="Content Placeholder 2"/>
          <p:cNvSpPr>
            <a:spLocks noGrp="1"/>
          </p:cNvSpPr>
          <p:nvPr>
            <p:ph idx="1"/>
          </p:nvPr>
        </p:nvSpPr>
        <p:spPr>
          <a:xfrm>
            <a:off x="457200" y="1218460"/>
            <a:ext cx="8229600" cy="4525963"/>
          </a:xfrm>
        </p:spPr>
        <p:txBody>
          <a:bodyPr/>
          <a:lstStyle/>
          <a:p>
            <a:pPr eaLnBrk="1" hangingPunct="1"/>
            <a:r>
              <a:rPr lang="en-US" dirty="0" smtClean="0"/>
              <a:t>The </a:t>
            </a:r>
            <a:r>
              <a:rPr lang="en-US" b="1" dirty="0" smtClean="0"/>
              <a:t>cell cycle </a:t>
            </a:r>
            <a:r>
              <a:rPr lang="en-US" dirty="0" smtClean="0"/>
              <a:t>= new cell </a:t>
            </a:r>
            <a:r>
              <a:rPr lang="en-US" dirty="0" smtClean="0">
                <a:sym typeface="Wingdings" pitchFamily="2" charset="2"/>
              </a:rPr>
              <a:t> dividing cell</a:t>
            </a:r>
          </a:p>
          <a:p>
            <a:pPr eaLnBrk="1" hangingPunct="1"/>
            <a:endParaRPr lang="en-US" dirty="0" smtClean="0"/>
          </a:p>
          <a:p>
            <a:pPr eaLnBrk="1" hangingPunct="1"/>
            <a:r>
              <a:rPr lang="en-US" dirty="0" smtClean="0"/>
              <a:t>90 minutes to 24 hours, varies with cell type</a:t>
            </a:r>
          </a:p>
          <a:p>
            <a:pPr eaLnBrk="1" hangingPunct="1"/>
            <a:endParaRPr lang="en-US" dirty="0" smtClean="0"/>
          </a:p>
          <a:p>
            <a:pPr eaLnBrk="1" hangingPunct="1"/>
            <a:r>
              <a:rPr lang="en-US" dirty="0" smtClean="0"/>
              <a:t>Two main stages</a:t>
            </a:r>
          </a:p>
          <a:p>
            <a:pPr lvl="2" eaLnBrk="1" hangingPunct="1">
              <a:buNone/>
            </a:pPr>
            <a:r>
              <a:rPr lang="en-US" dirty="0" err="1" smtClean="0"/>
              <a:t>Interphase</a:t>
            </a:r>
            <a:endParaRPr lang="en-US" dirty="0" smtClean="0"/>
          </a:p>
          <a:p>
            <a:pPr lvl="2" eaLnBrk="1" hangingPunct="1">
              <a:buNone/>
            </a:pPr>
            <a:r>
              <a:rPr lang="en-US" dirty="0" smtClean="0"/>
              <a:t>Mitosis (cell division)</a:t>
            </a:r>
          </a:p>
          <a:p>
            <a:pPr eaLnBrk="1" hangingPunct="1"/>
            <a:endParaRPr lang="en-US" dirty="0" smtClean="0"/>
          </a:p>
          <a:p>
            <a:pPr eaLnBrk="1" hangingPunct="1"/>
            <a:endParaRPr lang="en-US" dirty="0" smtClean="0"/>
          </a:p>
        </p:txBody>
      </p:sp>
      <p:pic>
        <p:nvPicPr>
          <p:cNvPr id="4" name="Picture 2" descr="http://cyberbridge.mcb.harvard.edu/images/mitosis4_1.png"/>
          <p:cNvPicPr>
            <a:picLocks noChangeAspect="1" noChangeArrowheads="1"/>
          </p:cNvPicPr>
          <p:nvPr/>
        </p:nvPicPr>
        <p:blipFill>
          <a:blip r:embed="rId2"/>
          <a:srcRect/>
          <a:stretch>
            <a:fillRect/>
          </a:stretch>
        </p:blipFill>
        <p:spPr bwMode="auto">
          <a:xfrm>
            <a:off x="4173560" y="2956265"/>
            <a:ext cx="4054434" cy="320976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en-US" dirty="0" smtClean="0"/>
              <a:t>Cell Cycle – 2 main stages</a:t>
            </a:r>
          </a:p>
        </p:txBody>
      </p:sp>
      <p:sp>
        <p:nvSpPr>
          <p:cNvPr id="43010" name="Content Placeholder 2"/>
          <p:cNvSpPr>
            <a:spLocks noGrp="1"/>
          </p:cNvSpPr>
          <p:nvPr>
            <p:ph idx="1"/>
          </p:nvPr>
        </p:nvSpPr>
        <p:spPr>
          <a:xfrm>
            <a:off x="457200" y="1342747"/>
            <a:ext cx="8229600" cy="4525963"/>
          </a:xfrm>
        </p:spPr>
        <p:txBody>
          <a:bodyPr/>
          <a:lstStyle/>
          <a:p>
            <a:pPr eaLnBrk="1" hangingPunct="1">
              <a:lnSpc>
                <a:spcPct val="90000"/>
              </a:lnSpc>
            </a:pPr>
            <a:r>
              <a:rPr lang="en-US" sz="3000" dirty="0" err="1" smtClean="0"/>
              <a:t>Interphase</a:t>
            </a:r>
            <a:r>
              <a:rPr lang="en-US" sz="3000" dirty="0" smtClean="0"/>
              <a:t>:</a:t>
            </a:r>
          </a:p>
          <a:p>
            <a:pPr lvl="1" eaLnBrk="1" hangingPunct="1">
              <a:lnSpc>
                <a:spcPct val="90000"/>
              </a:lnSpc>
            </a:pPr>
            <a:r>
              <a:rPr lang="en-US" sz="2600" dirty="0" smtClean="0"/>
              <a:t>Does normal cell stuff</a:t>
            </a:r>
          </a:p>
          <a:p>
            <a:pPr lvl="2" eaLnBrk="1" hangingPunct="1">
              <a:lnSpc>
                <a:spcPct val="90000"/>
              </a:lnSpc>
            </a:pPr>
            <a:r>
              <a:rPr lang="en-US" sz="2200" dirty="0" smtClean="0"/>
              <a:t>Nutrients in, makes proteins, special functions</a:t>
            </a:r>
          </a:p>
          <a:p>
            <a:pPr lvl="1" eaLnBrk="1" hangingPunct="1">
              <a:lnSpc>
                <a:spcPct val="90000"/>
              </a:lnSpc>
            </a:pPr>
            <a:r>
              <a:rPr lang="en-US" sz="2600" dirty="0" smtClean="0"/>
              <a:t>Grows</a:t>
            </a:r>
          </a:p>
          <a:p>
            <a:pPr lvl="1" eaLnBrk="1" hangingPunct="1">
              <a:lnSpc>
                <a:spcPct val="90000"/>
              </a:lnSpc>
            </a:pPr>
            <a:r>
              <a:rPr lang="en-US" sz="2600" dirty="0" smtClean="0"/>
              <a:t>Gets ready to divide (includes “double the DNA”)</a:t>
            </a:r>
          </a:p>
          <a:p>
            <a:pPr eaLnBrk="1" hangingPunct="1">
              <a:lnSpc>
                <a:spcPct val="90000"/>
              </a:lnSpc>
            </a:pPr>
            <a:endParaRPr lang="en-US" sz="3000" dirty="0" smtClean="0"/>
          </a:p>
          <a:p>
            <a:pPr eaLnBrk="1" hangingPunct="1">
              <a:lnSpc>
                <a:spcPct val="90000"/>
              </a:lnSpc>
            </a:pPr>
            <a:r>
              <a:rPr lang="en-US" sz="3000" dirty="0" smtClean="0"/>
              <a:t>Mitosis (divides):</a:t>
            </a:r>
          </a:p>
          <a:p>
            <a:pPr lvl="1" eaLnBrk="1" hangingPunct="1">
              <a:lnSpc>
                <a:spcPct val="90000"/>
              </a:lnSpc>
            </a:pPr>
            <a:r>
              <a:rPr lang="en-US" sz="2600" dirty="0" smtClean="0"/>
              <a:t>Physical division of the cell</a:t>
            </a:r>
          </a:p>
          <a:p>
            <a:pPr lvl="1" eaLnBrk="1" hangingPunct="1">
              <a:lnSpc>
                <a:spcPct val="90000"/>
              </a:lnSpc>
            </a:pPr>
            <a:r>
              <a:rPr lang="en-US" sz="2600" dirty="0" smtClean="0"/>
              <a:t>Production of two daughter cells</a:t>
            </a:r>
          </a:p>
          <a:p>
            <a:pPr lvl="1" eaLnBrk="1" hangingPunct="1">
              <a:lnSpc>
                <a:spcPct val="90000"/>
              </a:lnSpc>
            </a:pPr>
            <a:endParaRPr lang="en-US" sz="2600" dirty="0" smtClean="0"/>
          </a:p>
        </p:txBody>
      </p:sp>
      <p:pic>
        <p:nvPicPr>
          <p:cNvPr id="4" name="Picture 2" descr="http://cyberbridge.mcb.harvard.edu/images/mitosis4_1.png"/>
          <p:cNvPicPr>
            <a:picLocks noChangeAspect="1" noChangeArrowheads="1"/>
          </p:cNvPicPr>
          <p:nvPr/>
        </p:nvPicPr>
        <p:blipFill>
          <a:blip r:embed="rId2"/>
          <a:srcRect/>
          <a:stretch>
            <a:fillRect/>
          </a:stretch>
        </p:blipFill>
        <p:spPr bwMode="auto">
          <a:xfrm>
            <a:off x="5726330" y="3648721"/>
            <a:ext cx="2960470" cy="234370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sz="4000" dirty="0" smtClean="0"/>
              <a:t>Chapter 10</a:t>
            </a:r>
          </a:p>
        </p:txBody>
      </p:sp>
      <p:sp>
        <p:nvSpPr>
          <p:cNvPr id="19458" name="Content Placeholder 2"/>
          <p:cNvSpPr>
            <a:spLocks noGrp="1"/>
          </p:cNvSpPr>
          <p:nvPr>
            <p:ph idx="1"/>
          </p:nvPr>
        </p:nvSpPr>
        <p:spPr/>
        <p:txBody>
          <a:bodyPr/>
          <a:lstStyle/>
          <a:p>
            <a:pPr algn="ctr" eaLnBrk="1" hangingPunct="1">
              <a:buNone/>
            </a:pPr>
            <a:r>
              <a:rPr lang="en-US" sz="7200" dirty="0" smtClean="0"/>
              <a:t>Cell Division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pPr eaLnBrk="1" hangingPunct="1"/>
            <a:r>
              <a:rPr lang="en-US" dirty="0" err="1" smtClean="0"/>
              <a:t>Interphase</a:t>
            </a:r>
            <a:r>
              <a:rPr lang="en-US" dirty="0" smtClean="0"/>
              <a:t> – three phases</a:t>
            </a:r>
          </a:p>
        </p:txBody>
      </p:sp>
      <p:sp>
        <p:nvSpPr>
          <p:cNvPr id="44034" name="Content Placeholder 2"/>
          <p:cNvSpPr>
            <a:spLocks noGrp="1"/>
          </p:cNvSpPr>
          <p:nvPr>
            <p:ph idx="1"/>
          </p:nvPr>
        </p:nvSpPr>
        <p:spPr>
          <a:xfrm>
            <a:off x="457200" y="1298359"/>
            <a:ext cx="8229600" cy="4525963"/>
          </a:xfrm>
        </p:spPr>
        <p:txBody>
          <a:bodyPr/>
          <a:lstStyle/>
          <a:p>
            <a:pPr eaLnBrk="1" hangingPunct="1"/>
            <a:r>
              <a:rPr lang="en-US" dirty="0" err="1" smtClean="0"/>
              <a:t>Interphase</a:t>
            </a:r>
            <a:r>
              <a:rPr lang="en-US" dirty="0" smtClean="0"/>
              <a:t> = G</a:t>
            </a:r>
            <a:r>
              <a:rPr lang="en-US" baseline="-25000" dirty="0" smtClean="0"/>
              <a:t>1</a:t>
            </a:r>
            <a:r>
              <a:rPr lang="en-US" dirty="0" smtClean="0"/>
              <a:t>, S, and G</a:t>
            </a:r>
            <a:r>
              <a:rPr lang="en-US" baseline="-25000" dirty="0" smtClean="0"/>
              <a:t>2</a:t>
            </a:r>
            <a:r>
              <a:rPr lang="en-US" dirty="0" smtClean="0"/>
              <a:t> </a:t>
            </a:r>
          </a:p>
          <a:p>
            <a:pPr lvl="1" eaLnBrk="1" hangingPunct="1"/>
            <a:r>
              <a:rPr lang="en-US" dirty="0" smtClean="0"/>
              <a:t>G</a:t>
            </a:r>
            <a:r>
              <a:rPr lang="en-US" baseline="-25000" dirty="0" smtClean="0"/>
              <a:t>1 </a:t>
            </a:r>
            <a:r>
              <a:rPr lang="en-US" dirty="0" smtClean="0"/>
              <a:t>= Grow  the cell </a:t>
            </a:r>
            <a:endParaRPr lang="en-US" baseline="-25000" dirty="0" smtClean="0"/>
          </a:p>
          <a:p>
            <a:pPr lvl="1" eaLnBrk="1" hangingPunct="1"/>
            <a:r>
              <a:rPr lang="en-US" dirty="0" smtClean="0"/>
              <a:t>S = “Synthesis”  (when we double the DNA)</a:t>
            </a:r>
          </a:p>
          <a:p>
            <a:pPr lvl="1" eaLnBrk="1" hangingPunct="1"/>
            <a:r>
              <a:rPr lang="en-US" dirty="0" smtClean="0"/>
              <a:t>G</a:t>
            </a:r>
            <a:r>
              <a:rPr lang="en-US" baseline="-25000" dirty="0" smtClean="0"/>
              <a:t>2</a:t>
            </a:r>
            <a:r>
              <a:rPr lang="en-US" dirty="0" smtClean="0"/>
              <a:t> = Grow some more </a:t>
            </a:r>
          </a:p>
          <a:p>
            <a:pPr eaLnBrk="1" hangingPunct="1"/>
            <a:endParaRPr lang="en-US" dirty="0" smtClean="0"/>
          </a:p>
          <a:p>
            <a:pPr eaLnBrk="1" hangingPunct="1"/>
            <a:endParaRPr lang="en-US" b="1" dirty="0" smtClean="0"/>
          </a:p>
        </p:txBody>
      </p:sp>
      <p:pic>
        <p:nvPicPr>
          <p:cNvPr id="5" name="Picture 2" descr="figure_10_05"/>
          <p:cNvPicPr>
            <a:picLocks noChangeAspect="1" noChangeArrowheads="1"/>
          </p:cNvPicPr>
          <p:nvPr/>
        </p:nvPicPr>
        <p:blipFill rotWithShape="1">
          <a:blip r:embed="rId3"/>
          <a:srcRect t="7131" b="7224"/>
          <a:stretch/>
        </p:blipFill>
        <p:spPr bwMode="auto">
          <a:xfrm>
            <a:off x="1995995" y="3329126"/>
            <a:ext cx="5678750" cy="3196531"/>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169863" y="274638"/>
            <a:ext cx="8785225" cy="1143000"/>
          </a:xfrm>
        </p:spPr>
        <p:txBody>
          <a:bodyPr/>
          <a:lstStyle/>
          <a:p>
            <a:pPr eaLnBrk="1" hangingPunct="1"/>
            <a:r>
              <a:rPr lang="en-US" sz="4000" dirty="0" smtClean="0"/>
              <a:t>Most Cells in Adult Don’t Divide</a:t>
            </a:r>
          </a:p>
        </p:txBody>
      </p:sp>
      <p:sp>
        <p:nvSpPr>
          <p:cNvPr id="48130" name="Content Placeholder 2"/>
          <p:cNvSpPr>
            <a:spLocks noGrp="1"/>
          </p:cNvSpPr>
          <p:nvPr>
            <p:ph idx="1"/>
          </p:nvPr>
        </p:nvSpPr>
        <p:spPr/>
        <p:txBody>
          <a:bodyPr/>
          <a:lstStyle/>
          <a:p>
            <a:pPr eaLnBrk="1" hangingPunct="1"/>
            <a:r>
              <a:rPr lang="en-US" dirty="0" smtClean="0"/>
              <a:t>Most adult cells enter a </a:t>
            </a:r>
            <a:r>
              <a:rPr lang="en-US" dirty="0" err="1" smtClean="0"/>
              <a:t>nondividing</a:t>
            </a:r>
            <a:r>
              <a:rPr lang="en-US" dirty="0" smtClean="0"/>
              <a:t> phase called G</a:t>
            </a:r>
            <a:r>
              <a:rPr lang="en-US" baseline="-25000" dirty="0" smtClean="0"/>
              <a:t>0</a:t>
            </a:r>
            <a:r>
              <a:rPr lang="en-US" dirty="0" smtClean="0"/>
              <a:t> </a:t>
            </a:r>
          </a:p>
          <a:p>
            <a:pPr eaLnBrk="1" hangingPunct="1"/>
            <a:endParaRPr lang="en-US" dirty="0" smtClean="0"/>
          </a:p>
          <a:p>
            <a:pPr eaLnBrk="1" hangingPunct="1"/>
            <a:r>
              <a:rPr lang="en-US" dirty="0" smtClean="0"/>
              <a:t>The G</a:t>
            </a:r>
            <a:r>
              <a:rPr lang="en-US" baseline="-25000" dirty="0" smtClean="0"/>
              <a:t>0</a:t>
            </a:r>
            <a:r>
              <a:rPr lang="en-US" dirty="0" smtClean="0"/>
              <a:t> phase can last from a few days to the lifetime of the organism</a:t>
            </a:r>
          </a:p>
          <a:p>
            <a:pPr eaLnBrk="1" hangingPunct="1"/>
            <a:endParaRPr lang="en-US" dirty="0" smtClean="0"/>
          </a:p>
          <a:p>
            <a:pPr eaLnBrk="1" hangingPunct="1"/>
            <a:endParaRPr lang="en-US" baseline="-25000" dirty="0" smtClean="0"/>
          </a:p>
        </p:txBody>
      </p:sp>
      <p:pic>
        <p:nvPicPr>
          <p:cNvPr id="4" name="Picture 2" descr="http://cyberbridge.mcb.harvard.edu/images/mitosis4_1.png"/>
          <p:cNvPicPr>
            <a:picLocks noChangeAspect="1" noChangeArrowheads="1"/>
          </p:cNvPicPr>
          <p:nvPr/>
        </p:nvPicPr>
        <p:blipFill>
          <a:blip r:embed="rId2"/>
          <a:srcRect/>
          <a:stretch>
            <a:fillRect/>
          </a:stretch>
        </p:blipFill>
        <p:spPr bwMode="auto">
          <a:xfrm>
            <a:off x="5069383" y="3852908"/>
            <a:ext cx="2960470" cy="2343705"/>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dirty="0" smtClean="0"/>
              <a:t>Proteins regulate growth &amp; division</a:t>
            </a:r>
          </a:p>
        </p:txBody>
      </p:sp>
      <p:sp>
        <p:nvSpPr>
          <p:cNvPr id="3" name="Content Placeholder 2"/>
          <p:cNvSpPr>
            <a:spLocks noGrp="1"/>
          </p:cNvSpPr>
          <p:nvPr>
            <p:ph idx="1"/>
          </p:nvPr>
        </p:nvSpPr>
        <p:spPr>
          <a:xfrm>
            <a:off x="457200" y="1328859"/>
            <a:ext cx="5384307" cy="4525963"/>
          </a:xfrm>
        </p:spPr>
        <p:txBody>
          <a:bodyPr>
            <a:normAutofit/>
          </a:bodyPr>
          <a:lstStyle/>
          <a:p>
            <a:pPr eaLnBrk="1" hangingPunct="1">
              <a:lnSpc>
                <a:spcPct val="90000"/>
              </a:lnSpc>
            </a:pPr>
            <a:r>
              <a:rPr lang="en-US" dirty="0" smtClean="0"/>
              <a:t>Cells divide when signaled (internal or external)</a:t>
            </a:r>
          </a:p>
          <a:p>
            <a:pPr eaLnBrk="1" hangingPunct="1">
              <a:lnSpc>
                <a:spcPct val="90000"/>
              </a:lnSpc>
            </a:pPr>
            <a:endParaRPr lang="en-US" sz="2000" dirty="0" smtClean="0"/>
          </a:p>
          <a:p>
            <a:pPr eaLnBrk="1" hangingPunct="1">
              <a:lnSpc>
                <a:spcPct val="90000"/>
              </a:lnSpc>
            </a:pPr>
            <a:r>
              <a:rPr lang="en-US" dirty="0" smtClean="0"/>
              <a:t>Humans have </a:t>
            </a:r>
            <a:r>
              <a:rPr lang="en-US" i="1" dirty="0" smtClean="0"/>
              <a:t>cell cycle regulatory proteins</a:t>
            </a:r>
            <a:endParaRPr lang="en-US" dirty="0" smtClean="0"/>
          </a:p>
          <a:p>
            <a:pPr eaLnBrk="1" hangingPunct="1">
              <a:lnSpc>
                <a:spcPct val="90000"/>
              </a:lnSpc>
            </a:pPr>
            <a:endParaRPr lang="en-US" sz="2000" dirty="0" smtClean="0"/>
          </a:p>
          <a:p>
            <a:pPr eaLnBrk="1" hangingPunct="1">
              <a:lnSpc>
                <a:spcPct val="90000"/>
              </a:lnSpc>
            </a:pPr>
            <a:r>
              <a:rPr lang="en-US" dirty="0" smtClean="0"/>
              <a:t>Can start division or stop/pause it</a:t>
            </a:r>
          </a:p>
          <a:p>
            <a:pPr eaLnBrk="1" hangingPunct="1">
              <a:lnSpc>
                <a:spcPct val="90000"/>
              </a:lnSpc>
            </a:pPr>
            <a:endParaRPr lang="en-US" dirty="0" smtClean="0"/>
          </a:p>
          <a:p>
            <a:pPr eaLnBrk="1" hangingPunct="1">
              <a:lnSpc>
                <a:spcPct val="90000"/>
              </a:lnSpc>
            </a:pPr>
            <a:endParaRPr lang="en-US" dirty="0" smtClean="0"/>
          </a:p>
        </p:txBody>
      </p:sp>
      <p:pic>
        <p:nvPicPr>
          <p:cNvPr id="4" name="Picture 2" descr="figure_10_06"/>
          <p:cNvPicPr>
            <a:picLocks noChangeAspect="1" noChangeArrowheads="1"/>
          </p:cNvPicPr>
          <p:nvPr/>
        </p:nvPicPr>
        <p:blipFill rotWithShape="1">
          <a:blip r:embed="rId2"/>
          <a:srcRect t="7543" b="5691"/>
          <a:stretch/>
        </p:blipFill>
        <p:spPr bwMode="auto">
          <a:xfrm>
            <a:off x="4684087" y="1740020"/>
            <a:ext cx="4274602" cy="3737502"/>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813" y="274638"/>
            <a:ext cx="8682037" cy="1143000"/>
          </a:xfrm>
        </p:spPr>
        <p:txBody>
          <a:bodyPr rtlCol="0">
            <a:normAutofit/>
          </a:bodyPr>
          <a:lstStyle/>
          <a:p>
            <a:pPr eaLnBrk="1" fontAlgn="auto" hangingPunct="1">
              <a:spcAft>
                <a:spcPts val="0"/>
              </a:spcAft>
              <a:defRPr/>
            </a:pPr>
            <a:r>
              <a:rPr lang="en-US" dirty="0" smtClean="0"/>
              <a:t>Chromosomes</a:t>
            </a:r>
            <a:endParaRPr lang="en-US" dirty="0"/>
          </a:p>
        </p:txBody>
      </p:sp>
      <p:sp>
        <p:nvSpPr>
          <p:cNvPr id="52226" name="Content Placeholder 2"/>
          <p:cNvSpPr>
            <a:spLocks noGrp="1"/>
          </p:cNvSpPr>
          <p:nvPr>
            <p:ph idx="1"/>
          </p:nvPr>
        </p:nvSpPr>
        <p:spPr>
          <a:xfrm>
            <a:off x="457200" y="1223319"/>
            <a:ext cx="5511114" cy="4525963"/>
          </a:xfrm>
        </p:spPr>
        <p:txBody>
          <a:bodyPr/>
          <a:lstStyle/>
          <a:p>
            <a:pPr eaLnBrk="1" hangingPunct="1"/>
            <a:r>
              <a:rPr lang="en-US" dirty="0" smtClean="0"/>
              <a:t>DNA wrapped around </a:t>
            </a:r>
            <a:r>
              <a:rPr lang="en-US" dirty="0" err="1" smtClean="0"/>
              <a:t>histone</a:t>
            </a:r>
            <a:r>
              <a:rPr lang="en-US" dirty="0" smtClean="0"/>
              <a:t> proteins</a:t>
            </a:r>
          </a:p>
          <a:p>
            <a:pPr lvl="2" eaLnBrk="1" hangingPunct="1">
              <a:buNone/>
            </a:pPr>
            <a:r>
              <a:rPr lang="en-US" dirty="0" smtClean="0"/>
              <a:t>“chromatin”</a:t>
            </a:r>
          </a:p>
          <a:p>
            <a:pPr lvl="2" eaLnBrk="1" hangingPunct="1">
              <a:buNone/>
            </a:pPr>
            <a:r>
              <a:rPr lang="en-US" dirty="0" smtClean="0"/>
              <a:t>Long strands</a:t>
            </a:r>
          </a:p>
          <a:p>
            <a:pPr eaLnBrk="1" hangingPunct="1">
              <a:buNone/>
            </a:pPr>
            <a:r>
              <a:rPr lang="en-US" dirty="0" smtClean="0"/>
              <a:t> </a:t>
            </a:r>
          </a:p>
          <a:p>
            <a:pPr eaLnBrk="1" hangingPunct="1"/>
            <a:r>
              <a:rPr lang="en-US" dirty="0" smtClean="0"/>
              <a:t>Chromatin packed into </a:t>
            </a:r>
            <a:r>
              <a:rPr lang="en-US" b="1" dirty="0" smtClean="0"/>
              <a:t>chromosomes</a:t>
            </a:r>
          </a:p>
          <a:p>
            <a:pPr eaLnBrk="1" hangingPunct="1"/>
            <a:endParaRPr lang="en-US" b="1" dirty="0" smtClean="0"/>
          </a:p>
          <a:p>
            <a:pPr eaLnBrk="1" hangingPunct="1"/>
            <a:endParaRPr lang="en-US" dirty="0" smtClean="0"/>
          </a:p>
        </p:txBody>
      </p:sp>
      <p:pic>
        <p:nvPicPr>
          <p:cNvPr id="4" name="Picture 2" descr="figure_10_07"/>
          <p:cNvPicPr>
            <a:picLocks noChangeAspect="1" noChangeArrowheads="1"/>
          </p:cNvPicPr>
          <p:nvPr/>
        </p:nvPicPr>
        <p:blipFill>
          <a:blip r:embed="rId2"/>
          <a:srcRect/>
          <a:stretch>
            <a:fillRect/>
          </a:stretch>
        </p:blipFill>
        <p:spPr bwMode="auto">
          <a:xfrm>
            <a:off x="4993503" y="1726257"/>
            <a:ext cx="3274643" cy="4699257"/>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The Chromosomal Organization </a:t>
            </a:r>
            <a:br>
              <a:rPr lang="en-US" dirty="0" smtClean="0"/>
            </a:br>
            <a:r>
              <a:rPr lang="en-US" dirty="0" smtClean="0"/>
              <a:t>of Genetic Material</a:t>
            </a:r>
            <a:endParaRPr lang="en-US" dirty="0"/>
          </a:p>
        </p:txBody>
      </p:sp>
      <p:sp>
        <p:nvSpPr>
          <p:cNvPr id="55298" name="Content Placeholder 2"/>
          <p:cNvSpPr>
            <a:spLocks noGrp="1"/>
          </p:cNvSpPr>
          <p:nvPr>
            <p:ph idx="1"/>
          </p:nvPr>
        </p:nvSpPr>
        <p:spPr/>
        <p:txBody>
          <a:bodyPr/>
          <a:lstStyle/>
          <a:p>
            <a:pPr eaLnBrk="1" hangingPunct="1"/>
            <a:r>
              <a:rPr lang="en-US" dirty="0" smtClean="0"/>
              <a:t>DNA is doubled during S phase</a:t>
            </a:r>
          </a:p>
          <a:p>
            <a:pPr lvl="2" eaLnBrk="1" hangingPunct="1"/>
            <a:r>
              <a:rPr lang="en-US" dirty="0" smtClean="0"/>
              <a:t>Two identical copies, hooked together at “</a:t>
            </a:r>
            <a:r>
              <a:rPr lang="en-US" dirty="0" err="1" smtClean="0"/>
              <a:t>centromere</a:t>
            </a:r>
            <a:r>
              <a:rPr lang="en-US" dirty="0" smtClean="0"/>
              <a:t>”</a:t>
            </a:r>
          </a:p>
          <a:p>
            <a:pPr lvl="2" eaLnBrk="1" hangingPunct="1"/>
            <a:r>
              <a:rPr lang="en-US" dirty="0" smtClean="0"/>
              <a:t>“sister </a:t>
            </a:r>
            <a:r>
              <a:rPr lang="en-US" dirty="0" err="1" smtClean="0"/>
              <a:t>chromatids</a:t>
            </a:r>
            <a:r>
              <a:rPr lang="en-US" dirty="0" smtClean="0"/>
              <a:t>”</a:t>
            </a:r>
          </a:p>
          <a:p>
            <a:pPr lvl="2" eaLnBrk="1" hangingPunct="1"/>
            <a:r>
              <a:rPr lang="en-US" dirty="0" smtClean="0"/>
              <a:t>Will separate and put one in each daughter cell</a:t>
            </a:r>
          </a:p>
          <a:p>
            <a:pPr eaLnBrk="1" hangingPunct="1"/>
            <a:endParaRPr lang="en-US" dirty="0" smtClean="0"/>
          </a:p>
          <a:p>
            <a:pPr eaLnBrk="1" hangingPunct="1"/>
            <a:endParaRPr lang="en-US" dirty="0" smtClean="0"/>
          </a:p>
        </p:txBody>
      </p:sp>
      <p:pic>
        <p:nvPicPr>
          <p:cNvPr id="4" name="Picture 2" descr="figure_10_08"/>
          <p:cNvPicPr>
            <a:picLocks noChangeAspect="1" noChangeArrowheads="1"/>
          </p:cNvPicPr>
          <p:nvPr/>
        </p:nvPicPr>
        <p:blipFill>
          <a:blip r:embed="rId2"/>
          <a:srcRect/>
          <a:stretch>
            <a:fillRect/>
          </a:stretch>
        </p:blipFill>
        <p:spPr bwMode="auto">
          <a:xfrm>
            <a:off x="1009134" y="3539880"/>
            <a:ext cx="7096897" cy="290003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210065" y="80319"/>
            <a:ext cx="8674443" cy="1143000"/>
          </a:xfrm>
        </p:spPr>
        <p:txBody>
          <a:bodyPr/>
          <a:lstStyle/>
          <a:p>
            <a:pPr eaLnBrk="1" hangingPunct="1"/>
            <a:r>
              <a:rPr lang="en-US" sz="3600" dirty="0" smtClean="0"/>
              <a:t>Stupid Names: Chromosomes &amp; </a:t>
            </a:r>
            <a:r>
              <a:rPr lang="en-US" sz="3600" dirty="0" err="1" smtClean="0"/>
              <a:t>chromatids</a:t>
            </a:r>
            <a:endParaRPr lang="en-US" sz="3600" dirty="0" smtClean="0"/>
          </a:p>
        </p:txBody>
      </p:sp>
      <p:sp>
        <p:nvSpPr>
          <p:cNvPr id="4" name="Content Placeholder 3"/>
          <p:cNvSpPr>
            <a:spLocks noGrp="1"/>
          </p:cNvSpPr>
          <p:nvPr>
            <p:ph idx="1"/>
          </p:nvPr>
        </p:nvSpPr>
        <p:spPr>
          <a:xfrm>
            <a:off x="377301" y="1067539"/>
            <a:ext cx="8229600" cy="4525963"/>
          </a:xfrm>
        </p:spPr>
        <p:txBody>
          <a:bodyPr/>
          <a:lstStyle/>
          <a:p>
            <a:pPr marL="0" indent="0">
              <a:buNone/>
            </a:pPr>
            <a:r>
              <a:rPr lang="en-US" dirty="0" smtClean="0"/>
              <a:t>1 doubled					      	two new</a:t>
            </a:r>
          </a:p>
          <a:p>
            <a:pPr marL="0" indent="0">
              <a:buNone/>
            </a:pPr>
            <a:r>
              <a:rPr lang="en-US" dirty="0" smtClean="0"/>
              <a:t>Chromosome 				chromosomes</a:t>
            </a:r>
            <a:endParaRPr lang="en-US" dirty="0"/>
          </a:p>
        </p:txBody>
      </p:sp>
      <p:pic>
        <p:nvPicPr>
          <p:cNvPr id="142340" name="Picture 4" descr="http://legacy.owensboro.kctcs.edu/gcaplan/bio/notes/Mitosis-3.jpg"/>
          <p:cNvPicPr>
            <a:picLocks noChangeAspect="1" noChangeArrowheads="1"/>
          </p:cNvPicPr>
          <p:nvPr/>
        </p:nvPicPr>
        <p:blipFill>
          <a:blip r:embed="rId2"/>
          <a:srcRect/>
          <a:stretch>
            <a:fillRect/>
          </a:stretch>
        </p:blipFill>
        <p:spPr bwMode="auto">
          <a:xfrm>
            <a:off x="210065" y="2093000"/>
            <a:ext cx="6453060" cy="4033163"/>
          </a:xfrm>
          <a:prstGeom prst="rect">
            <a:avLst/>
          </a:prstGeom>
          <a:noFill/>
        </p:spPr>
      </p:pic>
      <p:pic>
        <p:nvPicPr>
          <p:cNvPr id="5" name="Picture 4" descr="http://legacy.owensboro.kctcs.edu/gcaplan/bio/notes/Mitosis-3.jpg"/>
          <p:cNvPicPr>
            <a:picLocks noChangeAspect="1" noChangeArrowheads="1"/>
          </p:cNvPicPr>
          <p:nvPr/>
        </p:nvPicPr>
        <p:blipFill rotWithShape="1">
          <a:blip r:embed="rId2"/>
          <a:srcRect l="37031" t="50000" r="30364"/>
          <a:stretch/>
        </p:blipFill>
        <p:spPr bwMode="auto">
          <a:xfrm>
            <a:off x="4559116" y="5322058"/>
            <a:ext cx="2104007" cy="2016582"/>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210065" y="80319"/>
            <a:ext cx="8674443" cy="1143000"/>
          </a:xfrm>
        </p:spPr>
        <p:txBody>
          <a:bodyPr/>
          <a:lstStyle/>
          <a:p>
            <a:pPr eaLnBrk="1" hangingPunct="1"/>
            <a:r>
              <a:rPr lang="en-US" sz="3600" dirty="0" smtClean="0"/>
              <a:t>Stupid Names: Chromosomes &amp; </a:t>
            </a:r>
            <a:r>
              <a:rPr lang="en-US" sz="3600" dirty="0" err="1" smtClean="0"/>
              <a:t>chromatids</a:t>
            </a:r>
            <a:endParaRPr lang="en-US" sz="3600" dirty="0" smtClean="0"/>
          </a:p>
        </p:txBody>
      </p:sp>
      <p:sp>
        <p:nvSpPr>
          <p:cNvPr id="62466" name="Content Placeholder 2"/>
          <p:cNvSpPr>
            <a:spLocks noGrp="1"/>
          </p:cNvSpPr>
          <p:nvPr>
            <p:ph idx="1"/>
          </p:nvPr>
        </p:nvSpPr>
        <p:spPr>
          <a:xfrm>
            <a:off x="457200" y="1010255"/>
            <a:ext cx="8229600" cy="4525963"/>
          </a:xfrm>
        </p:spPr>
        <p:txBody>
          <a:bodyPr/>
          <a:lstStyle/>
          <a:p>
            <a:pPr eaLnBrk="1" hangingPunct="1">
              <a:lnSpc>
                <a:spcPct val="90000"/>
              </a:lnSpc>
              <a:buNone/>
            </a:pPr>
            <a:r>
              <a:rPr lang="en-US" dirty="0" smtClean="0"/>
              <a:t>Before division: </a:t>
            </a:r>
          </a:p>
          <a:p>
            <a:pPr eaLnBrk="1" hangingPunct="1">
              <a:lnSpc>
                <a:spcPct val="90000"/>
              </a:lnSpc>
            </a:pPr>
            <a:r>
              <a:rPr lang="en-US" dirty="0" smtClean="0"/>
              <a:t>“Chromosome” = doubled chromosome</a:t>
            </a:r>
          </a:p>
          <a:p>
            <a:pPr lvl="1" eaLnBrk="1" hangingPunct="1">
              <a:lnSpc>
                <a:spcPct val="90000"/>
              </a:lnSpc>
            </a:pPr>
            <a:r>
              <a:rPr lang="en-US" dirty="0" smtClean="0"/>
              <a:t>Each ½ is a “</a:t>
            </a:r>
            <a:r>
              <a:rPr lang="en-US" dirty="0" err="1" smtClean="0"/>
              <a:t>chromatid</a:t>
            </a:r>
            <a:r>
              <a:rPr lang="en-US" dirty="0" smtClean="0"/>
              <a:t>”</a:t>
            </a:r>
          </a:p>
          <a:p>
            <a:pPr lvl="1" eaLnBrk="1" hangingPunct="1">
              <a:lnSpc>
                <a:spcPct val="90000"/>
              </a:lnSpc>
            </a:pPr>
            <a:r>
              <a:rPr lang="en-US" dirty="0" smtClean="0"/>
              <a:t>Each ½  of doubled has normal amount of DNA</a:t>
            </a:r>
          </a:p>
          <a:p>
            <a:pPr eaLnBrk="1" hangingPunct="1">
              <a:lnSpc>
                <a:spcPct val="90000"/>
              </a:lnSpc>
            </a:pPr>
            <a:endParaRPr lang="en-US" sz="1600" dirty="0" smtClean="0"/>
          </a:p>
          <a:p>
            <a:pPr eaLnBrk="1" hangingPunct="1">
              <a:lnSpc>
                <a:spcPct val="90000"/>
              </a:lnSpc>
            </a:pPr>
            <a:r>
              <a:rPr lang="en-US" dirty="0" smtClean="0"/>
              <a:t>Anaphase:</a:t>
            </a:r>
          </a:p>
          <a:p>
            <a:pPr marL="0" indent="0" eaLnBrk="1" hangingPunct="1">
              <a:lnSpc>
                <a:spcPct val="90000"/>
              </a:lnSpc>
              <a:buNone/>
            </a:pPr>
            <a:r>
              <a:rPr lang="en-US" dirty="0"/>
              <a:t>	</a:t>
            </a:r>
            <a:r>
              <a:rPr lang="en-US" dirty="0" smtClean="0"/>
              <a:t>	</a:t>
            </a:r>
            <a:r>
              <a:rPr lang="en-US" sz="2400" dirty="0" smtClean="0"/>
              <a:t>Doubled chromosome </a:t>
            </a:r>
            <a:r>
              <a:rPr lang="en-US" sz="2400" dirty="0" smtClean="0">
                <a:sym typeface="Wingdings" pitchFamily="2" charset="2"/>
              </a:rPr>
              <a:t> 2 normal chromosomes </a:t>
            </a:r>
          </a:p>
          <a:p>
            <a:pPr marL="0" indent="0" eaLnBrk="1" hangingPunct="1">
              <a:lnSpc>
                <a:spcPct val="90000"/>
              </a:lnSpc>
              <a:buNone/>
            </a:pPr>
            <a:r>
              <a:rPr lang="en-US" sz="2400" dirty="0">
                <a:sym typeface="Wingdings" pitchFamily="2" charset="2"/>
              </a:rPr>
              <a:t>	</a:t>
            </a:r>
            <a:r>
              <a:rPr lang="en-US" sz="2400" dirty="0" smtClean="0">
                <a:sym typeface="Wingdings" pitchFamily="2" charset="2"/>
              </a:rPr>
              <a:t>	(one for each daughter cell)</a:t>
            </a:r>
            <a:endParaRPr lang="en-US" sz="2400" dirty="0" smtClean="0"/>
          </a:p>
          <a:p>
            <a:pPr eaLnBrk="1" hangingPunct="1">
              <a:lnSpc>
                <a:spcPct val="90000"/>
              </a:lnSpc>
            </a:pPr>
            <a:endParaRPr lang="en-US" sz="1600" dirty="0" smtClean="0"/>
          </a:p>
          <a:p>
            <a:pPr eaLnBrk="1" hangingPunct="1">
              <a:lnSpc>
                <a:spcPct val="90000"/>
              </a:lnSpc>
              <a:buNone/>
            </a:pPr>
            <a:r>
              <a:rPr lang="en-US" dirty="0" smtClean="0"/>
              <a:t>After Division </a:t>
            </a:r>
          </a:p>
          <a:p>
            <a:pPr eaLnBrk="1" hangingPunct="1">
              <a:lnSpc>
                <a:spcPct val="90000"/>
              </a:lnSpc>
            </a:pPr>
            <a:r>
              <a:rPr lang="en-US" dirty="0" smtClean="0"/>
              <a:t>“Chromosome” = normal chromosome</a:t>
            </a:r>
          </a:p>
          <a:p>
            <a:pPr lvl="1" eaLnBrk="1" hangingPunct="1">
              <a:lnSpc>
                <a:spcPct val="90000"/>
              </a:lnSpc>
            </a:pPr>
            <a:r>
              <a:rPr lang="en-US" dirty="0" smtClean="0"/>
              <a:t>What used to be called “</a:t>
            </a:r>
            <a:r>
              <a:rPr lang="en-US" dirty="0" err="1" smtClean="0"/>
              <a:t>chromatid</a:t>
            </a:r>
            <a:r>
              <a:rPr lang="en-US" dirty="0" smtClean="0"/>
              <a:t>”</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843" t="47630" r="36123" b="41099"/>
          <a:stretch/>
        </p:blipFill>
        <p:spPr bwMode="auto">
          <a:xfrm>
            <a:off x="2753474" y="3061695"/>
            <a:ext cx="1643866" cy="821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843" t="47630" r="49630" b="41099"/>
          <a:stretch/>
        </p:blipFill>
        <p:spPr bwMode="auto">
          <a:xfrm>
            <a:off x="7542087" y="1419505"/>
            <a:ext cx="412679" cy="821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8007" t="47630" r="36123" b="41099"/>
          <a:stretch/>
        </p:blipFill>
        <p:spPr bwMode="auto">
          <a:xfrm>
            <a:off x="2928135" y="4815310"/>
            <a:ext cx="535112" cy="821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Chromatid </a:t>
            </a:r>
            <a:r>
              <a:rPr lang="en-US" dirty="0" smtClean="0">
                <a:sym typeface="Wingdings" pitchFamily="2" charset="2"/>
              </a:rPr>
              <a:t> Chromosome</a:t>
            </a:r>
            <a:endParaRPr lang="en-US" dirty="0"/>
          </a:p>
        </p:txBody>
      </p:sp>
      <p:sp>
        <p:nvSpPr>
          <p:cNvPr id="3" name="Content Placeholder 2"/>
          <p:cNvSpPr>
            <a:spLocks noGrp="1"/>
          </p:cNvSpPr>
          <p:nvPr>
            <p:ph idx="1"/>
          </p:nvPr>
        </p:nvSpPr>
        <p:spPr/>
        <p:txBody>
          <a:bodyPr/>
          <a:lstStyle/>
          <a:p>
            <a:pPr marL="0" indent="0">
              <a:buNone/>
            </a:pPr>
            <a:r>
              <a:rPr lang="en-US" dirty="0" smtClean="0"/>
              <a:t>Each “chromatid” is a future chromosome</a:t>
            </a:r>
          </a:p>
          <a:p>
            <a:pPr marL="0" indent="0">
              <a:buNone/>
            </a:pPr>
            <a:r>
              <a:rPr lang="en-US" dirty="0"/>
              <a:t>	</a:t>
            </a:r>
            <a:r>
              <a:rPr lang="en-US" dirty="0" smtClean="0"/>
              <a:t>	has the normal amount of DNA </a:t>
            </a:r>
          </a:p>
          <a:p>
            <a:pPr marL="0" indent="0">
              <a:buNone/>
            </a:pPr>
            <a:endParaRPr lang="en-US" dirty="0"/>
          </a:p>
          <a:p>
            <a:pPr marL="0" indent="0">
              <a:buNone/>
            </a:pPr>
            <a:r>
              <a:rPr lang="en-US" dirty="0" smtClean="0"/>
              <a:t>After division, we change the name to 		</a:t>
            </a:r>
          </a:p>
          <a:p>
            <a:pPr marL="0" indent="0">
              <a:buNone/>
            </a:pPr>
            <a:r>
              <a:rPr lang="en-US" dirty="0"/>
              <a:t>	</a:t>
            </a:r>
            <a:r>
              <a:rPr lang="en-US" dirty="0" smtClean="0"/>
              <a:t>	“chromosome”</a:t>
            </a:r>
          </a:p>
        </p:txBody>
      </p:sp>
    </p:spTree>
    <p:extLst>
      <p:ext uri="{BB962C8B-B14F-4D97-AF65-F5344CB8AC3E}">
        <p14:creationId xmlns:p14="http://schemas.microsoft.com/office/powerpoint/2010/main" val="1111250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pPr eaLnBrk="1" hangingPunct="1"/>
            <a:r>
              <a:rPr lang="en-US" sz="4000" smtClean="0"/>
              <a:t>Most Human Cells Have Two Copies of Each Type of Chromosome</a:t>
            </a:r>
          </a:p>
        </p:txBody>
      </p:sp>
      <p:sp>
        <p:nvSpPr>
          <p:cNvPr id="61442" name="Content Placeholder 2"/>
          <p:cNvSpPr>
            <a:spLocks noGrp="1"/>
          </p:cNvSpPr>
          <p:nvPr>
            <p:ph idx="1"/>
          </p:nvPr>
        </p:nvSpPr>
        <p:spPr/>
        <p:txBody>
          <a:bodyPr/>
          <a:lstStyle/>
          <a:p>
            <a:pPr eaLnBrk="1" hangingPunct="1"/>
            <a:r>
              <a:rPr lang="en-US" dirty="0" smtClean="0"/>
              <a:t>two copies of each chromosome </a:t>
            </a:r>
          </a:p>
          <a:p>
            <a:pPr lvl="1" eaLnBrk="1" hangingPunct="1"/>
            <a:r>
              <a:rPr lang="en-US" dirty="0" smtClean="0"/>
              <a:t> </a:t>
            </a:r>
            <a:r>
              <a:rPr lang="en-US" b="1" dirty="0" smtClean="0"/>
              <a:t>homologous pairs </a:t>
            </a:r>
          </a:p>
          <a:p>
            <a:pPr eaLnBrk="1" hangingPunct="1"/>
            <a:r>
              <a:rPr lang="en-US" dirty="0" smtClean="0"/>
              <a:t>Humans: 46 chromosomes (23 pairs)</a:t>
            </a:r>
          </a:p>
          <a:p>
            <a:pPr eaLnBrk="1" hangingPunct="1"/>
            <a:endParaRPr lang="en-US" dirty="0" smtClean="0"/>
          </a:p>
          <a:p>
            <a:pPr eaLnBrk="1" hangingPunct="1"/>
            <a:r>
              <a:rPr lang="en-US" dirty="0" smtClean="0"/>
              <a:t>One set of chromosomes, called sex chromosomes, determines the sex of an individual animal</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pPr eaLnBrk="1" hangingPunct="1"/>
            <a:r>
              <a:rPr lang="en-US" sz="4000" dirty="0" err="1" smtClean="0"/>
              <a:t>Karyotype</a:t>
            </a:r>
            <a:r>
              <a:rPr lang="en-US" sz="4000" dirty="0" smtClean="0"/>
              <a:t> – picture of chromosomes</a:t>
            </a:r>
          </a:p>
        </p:txBody>
      </p:sp>
      <p:sp>
        <p:nvSpPr>
          <p:cNvPr id="58370" name="Content Placeholder 2"/>
          <p:cNvSpPr>
            <a:spLocks noGrp="1"/>
          </p:cNvSpPr>
          <p:nvPr>
            <p:ph idx="1"/>
          </p:nvPr>
        </p:nvSpPr>
        <p:spPr>
          <a:xfrm>
            <a:off x="457200" y="1600200"/>
            <a:ext cx="3954162" cy="4525963"/>
          </a:xfrm>
        </p:spPr>
        <p:txBody>
          <a:bodyPr/>
          <a:lstStyle/>
          <a:p>
            <a:pPr eaLnBrk="1" hangingPunct="1">
              <a:lnSpc>
                <a:spcPct val="80000"/>
              </a:lnSpc>
            </a:pPr>
            <a:r>
              <a:rPr lang="en-US" sz="3000" dirty="0" smtClean="0"/>
              <a:t>Different species have different chromosome # </a:t>
            </a:r>
          </a:p>
          <a:p>
            <a:pPr eaLnBrk="1" hangingPunct="1">
              <a:lnSpc>
                <a:spcPct val="80000"/>
              </a:lnSpc>
            </a:pPr>
            <a:endParaRPr lang="en-US" sz="3000" dirty="0" smtClean="0"/>
          </a:p>
          <a:p>
            <a:pPr eaLnBrk="1" hangingPunct="1">
              <a:lnSpc>
                <a:spcPct val="80000"/>
              </a:lnSpc>
            </a:pPr>
            <a:r>
              <a:rPr lang="en-US" sz="3000" dirty="0" smtClean="0"/>
              <a:t>“</a:t>
            </a:r>
            <a:r>
              <a:rPr lang="en-US" sz="3000" dirty="0" err="1" smtClean="0"/>
              <a:t>karyotype</a:t>
            </a:r>
            <a:r>
              <a:rPr lang="en-US" sz="3000" dirty="0" smtClean="0"/>
              <a:t>” = Picture of all the chromosomes in normal cell </a:t>
            </a:r>
          </a:p>
          <a:p>
            <a:pPr eaLnBrk="1" hangingPunct="1">
              <a:lnSpc>
                <a:spcPct val="80000"/>
              </a:lnSpc>
            </a:pPr>
            <a:endParaRPr lang="en-US" sz="3000" b="1" dirty="0" smtClean="0"/>
          </a:p>
          <a:p>
            <a:pPr eaLnBrk="1" hangingPunct="1">
              <a:lnSpc>
                <a:spcPct val="80000"/>
              </a:lnSpc>
            </a:pPr>
            <a:r>
              <a:rPr lang="en-US" sz="3000" b="1" dirty="0" smtClean="0"/>
              <a:t>“Homologous” </a:t>
            </a:r>
            <a:r>
              <a:rPr lang="en-US" sz="3000" dirty="0" smtClean="0"/>
              <a:t>pairs</a:t>
            </a:r>
          </a:p>
          <a:p>
            <a:pPr eaLnBrk="1" hangingPunct="1">
              <a:lnSpc>
                <a:spcPct val="80000"/>
              </a:lnSpc>
            </a:pPr>
            <a:endParaRPr lang="en-US" sz="3000" dirty="0" smtClean="0"/>
          </a:p>
        </p:txBody>
      </p:sp>
      <p:pic>
        <p:nvPicPr>
          <p:cNvPr id="4" name="Picture 2" descr="figure_10_09"/>
          <p:cNvPicPr>
            <a:picLocks noChangeAspect="1" noChangeArrowheads="1"/>
          </p:cNvPicPr>
          <p:nvPr/>
        </p:nvPicPr>
        <p:blipFill>
          <a:blip r:embed="rId2"/>
          <a:srcRect/>
          <a:stretch>
            <a:fillRect/>
          </a:stretch>
        </p:blipFill>
        <p:spPr bwMode="auto">
          <a:xfrm>
            <a:off x="4911333" y="1212155"/>
            <a:ext cx="3683000" cy="5130887"/>
          </a:xfrm>
          <a:prstGeom prst="rect">
            <a:avLst/>
          </a:prstGeom>
          <a:noFill/>
          <a:ln w="9525">
            <a:noFill/>
            <a:miter lim="800000"/>
            <a:headEnd/>
            <a:tailEnd/>
          </a:ln>
        </p:spPr>
      </p:pic>
      <p:pic>
        <p:nvPicPr>
          <p:cNvPr id="2050" name="Picture 2" descr="http://www.glencoe.com/qe/images/b136/q4317/ch12_0_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661" y="3613505"/>
            <a:ext cx="1712456" cy="16776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sz="4000" dirty="0" smtClean="0"/>
              <a:t>Cell Division – 2 ½  types</a:t>
            </a:r>
          </a:p>
        </p:txBody>
      </p:sp>
      <p:sp>
        <p:nvSpPr>
          <p:cNvPr id="19458" name="Content Placeholder 2"/>
          <p:cNvSpPr>
            <a:spLocks noGrp="1"/>
          </p:cNvSpPr>
          <p:nvPr>
            <p:ph idx="1"/>
          </p:nvPr>
        </p:nvSpPr>
        <p:spPr/>
        <p:txBody>
          <a:bodyPr/>
          <a:lstStyle/>
          <a:p>
            <a:pPr eaLnBrk="1" hangingPunct="1"/>
            <a:r>
              <a:rPr lang="en-US" dirty="0" smtClean="0"/>
              <a:t>Meiosis – eukaryotes make cells for sex</a:t>
            </a:r>
          </a:p>
          <a:p>
            <a:pPr lvl="2" eaLnBrk="1" hangingPunct="1">
              <a:buNone/>
            </a:pPr>
            <a:r>
              <a:rPr lang="en-US" dirty="0" smtClean="0">
                <a:sym typeface="Wingdings" pitchFamily="2" charset="2"/>
              </a:rPr>
              <a:t>In humans, “eggs” or “sperm”</a:t>
            </a:r>
          </a:p>
          <a:p>
            <a:pPr lvl="2" eaLnBrk="1" hangingPunct="1">
              <a:buNone/>
            </a:pPr>
            <a:r>
              <a:rPr lang="en-US" dirty="0" smtClean="0">
                <a:sym typeface="Wingdings" pitchFamily="2" charset="2"/>
              </a:rPr>
              <a:t>Half the DNA of normal cells</a:t>
            </a:r>
          </a:p>
          <a:p>
            <a:pPr lvl="2" eaLnBrk="1" hangingPunct="1">
              <a:buNone/>
            </a:pPr>
            <a:endParaRPr lang="en-US" dirty="0" smtClean="0">
              <a:sym typeface="Wingdings" pitchFamily="2" charset="2"/>
            </a:endParaRPr>
          </a:p>
          <a:p>
            <a:pPr eaLnBrk="1" hangingPunct="1"/>
            <a:r>
              <a:rPr lang="en-US" dirty="0" smtClean="0"/>
              <a:t>Mitosis – eukaryotes make any other cells</a:t>
            </a:r>
          </a:p>
          <a:p>
            <a:pPr eaLnBrk="1" hangingPunct="1"/>
            <a:endParaRPr lang="en-US" dirty="0" smtClean="0"/>
          </a:p>
          <a:p>
            <a:pPr eaLnBrk="1" hangingPunct="1"/>
            <a:r>
              <a:rPr lang="en-US" dirty="0" smtClean="0"/>
              <a:t>“binary fission” – prokaryote division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 Cycle</a:t>
            </a:r>
            <a:endParaRPr lang="en-US" dirty="0"/>
          </a:p>
        </p:txBody>
      </p:sp>
      <p:sp>
        <p:nvSpPr>
          <p:cNvPr id="3" name="Content Placeholder 2"/>
          <p:cNvSpPr>
            <a:spLocks noGrp="1"/>
          </p:cNvSpPr>
          <p:nvPr>
            <p:ph idx="1"/>
          </p:nvPr>
        </p:nvSpPr>
        <p:spPr/>
        <p:txBody>
          <a:bodyPr/>
          <a:lstStyle/>
          <a:p>
            <a:r>
              <a:rPr lang="en-US" dirty="0" err="1" smtClean="0"/>
              <a:t>Interphase</a:t>
            </a:r>
            <a:r>
              <a:rPr lang="en-US" dirty="0" smtClean="0"/>
              <a:t> – growing cell and doubling DNA</a:t>
            </a:r>
          </a:p>
          <a:p>
            <a:endParaRPr lang="en-US" dirty="0" smtClean="0"/>
          </a:p>
          <a:p>
            <a:r>
              <a:rPr lang="en-US" dirty="0" smtClean="0"/>
              <a:t>Mitosis – dividing the nucleus and chromosomes</a:t>
            </a:r>
          </a:p>
          <a:p>
            <a:endParaRPr lang="en-US" dirty="0" smtClean="0"/>
          </a:p>
          <a:p>
            <a:r>
              <a:rPr lang="en-US" dirty="0" smtClean="0"/>
              <a:t>Stages of mitosis</a:t>
            </a:r>
          </a:p>
          <a:p>
            <a:pPr lvl="1"/>
            <a:r>
              <a:rPr lang="en-US" dirty="0" smtClean="0">
                <a:solidFill>
                  <a:srgbClr val="FF0000"/>
                </a:solidFill>
              </a:rPr>
              <a:t>TAMP</a:t>
            </a:r>
            <a:r>
              <a:rPr lang="en-US" dirty="0" smtClean="0"/>
              <a:t>A</a:t>
            </a:r>
          </a:p>
          <a:p>
            <a:pPr lvl="1"/>
            <a:r>
              <a:rPr lang="en-US" dirty="0" smtClean="0"/>
              <a:t>PMAT (nonsense word)</a:t>
            </a:r>
            <a:endParaRPr lang="en-US" dirty="0"/>
          </a:p>
        </p:txBody>
      </p:sp>
      <p:pic>
        <p:nvPicPr>
          <p:cNvPr id="137218" name="Picture 2" descr="http://s3-ec.buzzfed.com/static/enhanced/web03/2012/9/7/11/enhanced-buzz-26541-1347031464-20.jpg"/>
          <p:cNvPicPr>
            <a:picLocks noChangeAspect="1" noChangeArrowheads="1"/>
          </p:cNvPicPr>
          <p:nvPr/>
        </p:nvPicPr>
        <p:blipFill>
          <a:blip r:embed="rId2"/>
          <a:srcRect/>
          <a:stretch>
            <a:fillRect/>
          </a:stretch>
        </p:blipFill>
        <p:spPr bwMode="auto">
          <a:xfrm>
            <a:off x="4888857" y="3465627"/>
            <a:ext cx="3464312" cy="3184624"/>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pPr eaLnBrk="1" hangingPunct="1"/>
            <a:r>
              <a:rPr lang="en-US" sz="4000" dirty="0" smtClean="0"/>
              <a:t>Mitosis = separating </a:t>
            </a:r>
            <a:r>
              <a:rPr lang="en-US" sz="4000" dirty="0" err="1" smtClean="0"/>
              <a:t>chromatids</a:t>
            </a:r>
            <a:endParaRPr lang="en-US" sz="4000" dirty="0" smtClean="0"/>
          </a:p>
        </p:txBody>
      </p:sp>
      <p:sp>
        <p:nvSpPr>
          <p:cNvPr id="62466" name="Content Placeholder 2"/>
          <p:cNvSpPr>
            <a:spLocks noGrp="1"/>
          </p:cNvSpPr>
          <p:nvPr>
            <p:ph idx="1"/>
          </p:nvPr>
        </p:nvSpPr>
        <p:spPr/>
        <p:txBody>
          <a:bodyPr/>
          <a:lstStyle/>
          <a:p>
            <a:pPr eaLnBrk="1" hangingPunct="1">
              <a:lnSpc>
                <a:spcPct val="90000"/>
              </a:lnSpc>
            </a:pPr>
            <a:r>
              <a:rPr lang="en-US" dirty="0" smtClean="0"/>
              <a:t>four main phases of mitosis:</a:t>
            </a:r>
          </a:p>
          <a:p>
            <a:pPr marL="914400" lvl="1" indent="-514350" eaLnBrk="1" hangingPunct="1">
              <a:lnSpc>
                <a:spcPct val="90000"/>
              </a:lnSpc>
            </a:pPr>
            <a:r>
              <a:rPr lang="en-US" dirty="0" smtClean="0"/>
              <a:t>Prophase</a:t>
            </a:r>
          </a:p>
          <a:p>
            <a:pPr marL="914400" lvl="1" indent="-514350" eaLnBrk="1" hangingPunct="1">
              <a:lnSpc>
                <a:spcPct val="90000"/>
              </a:lnSpc>
            </a:pPr>
            <a:r>
              <a:rPr lang="en-US" dirty="0" smtClean="0"/>
              <a:t>Metaphase</a:t>
            </a:r>
          </a:p>
          <a:p>
            <a:pPr marL="914400" lvl="1" indent="-514350" eaLnBrk="1" hangingPunct="1">
              <a:lnSpc>
                <a:spcPct val="90000"/>
              </a:lnSpc>
            </a:pPr>
            <a:r>
              <a:rPr lang="en-US" dirty="0" smtClean="0"/>
              <a:t>Anaphase</a:t>
            </a:r>
          </a:p>
          <a:p>
            <a:pPr marL="914400" lvl="1" indent="-514350" eaLnBrk="1" hangingPunct="1">
              <a:lnSpc>
                <a:spcPct val="90000"/>
              </a:lnSpc>
            </a:pPr>
            <a:r>
              <a:rPr lang="en-US" dirty="0" err="1" smtClean="0"/>
              <a:t>Telophase</a:t>
            </a:r>
            <a:endParaRPr lang="en-US" dirty="0" smtClean="0"/>
          </a:p>
          <a:p>
            <a:pPr eaLnBrk="1" hangingPunct="1">
              <a:lnSpc>
                <a:spcPct val="90000"/>
              </a:lnSpc>
            </a:pPr>
            <a:endParaRPr lang="en-US" dirty="0" smtClean="0"/>
          </a:p>
          <a:p>
            <a:pPr eaLnBrk="1" hangingPunct="1">
              <a:lnSpc>
                <a:spcPct val="90000"/>
              </a:lnSpc>
            </a:pPr>
            <a:r>
              <a:rPr lang="en-US" dirty="0" smtClean="0"/>
              <a:t>Mitosis = separating DNA and putting a copy in each daughter cell</a:t>
            </a:r>
          </a:p>
          <a:p>
            <a:pPr eaLnBrk="1" hangingPunct="1">
              <a:lnSpc>
                <a:spcPct val="90000"/>
              </a:lnSpc>
            </a:pPr>
            <a:endParaRPr lang="en-US"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pPr eaLnBrk="1" hangingPunct="1"/>
            <a:r>
              <a:rPr lang="en-US" sz="4000" dirty="0" err="1" smtClean="0"/>
              <a:t>Interphase</a:t>
            </a:r>
            <a:endParaRPr lang="en-US" sz="4000" dirty="0" smtClean="0"/>
          </a:p>
        </p:txBody>
      </p:sp>
      <p:sp>
        <p:nvSpPr>
          <p:cNvPr id="67586" name="Content Placeholder 2"/>
          <p:cNvSpPr>
            <a:spLocks noGrp="1"/>
          </p:cNvSpPr>
          <p:nvPr>
            <p:ph idx="1"/>
          </p:nvPr>
        </p:nvSpPr>
        <p:spPr>
          <a:xfrm>
            <a:off x="457200" y="1600200"/>
            <a:ext cx="4090086" cy="4525963"/>
          </a:xfrm>
        </p:spPr>
        <p:txBody>
          <a:bodyPr/>
          <a:lstStyle/>
          <a:p>
            <a:pPr eaLnBrk="1" hangingPunct="1"/>
            <a:endParaRPr lang="en-US" sz="2800" dirty="0" smtClean="0"/>
          </a:p>
          <a:p>
            <a:pPr eaLnBrk="1" hangingPunct="1"/>
            <a:endParaRPr lang="en-US" sz="2800" dirty="0" smtClean="0"/>
          </a:p>
          <a:p>
            <a:pPr eaLnBrk="1" hangingPunct="1"/>
            <a:r>
              <a:rPr lang="en-US" sz="2800" dirty="0" smtClean="0"/>
              <a:t>G1 = Growth</a:t>
            </a:r>
          </a:p>
          <a:p>
            <a:pPr eaLnBrk="1" hangingPunct="1"/>
            <a:r>
              <a:rPr lang="en-US" sz="2800" dirty="0" smtClean="0"/>
              <a:t>S = Double the DNA</a:t>
            </a:r>
          </a:p>
          <a:p>
            <a:pPr eaLnBrk="1" hangingPunct="1"/>
            <a:r>
              <a:rPr lang="en-US" sz="2800" dirty="0" smtClean="0"/>
              <a:t>G2 = Growth</a:t>
            </a:r>
          </a:p>
        </p:txBody>
      </p:sp>
      <p:pic>
        <p:nvPicPr>
          <p:cNvPr id="4" name="Picture 2" descr="figure_10_10_01"/>
          <p:cNvPicPr>
            <a:picLocks noChangeAspect="1" noChangeArrowheads="1"/>
          </p:cNvPicPr>
          <p:nvPr/>
        </p:nvPicPr>
        <p:blipFill>
          <a:blip r:embed="rId2"/>
          <a:srcRect r="68811"/>
          <a:stretch>
            <a:fillRect/>
          </a:stretch>
        </p:blipFill>
        <p:spPr bwMode="auto">
          <a:xfrm>
            <a:off x="4802660" y="1311275"/>
            <a:ext cx="2660822" cy="4814888"/>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pPr eaLnBrk="1" hangingPunct="1"/>
            <a:r>
              <a:rPr lang="en-US" sz="4000" dirty="0" smtClean="0"/>
              <a:t>Prophase</a:t>
            </a:r>
          </a:p>
        </p:txBody>
      </p:sp>
      <p:sp>
        <p:nvSpPr>
          <p:cNvPr id="67586" name="Content Placeholder 2"/>
          <p:cNvSpPr>
            <a:spLocks noGrp="1"/>
          </p:cNvSpPr>
          <p:nvPr>
            <p:ph idx="1"/>
          </p:nvPr>
        </p:nvSpPr>
        <p:spPr>
          <a:xfrm>
            <a:off x="457200" y="1600200"/>
            <a:ext cx="4015946" cy="4525963"/>
          </a:xfrm>
        </p:spPr>
        <p:txBody>
          <a:bodyPr/>
          <a:lstStyle/>
          <a:p>
            <a:pPr eaLnBrk="1" hangingPunct="1"/>
            <a:r>
              <a:rPr lang="en-US" sz="2800" dirty="0" smtClean="0"/>
              <a:t>Spindle forms</a:t>
            </a:r>
          </a:p>
          <a:p>
            <a:pPr eaLnBrk="1" hangingPunct="1"/>
            <a:endParaRPr lang="en-US" sz="2800" dirty="0" smtClean="0"/>
          </a:p>
          <a:p>
            <a:pPr eaLnBrk="1" hangingPunct="1"/>
            <a:r>
              <a:rPr lang="en-US" sz="2800" dirty="0" smtClean="0"/>
              <a:t>Chromatin packaged as chromosomes</a:t>
            </a:r>
          </a:p>
          <a:p>
            <a:pPr eaLnBrk="1" hangingPunct="1"/>
            <a:endParaRPr lang="en-US" sz="2800" dirty="0" smtClean="0"/>
          </a:p>
          <a:p>
            <a:pPr eaLnBrk="1" hangingPunct="1"/>
            <a:r>
              <a:rPr lang="en-US" sz="2800" dirty="0" smtClean="0"/>
              <a:t>Nuclear envelope breaks down</a:t>
            </a:r>
          </a:p>
        </p:txBody>
      </p:sp>
      <p:pic>
        <p:nvPicPr>
          <p:cNvPr id="4" name="Picture 2" descr="figure_10_10_01"/>
          <p:cNvPicPr>
            <a:picLocks noChangeAspect="1" noChangeArrowheads="1"/>
          </p:cNvPicPr>
          <p:nvPr/>
        </p:nvPicPr>
        <p:blipFill>
          <a:blip r:embed="rId2"/>
          <a:srcRect l="30755"/>
          <a:stretch>
            <a:fillRect/>
          </a:stretch>
        </p:blipFill>
        <p:spPr bwMode="auto">
          <a:xfrm>
            <a:off x="4473146" y="1847335"/>
            <a:ext cx="4473146" cy="3645839"/>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pPr eaLnBrk="1" hangingPunct="1"/>
            <a:r>
              <a:rPr lang="en-US" sz="4000" dirty="0" smtClean="0"/>
              <a:t>Early Prophase</a:t>
            </a:r>
          </a:p>
        </p:txBody>
      </p:sp>
      <p:sp>
        <p:nvSpPr>
          <p:cNvPr id="67586" name="Content Placeholder 2"/>
          <p:cNvSpPr>
            <a:spLocks noGrp="1"/>
          </p:cNvSpPr>
          <p:nvPr>
            <p:ph idx="1"/>
          </p:nvPr>
        </p:nvSpPr>
        <p:spPr/>
        <p:txBody>
          <a:bodyPr/>
          <a:lstStyle/>
          <a:p>
            <a:pPr eaLnBrk="1" hangingPunct="1"/>
            <a:r>
              <a:rPr lang="en-US" sz="2800" dirty="0" smtClean="0"/>
              <a:t>Chromatin packaged into chromosomes </a:t>
            </a:r>
          </a:p>
          <a:p>
            <a:pPr eaLnBrk="1" hangingPunct="1"/>
            <a:endParaRPr lang="en-US" sz="2800" dirty="0" smtClean="0"/>
          </a:p>
          <a:p>
            <a:pPr eaLnBrk="1" hangingPunct="1"/>
            <a:r>
              <a:rPr lang="en-US" sz="2800" dirty="0" smtClean="0"/>
              <a:t>Two cytoskeletal structures called </a:t>
            </a:r>
            <a:r>
              <a:rPr lang="en-US" sz="2800" b="1" dirty="0" smtClean="0"/>
              <a:t>centrosomes</a:t>
            </a:r>
            <a:r>
              <a:rPr lang="en-US" sz="2800" dirty="0" smtClean="0"/>
              <a:t> begin to move toward opposite ends of the cell</a:t>
            </a:r>
          </a:p>
          <a:p>
            <a:pPr eaLnBrk="1" hangingPunct="1"/>
            <a:endParaRPr lang="en-US" sz="2800" b="1" dirty="0" smtClean="0"/>
          </a:p>
          <a:p>
            <a:pPr eaLnBrk="1" hangingPunct="1"/>
            <a:r>
              <a:rPr lang="en-US" sz="2800" b="1" dirty="0" smtClean="0"/>
              <a:t>mitotic spindle</a:t>
            </a:r>
            <a:r>
              <a:rPr lang="en-US" sz="2800" dirty="0" smtClean="0"/>
              <a:t> forms</a:t>
            </a:r>
          </a:p>
          <a:p>
            <a:pPr marL="457200" lvl="1" indent="0" eaLnBrk="1" hangingPunct="1">
              <a:buNone/>
            </a:pPr>
            <a:r>
              <a:rPr lang="en-US" sz="2400" b="1" dirty="0"/>
              <a:t> </a:t>
            </a:r>
            <a:r>
              <a:rPr lang="en-US" sz="2400" b="1" dirty="0" smtClean="0"/>
              <a:t>	centrosomes</a:t>
            </a:r>
            <a:r>
              <a:rPr lang="en-US" sz="2400" dirty="0" smtClean="0"/>
              <a:t> move towards pole</a:t>
            </a:r>
          </a:p>
          <a:p>
            <a:pPr marL="457200" lvl="1" indent="0" eaLnBrk="1" hangingPunct="1">
              <a:buNone/>
            </a:pPr>
            <a:r>
              <a:rPr lang="en-US" sz="2400" b="1" dirty="0"/>
              <a:t>	</a:t>
            </a:r>
            <a:r>
              <a:rPr lang="en-US" sz="2400" dirty="0" smtClean="0"/>
              <a:t>microtubules grow</a:t>
            </a:r>
          </a:p>
          <a:p>
            <a:pPr marL="457200" lvl="1" indent="0" eaLnBrk="1" hangingPunct="1">
              <a:buNone/>
            </a:pPr>
            <a:r>
              <a:rPr lang="en-US" sz="2400" b="1" dirty="0"/>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pPr eaLnBrk="1" hangingPunct="1"/>
            <a:r>
              <a:rPr lang="en-US" sz="4000" dirty="0" smtClean="0"/>
              <a:t>Late Prophase</a:t>
            </a:r>
          </a:p>
        </p:txBody>
      </p:sp>
      <p:sp>
        <p:nvSpPr>
          <p:cNvPr id="68610" name="Content Placeholder 2"/>
          <p:cNvSpPr>
            <a:spLocks noGrp="1"/>
          </p:cNvSpPr>
          <p:nvPr>
            <p:ph idx="1"/>
          </p:nvPr>
        </p:nvSpPr>
        <p:spPr/>
        <p:txBody>
          <a:bodyPr/>
          <a:lstStyle/>
          <a:p>
            <a:pPr eaLnBrk="1" hangingPunct="1"/>
            <a:r>
              <a:rPr lang="en-US" dirty="0" smtClean="0"/>
              <a:t>nuclear envelope breaks down</a:t>
            </a:r>
          </a:p>
          <a:p>
            <a:pPr eaLnBrk="1" hangingPunct="1"/>
            <a:endParaRPr lang="en-US" dirty="0" smtClean="0"/>
          </a:p>
          <a:p>
            <a:pPr eaLnBrk="1" hangingPunct="1"/>
            <a:r>
              <a:rPr lang="en-US" dirty="0" smtClean="0"/>
              <a:t>Spindle fibers attached to centromeres</a:t>
            </a:r>
          </a:p>
          <a:p>
            <a:pPr eaLnBrk="1" hangingPunct="1"/>
            <a:endParaRPr lang="en-US"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pPr eaLnBrk="1" hangingPunct="1"/>
            <a:r>
              <a:rPr lang="en-US" sz="4000" dirty="0" smtClean="0">
                <a:solidFill>
                  <a:srgbClr val="FF0000"/>
                </a:solidFill>
              </a:rPr>
              <a:t>M</a:t>
            </a:r>
            <a:r>
              <a:rPr lang="en-US" sz="4000" dirty="0" smtClean="0"/>
              <a:t>etaphase</a:t>
            </a:r>
          </a:p>
        </p:txBody>
      </p:sp>
      <p:sp>
        <p:nvSpPr>
          <p:cNvPr id="67586" name="Content Placeholder 2"/>
          <p:cNvSpPr>
            <a:spLocks noGrp="1"/>
          </p:cNvSpPr>
          <p:nvPr>
            <p:ph idx="1"/>
          </p:nvPr>
        </p:nvSpPr>
        <p:spPr>
          <a:xfrm>
            <a:off x="457200" y="1600200"/>
            <a:ext cx="4090086" cy="4525963"/>
          </a:xfrm>
        </p:spPr>
        <p:txBody>
          <a:bodyPr/>
          <a:lstStyle/>
          <a:p>
            <a:pPr eaLnBrk="1" hangingPunct="1"/>
            <a:r>
              <a:rPr lang="en-US" sz="2800" dirty="0" smtClean="0"/>
              <a:t>Chromosomes line up in the </a:t>
            </a:r>
            <a:r>
              <a:rPr lang="en-US" sz="2800" dirty="0" smtClean="0">
                <a:solidFill>
                  <a:srgbClr val="FF0000"/>
                </a:solidFill>
              </a:rPr>
              <a:t>M</a:t>
            </a:r>
            <a:r>
              <a:rPr lang="en-US" sz="2800" dirty="0" smtClean="0"/>
              <a:t>iddle</a:t>
            </a:r>
          </a:p>
        </p:txBody>
      </p:sp>
      <p:pic>
        <p:nvPicPr>
          <p:cNvPr id="4" name="Picture 2" descr="figure_10_10_02"/>
          <p:cNvPicPr>
            <a:picLocks noChangeAspect="1" noChangeArrowheads="1"/>
          </p:cNvPicPr>
          <p:nvPr/>
        </p:nvPicPr>
        <p:blipFill>
          <a:blip r:embed="rId2"/>
          <a:srcRect t="5485" r="69390" b="9560"/>
          <a:stretch>
            <a:fillRect/>
          </a:stretch>
        </p:blipFill>
        <p:spPr bwMode="auto">
          <a:xfrm>
            <a:off x="4765589" y="1417638"/>
            <a:ext cx="2611395" cy="418894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pPr eaLnBrk="1" hangingPunct="1"/>
            <a:r>
              <a:rPr lang="en-US" sz="4000" dirty="0" smtClean="0"/>
              <a:t>Metaphase</a:t>
            </a:r>
          </a:p>
        </p:txBody>
      </p:sp>
      <p:sp>
        <p:nvSpPr>
          <p:cNvPr id="71682" name="Content Placeholder 2"/>
          <p:cNvSpPr>
            <a:spLocks noGrp="1"/>
          </p:cNvSpPr>
          <p:nvPr>
            <p:ph idx="1"/>
          </p:nvPr>
        </p:nvSpPr>
        <p:spPr/>
        <p:txBody>
          <a:bodyPr/>
          <a:lstStyle/>
          <a:p>
            <a:pPr eaLnBrk="1" hangingPunct="1"/>
            <a:r>
              <a:rPr lang="en-US" dirty="0" smtClean="0"/>
              <a:t>Chromosomes line up in the middle</a:t>
            </a:r>
          </a:p>
          <a:p>
            <a:pPr eaLnBrk="1" hangingPunct="1"/>
            <a:endParaRPr lang="en-US" dirty="0"/>
          </a:p>
          <a:p>
            <a:pPr eaLnBrk="1" hangingPunct="1"/>
            <a:r>
              <a:rPr lang="en-US" dirty="0" smtClean="0"/>
              <a:t>Why the middle?  </a:t>
            </a:r>
            <a:endParaRPr lang="en-US" dirty="0"/>
          </a:p>
          <a:p>
            <a:pPr marL="457200" lvl="1" indent="0" eaLnBrk="1" hangingPunct="1">
              <a:buNone/>
            </a:pPr>
            <a:r>
              <a:rPr lang="en-US" dirty="0" smtClean="0"/>
              <a:t>	Spindle fibers pulling</a:t>
            </a:r>
          </a:p>
          <a:p>
            <a:pPr marL="0" indent="0" eaLnBrk="1" hangingPunct="1">
              <a:buNone/>
            </a:pPr>
            <a:endParaRPr lang="en-US"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pPr eaLnBrk="1" hangingPunct="1"/>
            <a:r>
              <a:rPr lang="en-US" sz="4000" dirty="0" smtClean="0">
                <a:solidFill>
                  <a:srgbClr val="FF0000"/>
                </a:solidFill>
              </a:rPr>
              <a:t>A</a:t>
            </a:r>
            <a:r>
              <a:rPr lang="en-US" sz="4000" dirty="0" smtClean="0"/>
              <a:t>naphase</a:t>
            </a:r>
          </a:p>
        </p:txBody>
      </p:sp>
      <p:sp>
        <p:nvSpPr>
          <p:cNvPr id="67586" name="Content Placeholder 2"/>
          <p:cNvSpPr>
            <a:spLocks noGrp="1"/>
          </p:cNvSpPr>
          <p:nvPr>
            <p:ph idx="1"/>
          </p:nvPr>
        </p:nvSpPr>
        <p:spPr>
          <a:xfrm>
            <a:off x="457200" y="1600200"/>
            <a:ext cx="4090086" cy="4525963"/>
          </a:xfrm>
        </p:spPr>
        <p:txBody>
          <a:bodyPr/>
          <a:lstStyle/>
          <a:p>
            <a:pPr eaLnBrk="1" hangingPunct="1"/>
            <a:r>
              <a:rPr lang="en-US" sz="2800" dirty="0" smtClean="0"/>
              <a:t>Chromosomes are torn </a:t>
            </a:r>
            <a:r>
              <a:rPr lang="en-US" sz="2800" dirty="0" smtClean="0">
                <a:solidFill>
                  <a:srgbClr val="FF0000"/>
                </a:solidFill>
              </a:rPr>
              <a:t>A</a:t>
            </a:r>
            <a:r>
              <a:rPr lang="en-US" sz="2800" dirty="0" smtClean="0"/>
              <a:t>part</a:t>
            </a:r>
          </a:p>
          <a:p>
            <a:pPr eaLnBrk="1" hangingPunct="1"/>
            <a:endParaRPr lang="en-US" sz="2800" dirty="0" smtClean="0"/>
          </a:p>
          <a:p>
            <a:pPr eaLnBrk="1" hangingPunct="1"/>
            <a:r>
              <a:rPr lang="en-US" sz="2800" dirty="0" smtClean="0"/>
              <a:t>Spindle fibers shorten (pull chromosomes apart)</a:t>
            </a:r>
          </a:p>
        </p:txBody>
      </p:sp>
      <p:pic>
        <p:nvPicPr>
          <p:cNvPr id="4" name="Picture 2" descr="figure_10_10_02"/>
          <p:cNvPicPr>
            <a:picLocks noChangeAspect="1" noChangeArrowheads="1"/>
          </p:cNvPicPr>
          <p:nvPr/>
        </p:nvPicPr>
        <p:blipFill>
          <a:blip r:embed="rId2"/>
          <a:srcRect l="31189" t="5235" r="38249" b="9309"/>
          <a:stretch>
            <a:fillRect/>
          </a:stretch>
        </p:blipFill>
        <p:spPr bwMode="auto">
          <a:xfrm>
            <a:off x="4856206" y="1417638"/>
            <a:ext cx="2607275" cy="4213654"/>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0" y="274638"/>
            <a:ext cx="9144000" cy="1143000"/>
          </a:xfrm>
        </p:spPr>
        <p:txBody>
          <a:bodyPr/>
          <a:lstStyle/>
          <a:p>
            <a:pPr eaLnBrk="1" hangingPunct="1"/>
            <a:r>
              <a:rPr lang="en-US" dirty="0" smtClean="0">
                <a:solidFill>
                  <a:srgbClr val="FF0000"/>
                </a:solidFill>
              </a:rPr>
              <a:t>A</a:t>
            </a:r>
            <a:r>
              <a:rPr lang="en-US" dirty="0" smtClean="0"/>
              <a:t>naphase – Chromosome pulled </a:t>
            </a:r>
            <a:r>
              <a:rPr lang="en-US" dirty="0" smtClean="0">
                <a:solidFill>
                  <a:srgbClr val="FF0000"/>
                </a:solidFill>
              </a:rPr>
              <a:t>A</a:t>
            </a:r>
            <a:r>
              <a:rPr lang="en-US" dirty="0" smtClean="0"/>
              <a:t>part</a:t>
            </a:r>
          </a:p>
        </p:txBody>
      </p:sp>
      <p:sp>
        <p:nvSpPr>
          <p:cNvPr id="72706" name="Content Placeholder 2"/>
          <p:cNvSpPr>
            <a:spLocks noGrp="1"/>
          </p:cNvSpPr>
          <p:nvPr>
            <p:ph idx="1"/>
          </p:nvPr>
        </p:nvSpPr>
        <p:spPr>
          <a:xfrm>
            <a:off x="585216" y="1252728"/>
            <a:ext cx="8229600" cy="4525963"/>
          </a:xfrm>
        </p:spPr>
        <p:txBody>
          <a:bodyPr/>
          <a:lstStyle/>
          <a:p>
            <a:pPr eaLnBrk="1" hangingPunct="1"/>
            <a:r>
              <a:rPr lang="en-US" dirty="0" smtClean="0"/>
              <a:t>sister chromatids are separated</a:t>
            </a:r>
          </a:p>
          <a:p>
            <a:pPr marL="800100" lvl="2" indent="0" eaLnBrk="1" hangingPunct="1">
              <a:buNone/>
            </a:pPr>
            <a:r>
              <a:rPr lang="en-US" dirty="0" smtClean="0"/>
              <a:t>Why?  Microtubules get shorter </a:t>
            </a:r>
          </a:p>
          <a:p>
            <a:pPr eaLnBrk="1" hangingPunct="1"/>
            <a:endParaRPr lang="en-US" dirty="0" smtClean="0"/>
          </a:p>
          <a:p>
            <a:pPr eaLnBrk="1" hangingPunct="1"/>
            <a:endParaRPr lang="en-US" dirty="0" smtClean="0"/>
          </a:p>
          <a:p>
            <a:pPr eaLnBrk="1" hangingPunct="1"/>
            <a:endParaRPr lang="en-US" dirty="0"/>
          </a:p>
          <a:p>
            <a:pPr eaLnBrk="1" hangingPunct="1"/>
            <a:endParaRPr lang="en-US" dirty="0" smtClean="0"/>
          </a:p>
          <a:p>
            <a:pPr eaLnBrk="1" hangingPunct="1"/>
            <a:endParaRPr lang="en-US" dirty="0"/>
          </a:p>
          <a:p>
            <a:pPr eaLnBrk="1" hangingPunct="1"/>
            <a:r>
              <a:rPr lang="en-US" dirty="0" smtClean="0"/>
              <a:t>Once separated, each “chromatid” is considered a new “chromosome”</a:t>
            </a:r>
          </a:p>
        </p:txBody>
      </p:sp>
      <p:pic>
        <p:nvPicPr>
          <p:cNvPr id="4" name="Picture 4" descr="http://legacy.owensboro.kctcs.edu/gcaplan/bio/notes/Mitosis-3.jpg"/>
          <p:cNvPicPr>
            <a:picLocks noChangeAspect="1" noChangeArrowheads="1"/>
          </p:cNvPicPr>
          <p:nvPr/>
        </p:nvPicPr>
        <p:blipFill>
          <a:blip r:embed="rId2"/>
          <a:srcRect/>
          <a:stretch>
            <a:fillRect/>
          </a:stretch>
        </p:blipFill>
        <p:spPr bwMode="auto">
          <a:xfrm>
            <a:off x="2002536" y="2376143"/>
            <a:ext cx="4450770" cy="2781731"/>
          </a:xfrm>
          <a:prstGeom prst="rect">
            <a:avLst/>
          </a:prstGeom>
          <a:noFill/>
        </p:spPr>
      </p:pic>
      <p:pic>
        <p:nvPicPr>
          <p:cNvPr id="5" name="Picture 4" descr="http://legacy.owensboro.kctcs.edu/gcaplan/bio/notes/Mitosis-3.jpg"/>
          <p:cNvPicPr>
            <a:picLocks noChangeAspect="1" noChangeArrowheads="1"/>
          </p:cNvPicPr>
          <p:nvPr/>
        </p:nvPicPr>
        <p:blipFill rotWithShape="1">
          <a:blip r:embed="rId2"/>
          <a:srcRect l="37031" t="50000" r="30364"/>
          <a:stretch/>
        </p:blipFill>
        <p:spPr bwMode="auto">
          <a:xfrm>
            <a:off x="4922959" y="4561242"/>
            <a:ext cx="2104007" cy="59663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descr="figure_10_04"/>
          <p:cNvPicPr>
            <a:picLocks noChangeAspect="1" noChangeArrowheads="1"/>
          </p:cNvPicPr>
          <p:nvPr/>
        </p:nvPicPr>
        <p:blipFill>
          <a:blip r:embed="rId3"/>
          <a:srcRect/>
          <a:stretch>
            <a:fillRect/>
          </a:stretch>
        </p:blipFill>
        <p:spPr bwMode="auto">
          <a:xfrm>
            <a:off x="1778000" y="215900"/>
            <a:ext cx="5588000" cy="643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pPr eaLnBrk="1" hangingPunct="1"/>
            <a:r>
              <a:rPr lang="en-US" sz="4000" dirty="0" err="1" smtClean="0">
                <a:solidFill>
                  <a:srgbClr val="FF0000"/>
                </a:solidFill>
              </a:rPr>
              <a:t>Tel</a:t>
            </a:r>
            <a:r>
              <a:rPr lang="en-US" sz="4000" dirty="0" err="1" smtClean="0"/>
              <a:t>ophase</a:t>
            </a:r>
            <a:endParaRPr lang="en-US" sz="4000" dirty="0" smtClean="0"/>
          </a:p>
        </p:txBody>
      </p:sp>
      <p:sp>
        <p:nvSpPr>
          <p:cNvPr id="67586" name="Content Placeholder 2"/>
          <p:cNvSpPr>
            <a:spLocks noGrp="1"/>
          </p:cNvSpPr>
          <p:nvPr>
            <p:ph idx="1"/>
          </p:nvPr>
        </p:nvSpPr>
        <p:spPr>
          <a:xfrm>
            <a:off x="457200" y="1600200"/>
            <a:ext cx="4090086" cy="4525963"/>
          </a:xfrm>
        </p:spPr>
        <p:txBody>
          <a:bodyPr/>
          <a:lstStyle/>
          <a:p>
            <a:pPr eaLnBrk="1" hangingPunct="1"/>
            <a:r>
              <a:rPr lang="en-US" sz="2800" dirty="0" smtClean="0"/>
              <a:t>Chromosomes are distant</a:t>
            </a:r>
          </a:p>
          <a:p>
            <a:pPr eaLnBrk="1" hangingPunct="1"/>
            <a:endParaRPr lang="en-US" sz="2800" dirty="0" smtClean="0"/>
          </a:p>
          <a:p>
            <a:pPr eaLnBrk="1" hangingPunct="1"/>
            <a:r>
              <a:rPr lang="en-US" sz="2800" dirty="0" smtClean="0"/>
              <a:t>“Tel” = distant</a:t>
            </a:r>
          </a:p>
          <a:p>
            <a:pPr lvl="2" eaLnBrk="1" hangingPunct="1">
              <a:buNone/>
            </a:pPr>
            <a:r>
              <a:rPr lang="en-US" sz="2000" dirty="0" smtClean="0"/>
              <a:t>Telephone</a:t>
            </a:r>
          </a:p>
          <a:p>
            <a:pPr lvl="2" eaLnBrk="1" hangingPunct="1">
              <a:buNone/>
            </a:pPr>
            <a:r>
              <a:rPr lang="en-US" sz="2000" dirty="0" smtClean="0"/>
              <a:t>Television</a:t>
            </a:r>
          </a:p>
          <a:p>
            <a:pPr eaLnBrk="1" hangingPunct="1"/>
            <a:r>
              <a:rPr lang="en-US" sz="2800" dirty="0" smtClean="0"/>
              <a:t>Nucleus reforms</a:t>
            </a:r>
          </a:p>
          <a:p>
            <a:pPr eaLnBrk="1" hangingPunct="1"/>
            <a:r>
              <a:rPr lang="en-US" sz="2800" dirty="0" err="1" smtClean="0"/>
              <a:t>Cytokinesis</a:t>
            </a:r>
            <a:r>
              <a:rPr lang="en-US" sz="2800" dirty="0" smtClean="0"/>
              <a:t> continues</a:t>
            </a:r>
          </a:p>
        </p:txBody>
      </p:sp>
      <p:pic>
        <p:nvPicPr>
          <p:cNvPr id="4" name="Picture 2" descr="figure_10_10_02"/>
          <p:cNvPicPr>
            <a:picLocks noChangeAspect="1" noChangeArrowheads="1"/>
          </p:cNvPicPr>
          <p:nvPr/>
        </p:nvPicPr>
        <p:blipFill>
          <a:blip r:embed="rId2"/>
          <a:srcRect l="62185"/>
          <a:stretch>
            <a:fillRect/>
          </a:stretch>
        </p:blipFill>
        <p:spPr bwMode="auto">
          <a:xfrm>
            <a:off x="5016844" y="1195388"/>
            <a:ext cx="3226057" cy="4930775"/>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pPr eaLnBrk="1" hangingPunct="1"/>
            <a:r>
              <a:rPr lang="en-US" dirty="0" err="1" smtClean="0"/>
              <a:t>Telophase</a:t>
            </a:r>
            <a:r>
              <a:rPr lang="en-US" dirty="0" smtClean="0"/>
              <a:t> - New </a:t>
            </a:r>
            <a:r>
              <a:rPr lang="en-US" dirty="0"/>
              <a:t>Nuclei</a:t>
            </a:r>
            <a:endParaRPr lang="en-US" dirty="0" smtClean="0"/>
          </a:p>
        </p:txBody>
      </p:sp>
      <p:sp>
        <p:nvSpPr>
          <p:cNvPr id="73730" name="Content Placeholder 2"/>
          <p:cNvSpPr>
            <a:spLocks noGrp="1"/>
          </p:cNvSpPr>
          <p:nvPr>
            <p:ph idx="1"/>
          </p:nvPr>
        </p:nvSpPr>
        <p:spPr/>
        <p:txBody>
          <a:bodyPr/>
          <a:lstStyle/>
          <a:p>
            <a:pPr eaLnBrk="1" hangingPunct="1"/>
            <a:r>
              <a:rPr lang="en-US" dirty="0" smtClean="0"/>
              <a:t>nuclear envelopes for each set of chromosomes</a:t>
            </a:r>
          </a:p>
          <a:p>
            <a:pPr eaLnBrk="1" hangingPunct="1"/>
            <a:endParaRPr lang="en-US" dirty="0" smtClean="0"/>
          </a:p>
          <a:p>
            <a:pPr eaLnBrk="1" hangingPunct="1"/>
            <a:r>
              <a:rPr lang="en-US" dirty="0" smtClean="0"/>
              <a:t>chromosomes begin to unwind</a:t>
            </a:r>
          </a:p>
          <a:p>
            <a:pPr marL="914400" lvl="2" indent="0" eaLnBrk="1" hangingPunct="1">
              <a:buNone/>
            </a:pPr>
            <a:r>
              <a:rPr lang="en-US" dirty="0"/>
              <a:t>(</a:t>
            </a:r>
            <a:r>
              <a:rPr lang="en-US" dirty="0" smtClean="0"/>
              <a:t>become less visible)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Mitosis: the quick review</a:t>
            </a:r>
            <a:endParaRPr lang="en-US" dirty="0"/>
          </a:p>
        </p:txBody>
      </p:sp>
      <p:sp>
        <p:nvSpPr>
          <p:cNvPr id="3" name="Content Placeholder 2"/>
          <p:cNvSpPr>
            <a:spLocks noGrp="1"/>
          </p:cNvSpPr>
          <p:nvPr>
            <p:ph idx="1"/>
          </p:nvPr>
        </p:nvSpPr>
        <p:spPr/>
        <p:txBody>
          <a:bodyPr/>
          <a:lstStyle/>
          <a:p>
            <a:r>
              <a:rPr lang="en-US" sz="2800" dirty="0">
                <a:solidFill>
                  <a:srgbClr val="FF0000"/>
                </a:solidFill>
              </a:rPr>
              <a:t>Prophase</a:t>
            </a:r>
            <a:r>
              <a:rPr lang="en-US" sz="2800" dirty="0"/>
              <a:t>:  nucleus breaks down, chromosomes condense, spindle fibers form as centrioles move to </a:t>
            </a:r>
            <a:r>
              <a:rPr lang="en-US" sz="2800" dirty="0" smtClean="0"/>
              <a:t>poles</a:t>
            </a:r>
            <a:endParaRPr lang="en-US" sz="2800" dirty="0"/>
          </a:p>
          <a:p>
            <a:r>
              <a:rPr lang="en-US" sz="2800" dirty="0">
                <a:solidFill>
                  <a:srgbClr val="FF0000"/>
                </a:solidFill>
              </a:rPr>
              <a:t>Metaphase</a:t>
            </a:r>
            <a:r>
              <a:rPr lang="en-US" sz="2800" dirty="0"/>
              <a:t>:  no nucleus, chromosomes line up at the middle as spindle fibers pull on them</a:t>
            </a:r>
          </a:p>
          <a:p>
            <a:r>
              <a:rPr lang="en-US" sz="2800" dirty="0">
                <a:solidFill>
                  <a:srgbClr val="FF0000"/>
                </a:solidFill>
              </a:rPr>
              <a:t>anaphase</a:t>
            </a:r>
            <a:r>
              <a:rPr lang="en-US" sz="2800" dirty="0"/>
              <a:t>:  no nucleus, chromosomes torn apart by shortening spindle fibers</a:t>
            </a:r>
          </a:p>
          <a:p>
            <a:r>
              <a:rPr lang="en-US" sz="2800" dirty="0" err="1">
                <a:solidFill>
                  <a:srgbClr val="FF0000"/>
                </a:solidFill>
              </a:rPr>
              <a:t>telophase</a:t>
            </a:r>
            <a:r>
              <a:rPr lang="en-US" sz="2800" dirty="0"/>
              <a:t>: nucleus reforms, chromosomes begin to unwind, spindle fibers break down</a:t>
            </a:r>
          </a:p>
          <a:p>
            <a:pPr marL="0" indent="0">
              <a:buNone/>
            </a:pPr>
            <a:endParaRPr lang="en-US" sz="2800" dirty="0"/>
          </a:p>
        </p:txBody>
      </p:sp>
    </p:spTree>
    <p:extLst>
      <p:ext uri="{BB962C8B-B14F-4D97-AF65-F5344CB8AC3E}">
        <p14:creationId xmlns:p14="http://schemas.microsoft.com/office/powerpoint/2010/main" val="13736822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pPr eaLnBrk="1" hangingPunct="1"/>
            <a:r>
              <a:rPr lang="en-US" sz="4000" dirty="0" smtClean="0"/>
              <a:t>Cytokinesis - Dividing The Cytoplasm</a:t>
            </a:r>
          </a:p>
        </p:txBody>
      </p:sp>
      <p:sp>
        <p:nvSpPr>
          <p:cNvPr id="74754" name="Content Placeholder 2"/>
          <p:cNvSpPr>
            <a:spLocks noGrp="1"/>
          </p:cNvSpPr>
          <p:nvPr>
            <p:ph idx="1"/>
          </p:nvPr>
        </p:nvSpPr>
        <p:spPr/>
        <p:txBody>
          <a:bodyPr/>
          <a:lstStyle/>
          <a:p>
            <a:pPr eaLnBrk="1" hangingPunct="1">
              <a:lnSpc>
                <a:spcPct val="90000"/>
              </a:lnSpc>
            </a:pPr>
            <a:r>
              <a:rPr lang="en-US" dirty="0" smtClean="0"/>
              <a:t>“</a:t>
            </a:r>
            <a:r>
              <a:rPr lang="en-US" dirty="0" err="1" smtClean="0"/>
              <a:t>Cyto</a:t>
            </a:r>
            <a:r>
              <a:rPr lang="en-US" dirty="0" smtClean="0"/>
              <a:t>”(cell) + “kinesis”(movement)</a:t>
            </a:r>
          </a:p>
          <a:p>
            <a:pPr lvl="1" eaLnBrk="1" hangingPunct="1">
              <a:lnSpc>
                <a:spcPct val="90000"/>
              </a:lnSpc>
            </a:pPr>
            <a:r>
              <a:rPr lang="en-US" dirty="0"/>
              <a:t>Cytokinesis </a:t>
            </a:r>
            <a:r>
              <a:rPr lang="en-US" dirty="0" smtClean="0"/>
              <a:t>separating the cells:  </a:t>
            </a:r>
            <a:r>
              <a:rPr lang="en-US" sz="2000" b="1" i="1" dirty="0" smtClean="0">
                <a:solidFill>
                  <a:srgbClr val="FF0000"/>
                </a:solidFill>
              </a:rPr>
              <a:t>starts in </a:t>
            </a:r>
            <a:r>
              <a:rPr lang="en-US" sz="2000" b="1" i="1" dirty="0" err="1" smtClean="0">
                <a:solidFill>
                  <a:srgbClr val="FF0000"/>
                </a:solidFill>
              </a:rPr>
              <a:t>telophase</a:t>
            </a:r>
            <a:endParaRPr lang="en-US" sz="2000" b="1" i="1" dirty="0">
              <a:solidFill>
                <a:srgbClr val="FF0000"/>
              </a:solidFill>
            </a:endParaRPr>
          </a:p>
          <a:p>
            <a:pPr lvl="1" eaLnBrk="1" hangingPunct="1">
              <a:lnSpc>
                <a:spcPct val="90000"/>
              </a:lnSpc>
            </a:pPr>
            <a:r>
              <a:rPr lang="en-US" dirty="0" smtClean="0"/>
              <a:t>Makes 2 daughter cells</a:t>
            </a:r>
          </a:p>
          <a:p>
            <a:pPr eaLnBrk="1" hangingPunct="1">
              <a:lnSpc>
                <a:spcPct val="90000"/>
              </a:lnSpc>
            </a:pPr>
            <a:endParaRPr lang="en-US" dirty="0" smtClean="0"/>
          </a:p>
          <a:p>
            <a:pPr eaLnBrk="1" hangingPunct="1">
              <a:lnSpc>
                <a:spcPct val="90000"/>
              </a:lnSpc>
            </a:pPr>
            <a:r>
              <a:rPr lang="en-US" dirty="0" smtClean="0"/>
              <a:t>animal cells - actin microfilaments contract </a:t>
            </a:r>
          </a:p>
          <a:p>
            <a:pPr marL="914400" lvl="2" indent="0" eaLnBrk="1" hangingPunct="1">
              <a:lnSpc>
                <a:spcPct val="90000"/>
              </a:lnSpc>
              <a:buNone/>
            </a:pPr>
            <a:r>
              <a:rPr lang="en-US" dirty="0" smtClean="0"/>
              <a:t>Squeeze in middle</a:t>
            </a:r>
          </a:p>
          <a:p>
            <a:pPr eaLnBrk="1" hangingPunct="1">
              <a:lnSpc>
                <a:spcPct val="90000"/>
              </a:lnSpc>
            </a:pPr>
            <a:endParaRPr lang="en-US" dirty="0" smtClean="0"/>
          </a:p>
          <a:p>
            <a:pPr eaLnBrk="1" hangingPunct="1">
              <a:lnSpc>
                <a:spcPct val="90000"/>
              </a:lnSpc>
            </a:pPr>
            <a:r>
              <a:rPr lang="en-US" dirty="0" smtClean="0"/>
              <a:t>plant cells – grow a new wall</a:t>
            </a:r>
          </a:p>
        </p:txBody>
      </p:sp>
      <p:pic>
        <p:nvPicPr>
          <p:cNvPr id="4" name="Picture 2" descr="figure_10_11"/>
          <p:cNvPicPr>
            <a:picLocks noChangeAspect="1" noChangeArrowheads="1"/>
          </p:cNvPicPr>
          <p:nvPr/>
        </p:nvPicPr>
        <p:blipFill rotWithShape="1">
          <a:blip r:embed="rId2"/>
          <a:srcRect b="9923"/>
          <a:stretch/>
        </p:blipFill>
        <p:spPr bwMode="auto">
          <a:xfrm>
            <a:off x="5339138" y="2562797"/>
            <a:ext cx="1873320" cy="1134173"/>
          </a:xfrm>
          <a:prstGeom prst="rect">
            <a:avLst/>
          </a:prstGeom>
          <a:noFill/>
          <a:ln w="9525">
            <a:noFill/>
            <a:miter lim="800000"/>
            <a:headEnd/>
            <a:tailEnd/>
          </a:ln>
        </p:spPr>
      </p:pic>
      <p:pic>
        <p:nvPicPr>
          <p:cNvPr id="5" name="Picture 2" descr="figure_10_12"/>
          <p:cNvPicPr>
            <a:picLocks noChangeAspect="1" noChangeArrowheads="1"/>
          </p:cNvPicPr>
          <p:nvPr/>
        </p:nvPicPr>
        <p:blipFill rotWithShape="1">
          <a:blip r:embed="rId3"/>
          <a:srcRect l="48465" t="51403" r="21748" b="8165"/>
          <a:stretch/>
        </p:blipFill>
        <p:spPr bwMode="auto">
          <a:xfrm>
            <a:off x="5908900" y="4048018"/>
            <a:ext cx="2074120" cy="2513447"/>
          </a:xfrm>
          <a:prstGeom prst="rect">
            <a:avLst/>
          </a:prstGeom>
          <a:noFill/>
          <a:ln w="9525">
            <a:noFill/>
            <a:miter lim="800000"/>
            <a:headEnd/>
            <a:tailEnd/>
          </a:ln>
        </p:spPr>
      </p:pic>
      <p:pic>
        <p:nvPicPr>
          <p:cNvPr id="6" name="Picture 5" descr="http://legacy.owensboro.kctcs.edu/gcaplan/bio/notes/Mitosis-3.jpg"/>
          <p:cNvPicPr>
            <a:picLocks noChangeAspect="1" noChangeArrowheads="1"/>
          </p:cNvPicPr>
          <p:nvPr/>
        </p:nvPicPr>
        <p:blipFill rotWithShape="1">
          <a:blip r:embed="rId4"/>
          <a:srcRect l="37031" t="50000" r="30364"/>
          <a:stretch/>
        </p:blipFill>
        <p:spPr bwMode="auto">
          <a:xfrm>
            <a:off x="4287134" y="6086482"/>
            <a:ext cx="2104007" cy="2016582"/>
          </a:xfrm>
          <a:prstGeom prst="rect">
            <a:avLst/>
          </a:prstGeom>
          <a:noFill/>
        </p:spPr>
      </p:pic>
      <p:pic>
        <p:nvPicPr>
          <p:cNvPr id="7" name="Picture 6" descr="http://legacy.owensboro.kctcs.edu/gcaplan/bio/notes/Mitosis-3.jpg"/>
          <p:cNvPicPr>
            <a:picLocks noChangeAspect="1" noChangeArrowheads="1"/>
          </p:cNvPicPr>
          <p:nvPr/>
        </p:nvPicPr>
        <p:blipFill rotWithShape="1">
          <a:blip r:embed="rId4"/>
          <a:srcRect l="37031" t="50000" r="30364"/>
          <a:stretch/>
        </p:blipFill>
        <p:spPr bwMode="auto">
          <a:xfrm>
            <a:off x="7521780" y="4061184"/>
            <a:ext cx="2104007" cy="1978669"/>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2" descr="figure_10_12"/>
          <p:cNvPicPr>
            <a:picLocks noChangeAspect="1" noChangeArrowheads="1"/>
          </p:cNvPicPr>
          <p:nvPr/>
        </p:nvPicPr>
        <p:blipFill>
          <a:blip r:embed="rId3"/>
          <a:srcRect/>
          <a:stretch>
            <a:fillRect/>
          </a:stretch>
        </p:blipFill>
        <p:spPr bwMode="auto">
          <a:xfrm>
            <a:off x="965200" y="215900"/>
            <a:ext cx="7208838" cy="643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Somatic Cells and Gametes</a:t>
            </a:r>
            <a:endParaRPr lang="en-US" dirty="0"/>
          </a:p>
        </p:txBody>
      </p:sp>
      <p:sp>
        <p:nvSpPr>
          <p:cNvPr id="3" name="Content Placeholder 2"/>
          <p:cNvSpPr>
            <a:spLocks noGrp="1"/>
          </p:cNvSpPr>
          <p:nvPr>
            <p:ph idx="1"/>
          </p:nvPr>
        </p:nvSpPr>
        <p:spPr/>
        <p:txBody>
          <a:bodyPr/>
          <a:lstStyle/>
          <a:p>
            <a:r>
              <a:rPr lang="en-US" dirty="0" smtClean="0"/>
              <a:t>“Somatic Cell”</a:t>
            </a:r>
          </a:p>
          <a:p>
            <a:pPr marL="857250" lvl="2" indent="0">
              <a:buNone/>
            </a:pPr>
            <a:r>
              <a:rPr lang="en-US" dirty="0" smtClean="0"/>
              <a:t>Normal cell = made by mitosis</a:t>
            </a:r>
          </a:p>
          <a:p>
            <a:pPr marL="857250" lvl="2" indent="0">
              <a:buNone/>
            </a:pPr>
            <a:r>
              <a:rPr lang="en-US" dirty="0" smtClean="0"/>
              <a:t>“</a:t>
            </a:r>
            <a:r>
              <a:rPr lang="en-US" dirty="0" smtClean="0">
                <a:solidFill>
                  <a:srgbClr val="FF0000"/>
                </a:solidFill>
              </a:rPr>
              <a:t>di</a:t>
            </a:r>
            <a:r>
              <a:rPr lang="en-US" dirty="0" smtClean="0"/>
              <a:t>ploid</a:t>
            </a:r>
            <a:r>
              <a:rPr lang="en-US" dirty="0"/>
              <a:t>” </a:t>
            </a:r>
            <a:r>
              <a:rPr lang="en-US" dirty="0" smtClean="0"/>
              <a:t>= </a:t>
            </a:r>
            <a:r>
              <a:rPr lang="en-US" dirty="0" smtClean="0">
                <a:solidFill>
                  <a:srgbClr val="FF0000"/>
                </a:solidFill>
              </a:rPr>
              <a:t>two</a:t>
            </a:r>
            <a:r>
              <a:rPr lang="en-US" dirty="0" smtClean="0"/>
              <a:t> </a:t>
            </a:r>
            <a:r>
              <a:rPr lang="en-US" dirty="0"/>
              <a:t>sets of DNA (dad and mom</a:t>
            </a:r>
            <a:r>
              <a:rPr lang="en-US" dirty="0" smtClean="0"/>
              <a:t>)</a:t>
            </a:r>
          </a:p>
          <a:p>
            <a:pPr marL="857250" lvl="2" indent="0">
              <a:buNone/>
            </a:pPr>
            <a:r>
              <a:rPr lang="en-US" dirty="0" smtClean="0">
                <a:solidFill>
                  <a:srgbClr val="FF0000"/>
                </a:solidFill>
              </a:rPr>
              <a:t>2</a:t>
            </a:r>
            <a:r>
              <a:rPr lang="en-US" dirty="0" smtClean="0"/>
              <a:t>n = has </a:t>
            </a:r>
            <a:r>
              <a:rPr lang="en-US" dirty="0" smtClean="0">
                <a:solidFill>
                  <a:srgbClr val="FF0000"/>
                </a:solidFill>
              </a:rPr>
              <a:t>two</a:t>
            </a:r>
            <a:r>
              <a:rPr lang="en-US" dirty="0" smtClean="0"/>
              <a:t> sets</a:t>
            </a:r>
            <a:endParaRPr lang="en-US" dirty="0"/>
          </a:p>
          <a:p>
            <a:pPr lvl="1"/>
            <a:endParaRPr lang="en-US" dirty="0" smtClean="0"/>
          </a:p>
          <a:p>
            <a:r>
              <a:rPr lang="en-US" dirty="0" smtClean="0"/>
              <a:t>Gamete</a:t>
            </a:r>
          </a:p>
          <a:p>
            <a:pPr marL="800100" lvl="2" indent="0">
              <a:buNone/>
            </a:pPr>
            <a:r>
              <a:rPr lang="en-US" dirty="0" smtClean="0"/>
              <a:t>Cell to use in sex = made by meiosis</a:t>
            </a:r>
          </a:p>
          <a:p>
            <a:pPr marL="800100" lvl="2" indent="0">
              <a:buNone/>
            </a:pPr>
            <a:r>
              <a:rPr lang="en-US" dirty="0" smtClean="0"/>
              <a:t>“</a:t>
            </a:r>
            <a:r>
              <a:rPr lang="en-US" dirty="0" smtClean="0">
                <a:solidFill>
                  <a:srgbClr val="FF0000"/>
                </a:solidFill>
              </a:rPr>
              <a:t>ha</a:t>
            </a:r>
            <a:r>
              <a:rPr lang="en-US" dirty="0" smtClean="0"/>
              <a:t>ploid” = </a:t>
            </a:r>
            <a:r>
              <a:rPr lang="en-US" dirty="0" smtClean="0">
                <a:solidFill>
                  <a:srgbClr val="00B050"/>
                </a:solidFill>
              </a:rPr>
              <a:t>one</a:t>
            </a:r>
            <a:r>
              <a:rPr lang="en-US" dirty="0" smtClean="0"/>
              <a:t> set of DNA (</a:t>
            </a:r>
            <a:r>
              <a:rPr lang="en-US" dirty="0" smtClean="0">
                <a:solidFill>
                  <a:srgbClr val="FF0000"/>
                </a:solidFill>
              </a:rPr>
              <a:t>Ha</a:t>
            </a:r>
            <a:r>
              <a:rPr lang="en-US" dirty="0" smtClean="0"/>
              <a:t>lf the normal amount)</a:t>
            </a:r>
          </a:p>
          <a:p>
            <a:pPr marL="800100" lvl="2" indent="0">
              <a:buNone/>
            </a:pPr>
            <a:r>
              <a:rPr lang="en-US" dirty="0" smtClean="0">
                <a:solidFill>
                  <a:srgbClr val="00B050"/>
                </a:solidFill>
              </a:rPr>
              <a:t>1</a:t>
            </a:r>
            <a:r>
              <a:rPr lang="en-US" dirty="0" smtClean="0"/>
              <a:t>n = only </a:t>
            </a:r>
            <a:r>
              <a:rPr lang="en-US" dirty="0" smtClean="0">
                <a:solidFill>
                  <a:srgbClr val="00B050"/>
                </a:solidFill>
              </a:rPr>
              <a:t>one</a:t>
            </a:r>
            <a:r>
              <a:rPr lang="en-US" dirty="0" smtClean="0"/>
              <a:t> set of DNA</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mtClean="0"/>
              <a:t>Stem </a:t>
            </a:r>
            <a:r>
              <a:rPr lang="en-US" dirty="0" smtClean="0"/>
              <a:t>Cells and Germ Cells</a:t>
            </a:r>
            <a:endParaRPr lang="en-US" dirty="0"/>
          </a:p>
        </p:txBody>
      </p:sp>
      <p:sp>
        <p:nvSpPr>
          <p:cNvPr id="40962" name="Content Placeholder 2"/>
          <p:cNvSpPr>
            <a:spLocks noGrp="1"/>
          </p:cNvSpPr>
          <p:nvPr>
            <p:ph idx="1"/>
          </p:nvPr>
        </p:nvSpPr>
        <p:spPr/>
        <p:txBody>
          <a:bodyPr/>
          <a:lstStyle/>
          <a:p>
            <a:pPr eaLnBrk="1" hangingPunct="1"/>
            <a:r>
              <a:rPr lang="en-US" b="1" dirty="0" smtClean="0"/>
              <a:t>Germ cells </a:t>
            </a:r>
            <a:r>
              <a:rPr lang="en-US" dirty="0" smtClean="0"/>
              <a:t>= cell that will be used to make gametes</a:t>
            </a:r>
          </a:p>
          <a:p>
            <a:pPr eaLnBrk="1" hangingPunct="1"/>
            <a:endParaRPr lang="en-US" dirty="0" smtClean="0"/>
          </a:p>
          <a:p>
            <a:pPr eaLnBrk="1" hangingPunct="1"/>
            <a:r>
              <a:rPr lang="en-US" b="1" dirty="0" smtClean="0"/>
              <a:t>Stem Cells</a:t>
            </a:r>
          </a:p>
          <a:p>
            <a:pPr marL="0" indent="0" eaLnBrk="1" hangingPunct="1">
              <a:buNone/>
            </a:pPr>
            <a:r>
              <a:rPr lang="en-US" dirty="0" smtClean="0"/>
              <a:t>		Unspecialized (can make lots of cell types) 		growth, regenerate, and repair tissues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sz="4000" dirty="0" smtClean="0"/>
              <a:t>Meiosis: Making cells for sex</a:t>
            </a:r>
          </a:p>
        </p:txBody>
      </p:sp>
      <p:sp>
        <p:nvSpPr>
          <p:cNvPr id="3" name="Content Placeholder 2"/>
          <p:cNvSpPr>
            <a:spLocks noGrp="1"/>
          </p:cNvSpPr>
          <p:nvPr>
            <p:ph idx="1"/>
          </p:nvPr>
        </p:nvSpPr>
        <p:spPr/>
        <p:txBody>
          <a:bodyPr>
            <a:normAutofit/>
          </a:bodyPr>
          <a:lstStyle/>
          <a:p>
            <a:pPr marL="0" indent="0" eaLnBrk="1" hangingPunct="1">
              <a:lnSpc>
                <a:spcPct val="80000"/>
              </a:lnSpc>
              <a:buNone/>
            </a:pPr>
            <a:r>
              <a:rPr lang="en-US" sz="3000" b="1" dirty="0" smtClean="0"/>
              <a:t>Gametes </a:t>
            </a:r>
            <a:r>
              <a:rPr lang="en-US" sz="3000" dirty="0" smtClean="0"/>
              <a:t>– cells for reproduction</a:t>
            </a:r>
          </a:p>
          <a:p>
            <a:pPr marL="400050" lvl="1" indent="0" eaLnBrk="1" hangingPunct="1">
              <a:lnSpc>
                <a:spcPct val="80000"/>
              </a:lnSpc>
              <a:buNone/>
            </a:pPr>
            <a:r>
              <a:rPr lang="en-US" sz="2400" dirty="0"/>
              <a:t>	</a:t>
            </a:r>
            <a:r>
              <a:rPr lang="en-US" sz="2400" dirty="0" smtClean="0"/>
              <a:t>	</a:t>
            </a:r>
            <a:r>
              <a:rPr lang="en-US" sz="2600" dirty="0" smtClean="0"/>
              <a:t>Sperm &amp; egg</a:t>
            </a:r>
          </a:p>
          <a:p>
            <a:pPr marL="400050" lvl="1" indent="0" eaLnBrk="1" hangingPunct="1">
              <a:lnSpc>
                <a:spcPct val="80000"/>
              </a:lnSpc>
              <a:buNone/>
            </a:pPr>
            <a:r>
              <a:rPr lang="en-US" sz="2600" dirty="0" smtClean="0"/>
              <a:t>		haploid (1n)</a:t>
            </a:r>
          </a:p>
          <a:p>
            <a:pPr marL="400050" lvl="1" indent="0" eaLnBrk="1" hangingPunct="1">
              <a:lnSpc>
                <a:spcPct val="80000"/>
              </a:lnSpc>
              <a:buNone/>
            </a:pPr>
            <a:r>
              <a:rPr lang="en-US" sz="2600" dirty="0"/>
              <a:t>	</a:t>
            </a:r>
            <a:r>
              <a:rPr lang="en-US" sz="2600" dirty="0" smtClean="0"/>
              <a:t>	1 of each type of chromosome  </a:t>
            </a:r>
          </a:p>
          <a:p>
            <a:pPr marL="400050" lvl="1" indent="0" eaLnBrk="1" hangingPunct="1">
              <a:lnSpc>
                <a:spcPct val="80000"/>
              </a:lnSpc>
              <a:buNone/>
            </a:pPr>
            <a:r>
              <a:rPr lang="en-US" sz="2600" dirty="0"/>
              <a:t>	</a:t>
            </a:r>
            <a:r>
              <a:rPr lang="en-US" sz="2600" dirty="0" smtClean="0"/>
              <a:t>		“one of each homologous pair of chromosomes”</a:t>
            </a:r>
          </a:p>
          <a:p>
            <a:pPr marL="400050" lvl="1" indent="0" eaLnBrk="1" hangingPunct="1">
              <a:lnSpc>
                <a:spcPct val="80000"/>
              </a:lnSpc>
              <a:buNone/>
            </a:pPr>
            <a:endParaRPr lang="en-US" sz="2600" dirty="0" smtClean="0"/>
          </a:p>
          <a:p>
            <a:pPr marL="400050" lvl="1" indent="0" eaLnBrk="1" hangingPunct="1">
              <a:lnSpc>
                <a:spcPct val="80000"/>
              </a:lnSpc>
              <a:buNone/>
            </a:pPr>
            <a:endParaRPr lang="en-US" sz="2600" dirty="0"/>
          </a:p>
          <a:p>
            <a:pPr marL="0" indent="0" eaLnBrk="1" hangingPunct="1">
              <a:lnSpc>
                <a:spcPct val="80000"/>
              </a:lnSpc>
              <a:buNone/>
            </a:pPr>
            <a:r>
              <a:rPr lang="en-US" sz="3000" b="1" dirty="0" smtClean="0"/>
              <a:t>Meiosis</a:t>
            </a:r>
            <a:r>
              <a:rPr lang="en-US" sz="3000" dirty="0" smtClean="0"/>
              <a:t> = how we get Gametes</a:t>
            </a:r>
          </a:p>
          <a:p>
            <a:pPr marL="0" indent="0" eaLnBrk="1" hangingPunct="1">
              <a:lnSpc>
                <a:spcPct val="80000"/>
              </a:lnSpc>
              <a:buNone/>
            </a:pPr>
            <a:r>
              <a:rPr lang="en-US" sz="3000" dirty="0"/>
              <a:t>	</a:t>
            </a:r>
            <a:r>
              <a:rPr lang="en-US" sz="3000" dirty="0" smtClean="0"/>
              <a:t>	“double the DNA, Divide, Divide Again”</a:t>
            </a:r>
          </a:p>
          <a:p>
            <a:pPr marL="0" indent="0" eaLnBrk="1" hangingPunct="1">
              <a:lnSpc>
                <a:spcPct val="80000"/>
              </a:lnSpc>
              <a:buNone/>
            </a:pPr>
            <a:r>
              <a:rPr lang="en-US" sz="3000" dirty="0"/>
              <a:t>	</a:t>
            </a:r>
            <a:r>
              <a:rPr lang="en-US" sz="3000" dirty="0" smtClean="0"/>
              <a:t>	</a:t>
            </a:r>
          </a:p>
          <a:p>
            <a:pPr marL="400050" lvl="1" indent="0" eaLnBrk="1" hangingPunct="1">
              <a:lnSpc>
                <a:spcPct val="80000"/>
              </a:lnSpc>
              <a:buNone/>
            </a:pPr>
            <a:endParaRPr lang="en-US" sz="2600" dirty="0"/>
          </a:p>
          <a:p>
            <a:pPr marL="400050" lvl="1" indent="0" eaLnBrk="1" hangingPunct="1">
              <a:lnSpc>
                <a:spcPct val="80000"/>
              </a:lnSpc>
              <a:buNone/>
            </a:pPr>
            <a:endParaRPr lang="en-US" sz="2600" dirty="0" smtClean="0"/>
          </a:p>
          <a:p>
            <a:pPr marL="400050" lvl="1" indent="0" eaLnBrk="1" hangingPunct="1">
              <a:lnSpc>
                <a:spcPct val="80000"/>
              </a:lnSpc>
              <a:buNone/>
            </a:pPr>
            <a:endParaRPr lang="en-US" sz="2600" dirty="0"/>
          </a:p>
          <a:p>
            <a:pPr marL="400050" lvl="1" indent="0" eaLnBrk="1" hangingPunct="1">
              <a:lnSpc>
                <a:spcPct val="80000"/>
              </a:lnSpc>
              <a:buNone/>
            </a:pPr>
            <a:endParaRPr lang="en-US" sz="2600" dirty="0" smtClean="0"/>
          </a:p>
          <a:p>
            <a:pPr marL="400050" lvl="1" indent="0" eaLnBrk="1" hangingPunct="1">
              <a:lnSpc>
                <a:spcPct val="80000"/>
              </a:lnSpc>
              <a:buNone/>
            </a:pPr>
            <a:endParaRPr lang="en-US" sz="2600" dirty="0" smtClean="0"/>
          </a:p>
          <a:p>
            <a:pPr marL="400050" lvl="1" indent="0" eaLnBrk="1" hangingPunct="1">
              <a:lnSpc>
                <a:spcPct val="80000"/>
              </a:lnSpc>
              <a:buNone/>
            </a:pPr>
            <a:endParaRPr lang="en-US" sz="600" b="1" dirty="0" smtClean="0"/>
          </a:p>
          <a:p>
            <a:pPr eaLnBrk="1" hangingPunct="1">
              <a:lnSpc>
                <a:spcPct val="80000"/>
              </a:lnSpc>
            </a:pPr>
            <a:endParaRPr lang="en-US" sz="3000" b="1" dirty="0"/>
          </a:p>
          <a:p>
            <a:pPr eaLnBrk="1" hangingPunct="1">
              <a:lnSpc>
                <a:spcPct val="80000"/>
              </a:lnSpc>
            </a:pPr>
            <a:endParaRPr lang="en-US" sz="3000" dirty="0"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sz="4000" dirty="0" smtClean="0"/>
              <a:t>Reproduction</a:t>
            </a:r>
          </a:p>
        </p:txBody>
      </p:sp>
      <p:sp>
        <p:nvSpPr>
          <p:cNvPr id="3" name="Content Placeholder 2"/>
          <p:cNvSpPr>
            <a:spLocks noGrp="1"/>
          </p:cNvSpPr>
          <p:nvPr>
            <p:ph idx="1"/>
          </p:nvPr>
        </p:nvSpPr>
        <p:spPr>
          <a:xfrm>
            <a:off x="457200" y="1134032"/>
            <a:ext cx="8229600" cy="5329521"/>
          </a:xfrm>
        </p:spPr>
        <p:txBody>
          <a:bodyPr>
            <a:normAutofit/>
          </a:bodyPr>
          <a:lstStyle/>
          <a:p>
            <a:pPr eaLnBrk="1" hangingPunct="1">
              <a:lnSpc>
                <a:spcPct val="80000"/>
              </a:lnSpc>
            </a:pPr>
            <a:r>
              <a:rPr lang="en-US" sz="2400" b="1" dirty="0" smtClean="0"/>
              <a:t>Fertilization</a:t>
            </a:r>
            <a:r>
              <a:rPr lang="en-US" sz="2400" dirty="0" smtClean="0"/>
              <a:t> </a:t>
            </a:r>
          </a:p>
          <a:p>
            <a:pPr marL="400050" lvl="1" indent="0" eaLnBrk="1" hangingPunct="1">
              <a:lnSpc>
                <a:spcPct val="80000"/>
              </a:lnSpc>
              <a:buNone/>
            </a:pPr>
            <a:r>
              <a:rPr lang="en-US" sz="2400" dirty="0" smtClean="0"/>
              <a:t>		Sperm (1n) + egg (1n) = “zygote” (2n)</a:t>
            </a:r>
          </a:p>
          <a:p>
            <a:pPr marL="400050" lvl="1" indent="0" eaLnBrk="1" hangingPunct="1">
              <a:lnSpc>
                <a:spcPct val="80000"/>
              </a:lnSpc>
              <a:buNone/>
            </a:pPr>
            <a:r>
              <a:rPr lang="en-US" sz="2400" dirty="0" smtClean="0"/>
              <a:t>		Zygote has normal amount of DNA </a:t>
            </a:r>
          </a:p>
          <a:p>
            <a:pPr marL="400050" lvl="1" indent="0" eaLnBrk="1" hangingPunct="1">
              <a:lnSpc>
                <a:spcPct val="80000"/>
              </a:lnSpc>
              <a:buNone/>
            </a:pPr>
            <a:r>
              <a:rPr lang="en-US" sz="2400" dirty="0"/>
              <a:t>	</a:t>
            </a:r>
            <a:r>
              <a:rPr lang="en-US" sz="2400" dirty="0" smtClean="0"/>
              <a:t>			“diploid” = 2n</a:t>
            </a:r>
          </a:p>
          <a:p>
            <a:pPr eaLnBrk="1" hangingPunct="1">
              <a:lnSpc>
                <a:spcPct val="80000"/>
              </a:lnSpc>
            </a:pPr>
            <a:endParaRPr lang="en-US" sz="3000" dirty="0" smtClean="0"/>
          </a:p>
          <a:p>
            <a:pPr eaLnBrk="1" hangingPunct="1">
              <a:lnSpc>
                <a:spcPct val="80000"/>
              </a:lnSpc>
            </a:pPr>
            <a:endParaRPr lang="en-US" sz="3000" dirty="0"/>
          </a:p>
          <a:p>
            <a:pPr eaLnBrk="1" hangingPunct="1">
              <a:lnSpc>
                <a:spcPct val="80000"/>
              </a:lnSpc>
            </a:pPr>
            <a:endParaRPr lang="en-US" sz="3000" dirty="0"/>
          </a:p>
          <a:p>
            <a:pPr eaLnBrk="1" hangingPunct="1">
              <a:lnSpc>
                <a:spcPct val="80000"/>
              </a:lnSpc>
            </a:pPr>
            <a:r>
              <a:rPr lang="en-US" sz="2400" dirty="0">
                <a:sym typeface="Wingdings" pitchFamily="2" charset="2"/>
              </a:rPr>
              <a:t>Offspring </a:t>
            </a:r>
            <a:r>
              <a:rPr lang="en-US" sz="2400" dirty="0" smtClean="0">
                <a:sym typeface="Wingdings" pitchFamily="2" charset="2"/>
              </a:rPr>
              <a:t> = different </a:t>
            </a:r>
            <a:r>
              <a:rPr lang="en-US" sz="2400" dirty="0">
                <a:sym typeface="Wingdings" pitchFamily="2" charset="2"/>
              </a:rPr>
              <a:t>from parents</a:t>
            </a:r>
          </a:p>
          <a:p>
            <a:pPr marL="457200" lvl="1" indent="0" eaLnBrk="1" hangingPunct="1">
              <a:lnSpc>
                <a:spcPct val="80000"/>
              </a:lnSpc>
              <a:buNone/>
            </a:pPr>
            <a:r>
              <a:rPr lang="en-US" sz="2400" dirty="0" smtClean="0"/>
              <a:t>   Gene combination </a:t>
            </a:r>
            <a:r>
              <a:rPr lang="en-US" sz="2400" dirty="0"/>
              <a:t>neither parent has</a:t>
            </a:r>
          </a:p>
          <a:p>
            <a:pPr eaLnBrk="1" hangingPunct="1">
              <a:lnSpc>
                <a:spcPct val="80000"/>
              </a:lnSpc>
            </a:pPr>
            <a:endParaRPr lang="en-US" sz="3000" dirty="0" smtClean="0"/>
          </a:p>
          <a:p>
            <a:pPr eaLnBrk="1" hangingPunct="1">
              <a:lnSpc>
                <a:spcPct val="80000"/>
              </a:lnSpc>
            </a:pPr>
            <a:r>
              <a:rPr lang="en-US" sz="2400" dirty="0" smtClean="0"/>
              <a:t>Zygote </a:t>
            </a:r>
            <a:r>
              <a:rPr lang="en-US" sz="2400" dirty="0" smtClean="0">
                <a:sym typeface="Wingdings" pitchFamily="2" charset="2"/>
              </a:rPr>
              <a:t> embryo  adult</a:t>
            </a:r>
          </a:p>
          <a:p>
            <a:pPr marL="0" indent="0" eaLnBrk="1" hangingPunct="1">
              <a:lnSpc>
                <a:spcPct val="80000"/>
              </a:lnSpc>
              <a:buNone/>
            </a:pPr>
            <a:r>
              <a:rPr lang="en-US" sz="2400" dirty="0" smtClean="0">
                <a:sym typeface="Wingdings" pitchFamily="2" charset="2"/>
              </a:rPr>
              <a:t>		Mitosis - all the somatic cells of body</a:t>
            </a:r>
          </a:p>
          <a:p>
            <a:pPr marL="0" indent="0" eaLnBrk="1" hangingPunct="1">
              <a:lnSpc>
                <a:spcPct val="80000"/>
              </a:lnSpc>
              <a:buNone/>
            </a:pPr>
            <a:endParaRPr lang="en-US" sz="3000" dirty="0">
              <a:sym typeface="Wingdings" pitchFamily="2" charset="2"/>
            </a:endParaRPr>
          </a:p>
        </p:txBody>
      </p:sp>
      <p:pic>
        <p:nvPicPr>
          <p:cNvPr id="5" name="Picture 2" descr="figure_10_13"/>
          <p:cNvPicPr>
            <a:picLocks noChangeAspect="1" noChangeArrowheads="1"/>
          </p:cNvPicPr>
          <p:nvPr/>
        </p:nvPicPr>
        <p:blipFill rotWithShape="1">
          <a:blip r:embed="rId2"/>
          <a:srcRect t="3750" b="5011"/>
          <a:stretch/>
        </p:blipFill>
        <p:spPr bwMode="auto">
          <a:xfrm>
            <a:off x="6036006" y="104307"/>
            <a:ext cx="2830087" cy="5588888"/>
          </a:xfrm>
          <a:prstGeom prst="rect">
            <a:avLst/>
          </a:prstGeom>
          <a:noFill/>
          <a:ln w="9525">
            <a:noFill/>
            <a:miter lim="800000"/>
            <a:headEnd/>
            <a:tailEnd/>
          </a:ln>
        </p:spPr>
      </p:pic>
      <p:pic>
        <p:nvPicPr>
          <p:cNvPr id="6" name="Picture 2" descr="figure_10_13"/>
          <p:cNvPicPr>
            <a:picLocks noChangeAspect="1" noChangeArrowheads="1"/>
          </p:cNvPicPr>
          <p:nvPr/>
        </p:nvPicPr>
        <p:blipFill rotWithShape="1">
          <a:blip r:embed="rId2"/>
          <a:srcRect l="81932" t="86145" b="11139"/>
          <a:stretch/>
        </p:blipFill>
        <p:spPr bwMode="auto">
          <a:xfrm>
            <a:off x="7100046" y="1046626"/>
            <a:ext cx="537229" cy="174812"/>
          </a:xfrm>
          <a:prstGeom prst="rect">
            <a:avLst/>
          </a:prstGeom>
          <a:noFill/>
          <a:ln w="9525">
            <a:noFill/>
            <a:miter lim="800000"/>
            <a:headEnd/>
            <a:tailEnd/>
          </a:ln>
        </p:spPr>
      </p:pic>
      <p:pic>
        <p:nvPicPr>
          <p:cNvPr id="7" name="Picture 2" descr="figure_10_13"/>
          <p:cNvPicPr>
            <a:picLocks noChangeAspect="1" noChangeArrowheads="1"/>
          </p:cNvPicPr>
          <p:nvPr/>
        </p:nvPicPr>
        <p:blipFill rotWithShape="1">
          <a:blip r:embed="rId2"/>
          <a:srcRect l="70174" t="83288" b="11976"/>
          <a:stretch/>
        </p:blipFill>
        <p:spPr bwMode="auto">
          <a:xfrm>
            <a:off x="6959091" y="1443316"/>
            <a:ext cx="678184" cy="233083"/>
          </a:xfrm>
          <a:prstGeom prst="rect">
            <a:avLst/>
          </a:prstGeom>
          <a:noFill/>
          <a:ln w="9525">
            <a:noFill/>
            <a:miter lim="800000"/>
            <a:headEnd/>
            <a:tailEnd/>
          </a:ln>
        </p:spPr>
      </p:pic>
    </p:spTree>
    <p:extLst>
      <p:ext uri="{BB962C8B-B14F-4D97-AF65-F5344CB8AC3E}">
        <p14:creationId xmlns:p14="http://schemas.microsoft.com/office/powerpoint/2010/main" val="5541513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Sex Determination</a:t>
            </a:r>
            <a:endParaRPr lang="en-US" dirty="0"/>
          </a:p>
        </p:txBody>
      </p:sp>
      <p:sp>
        <p:nvSpPr>
          <p:cNvPr id="80898" name="Content Placeholder 2"/>
          <p:cNvSpPr>
            <a:spLocks noGrp="1"/>
          </p:cNvSpPr>
          <p:nvPr>
            <p:ph idx="1"/>
          </p:nvPr>
        </p:nvSpPr>
        <p:spPr>
          <a:xfrm>
            <a:off x="457200" y="1600200"/>
            <a:ext cx="4713690" cy="4525963"/>
          </a:xfrm>
        </p:spPr>
        <p:txBody>
          <a:bodyPr/>
          <a:lstStyle/>
          <a:p>
            <a:pPr eaLnBrk="1" hangingPunct="1"/>
            <a:r>
              <a:rPr lang="en-US" dirty="0" smtClean="0"/>
              <a:t>xx = female, </a:t>
            </a:r>
            <a:r>
              <a:rPr lang="en-US" dirty="0" err="1" smtClean="0"/>
              <a:t>xy</a:t>
            </a:r>
            <a:r>
              <a:rPr lang="en-US" dirty="0" smtClean="0"/>
              <a:t> = male</a:t>
            </a:r>
          </a:p>
          <a:p>
            <a:pPr eaLnBrk="1" hangingPunct="1"/>
            <a:endParaRPr lang="en-US" dirty="0" smtClean="0"/>
          </a:p>
          <a:p>
            <a:pPr eaLnBrk="1" hangingPunct="1"/>
            <a:r>
              <a:rPr lang="en-US" b="1" i="1" dirty="0" smtClean="0">
                <a:solidFill>
                  <a:srgbClr val="FF0000"/>
                </a:solidFill>
              </a:rPr>
              <a:t>EACH GAMETE HAS 1!!!!</a:t>
            </a:r>
          </a:p>
          <a:p>
            <a:pPr eaLnBrk="1" hangingPunct="1"/>
            <a:endParaRPr lang="en-US" dirty="0"/>
          </a:p>
          <a:p>
            <a:pPr eaLnBrk="1" hangingPunct="1"/>
            <a:r>
              <a:rPr lang="en-US" dirty="0" smtClean="0"/>
              <a:t>All eggs have ‘x’</a:t>
            </a:r>
          </a:p>
          <a:p>
            <a:pPr eaLnBrk="1" hangingPunct="1"/>
            <a:endParaRPr lang="en-US" dirty="0" smtClean="0"/>
          </a:p>
          <a:p>
            <a:pPr eaLnBrk="1" hangingPunct="1"/>
            <a:r>
              <a:rPr lang="en-US" dirty="0" smtClean="0"/>
              <a:t>50% of sperm  have ‘x’</a:t>
            </a:r>
          </a:p>
          <a:p>
            <a:pPr eaLnBrk="1" hangingPunct="1"/>
            <a:r>
              <a:rPr lang="en-US" dirty="0" smtClean="0"/>
              <a:t>50% of sperm have ‘y’</a:t>
            </a:r>
          </a:p>
        </p:txBody>
      </p:sp>
      <p:pic>
        <p:nvPicPr>
          <p:cNvPr id="4" name="Picture 2" descr="figure_10_09"/>
          <p:cNvPicPr>
            <a:picLocks noChangeAspect="1" noChangeArrowheads="1"/>
          </p:cNvPicPr>
          <p:nvPr/>
        </p:nvPicPr>
        <p:blipFill rotWithShape="1">
          <a:blip r:embed="rId2"/>
          <a:srcRect t="6675" b="5987"/>
          <a:stretch/>
        </p:blipFill>
        <p:spPr bwMode="auto">
          <a:xfrm>
            <a:off x="5170890" y="1417638"/>
            <a:ext cx="3418670" cy="4159623"/>
          </a:xfrm>
          <a:prstGeom prst="rect">
            <a:avLst/>
          </a:prstGeom>
          <a:noFill/>
          <a:ln w="9525">
            <a:noFill/>
            <a:miter lim="800000"/>
            <a:headEnd/>
            <a:tailEnd/>
          </a:ln>
        </p:spPr>
      </p:pic>
      <p:pic>
        <p:nvPicPr>
          <p:cNvPr id="5" name="Picture 2" descr="http://www.glencoe.com/qe/images/b136/q4317/ch12_0_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1812" y="3344564"/>
            <a:ext cx="1812886" cy="17760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dirty="0" smtClean="0"/>
              <a:t>Meiosis - Why have sex?</a:t>
            </a:r>
          </a:p>
        </p:txBody>
      </p:sp>
      <p:sp>
        <p:nvSpPr>
          <p:cNvPr id="24578" name="Content Placeholder 2"/>
          <p:cNvSpPr>
            <a:spLocks noGrp="1"/>
          </p:cNvSpPr>
          <p:nvPr>
            <p:ph idx="1"/>
          </p:nvPr>
        </p:nvSpPr>
        <p:spPr/>
        <p:txBody>
          <a:bodyPr/>
          <a:lstStyle/>
          <a:p>
            <a:pPr eaLnBrk="1" hangingPunct="1"/>
            <a:r>
              <a:rPr lang="en-US" b="1" dirty="0" smtClean="0"/>
              <a:t>Asexual reproduction - </a:t>
            </a:r>
            <a:r>
              <a:rPr lang="en-US" dirty="0" smtClean="0"/>
              <a:t>offspring </a:t>
            </a:r>
            <a:r>
              <a:rPr lang="en-US" i="1" dirty="0" smtClean="0">
                <a:solidFill>
                  <a:srgbClr val="FF0000"/>
                </a:solidFill>
              </a:rPr>
              <a:t>usually</a:t>
            </a:r>
            <a:r>
              <a:rPr lang="en-US" dirty="0" smtClean="0"/>
              <a:t> identical to the parent</a:t>
            </a:r>
          </a:p>
          <a:p>
            <a:pPr lvl="2" eaLnBrk="1" hangingPunct="1"/>
            <a:r>
              <a:rPr lang="en-US" dirty="0" smtClean="0"/>
              <a:t>Same vulnerabilities</a:t>
            </a:r>
          </a:p>
          <a:p>
            <a:pPr eaLnBrk="1" hangingPunct="1"/>
            <a:endParaRPr lang="en-US" dirty="0" smtClean="0"/>
          </a:p>
          <a:p>
            <a:pPr eaLnBrk="1" hangingPunct="1"/>
            <a:r>
              <a:rPr lang="en-US" b="1" dirty="0" smtClean="0"/>
              <a:t>Sexual reproduction </a:t>
            </a:r>
            <a:r>
              <a:rPr lang="en-US" dirty="0" smtClean="0"/>
              <a:t>– some DNA from each parent</a:t>
            </a:r>
          </a:p>
          <a:p>
            <a:pPr lvl="1" eaLnBrk="1" hangingPunct="1"/>
            <a:r>
              <a:rPr lang="en-US" dirty="0" smtClean="0"/>
              <a:t>Similar to, but not the same as either parent</a:t>
            </a:r>
          </a:p>
          <a:p>
            <a:pPr lvl="1" eaLnBrk="1" hangingPunct="1"/>
            <a:r>
              <a:rPr lang="en-US" dirty="0" smtClean="0"/>
              <a:t>May have better combination of genes</a:t>
            </a:r>
          </a:p>
          <a:p>
            <a:pPr lvl="2" eaLnBrk="1" hangingPunct="1"/>
            <a:r>
              <a:rPr lang="en-US" dirty="0" smtClean="0"/>
              <a:t>Better chance to survive and breed</a:t>
            </a:r>
          </a:p>
          <a:p>
            <a:pPr eaLnBrk="1" hangingPunct="1"/>
            <a:endParaRPr lang="en-US" dirty="0"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Meiosis:  Two Cell Divisions</a:t>
            </a:r>
            <a:endParaRPr lang="en-US" dirty="0"/>
          </a:p>
        </p:txBody>
      </p:sp>
      <p:sp>
        <p:nvSpPr>
          <p:cNvPr id="83970" name="Content Placeholder 2"/>
          <p:cNvSpPr>
            <a:spLocks noGrp="1"/>
          </p:cNvSpPr>
          <p:nvPr>
            <p:ph idx="1"/>
          </p:nvPr>
        </p:nvSpPr>
        <p:spPr/>
        <p:txBody>
          <a:bodyPr/>
          <a:lstStyle/>
          <a:p>
            <a:pPr eaLnBrk="1" hangingPunct="1"/>
            <a:r>
              <a:rPr lang="en-US" dirty="0" smtClean="0"/>
              <a:t>“Double the DNA, Divide, Divide again”</a:t>
            </a:r>
          </a:p>
          <a:p>
            <a:pPr eaLnBrk="1" hangingPunct="1"/>
            <a:r>
              <a:rPr lang="en-US" dirty="0" smtClean="0"/>
              <a:t>Meiosis 1 – first division</a:t>
            </a:r>
          </a:p>
          <a:p>
            <a:pPr marL="800100" lvl="2" indent="0" eaLnBrk="1" hangingPunct="1">
              <a:buNone/>
            </a:pPr>
            <a:r>
              <a:rPr lang="en-US" dirty="0" smtClean="0"/>
              <a:t>Separates homologous pairs</a:t>
            </a:r>
          </a:p>
          <a:p>
            <a:pPr eaLnBrk="1" hangingPunct="1"/>
            <a:endParaRPr lang="en-US" dirty="0" smtClean="0"/>
          </a:p>
          <a:p>
            <a:pPr marL="342900" lvl="2" indent="-342900" eaLnBrk="1" hangingPunct="1"/>
            <a:r>
              <a:rPr lang="en-US" dirty="0"/>
              <a:t>Separates homologous </a:t>
            </a:r>
            <a:r>
              <a:rPr lang="en-US" dirty="0" smtClean="0"/>
              <a:t>pairs</a:t>
            </a:r>
            <a:endParaRPr lang="en-US" dirty="0"/>
          </a:p>
          <a:p>
            <a:pPr eaLnBrk="1" hangingPunct="1"/>
            <a:r>
              <a:rPr lang="en-US" dirty="0" smtClean="0"/>
              <a:t>Meiosis II – second division</a:t>
            </a:r>
          </a:p>
          <a:p>
            <a:pPr marL="0" lvl="2" indent="0" eaLnBrk="1" hangingPunct="1">
              <a:buNone/>
            </a:pPr>
            <a:r>
              <a:rPr lang="en-US" dirty="0" smtClean="0"/>
              <a:t>		tears chromosomes apart</a:t>
            </a:r>
          </a:p>
          <a:p>
            <a:pPr marL="0" lvl="2" indent="0" eaLnBrk="1" hangingPunct="1">
              <a:buNone/>
            </a:pPr>
            <a:r>
              <a:rPr lang="en-US" dirty="0"/>
              <a:t>	</a:t>
            </a:r>
            <a:r>
              <a:rPr lang="en-US" dirty="0" smtClean="0"/>
              <a:t>	</a:t>
            </a:r>
            <a:r>
              <a:rPr lang="en-US" b="1" i="1" dirty="0" smtClean="0">
                <a:solidFill>
                  <a:srgbClr val="FF0000"/>
                </a:solidFill>
              </a:rPr>
              <a:t>(like mitosis)</a:t>
            </a:r>
            <a:endParaRPr lang="en-US" b="1" i="1" dirty="0">
              <a:solidFill>
                <a:srgbClr val="FF0000"/>
              </a:solidFill>
            </a:endParaRPr>
          </a:p>
          <a:p>
            <a:pPr marL="0" indent="0" eaLnBrk="1" hangingPunct="1">
              <a:buNone/>
            </a:pPr>
            <a:endParaRPr lang="en-US" dirty="0" smtClean="0"/>
          </a:p>
        </p:txBody>
      </p:sp>
      <p:pic>
        <p:nvPicPr>
          <p:cNvPr id="4" name="Picture 2" descr="figure_10_14"/>
          <p:cNvPicPr>
            <a:picLocks noChangeAspect="1" noChangeArrowheads="1"/>
          </p:cNvPicPr>
          <p:nvPr/>
        </p:nvPicPr>
        <p:blipFill rotWithShape="1">
          <a:blip r:embed="rId2"/>
          <a:srcRect l="22088" t="9461" r="43964" b="62959"/>
          <a:stretch/>
        </p:blipFill>
        <p:spPr bwMode="auto">
          <a:xfrm>
            <a:off x="5190563" y="2223249"/>
            <a:ext cx="2958355" cy="1877418"/>
          </a:xfrm>
          <a:prstGeom prst="rect">
            <a:avLst/>
          </a:prstGeom>
          <a:noFill/>
          <a:ln w="9525">
            <a:noFill/>
            <a:miter lim="800000"/>
            <a:headEnd/>
            <a:tailEnd/>
          </a:ln>
        </p:spPr>
      </p:pic>
      <p:pic>
        <p:nvPicPr>
          <p:cNvPr id="5" name="Picture 2" descr="figure_10_14"/>
          <p:cNvPicPr>
            <a:picLocks noChangeAspect="1" noChangeArrowheads="1"/>
          </p:cNvPicPr>
          <p:nvPr/>
        </p:nvPicPr>
        <p:blipFill rotWithShape="1">
          <a:blip r:embed="rId2"/>
          <a:srcRect l="21326" t="53199" r="41789" b="15877"/>
          <a:stretch/>
        </p:blipFill>
        <p:spPr bwMode="auto">
          <a:xfrm>
            <a:off x="5513292" y="4634753"/>
            <a:ext cx="3039037" cy="1990164"/>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Meiosis:  Two Cell Divisions</a:t>
            </a:r>
            <a:endParaRPr lang="en-US" dirty="0"/>
          </a:p>
        </p:txBody>
      </p:sp>
      <p:sp>
        <p:nvSpPr>
          <p:cNvPr id="83970" name="Content Placeholder 2"/>
          <p:cNvSpPr>
            <a:spLocks noGrp="1"/>
          </p:cNvSpPr>
          <p:nvPr>
            <p:ph idx="1"/>
          </p:nvPr>
        </p:nvSpPr>
        <p:spPr/>
        <p:txBody>
          <a:bodyPr/>
          <a:lstStyle/>
          <a:p>
            <a:pPr eaLnBrk="1" hangingPunct="1"/>
            <a:r>
              <a:rPr lang="en-US" dirty="0" smtClean="0"/>
              <a:t>Named like Mitosis</a:t>
            </a:r>
          </a:p>
          <a:p>
            <a:pPr eaLnBrk="1" hangingPunct="1"/>
            <a:endParaRPr lang="en-US" dirty="0"/>
          </a:p>
          <a:p>
            <a:pPr eaLnBrk="1" hangingPunct="1"/>
            <a:r>
              <a:rPr lang="en-US" dirty="0" smtClean="0"/>
              <a:t>Meiosis 1 - first division</a:t>
            </a:r>
          </a:p>
          <a:p>
            <a:pPr marL="800100" lvl="2" indent="0" eaLnBrk="1" hangingPunct="1">
              <a:buNone/>
            </a:pPr>
            <a:r>
              <a:rPr lang="en-US" dirty="0" smtClean="0"/>
              <a:t>	Prophase I, metaphase I, anaphase I, </a:t>
            </a:r>
            <a:r>
              <a:rPr lang="en-US" dirty="0" err="1" smtClean="0"/>
              <a:t>telophase</a:t>
            </a:r>
            <a:r>
              <a:rPr lang="en-US" dirty="0" smtClean="0"/>
              <a:t> I</a:t>
            </a:r>
          </a:p>
          <a:p>
            <a:pPr marL="0" lvl="2" indent="0" eaLnBrk="1" hangingPunct="1">
              <a:buNone/>
            </a:pPr>
            <a:r>
              <a:rPr lang="en-US" dirty="0" smtClean="0"/>
              <a:t>		Separates </a:t>
            </a:r>
            <a:r>
              <a:rPr lang="en-US" dirty="0"/>
              <a:t>homologous </a:t>
            </a:r>
            <a:r>
              <a:rPr lang="en-US" dirty="0" smtClean="0"/>
              <a:t>pairs</a:t>
            </a:r>
          </a:p>
          <a:p>
            <a:pPr marL="0" lvl="2" indent="0" eaLnBrk="1" hangingPunct="1">
              <a:buNone/>
            </a:pPr>
            <a:endParaRPr lang="en-US" dirty="0"/>
          </a:p>
          <a:p>
            <a:pPr eaLnBrk="1" hangingPunct="1"/>
            <a:r>
              <a:rPr lang="en-US" dirty="0" smtClean="0"/>
              <a:t>Meiosis II – second division</a:t>
            </a:r>
          </a:p>
          <a:p>
            <a:pPr marL="0" lvl="2" indent="0" eaLnBrk="1" hangingPunct="1">
              <a:buNone/>
            </a:pPr>
            <a:r>
              <a:rPr lang="en-US" dirty="0" smtClean="0"/>
              <a:t>		</a:t>
            </a:r>
            <a:r>
              <a:rPr lang="en-US" dirty="0"/>
              <a:t>Prophase </a:t>
            </a:r>
            <a:r>
              <a:rPr lang="en-US" dirty="0" smtClean="0"/>
              <a:t>II</a:t>
            </a:r>
            <a:r>
              <a:rPr lang="en-US" dirty="0"/>
              <a:t>, metaphase </a:t>
            </a:r>
            <a:r>
              <a:rPr lang="en-US" dirty="0" smtClean="0"/>
              <a:t>II</a:t>
            </a:r>
            <a:r>
              <a:rPr lang="en-US" dirty="0"/>
              <a:t>, anaphase </a:t>
            </a:r>
            <a:r>
              <a:rPr lang="en-US" dirty="0" smtClean="0"/>
              <a:t>II</a:t>
            </a:r>
            <a:r>
              <a:rPr lang="en-US" dirty="0"/>
              <a:t>, </a:t>
            </a:r>
            <a:r>
              <a:rPr lang="en-US" dirty="0" err="1"/>
              <a:t>telophase</a:t>
            </a:r>
            <a:r>
              <a:rPr lang="en-US" dirty="0"/>
              <a:t> </a:t>
            </a:r>
            <a:r>
              <a:rPr lang="en-US" dirty="0" smtClean="0"/>
              <a:t>II</a:t>
            </a:r>
            <a:endParaRPr lang="en-US" dirty="0"/>
          </a:p>
          <a:p>
            <a:pPr marL="0" lvl="2" indent="0" eaLnBrk="1" hangingPunct="1">
              <a:buNone/>
            </a:pPr>
            <a:r>
              <a:rPr lang="en-US" dirty="0"/>
              <a:t>	</a:t>
            </a:r>
            <a:r>
              <a:rPr lang="en-US" dirty="0" smtClean="0"/>
              <a:t>	tears chromosomes apart (like mitosis)</a:t>
            </a:r>
            <a:endParaRPr lang="en-US" dirty="0"/>
          </a:p>
          <a:p>
            <a:pPr marL="0" indent="0" eaLnBrk="1" hangingPunct="1">
              <a:buNone/>
            </a:pPr>
            <a:endParaRPr lang="en-US" dirty="0" smtClean="0"/>
          </a:p>
        </p:txBody>
      </p:sp>
    </p:spTree>
    <p:extLst>
      <p:ext uri="{BB962C8B-B14F-4D97-AF65-F5344CB8AC3E}">
        <p14:creationId xmlns:p14="http://schemas.microsoft.com/office/powerpoint/2010/main" val="498643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953" y="5697"/>
            <a:ext cx="8229600" cy="1143000"/>
          </a:xfrm>
        </p:spPr>
        <p:txBody>
          <a:bodyPr rtlCol="0">
            <a:normAutofit/>
          </a:bodyPr>
          <a:lstStyle/>
          <a:p>
            <a:pPr eaLnBrk="1" fontAlgn="auto" hangingPunct="1">
              <a:spcAft>
                <a:spcPts val="0"/>
              </a:spcAft>
              <a:defRPr/>
            </a:pPr>
            <a:r>
              <a:rPr lang="en-US" dirty="0" smtClean="0"/>
              <a:t>Meiosis:  Terms to know</a:t>
            </a:r>
            <a:endParaRPr lang="en-US" dirty="0"/>
          </a:p>
        </p:txBody>
      </p:sp>
      <p:sp>
        <p:nvSpPr>
          <p:cNvPr id="83970" name="Content Placeholder 2"/>
          <p:cNvSpPr>
            <a:spLocks noGrp="1"/>
          </p:cNvSpPr>
          <p:nvPr>
            <p:ph idx="1"/>
          </p:nvPr>
        </p:nvSpPr>
        <p:spPr>
          <a:xfrm>
            <a:off x="457200" y="1148697"/>
            <a:ext cx="8229600" cy="4525963"/>
          </a:xfrm>
        </p:spPr>
        <p:txBody>
          <a:bodyPr/>
          <a:lstStyle/>
          <a:p>
            <a:pPr eaLnBrk="1" hangingPunct="1"/>
            <a:r>
              <a:rPr lang="en-US" dirty="0" smtClean="0"/>
              <a:t>Homologous = “the same as”</a:t>
            </a:r>
          </a:p>
          <a:p>
            <a:pPr marL="800100" lvl="2" indent="0" eaLnBrk="1" hangingPunct="1">
              <a:buNone/>
            </a:pPr>
            <a:r>
              <a:rPr lang="en-US" dirty="0" smtClean="0"/>
              <a:t>Chromosomes in homologous pairs</a:t>
            </a:r>
          </a:p>
          <a:p>
            <a:pPr marL="800100" lvl="2" indent="0" eaLnBrk="1" hangingPunct="1">
              <a:buNone/>
            </a:pPr>
            <a:r>
              <a:rPr lang="en-US" dirty="0" smtClean="0"/>
              <a:t>Chromosome 1 from dad is the same kind of chromosome as chromosome 1 from mom</a:t>
            </a:r>
          </a:p>
          <a:p>
            <a:pPr eaLnBrk="1" hangingPunct="1"/>
            <a:endParaRPr lang="en-US" dirty="0" smtClean="0"/>
          </a:p>
          <a:p>
            <a:pPr eaLnBrk="1" hangingPunct="1"/>
            <a:r>
              <a:rPr lang="en-US" dirty="0" smtClean="0"/>
              <a:t>Paternal = “from dad”</a:t>
            </a:r>
          </a:p>
          <a:p>
            <a:pPr eaLnBrk="1" hangingPunct="1"/>
            <a:endParaRPr lang="en-US" dirty="0" smtClean="0"/>
          </a:p>
          <a:p>
            <a:pPr eaLnBrk="1" hangingPunct="1"/>
            <a:r>
              <a:rPr lang="en-US" dirty="0" smtClean="0"/>
              <a:t>Maternal = “from mom”</a:t>
            </a:r>
          </a:p>
        </p:txBody>
      </p:sp>
      <p:pic>
        <p:nvPicPr>
          <p:cNvPr id="4" name="Picture 2" descr="figure_10_14"/>
          <p:cNvPicPr>
            <a:picLocks noChangeAspect="1" noChangeArrowheads="1"/>
          </p:cNvPicPr>
          <p:nvPr/>
        </p:nvPicPr>
        <p:blipFill rotWithShape="1">
          <a:blip r:embed="rId2"/>
          <a:srcRect l="26767" t="22972" r="71628" b="70899"/>
          <a:stretch/>
        </p:blipFill>
        <p:spPr bwMode="auto">
          <a:xfrm rot="2700000">
            <a:off x="4813277" y="3300929"/>
            <a:ext cx="340659" cy="1015703"/>
          </a:xfrm>
          <a:prstGeom prst="rect">
            <a:avLst/>
          </a:prstGeom>
          <a:noFill/>
          <a:ln w="9525">
            <a:noFill/>
            <a:miter lim="800000"/>
            <a:headEnd/>
            <a:tailEnd/>
          </a:ln>
        </p:spPr>
      </p:pic>
      <p:pic>
        <p:nvPicPr>
          <p:cNvPr id="5" name="Picture 2" descr="figure_10_14"/>
          <p:cNvPicPr>
            <a:picLocks noChangeAspect="1" noChangeArrowheads="1"/>
          </p:cNvPicPr>
          <p:nvPr/>
        </p:nvPicPr>
        <p:blipFill rotWithShape="1">
          <a:blip r:embed="rId2"/>
          <a:srcRect l="29265" t="22972" r="69186" b="70899"/>
          <a:stretch/>
        </p:blipFill>
        <p:spPr bwMode="auto">
          <a:xfrm rot="2700000">
            <a:off x="5309680" y="4546898"/>
            <a:ext cx="344603" cy="1065008"/>
          </a:xfrm>
          <a:prstGeom prst="rect">
            <a:avLst/>
          </a:prstGeom>
          <a:noFill/>
          <a:ln w="9525">
            <a:noFill/>
            <a:miter lim="800000"/>
            <a:headEnd/>
            <a:tailEnd/>
          </a:ln>
        </p:spPr>
      </p:pic>
    </p:spTree>
    <p:extLst>
      <p:ext uri="{BB962C8B-B14F-4D97-AF65-F5344CB8AC3E}">
        <p14:creationId xmlns:p14="http://schemas.microsoft.com/office/powerpoint/2010/main" val="38280558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953" y="5697"/>
            <a:ext cx="8229600" cy="1143000"/>
          </a:xfrm>
        </p:spPr>
        <p:txBody>
          <a:bodyPr rtlCol="0">
            <a:normAutofit/>
          </a:bodyPr>
          <a:lstStyle/>
          <a:p>
            <a:pPr eaLnBrk="1" fontAlgn="auto" hangingPunct="1">
              <a:spcAft>
                <a:spcPts val="0"/>
              </a:spcAft>
              <a:defRPr/>
            </a:pPr>
            <a:r>
              <a:rPr lang="en-US" dirty="0" smtClean="0"/>
              <a:t>Meiosis:  Terms to know</a:t>
            </a:r>
            <a:endParaRPr lang="en-US" dirty="0"/>
          </a:p>
        </p:txBody>
      </p:sp>
      <p:sp>
        <p:nvSpPr>
          <p:cNvPr id="83970" name="Content Placeholder 2"/>
          <p:cNvSpPr>
            <a:spLocks noGrp="1"/>
          </p:cNvSpPr>
          <p:nvPr>
            <p:ph idx="1"/>
          </p:nvPr>
        </p:nvSpPr>
        <p:spPr>
          <a:xfrm>
            <a:off x="519953" y="1367118"/>
            <a:ext cx="8229600" cy="4525963"/>
          </a:xfrm>
        </p:spPr>
        <p:txBody>
          <a:bodyPr/>
          <a:lstStyle/>
          <a:p>
            <a:pPr eaLnBrk="1" hangingPunct="1"/>
            <a:r>
              <a:rPr lang="en-US" dirty="0" smtClean="0">
                <a:solidFill>
                  <a:srgbClr val="FF0000"/>
                </a:solidFill>
              </a:rPr>
              <a:t>Tetra</a:t>
            </a:r>
            <a:r>
              <a:rPr lang="en-US" dirty="0" smtClean="0"/>
              <a:t>d = “group of four”</a:t>
            </a:r>
            <a:endParaRPr lang="en-US" dirty="0"/>
          </a:p>
          <a:p>
            <a:pPr marL="800100" lvl="2" indent="0" eaLnBrk="1" hangingPunct="1">
              <a:buNone/>
            </a:pPr>
            <a:r>
              <a:rPr lang="en-US" dirty="0" smtClean="0">
                <a:solidFill>
                  <a:srgbClr val="FF0000"/>
                </a:solidFill>
              </a:rPr>
              <a:t>Four</a:t>
            </a:r>
            <a:r>
              <a:rPr lang="en-US" dirty="0" smtClean="0"/>
              <a:t> “chromatids” = Two </a:t>
            </a:r>
            <a:r>
              <a:rPr lang="en-US" dirty="0"/>
              <a:t>doubled chromosomes</a:t>
            </a:r>
          </a:p>
          <a:p>
            <a:pPr marL="800100" lvl="2" indent="0" eaLnBrk="1" hangingPunct="1">
              <a:buNone/>
            </a:pPr>
            <a:r>
              <a:rPr lang="en-US" dirty="0"/>
              <a:t>		 </a:t>
            </a:r>
            <a:r>
              <a:rPr lang="en-US" b="1" i="1" dirty="0" smtClean="0">
                <a:solidFill>
                  <a:srgbClr val="FF0000"/>
                </a:solidFill>
              </a:rPr>
              <a:t>(these are four </a:t>
            </a:r>
            <a:r>
              <a:rPr lang="en-US" b="1" i="1" dirty="0">
                <a:solidFill>
                  <a:srgbClr val="FF0000"/>
                </a:solidFill>
              </a:rPr>
              <a:t>future </a:t>
            </a:r>
            <a:r>
              <a:rPr lang="en-US" b="1" i="1" dirty="0" smtClean="0">
                <a:solidFill>
                  <a:srgbClr val="FF0000"/>
                </a:solidFill>
              </a:rPr>
              <a:t>chromosomes)</a:t>
            </a:r>
          </a:p>
          <a:p>
            <a:pPr eaLnBrk="1" hangingPunct="1"/>
            <a:endParaRPr lang="en-US" dirty="0" smtClean="0"/>
          </a:p>
          <a:p>
            <a:pPr eaLnBrk="1" hangingPunct="1"/>
            <a:r>
              <a:rPr lang="en-US" dirty="0" smtClean="0"/>
              <a:t>Metaphase Plate </a:t>
            </a:r>
          </a:p>
          <a:p>
            <a:pPr marL="800100" lvl="2" indent="0" eaLnBrk="1" hangingPunct="1">
              <a:buNone/>
            </a:pPr>
            <a:r>
              <a:rPr lang="en-US" dirty="0" smtClean="0"/>
              <a:t>imaginary line in middle of cell</a:t>
            </a:r>
          </a:p>
          <a:p>
            <a:pPr marL="800100" lvl="2" indent="0" eaLnBrk="1" hangingPunct="1">
              <a:buNone/>
            </a:pPr>
            <a:r>
              <a:rPr lang="en-US" dirty="0" smtClean="0"/>
              <a:t>Where chromosomes line up during metaphase</a:t>
            </a:r>
          </a:p>
          <a:p>
            <a:pPr marL="800100" lvl="2" indent="0" eaLnBrk="1" hangingPunct="1">
              <a:buNone/>
            </a:pPr>
            <a:endParaRPr lang="en-US" dirty="0" smtClean="0"/>
          </a:p>
        </p:txBody>
      </p:sp>
    </p:spTree>
    <p:extLst>
      <p:ext uri="{BB962C8B-B14F-4D97-AF65-F5344CB8AC3E}">
        <p14:creationId xmlns:p14="http://schemas.microsoft.com/office/powerpoint/2010/main" val="31228972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2" descr="figure_10_14"/>
          <p:cNvPicPr>
            <a:picLocks noChangeAspect="1" noChangeArrowheads="1"/>
          </p:cNvPicPr>
          <p:nvPr/>
        </p:nvPicPr>
        <p:blipFill>
          <a:blip r:embed="rId3"/>
          <a:srcRect/>
          <a:stretch>
            <a:fillRect/>
          </a:stretch>
        </p:blipFill>
        <p:spPr bwMode="auto">
          <a:xfrm>
            <a:off x="457200" y="215900"/>
            <a:ext cx="8239125" cy="643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Meiosis I -  separate the pairs</a:t>
            </a:r>
            <a:endParaRPr lang="en-US" dirty="0"/>
          </a:p>
        </p:txBody>
      </p:sp>
      <p:sp>
        <p:nvSpPr>
          <p:cNvPr id="3" name="Content Placeholder 2"/>
          <p:cNvSpPr>
            <a:spLocks noGrp="1"/>
          </p:cNvSpPr>
          <p:nvPr>
            <p:ph idx="1"/>
          </p:nvPr>
        </p:nvSpPr>
        <p:spPr/>
        <p:txBody>
          <a:bodyPr>
            <a:normAutofit/>
          </a:bodyPr>
          <a:lstStyle/>
          <a:p>
            <a:pPr eaLnBrk="1" hangingPunct="1">
              <a:lnSpc>
                <a:spcPct val="90000"/>
              </a:lnSpc>
            </a:pPr>
            <a:r>
              <a:rPr lang="en-US" sz="2400" dirty="0"/>
              <a:t>Each chromosome was doubled during interphase</a:t>
            </a:r>
          </a:p>
          <a:p>
            <a:pPr eaLnBrk="1" hangingPunct="1">
              <a:lnSpc>
                <a:spcPct val="90000"/>
              </a:lnSpc>
            </a:pPr>
            <a:r>
              <a:rPr lang="en-US" sz="2400" dirty="0" smtClean="0"/>
              <a:t>Metaphase 1 = “Homologous pairs” line up</a:t>
            </a:r>
          </a:p>
          <a:p>
            <a:pPr marL="400050" lvl="1" indent="0" eaLnBrk="1" hangingPunct="1">
              <a:lnSpc>
                <a:spcPct val="90000"/>
              </a:lnSpc>
              <a:buNone/>
            </a:pPr>
            <a:r>
              <a:rPr lang="en-US" sz="2400" dirty="0" smtClean="0"/>
              <a:t>		doubled chromosomes of same kind line up together</a:t>
            </a:r>
          </a:p>
          <a:p>
            <a:pPr eaLnBrk="1" hangingPunct="1">
              <a:lnSpc>
                <a:spcPct val="90000"/>
              </a:lnSpc>
            </a:pPr>
            <a:endParaRPr lang="en-US" sz="2400" dirty="0" smtClean="0"/>
          </a:p>
          <a:p>
            <a:pPr eaLnBrk="1" hangingPunct="1">
              <a:lnSpc>
                <a:spcPct val="90000"/>
              </a:lnSpc>
            </a:pPr>
            <a:endParaRPr lang="en-US" sz="2400" dirty="0"/>
          </a:p>
          <a:p>
            <a:pPr eaLnBrk="1" hangingPunct="1">
              <a:lnSpc>
                <a:spcPct val="90000"/>
              </a:lnSpc>
            </a:pPr>
            <a:endParaRPr lang="en-US" sz="2400" dirty="0" smtClean="0"/>
          </a:p>
          <a:p>
            <a:pPr eaLnBrk="1" hangingPunct="1">
              <a:lnSpc>
                <a:spcPct val="90000"/>
              </a:lnSpc>
            </a:pPr>
            <a:endParaRPr lang="en-US" sz="2400" dirty="0"/>
          </a:p>
          <a:p>
            <a:pPr eaLnBrk="1" hangingPunct="1">
              <a:lnSpc>
                <a:spcPct val="90000"/>
              </a:lnSpc>
            </a:pPr>
            <a:endParaRPr lang="en-US" sz="2400" dirty="0" smtClean="0"/>
          </a:p>
          <a:p>
            <a:pPr eaLnBrk="1" hangingPunct="1">
              <a:lnSpc>
                <a:spcPct val="90000"/>
              </a:lnSpc>
            </a:pPr>
            <a:endParaRPr lang="en-US" sz="2400" dirty="0"/>
          </a:p>
          <a:p>
            <a:pPr eaLnBrk="1" hangingPunct="1">
              <a:lnSpc>
                <a:spcPct val="90000"/>
              </a:lnSpc>
            </a:pPr>
            <a:r>
              <a:rPr lang="en-US" sz="2400" dirty="0" smtClean="0"/>
              <a:t>Tetrad = another name for pairs of doubled chromosomes</a:t>
            </a:r>
          </a:p>
          <a:p>
            <a:pPr marL="0" indent="0" eaLnBrk="1" hangingPunct="1">
              <a:lnSpc>
                <a:spcPct val="90000"/>
              </a:lnSpc>
              <a:buNone/>
            </a:pPr>
            <a:r>
              <a:rPr lang="en-US" sz="2400" dirty="0" smtClean="0"/>
              <a:t>		Four “chromatids” = four future chromosomes</a:t>
            </a:r>
          </a:p>
        </p:txBody>
      </p:sp>
      <p:pic>
        <p:nvPicPr>
          <p:cNvPr id="4" name="Picture 2" descr="figure_10_14"/>
          <p:cNvPicPr>
            <a:picLocks noChangeAspect="1" noChangeArrowheads="1"/>
          </p:cNvPicPr>
          <p:nvPr/>
        </p:nvPicPr>
        <p:blipFill rotWithShape="1">
          <a:blip r:embed="rId2"/>
          <a:srcRect l="20245" t="21134" r="62020" b="52817"/>
          <a:stretch/>
        </p:blipFill>
        <p:spPr bwMode="auto">
          <a:xfrm>
            <a:off x="2716307" y="2836837"/>
            <a:ext cx="2012575" cy="2308905"/>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Meiosis I -  separate the pairs</a:t>
            </a:r>
            <a:endParaRPr lang="en-US" dirty="0"/>
          </a:p>
        </p:txBody>
      </p:sp>
      <p:sp>
        <p:nvSpPr>
          <p:cNvPr id="3" name="Content Placeholder 2"/>
          <p:cNvSpPr>
            <a:spLocks noGrp="1"/>
          </p:cNvSpPr>
          <p:nvPr>
            <p:ph idx="1"/>
          </p:nvPr>
        </p:nvSpPr>
        <p:spPr/>
        <p:txBody>
          <a:bodyPr>
            <a:normAutofit/>
          </a:bodyPr>
          <a:lstStyle/>
          <a:p>
            <a:pPr eaLnBrk="1" hangingPunct="1">
              <a:lnSpc>
                <a:spcPct val="90000"/>
              </a:lnSpc>
            </a:pPr>
            <a:r>
              <a:rPr lang="en-US" sz="2400" dirty="0" smtClean="0"/>
              <a:t>Anaphase 1 = separate the Homologous pairs</a:t>
            </a:r>
          </a:p>
          <a:p>
            <a:pPr eaLnBrk="1" hangingPunct="1">
              <a:lnSpc>
                <a:spcPct val="90000"/>
              </a:lnSpc>
            </a:pPr>
            <a:endParaRPr lang="en-US" sz="2400" dirty="0"/>
          </a:p>
          <a:p>
            <a:pPr eaLnBrk="1" hangingPunct="1">
              <a:lnSpc>
                <a:spcPct val="90000"/>
              </a:lnSpc>
            </a:pPr>
            <a:endParaRPr lang="en-US" sz="2400" dirty="0" smtClean="0"/>
          </a:p>
          <a:p>
            <a:pPr eaLnBrk="1" hangingPunct="1">
              <a:lnSpc>
                <a:spcPct val="90000"/>
              </a:lnSpc>
            </a:pPr>
            <a:endParaRPr lang="en-US" sz="2400" dirty="0"/>
          </a:p>
          <a:p>
            <a:pPr eaLnBrk="1" hangingPunct="1">
              <a:lnSpc>
                <a:spcPct val="90000"/>
              </a:lnSpc>
            </a:pPr>
            <a:endParaRPr lang="en-US" sz="2400" dirty="0" smtClean="0"/>
          </a:p>
          <a:p>
            <a:pPr eaLnBrk="1" hangingPunct="1">
              <a:lnSpc>
                <a:spcPct val="90000"/>
              </a:lnSpc>
            </a:pPr>
            <a:endParaRPr lang="en-US" sz="2400" dirty="0"/>
          </a:p>
          <a:p>
            <a:pPr eaLnBrk="1" hangingPunct="1">
              <a:lnSpc>
                <a:spcPct val="90000"/>
              </a:lnSpc>
            </a:pPr>
            <a:endParaRPr lang="en-US" sz="2400" dirty="0" smtClean="0"/>
          </a:p>
          <a:p>
            <a:pPr eaLnBrk="1" hangingPunct="1">
              <a:lnSpc>
                <a:spcPct val="90000"/>
              </a:lnSpc>
            </a:pPr>
            <a:endParaRPr lang="en-US" sz="2400" dirty="0" smtClean="0"/>
          </a:p>
          <a:p>
            <a:pPr eaLnBrk="1" hangingPunct="1">
              <a:lnSpc>
                <a:spcPct val="90000"/>
              </a:lnSpc>
            </a:pPr>
            <a:r>
              <a:rPr lang="en-US" sz="2400" dirty="0" smtClean="0"/>
              <a:t>Spindle fibers NOT in a tug of war. </a:t>
            </a:r>
          </a:p>
          <a:p>
            <a:pPr lvl="1" eaLnBrk="1" hangingPunct="1">
              <a:lnSpc>
                <a:spcPct val="90000"/>
              </a:lnSpc>
            </a:pPr>
            <a:r>
              <a:rPr lang="en-US" sz="2000" dirty="0" smtClean="0"/>
              <a:t>Each pulls a chromosome to the pole </a:t>
            </a:r>
          </a:p>
        </p:txBody>
      </p:sp>
      <p:pic>
        <p:nvPicPr>
          <p:cNvPr id="5" name="Picture 2" descr="figure_10_14"/>
          <p:cNvPicPr>
            <a:picLocks noChangeAspect="1" noChangeArrowheads="1"/>
          </p:cNvPicPr>
          <p:nvPr/>
        </p:nvPicPr>
        <p:blipFill rotWithShape="1">
          <a:blip r:embed="rId2"/>
          <a:srcRect l="40584" t="9600" r="39830" b="52093"/>
          <a:stretch/>
        </p:blipFill>
        <p:spPr bwMode="auto">
          <a:xfrm>
            <a:off x="3065929" y="2066366"/>
            <a:ext cx="1613647" cy="2465294"/>
          </a:xfrm>
          <a:prstGeom prst="rect">
            <a:avLst/>
          </a:prstGeom>
          <a:noFill/>
          <a:ln w="9525">
            <a:noFill/>
            <a:miter lim="800000"/>
            <a:headEnd/>
            <a:tailEnd/>
          </a:ln>
        </p:spPr>
      </p:pic>
    </p:spTree>
    <p:extLst>
      <p:ext uri="{BB962C8B-B14F-4D97-AF65-F5344CB8AC3E}">
        <p14:creationId xmlns:p14="http://schemas.microsoft.com/office/powerpoint/2010/main" val="19460612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pPr eaLnBrk="1" hangingPunct="1"/>
            <a:r>
              <a:rPr lang="en-US" sz="3600" dirty="0" smtClean="0"/>
              <a:t>Meiosis II: separate doubled chromosomes</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a:buChar char="•"/>
              <a:defRPr/>
            </a:pPr>
            <a:r>
              <a:rPr lang="en-US" dirty="0" smtClean="0"/>
              <a:t>Just like mitosis</a:t>
            </a:r>
          </a:p>
          <a:p>
            <a:pPr eaLnBrk="1" fontAlgn="auto" hangingPunct="1">
              <a:spcAft>
                <a:spcPts val="0"/>
              </a:spcAft>
              <a:buFont typeface="Arial"/>
              <a:buChar char="•"/>
              <a:defRPr/>
            </a:pPr>
            <a:r>
              <a:rPr lang="en-US" dirty="0" smtClean="0">
                <a:solidFill>
                  <a:srgbClr val="FF0000"/>
                </a:solidFill>
              </a:rPr>
              <a:t>M</a:t>
            </a:r>
            <a:r>
              <a:rPr lang="en-US" dirty="0" smtClean="0"/>
              <a:t>etaphase II</a:t>
            </a:r>
          </a:p>
          <a:p>
            <a:pPr marL="800100" lvl="2" indent="0" eaLnBrk="1" fontAlgn="auto" hangingPunct="1">
              <a:spcAft>
                <a:spcPts val="0"/>
              </a:spcAft>
              <a:buNone/>
              <a:defRPr/>
            </a:pPr>
            <a:r>
              <a:rPr lang="en-US" dirty="0" smtClean="0"/>
              <a:t>Line up down the </a:t>
            </a:r>
            <a:r>
              <a:rPr lang="en-US" dirty="0" smtClean="0">
                <a:solidFill>
                  <a:srgbClr val="FF0000"/>
                </a:solidFill>
              </a:rPr>
              <a:t>M</a:t>
            </a:r>
            <a:r>
              <a:rPr lang="en-US" dirty="0" smtClean="0"/>
              <a:t>iddle</a:t>
            </a:r>
          </a:p>
          <a:p>
            <a:pPr eaLnBrk="1" fontAlgn="auto" hangingPunct="1">
              <a:spcAft>
                <a:spcPts val="0"/>
              </a:spcAft>
              <a:buFont typeface="Arial"/>
              <a:buChar char="•"/>
              <a:defRPr/>
            </a:pPr>
            <a:r>
              <a:rPr lang="en-US" dirty="0" smtClean="0">
                <a:solidFill>
                  <a:srgbClr val="FF0000"/>
                </a:solidFill>
              </a:rPr>
              <a:t>A</a:t>
            </a:r>
            <a:r>
              <a:rPr lang="en-US" dirty="0" smtClean="0"/>
              <a:t>naphase II</a:t>
            </a:r>
          </a:p>
          <a:p>
            <a:pPr marL="457200" lvl="1" indent="0" eaLnBrk="1" fontAlgn="auto" hangingPunct="1">
              <a:spcAft>
                <a:spcPts val="0"/>
              </a:spcAft>
              <a:buNone/>
              <a:defRPr/>
            </a:pPr>
            <a:r>
              <a:rPr lang="en-US" dirty="0" smtClean="0"/>
              <a:t>	Tear them </a:t>
            </a:r>
            <a:r>
              <a:rPr lang="en-US" dirty="0" smtClean="0">
                <a:solidFill>
                  <a:srgbClr val="FF0000"/>
                </a:solidFill>
              </a:rPr>
              <a:t>A</a:t>
            </a:r>
            <a:r>
              <a:rPr lang="en-US" dirty="0" smtClean="0"/>
              <a:t>part</a:t>
            </a:r>
          </a:p>
          <a:p>
            <a:pPr eaLnBrk="1" fontAlgn="auto" hangingPunct="1">
              <a:spcAft>
                <a:spcPts val="0"/>
              </a:spcAft>
              <a:buFont typeface="Arial"/>
              <a:buChar char="•"/>
              <a:defRPr/>
            </a:pPr>
            <a:endParaRPr lang="en-US" dirty="0" smtClean="0"/>
          </a:p>
        </p:txBody>
      </p:sp>
      <p:pic>
        <p:nvPicPr>
          <p:cNvPr id="4" name="Picture 2" descr="figure_10_14"/>
          <p:cNvPicPr>
            <a:picLocks noChangeAspect="1" noChangeArrowheads="1"/>
          </p:cNvPicPr>
          <p:nvPr/>
        </p:nvPicPr>
        <p:blipFill rotWithShape="1">
          <a:blip r:embed="rId2"/>
          <a:srcRect l="21217" t="53061" r="41571" b="8164"/>
          <a:stretch/>
        </p:blipFill>
        <p:spPr bwMode="auto">
          <a:xfrm>
            <a:off x="4566432" y="1600200"/>
            <a:ext cx="4055700" cy="3301063"/>
          </a:xfrm>
          <a:prstGeom prst="rect">
            <a:avLst/>
          </a:prstGeom>
          <a:noFill/>
          <a:ln w="9525">
            <a:noFill/>
            <a:miter lim="800000"/>
            <a:headEnd/>
            <a:tailEnd/>
          </a:ln>
        </p:spPr>
      </p:pic>
    </p:spTree>
    <p:extLst>
      <p:ext uri="{BB962C8B-B14F-4D97-AF65-F5344CB8AC3E}">
        <p14:creationId xmlns:p14="http://schemas.microsoft.com/office/powerpoint/2010/main" val="32561259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pPr eaLnBrk="1" hangingPunct="1"/>
            <a:r>
              <a:rPr lang="en-US" sz="3600" dirty="0" smtClean="0"/>
              <a:t>Meiosis II: Double, Divide, Divide</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a:buChar char="•"/>
              <a:defRPr/>
            </a:pPr>
            <a:r>
              <a:rPr lang="en-US" dirty="0" smtClean="0"/>
              <a:t>Double DNA in Interphase</a:t>
            </a:r>
          </a:p>
          <a:p>
            <a:pPr eaLnBrk="1" fontAlgn="auto" hangingPunct="1">
              <a:spcAft>
                <a:spcPts val="0"/>
              </a:spcAft>
              <a:buFont typeface="Arial"/>
              <a:buChar char="•"/>
              <a:defRPr/>
            </a:pPr>
            <a:endParaRPr lang="en-US" dirty="0" smtClean="0"/>
          </a:p>
          <a:p>
            <a:pPr eaLnBrk="1" fontAlgn="auto" hangingPunct="1">
              <a:spcAft>
                <a:spcPts val="0"/>
              </a:spcAft>
              <a:buFont typeface="Arial"/>
              <a:buChar char="•"/>
              <a:defRPr/>
            </a:pPr>
            <a:r>
              <a:rPr lang="en-US" dirty="0" smtClean="0"/>
              <a:t>Meiosis I = 1 parent </a:t>
            </a:r>
            <a:r>
              <a:rPr lang="en-US" dirty="0" smtClean="0">
                <a:sym typeface="Wingdings" pitchFamily="2" charset="2"/>
              </a:rPr>
              <a:t> 2 daughter cells</a:t>
            </a:r>
          </a:p>
          <a:p>
            <a:pPr eaLnBrk="1" fontAlgn="auto" hangingPunct="1">
              <a:spcAft>
                <a:spcPts val="0"/>
              </a:spcAft>
              <a:buFont typeface="Arial"/>
              <a:buChar char="•"/>
              <a:defRPr/>
            </a:pPr>
            <a:endParaRPr lang="en-US" dirty="0" smtClean="0">
              <a:sym typeface="Wingdings" pitchFamily="2" charset="2"/>
            </a:endParaRPr>
          </a:p>
          <a:p>
            <a:pPr eaLnBrk="1" fontAlgn="auto" hangingPunct="1">
              <a:spcAft>
                <a:spcPts val="0"/>
              </a:spcAft>
              <a:buFont typeface="Arial"/>
              <a:buChar char="•"/>
              <a:defRPr/>
            </a:pPr>
            <a:r>
              <a:rPr lang="en-US" dirty="0" smtClean="0">
                <a:sym typeface="Wingdings" pitchFamily="2" charset="2"/>
              </a:rPr>
              <a:t>Meiosis 2 = each daughter cell divides again</a:t>
            </a:r>
          </a:p>
          <a:p>
            <a:pPr eaLnBrk="1" fontAlgn="auto" hangingPunct="1">
              <a:spcAft>
                <a:spcPts val="0"/>
              </a:spcAft>
              <a:buFont typeface="Arial"/>
              <a:buChar char="•"/>
              <a:defRPr/>
            </a:pPr>
            <a:endParaRPr lang="en-US" dirty="0">
              <a:sym typeface="Wingdings" pitchFamily="2" charset="2"/>
            </a:endParaRPr>
          </a:p>
          <a:p>
            <a:pPr eaLnBrk="1" fontAlgn="auto" hangingPunct="1">
              <a:spcAft>
                <a:spcPts val="0"/>
              </a:spcAft>
              <a:buFont typeface="Arial"/>
              <a:buChar char="•"/>
              <a:defRPr/>
            </a:pPr>
            <a:r>
              <a:rPr lang="en-US" dirty="0" smtClean="0">
                <a:sym typeface="Wingdings" pitchFamily="2" charset="2"/>
              </a:rPr>
              <a:t>Total of four cells at the end  </a:t>
            </a:r>
            <a:r>
              <a:rPr lang="en-US" sz="2400" i="1" dirty="0" smtClean="0">
                <a:solidFill>
                  <a:srgbClr val="FF0000"/>
                </a:solidFill>
                <a:sym typeface="Wingdings" pitchFamily="2" charset="2"/>
              </a:rPr>
              <a:t>exception</a:t>
            </a:r>
            <a:endParaRPr lang="en-US" sz="2400" i="1" dirty="0" smtClean="0">
              <a:solidFill>
                <a:srgbClr val="FF0000"/>
              </a:solidFill>
            </a:endParaRPr>
          </a:p>
          <a:p>
            <a:pPr eaLnBrk="1" fontAlgn="auto" hangingPunct="1">
              <a:spcAft>
                <a:spcPts val="0"/>
              </a:spcAft>
              <a:buFont typeface="Arial"/>
              <a:buChar char="•"/>
              <a:defRPr/>
            </a:pPr>
            <a:endParaRPr lang="en-US" dirty="0" smtClean="0"/>
          </a:p>
        </p:txBody>
      </p:sp>
    </p:spTree>
    <p:extLst>
      <p:ext uri="{BB962C8B-B14F-4D97-AF65-F5344CB8AC3E}">
        <p14:creationId xmlns:p14="http://schemas.microsoft.com/office/powerpoint/2010/main" val="732172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  Mitosis &amp; Meiosis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8215680"/>
              </p:ext>
            </p:extLst>
          </p:nvPr>
        </p:nvGraphicFramePr>
        <p:xfrm>
          <a:off x="1692148" y="1707864"/>
          <a:ext cx="5154930" cy="963930"/>
        </p:xfrm>
        <a:graphic>
          <a:graphicData uri="http://schemas.openxmlformats.org/drawingml/2006/table">
            <a:tbl>
              <a:tblPr firstRow="1" firstCol="1" bandRow="1">
                <a:tableStyleId>{5C22544A-7EE6-4342-B048-85BDC9FD1C3A}</a:tableStyleId>
              </a:tblPr>
              <a:tblGrid>
                <a:gridCol w="1383030"/>
                <a:gridCol w="1771650"/>
                <a:gridCol w="2000250"/>
              </a:tblGrid>
              <a:tr h="0">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Mitosis</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Meiosis</a:t>
                      </a:r>
                      <a:endParaRPr lang="en-US" sz="1100" dirty="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100">
                          <a:effectLst/>
                        </a:rPr>
                        <a:t>Before Interphase</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1 Parent (2n)</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1 Parent (2n)</a:t>
                      </a:r>
                      <a:endParaRPr lang="en-US" sz="1100" dirty="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100">
                          <a:effectLst/>
                        </a:rPr>
                        <a:t>Double in Interphase</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Temporarily 4n</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Temporarily 4n</a:t>
                      </a:r>
                      <a:endParaRPr lang="en-US" sz="110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100">
                          <a:effectLst/>
                        </a:rPr>
                        <a:t>Divide</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End with 2 somatic cells (2n)</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Have 2 cells (2n)</a:t>
                      </a:r>
                      <a:endParaRPr lang="en-US" sz="110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100">
                          <a:effectLst/>
                        </a:rPr>
                        <a:t>Divide again</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End with 4 gametes, each is 1n</a:t>
                      </a:r>
                      <a:endParaRPr lang="en-US" sz="1100" dirty="0">
                        <a:effectLst/>
                        <a:latin typeface="Calibri"/>
                        <a:ea typeface="Calibri"/>
                        <a:cs typeface="Times New Roman"/>
                      </a:endParaRPr>
                    </a:p>
                  </a:txBody>
                  <a:tcPr marL="68580" marR="68580" marT="0" marB="0"/>
                </a:tc>
              </a:tr>
            </a:tbl>
          </a:graphicData>
        </a:graphic>
      </p:graphicFrame>
      <p:sp>
        <p:nvSpPr>
          <p:cNvPr id="5" name="Rectangle 1"/>
          <p:cNvSpPr>
            <a:spLocks noChangeArrowheads="1"/>
          </p:cNvSpPr>
          <p:nvPr/>
        </p:nvSpPr>
        <p:spPr bwMode="auto">
          <a:xfrm>
            <a:off x="1014984" y="3381375"/>
            <a:ext cx="1012291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Box 5"/>
          <p:cNvSpPr txBox="1"/>
          <p:nvPr/>
        </p:nvSpPr>
        <p:spPr>
          <a:xfrm>
            <a:off x="621792" y="3017520"/>
            <a:ext cx="8065008" cy="1692771"/>
          </a:xfrm>
          <a:prstGeom prst="rect">
            <a:avLst/>
          </a:prstGeom>
          <a:noFill/>
        </p:spPr>
        <p:txBody>
          <a:bodyPr wrap="square" rtlCol="0">
            <a:spAutoFit/>
          </a:bodyPr>
          <a:lstStyle/>
          <a:p>
            <a:r>
              <a:rPr lang="en-US" sz="2800" dirty="0" smtClean="0"/>
              <a:t>Meiosis &amp; sexual reproduction</a:t>
            </a:r>
          </a:p>
          <a:p>
            <a:r>
              <a:rPr lang="en-US" sz="2800" dirty="0"/>
              <a:t>	</a:t>
            </a:r>
            <a:r>
              <a:rPr lang="en-US" sz="2400" dirty="0" smtClean="0"/>
              <a:t>creates genetic variation</a:t>
            </a:r>
          </a:p>
          <a:p>
            <a:r>
              <a:rPr lang="en-US" sz="2400" dirty="0"/>
              <a:t>	</a:t>
            </a:r>
            <a:r>
              <a:rPr lang="en-US" sz="2400" dirty="0" smtClean="0"/>
              <a:t>better chance to survive</a:t>
            </a:r>
            <a:endParaRPr lang="en-US" sz="2400" dirty="0"/>
          </a:p>
          <a:p>
            <a:endParaRPr lang="en-US" sz="2400" dirty="0"/>
          </a:p>
        </p:txBody>
      </p:sp>
    </p:spTree>
    <p:extLst>
      <p:ext uri="{BB962C8B-B14F-4D97-AF65-F5344CB8AC3E}">
        <p14:creationId xmlns:p14="http://schemas.microsoft.com/office/powerpoint/2010/main" val="757325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dirty="0" smtClean="0"/>
              <a:t>Meiosis – making sex cells</a:t>
            </a:r>
          </a:p>
        </p:txBody>
      </p:sp>
      <p:sp>
        <p:nvSpPr>
          <p:cNvPr id="24578" name="Content Placeholder 2"/>
          <p:cNvSpPr>
            <a:spLocks noGrp="1"/>
          </p:cNvSpPr>
          <p:nvPr>
            <p:ph idx="1"/>
          </p:nvPr>
        </p:nvSpPr>
        <p:spPr/>
        <p:txBody>
          <a:bodyPr/>
          <a:lstStyle/>
          <a:p>
            <a:pPr eaLnBrk="1" hangingPunct="1"/>
            <a:r>
              <a:rPr lang="en-US" b="1" dirty="0" smtClean="0"/>
              <a:t>Gamete – </a:t>
            </a:r>
            <a:r>
              <a:rPr lang="en-US" dirty="0" smtClean="0"/>
              <a:t>sex cell, ½ the DNA of normal cell</a:t>
            </a:r>
          </a:p>
          <a:p>
            <a:pPr lvl="2" eaLnBrk="1" hangingPunct="1"/>
            <a:r>
              <a:rPr lang="en-US" dirty="0" smtClean="0"/>
              <a:t>Each cell in you  </a:t>
            </a:r>
          </a:p>
          <a:p>
            <a:pPr lvl="3" eaLnBrk="1" hangingPunct="1">
              <a:buNone/>
            </a:pPr>
            <a:r>
              <a:rPr lang="en-US" dirty="0" smtClean="0"/>
              <a:t>½ DNA from dad’s sperm (a gamete)</a:t>
            </a:r>
          </a:p>
          <a:p>
            <a:pPr lvl="3" eaLnBrk="1" hangingPunct="1">
              <a:buNone/>
            </a:pPr>
            <a:r>
              <a:rPr lang="en-US" dirty="0" smtClean="0"/>
              <a:t>½ DNA from mom’s egg (a gamete)</a:t>
            </a:r>
          </a:p>
          <a:p>
            <a:pPr eaLnBrk="1" hangingPunct="1"/>
            <a:endParaRPr lang="en-US" dirty="0" smtClean="0"/>
          </a:p>
          <a:p>
            <a:pPr eaLnBrk="1" hangingPunct="1"/>
            <a:endParaRPr lang="en-US" dirty="0" smtClean="0"/>
          </a:p>
          <a:p>
            <a:pPr eaLnBrk="1" hangingPunct="1"/>
            <a:r>
              <a:rPr lang="en-US" dirty="0" smtClean="0"/>
              <a:t>More detail on this process later.  </a:t>
            </a:r>
          </a:p>
          <a:p>
            <a:pPr eaLnBrk="1" hangingPunct="1"/>
            <a:endParaRPr lang="en-US" dirty="0" smtClean="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Junction/Disjunction</a:t>
            </a:r>
            <a:endParaRPr lang="en-US" dirty="0"/>
          </a:p>
        </p:txBody>
      </p:sp>
      <p:sp>
        <p:nvSpPr>
          <p:cNvPr id="3" name="Content Placeholder 2"/>
          <p:cNvSpPr>
            <a:spLocks noGrp="1"/>
          </p:cNvSpPr>
          <p:nvPr>
            <p:ph idx="1"/>
          </p:nvPr>
        </p:nvSpPr>
        <p:spPr>
          <a:xfrm>
            <a:off x="457200" y="1600200"/>
            <a:ext cx="4449170" cy="4525963"/>
          </a:xfrm>
        </p:spPr>
        <p:txBody>
          <a:bodyPr/>
          <a:lstStyle/>
          <a:p>
            <a:r>
              <a:rPr lang="en-US" dirty="0" smtClean="0"/>
              <a:t>Junction:  where things come together</a:t>
            </a:r>
          </a:p>
          <a:p>
            <a:endParaRPr lang="en-US" dirty="0" smtClean="0"/>
          </a:p>
          <a:p>
            <a:endParaRPr lang="en-US" dirty="0" smtClean="0"/>
          </a:p>
          <a:p>
            <a:r>
              <a:rPr lang="en-US" dirty="0" smtClean="0"/>
              <a:t>Disjunction: where things separate</a:t>
            </a:r>
            <a:endParaRPr lang="en-US" dirty="0"/>
          </a:p>
        </p:txBody>
      </p:sp>
      <p:pic>
        <p:nvPicPr>
          <p:cNvPr id="1032" name="Picture 8" descr="http://onlinemanuals.txdot.gov/txdotmanuals/sfb/images/3-5_Junction_Combination_Sign.JPG"/>
          <p:cNvPicPr>
            <a:picLocks noChangeAspect="1" noChangeArrowheads="1"/>
          </p:cNvPicPr>
          <p:nvPr/>
        </p:nvPicPr>
        <p:blipFill>
          <a:blip r:embed="rId2"/>
          <a:srcRect l="54649" t="49904"/>
          <a:stretch>
            <a:fillRect/>
          </a:stretch>
        </p:blipFill>
        <p:spPr bwMode="auto">
          <a:xfrm>
            <a:off x="5124734" y="1379024"/>
            <a:ext cx="2169994" cy="1723489"/>
          </a:xfrm>
          <a:prstGeom prst="rect">
            <a:avLst/>
          </a:prstGeom>
          <a:noFill/>
        </p:spPr>
      </p:pic>
      <p:pic>
        <p:nvPicPr>
          <p:cNvPr id="8" name="Picture 6" descr="http://www.clker.com/cliparts/a/0/f/0/1197095788758670229Leomarc_caution_T_junction.svg.med.png"/>
          <p:cNvPicPr>
            <a:picLocks noChangeAspect="1" noChangeArrowheads="1"/>
          </p:cNvPicPr>
          <p:nvPr/>
        </p:nvPicPr>
        <p:blipFill>
          <a:blip r:embed="rId3"/>
          <a:srcRect/>
          <a:stretch>
            <a:fillRect/>
          </a:stretch>
        </p:blipFill>
        <p:spPr bwMode="auto">
          <a:xfrm>
            <a:off x="6823881" y="274638"/>
            <a:ext cx="1966131" cy="1966131"/>
          </a:xfrm>
          <a:prstGeom prst="rect">
            <a:avLst/>
          </a:prstGeom>
          <a:noFill/>
        </p:spPr>
      </p:pic>
      <p:pic>
        <p:nvPicPr>
          <p:cNvPr id="1034" name="Picture 10" descr="https://lh5.googleusercontent.com/-8zhjT9IxNLg/TXLfO3S7z6I/AAAAAAAAAhA/nHzAbVvrUhE/s1600/Gaga+Mitosis.jpg"/>
          <p:cNvPicPr>
            <a:picLocks noChangeAspect="1" noChangeArrowheads="1"/>
          </p:cNvPicPr>
          <p:nvPr/>
        </p:nvPicPr>
        <p:blipFill>
          <a:blip r:embed="rId4"/>
          <a:srcRect l="28531" t="14298" r="26314" b="8209"/>
          <a:stretch>
            <a:fillRect/>
          </a:stretch>
        </p:blipFill>
        <p:spPr bwMode="auto">
          <a:xfrm rot="16200000">
            <a:off x="5255865" y="3362695"/>
            <a:ext cx="2183645" cy="2882635"/>
          </a:xfrm>
          <a:prstGeom prst="rect">
            <a:avLst/>
          </a:prstGeom>
          <a:noFill/>
        </p:spPr>
      </p:pic>
    </p:spTree>
    <p:extLst>
      <p:ext uri="{BB962C8B-B14F-4D97-AF65-F5344CB8AC3E}">
        <p14:creationId xmlns:p14="http://schemas.microsoft.com/office/powerpoint/2010/main" val="18145137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FF0000"/>
                </a:solidFill>
              </a:rPr>
              <a:t>Non-Disjunction</a:t>
            </a:r>
            <a:endParaRPr lang="en-US" b="1" i="1" dirty="0">
              <a:solidFill>
                <a:srgbClr val="FF0000"/>
              </a:solidFill>
            </a:endParaRPr>
          </a:p>
        </p:txBody>
      </p:sp>
      <p:sp>
        <p:nvSpPr>
          <p:cNvPr id="3" name="Content Placeholder 2"/>
          <p:cNvSpPr>
            <a:spLocks noGrp="1"/>
          </p:cNvSpPr>
          <p:nvPr>
            <p:ph idx="1"/>
          </p:nvPr>
        </p:nvSpPr>
        <p:spPr/>
        <p:txBody>
          <a:bodyPr/>
          <a:lstStyle/>
          <a:p>
            <a:pPr>
              <a:buNone/>
            </a:pPr>
            <a:r>
              <a:rPr lang="en-US" dirty="0" smtClean="0"/>
              <a:t>Things that should separate do not</a:t>
            </a:r>
          </a:p>
          <a:p>
            <a:pPr>
              <a:buNone/>
            </a:pPr>
            <a:endParaRPr lang="en-US" dirty="0" smtClean="0"/>
          </a:p>
          <a:p>
            <a:pPr>
              <a:buNone/>
            </a:pPr>
            <a:endParaRPr lang="en-US" dirty="0" smtClean="0"/>
          </a:p>
          <a:p>
            <a:pPr>
              <a:buNone/>
            </a:pPr>
            <a:endParaRPr lang="en-US" dirty="0" smtClean="0"/>
          </a:p>
          <a:p>
            <a:pPr>
              <a:buNone/>
            </a:pPr>
            <a:r>
              <a:rPr lang="en-US" dirty="0" smtClean="0"/>
              <a:t>Often caused by broken spindle fibers</a:t>
            </a:r>
            <a:endParaRPr lang="en-US" dirty="0"/>
          </a:p>
        </p:txBody>
      </p:sp>
      <p:pic>
        <p:nvPicPr>
          <p:cNvPr id="81925" name="Picture 5"/>
          <p:cNvPicPr>
            <a:picLocks noChangeAspect="1" noChangeArrowheads="1"/>
          </p:cNvPicPr>
          <p:nvPr/>
        </p:nvPicPr>
        <p:blipFill>
          <a:blip r:embed="rId2"/>
          <a:srcRect l="28190" t="47793" r="41681" b="23862"/>
          <a:stretch>
            <a:fillRect/>
          </a:stretch>
        </p:blipFill>
        <p:spPr bwMode="auto">
          <a:xfrm>
            <a:off x="3137339" y="2285998"/>
            <a:ext cx="2386346" cy="1403131"/>
          </a:xfrm>
          <a:prstGeom prst="rect">
            <a:avLst/>
          </a:prstGeom>
          <a:noFill/>
          <a:ln w="9525">
            <a:noFill/>
            <a:miter lim="800000"/>
            <a:headEnd/>
            <a:tailEnd/>
          </a:ln>
        </p:spPr>
      </p:pic>
      <p:pic>
        <p:nvPicPr>
          <p:cNvPr id="81927" name="Picture 7" descr="http://vcell.ndsu.edu/animations/mitosis/Stills/MitosisStill_FL_04.jpg"/>
          <p:cNvPicPr>
            <a:picLocks noChangeAspect="1" noChangeArrowheads="1"/>
          </p:cNvPicPr>
          <p:nvPr/>
        </p:nvPicPr>
        <p:blipFill>
          <a:blip r:embed="rId3"/>
          <a:srcRect/>
          <a:stretch>
            <a:fillRect/>
          </a:stretch>
        </p:blipFill>
        <p:spPr bwMode="auto">
          <a:xfrm>
            <a:off x="3137339" y="4587764"/>
            <a:ext cx="2645249" cy="1983937"/>
          </a:xfrm>
          <a:prstGeom prst="rect">
            <a:avLst/>
          </a:prstGeom>
          <a:noFill/>
        </p:spPr>
      </p:pic>
    </p:spTree>
    <p:extLst>
      <p:ext uri="{BB962C8B-B14F-4D97-AF65-F5344CB8AC3E}">
        <p14:creationId xmlns:p14="http://schemas.microsoft.com/office/powerpoint/2010/main" val="9447628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Nondisjunction</a:t>
            </a:r>
            <a:r>
              <a:rPr lang="en-US" dirty="0" smtClean="0"/>
              <a:t>: abnormal gametes</a:t>
            </a:r>
            <a:endParaRPr lang="en-US" dirty="0"/>
          </a:p>
        </p:txBody>
      </p:sp>
      <p:sp>
        <p:nvSpPr>
          <p:cNvPr id="3" name="Content Placeholder 2"/>
          <p:cNvSpPr>
            <a:spLocks noGrp="1"/>
          </p:cNvSpPr>
          <p:nvPr>
            <p:ph idx="1"/>
          </p:nvPr>
        </p:nvSpPr>
        <p:spPr/>
        <p:txBody>
          <a:bodyPr/>
          <a:lstStyle/>
          <a:p>
            <a:pPr>
              <a:buNone/>
            </a:pPr>
            <a:endParaRPr lang="en-US" dirty="0"/>
          </a:p>
        </p:txBody>
      </p:sp>
      <p:pic>
        <p:nvPicPr>
          <p:cNvPr id="81922" name="Picture 2" descr="http://bio1151.nicerweb.com/Locked/media/ch15/15_12Nondisjunction_L.jpg"/>
          <p:cNvPicPr>
            <a:picLocks noChangeAspect="1" noChangeArrowheads="1"/>
          </p:cNvPicPr>
          <p:nvPr/>
        </p:nvPicPr>
        <p:blipFill>
          <a:blip r:embed="rId2"/>
          <a:srcRect/>
          <a:stretch>
            <a:fillRect/>
          </a:stretch>
        </p:blipFill>
        <p:spPr bwMode="auto">
          <a:xfrm>
            <a:off x="0" y="1417638"/>
            <a:ext cx="9144000" cy="4838701"/>
          </a:xfrm>
          <a:prstGeom prst="rect">
            <a:avLst/>
          </a:prstGeom>
          <a:noFill/>
        </p:spPr>
      </p:pic>
    </p:spTree>
    <p:extLst>
      <p:ext uri="{BB962C8B-B14F-4D97-AF65-F5344CB8AC3E}">
        <p14:creationId xmlns:p14="http://schemas.microsoft.com/office/powerpoint/2010/main" val="20580470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Inherited Chromosomal Abnormalities</a:t>
            </a:r>
            <a:endParaRPr lang="en-US" dirty="0"/>
          </a:p>
        </p:txBody>
      </p:sp>
      <p:sp>
        <p:nvSpPr>
          <p:cNvPr id="54274" name="Content Placeholder 2"/>
          <p:cNvSpPr>
            <a:spLocks noGrp="1"/>
          </p:cNvSpPr>
          <p:nvPr>
            <p:ph idx="1"/>
          </p:nvPr>
        </p:nvSpPr>
        <p:spPr>
          <a:xfrm>
            <a:off x="552450" y="1247775"/>
            <a:ext cx="8229600" cy="4525963"/>
          </a:xfrm>
        </p:spPr>
        <p:txBody>
          <a:bodyPr/>
          <a:lstStyle/>
          <a:p>
            <a:pPr eaLnBrk="1" hangingPunct="1">
              <a:lnSpc>
                <a:spcPct val="90000"/>
              </a:lnSpc>
            </a:pPr>
            <a:r>
              <a:rPr lang="en-US" sz="2800" dirty="0" smtClean="0"/>
              <a:t>“</a:t>
            </a:r>
            <a:r>
              <a:rPr lang="en-US" sz="2800" dirty="0" err="1" smtClean="0"/>
              <a:t>eu</a:t>
            </a:r>
            <a:r>
              <a:rPr lang="en-US" sz="2800" dirty="0" smtClean="0"/>
              <a:t>”(normal) + “</a:t>
            </a:r>
            <a:r>
              <a:rPr lang="en-US" sz="2800" dirty="0" err="1" smtClean="0"/>
              <a:t>ploidy</a:t>
            </a:r>
            <a:r>
              <a:rPr lang="en-US" sz="2800" dirty="0" smtClean="0"/>
              <a:t>”(number) = </a:t>
            </a:r>
            <a:r>
              <a:rPr lang="en-US" sz="2800" dirty="0" err="1" smtClean="0"/>
              <a:t>euploidy</a:t>
            </a:r>
            <a:endParaRPr lang="en-US" sz="2800" dirty="0" smtClean="0"/>
          </a:p>
          <a:p>
            <a:pPr eaLnBrk="1" hangingPunct="1">
              <a:lnSpc>
                <a:spcPct val="90000"/>
              </a:lnSpc>
            </a:pPr>
            <a:endParaRPr lang="en-US" sz="2800" dirty="0"/>
          </a:p>
          <a:p>
            <a:pPr eaLnBrk="1" hangingPunct="1">
              <a:lnSpc>
                <a:spcPct val="90000"/>
              </a:lnSpc>
            </a:pPr>
            <a:r>
              <a:rPr lang="en-US" sz="2800" dirty="0" smtClean="0"/>
              <a:t>“An” = NOT</a:t>
            </a:r>
          </a:p>
          <a:p>
            <a:pPr eaLnBrk="1" hangingPunct="1">
              <a:lnSpc>
                <a:spcPct val="90000"/>
              </a:lnSpc>
            </a:pPr>
            <a:endParaRPr lang="en-US" sz="2800" dirty="0"/>
          </a:p>
          <a:p>
            <a:pPr eaLnBrk="1" hangingPunct="1">
              <a:lnSpc>
                <a:spcPct val="90000"/>
              </a:lnSpc>
            </a:pPr>
            <a:r>
              <a:rPr lang="en-US" sz="2800" dirty="0" smtClean="0"/>
              <a:t>“</a:t>
            </a:r>
            <a:r>
              <a:rPr lang="en-US" sz="2800" dirty="0" smtClean="0">
                <a:solidFill>
                  <a:srgbClr val="FF0000"/>
                </a:solidFill>
              </a:rPr>
              <a:t>aneuploidy</a:t>
            </a:r>
            <a:r>
              <a:rPr lang="en-US" sz="2800" dirty="0" smtClean="0"/>
              <a:t>” = abnormal # of chromosomes</a:t>
            </a:r>
          </a:p>
          <a:p>
            <a:pPr marL="0" indent="0" eaLnBrk="1" hangingPunct="1">
              <a:lnSpc>
                <a:spcPct val="90000"/>
              </a:lnSpc>
              <a:buNone/>
            </a:pPr>
            <a:r>
              <a:rPr lang="en-US" sz="2800" dirty="0"/>
              <a:t>	</a:t>
            </a:r>
            <a:r>
              <a:rPr lang="en-US" sz="2800" dirty="0" smtClean="0"/>
              <a:t>		serious abnormality </a:t>
            </a:r>
            <a:r>
              <a:rPr lang="en-US" sz="2800" b="1" i="1" dirty="0" smtClean="0">
                <a:solidFill>
                  <a:srgbClr val="FF0000"/>
                </a:solidFill>
              </a:rPr>
              <a:t>for animals</a:t>
            </a:r>
          </a:p>
          <a:p>
            <a:pPr marL="0" indent="0" eaLnBrk="1" hangingPunct="1">
              <a:lnSpc>
                <a:spcPct val="90000"/>
              </a:lnSpc>
              <a:buNone/>
            </a:pPr>
            <a:r>
              <a:rPr lang="en-US" sz="2800" dirty="0"/>
              <a:t>	</a:t>
            </a:r>
            <a:r>
              <a:rPr lang="en-US" sz="2800" dirty="0" smtClean="0"/>
              <a:t>				Often lethal for embryo</a:t>
            </a:r>
          </a:p>
          <a:p>
            <a:pPr marL="0" indent="0" eaLnBrk="1" hangingPunct="1">
              <a:lnSpc>
                <a:spcPct val="90000"/>
              </a:lnSpc>
              <a:buNone/>
            </a:pPr>
            <a:endParaRPr lang="en-US" sz="2800" dirty="0"/>
          </a:p>
          <a:p>
            <a:pPr marL="0" indent="0" eaLnBrk="1" hangingPunct="1">
              <a:lnSpc>
                <a:spcPct val="90000"/>
              </a:lnSpc>
              <a:buNone/>
            </a:pPr>
            <a:r>
              <a:rPr lang="en-US" sz="2800" dirty="0" smtClean="0"/>
              <a:t>Caused by problem during meiosis </a:t>
            </a:r>
          </a:p>
          <a:p>
            <a:pPr marL="0" indent="0" eaLnBrk="1" hangingPunct="1">
              <a:lnSpc>
                <a:spcPct val="90000"/>
              </a:lnSpc>
              <a:buNone/>
            </a:pPr>
            <a:r>
              <a:rPr lang="en-US" sz="2800" dirty="0"/>
              <a:t>	</a:t>
            </a:r>
            <a:r>
              <a:rPr lang="en-US" sz="2800" dirty="0" smtClean="0"/>
              <a:t>	spindle fiber(s) can break</a:t>
            </a:r>
            <a:endParaRPr lang="en-US" sz="2800" dirty="0"/>
          </a:p>
        </p:txBody>
      </p:sp>
    </p:spTree>
    <p:extLst>
      <p:ext uri="{BB962C8B-B14F-4D97-AF65-F5344CB8AC3E}">
        <p14:creationId xmlns:p14="http://schemas.microsoft.com/office/powerpoint/2010/main" val="16701730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Aneuploidy</a:t>
            </a:r>
            <a:r>
              <a:rPr lang="en-US" dirty="0" smtClean="0"/>
              <a:t> in  </a:t>
            </a:r>
            <a:r>
              <a:rPr lang="en-US" dirty="0" err="1" smtClean="0"/>
              <a:t>autosomes</a:t>
            </a:r>
            <a:endParaRPr lang="en-US" dirty="0"/>
          </a:p>
        </p:txBody>
      </p:sp>
      <p:sp>
        <p:nvSpPr>
          <p:cNvPr id="3" name="Content Placeholder 2"/>
          <p:cNvSpPr>
            <a:spLocks noGrp="1"/>
          </p:cNvSpPr>
          <p:nvPr>
            <p:ph idx="1"/>
          </p:nvPr>
        </p:nvSpPr>
        <p:spPr/>
        <p:txBody>
          <a:bodyPr/>
          <a:lstStyle/>
          <a:p>
            <a:pPr>
              <a:buNone/>
            </a:pPr>
            <a:r>
              <a:rPr lang="en-US" dirty="0" smtClean="0"/>
              <a:t>Big chromosomes:  probably lethal </a:t>
            </a:r>
            <a:r>
              <a:rPr lang="en-US" dirty="0" smtClean="0">
                <a:solidFill>
                  <a:srgbClr val="FF0000"/>
                </a:solidFill>
              </a:rPr>
              <a:t>to animals</a:t>
            </a:r>
          </a:p>
          <a:p>
            <a:pPr>
              <a:buNone/>
            </a:pPr>
            <a:r>
              <a:rPr lang="en-US" dirty="0" smtClean="0"/>
              <a:t>Small chromosomes:  side effects</a:t>
            </a:r>
            <a:endParaRPr lang="en-US" dirty="0"/>
          </a:p>
        </p:txBody>
      </p:sp>
      <p:pic>
        <p:nvPicPr>
          <p:cNvPr id="83970" name="Picture 2" descr="http://anthro.palomar.edu/abnormal/images/Down_Syndrome_Karyotype.jpg"/>
          <p:cNvPicPr>
            <a:picLocks noChangeAspect="1" noChangeArrowheads="1"/>
          </p:cNvPicPr>
          <p:nvPr/>
        </p:nvPicPr>
        <p:blipFill>
          <a:blip r:embed="rId2"/>
          <a:srcRect/>
          <a:stretch>
            <a:fillRect/>
          </a:stretch>
        </p:blipFill>
        <p:spPr bwMode="auto">
          <a:xfrm>
            <a:off x="1243396" y="3040062"/>
            <a:ext cx="2562225" cy="3086101"/>
          </a:xfrm>
          <a:prstGeom prst="rect">
            <a:avLst/>
          </a:prstGeom>
          <a:noFill/>
        </p:spPr>
      </p:pic>
      <p:pic>
        <p:nvPicPr>
          <p:cNvPr id="83972" name="Picture 4" descr="File:Boy with Down Syndrome.JPG"/>
          <p:cNvPicPr>
            <a:picLocks noChangeAspect="1" noChangeArrowheads="1"/>
          </p:cNvPicPr>
          <p:nvPr/>
        </p:nvPicPr>
        <p:blipFill>
          <a:blip r:embed="rId3"/>
          <a:srcRect r="20965"/>
          <a:stretch>
            <a:fillRect/>
          </a:stretch>
        </p:blipFill>
        <p:spPr bwMode="auto">
          <a:xfrm>
            <a:off x="5157295" y="2974151"/>
            <a:ext cx="2110609" cy="3560655"/>
          </a:xfrm>
          <a:prstGeom prst="rect">
            <a:avLst/>
          </a:prstGeom>
          <a:noFill/>
        </p:spPr>
      </p:pic>
    </p:spTree>
    <p:extLst>
      <p:ext uri="{BB962C8B-B14F-4D97-AF65-F5344CB8AC3E}">
        <p14:creationId xmlns:p14="http://schemas.microsoft.com/office/powerpoint/2010/main" val="38675489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Aneuploidy</a:t>
            </a:r>
            <a:r>
              <a:rPr lang="en-US" dirty="0" smtClean="0"/>
              <a:t>: </a:t>
            </a:r>
            <a:r>
              <a:rPr lang="en-US" dirty="0" err="1" smtClean="0"/>
              <a:t>trisomy</a:t>
            </a:r>
            <a:r>
              <a:rPr lang="en-US" dirty="0" smtClean="0"/>
              <a:t> 21</a:t>
            </a:r>
            <a:endParaRPr lang="en-US" dirty="0"/>
          </a:p>
        </p:txBody>
      </p:sp>
      <p:sp>
        <p:nvSpPr>
          <p:cNvPr id="3" name="Content Placeholder 2"/>
          <p:cNvSpPr>
            <a:spLocks noGrp="1"/>
          </p:cNvSpPr>
          <p:nvPr>
            <p:ph idx="1"/>
          </p:nvPr>
        </p:nvSpPr>
        <p:spPr/>
        <p:txBody>
          <a:bodyPr/>
          <a:lstStyle/>
          <a:p>
            <a:pPr>
              <a:buNone/>
            </a:pPr>
            <a:r>
              <a:rPr lang="en-US" dirty="0" smtClean="0"/>
              <a:t>Age of mother</a:t>
            </a:r>
            <a:endParaRPr lang="en-US" dirty="0"/>
          </a:p>
        </p:txBody>
      </p:sp>
      <p:pic>
        <p:nvPicPr>
          <p:cNvPr id="84994" name="Picture 2" descr="http://www.aafp.org/afp/2000/0815/afp20000815p825-f1.gif"/>
          <p:cNvPicPr>
            <a:picLocks noChangeAspect="1" noChangeArrowheads="1"/>
          </p:cNvPicPr>
          <p:nvPr/>
        </p:nvPicPr>
        <p:blipFill>
          <a:blip r:embed="rId2"/>
          <a:srcRect/>
          <a:stretch>
            <a:fillRect/>
          </a:stretch>
        </p:blipFill>
        <p:spPr bwMode="auto">
          <a:xfrm>
            <a:off x="457200" y="2536935"/>
            <a:ext cx="3429000" cy="3257550"/>
          </a:xfrm>
          <a:prstGeom prst="rect">
            <a:avLst/>
          </a:prstGeom>
          <a:noFill/>
        </p:spPr>
      </p:pic>
      <p:pic>
        <p:nvPicPr>
          <p:cNvPr id="84996" name="Picture 4" descr="http://10e.devbio.com/images/ch19/1904fig2.gif"/>
          <p:cNvPicPr>
            <a:picLocks noChangeAspect="1" noChangeArrowheads="1"/>
          </p:cNvPicPr>
          <p:nvPr/>
        </p:nvPicPr>
        <p:blipFill>
          <a:blip r:embed="rId3"/>
          <a:srcRect/>
          <a:stretch>
            <a:fillRect/>
          </a:stretch>
        </p:blipFill>
        <p:spPr bwMode="auto">
          <a:xfrm>
            <a:off x="4335517" y="2430462"/>
            <a:ext cx="3429000" cy="3695701"/>
          </a:xfrm>
          <a:prstGeom prst="rect">
            <a:avLst/>
          </a:prstGeom>
          <a:noFill/>
        </p:spPr>
      </p:pic>
    </p:spTree>
    <p:extLst>
      <p:ext uri="{BB962C8B-B14F-4D97-AF65-F5344CB8AC3E}">
        <p14:creationId xmlns:p14="http://schemas.microsoft.com/office/powerpoint/2010/main" val="11054742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Aneuploidy</a:t>
            </a:r>
            <a:r>
              <a:rPr lang="en-US" dirty="0" smtClean="0"/>
              <a:t>: </a:t>
            </a:r>
            <a:r>
              <a:rPr lang="en-US" dirty="0" err="1" smtClean="0"/>
              <a:t>trisomy</a:t>
            </a:r>
            <a:r>
              <a:rPr lang="en-US" dirty="0" smtClean="0"/>
              <a:t> 21</a:t>
            </a:r>
            <a:endParaRPr lang="en-US" dirty="0"/>
          </a:p>
        </p:txBody>
      </p:sp>
      <p:sp>
        <p:nvSpPr>
          <p:cNvPr id="3" name="Content Placeholder 2"/>
          <p:cNvSpPr>
            <a:spLocks noGrp="1"/>
          </p:cNvSpPr>
          <p:nvPr>
            <p:ph idx="1"/>
          </p:nvPr>
        </p:nvSpPr>
        <p:spPr>
          <a:xfrm>
            <a:off x="457200" y="1315791"/>
            <a:ext cx="8229600" cy="4525963"/>
          </a:xfrm>
        </p:spPr>
        <p:txBody>
          <a:bodyPr/>
          <a:lstStyle/>
          <a:p>
            <a:pPr>
              <a:buNone/>
            </a:pPr>
            <a:r>
              <a:rPr lang="en-US" dirty="0" smtClean="0"/>
              <a:t>Father’s age matters too</a:t>
            </a:r>
          </a:p>
          <a:p>
            <a:pPr lvl="2">
              <a:buNone/>
            </a:pPr>
            <a:r>
              <a:rPr lang="en-US" i="1" dirty="0" smtClean="0"/>
              <a:t>Advanced paternal age combined with maternal age significantly influences the incidence of Down syndrome. </a:t>
            </a:r>
            <a:endParaRPr lang="en-US" i="1" dirty="0"/>
          </a:p>
        </p:txBody>
      </p:sp>
      <p:pic>
        <p:nvPicPr>
          <p:cNvPr id="86018" name="Picture 2"/>
          <p:cNvPicPr>
            <a:picLocks noChangeAspect="1" noChangeArrowheads="1"/>
          </p:cNvPicPr>
          <p:nvPr/>
        </p:nvPicPr>
        <p:blipFill>
          <a:blip r:embed="rId2"/>
          <a:srcRect t="10138" r="28750" b="23034"/>
          <a:stretch>
            <a:fillRect/>
          </a:stretch>
        </p:blipFill>
        <p:spPr bwMode="auto">
          <a:xfrm>
            <a:off x="1658163" y="3578773"/>
            <a:ext cx="5593976" cy="3279227"/>
          </a:xfrm>
          <a:prstGeom prst="rect">
            <a:avLst/>
          </a:prstGeom>
          <a:noFill/>
          <a:ln w="9525">
            <a:noFill/>
            <a:miter lim="800000"/>
            <a:headEnd/>
            <a:tailEnd/>
          </a:ln>
        </p:spPr>
      </p:pic>
    </p:spTree>
    <p:extLst>
      <p:ext uri="{BB962C8B-B14F-4D97-AF65-F5344CB8AC3E}">
        <p14:creationId xmlns:p14="http://schemas.microsoft.com/office/powerpoint/2010/main" val="42642245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Aneuploidy</a:t>
            </a:r>
            <a:r>
              <a:rPr lang="en-US" dirty="0" smtClean="0"/>
              <a:t> in sex chromosomes</a:t>
            </a:r>
            <a:endParaRPr lang="en-US" dirty="0"/>
          </a:p>
        </p:txBody>
      </p:sp>
      <p:sp>
        <p:nvSpPr>
          <p:cNvPr id="3" name="Content Placeholder 2"/>
          <p:cNvSpPr>
            <a:spLocks noGrp="1"/>
          </p:cNvSpPr>
          <p:nvPr>
            <p:ph idx="1"/>
          </p:nvPr>
        </p:nvSpPr>
        <p:spPr/>
        <p:txBody>
          <a:bodyPr/>
          <a:lstStyle/>
          <a:p>
            <a:pPr>
              <a:buNone/>
            </a:pPr>
            <a:r>
              <a:rPr lang="en-US" dirty="0" smtClean="0"/>
              <a:t>Effects often more minor than in </a:t>
            </a:r>
            <a:r>
              <a:rPr lang="en-US" dirty="0" err="1" smtClean="0"/>
              <a:t>autosomes</a:t>
            </a:r>
            <a:endParaRPr lang="en-US" dirty="0" smtClean="0"/>
          </a:p>
          <a:p>
            <a:r>
              <a:rPr lang="en-US" dirty="0" smtClean="0"/>
              <a:t>XXX</a:t>
            </a:r>
          </a:p>
          <a:p>
            <a:r>
              <a:rPr lang="en-US" dirty="0" smtClean="0"/>
              <a:t>XO – Turner’s Syndrome</a:t>
            </a:r>
          </a:p>
          <a:p>
            <a:r>
              <a:rPr lang="en-US" dirty="0" smtClean="0"/>
              <a:t>XXY – </a:t>
            </a:r>
            <a:r>
              <a:rPr lang="en-US" dirty="0" err="1" smtClean="0"/>
              <a:t>Kleinfelter’s</a:t>
            </a:r>
            <a:r>
              <a:rPr lang="en-US" smtClean="0"/>
              <a:t> syndrome</a:t>
            </a:r>
            <a:endParaRPr lang="en-US" dirty="0" smtClean="0"/>
          </a:p>
          <a:p>
            <a:r>
              <a:rPr lang="en-US" dirty="0" smtClean="0"/>
              <a:t>XYY</a:t>
            </a:r>
          </a:p>
          <a:p>
            <a:r>
              <a:rPr lang="en-US" dirty="0" smtClean="0"/>
              <a:t>XXYY</a:t>
            </a:r>
            <a:endParaRPr lang="en-US" dirty="0"/>
          </a:p>
        </p:txBody>
      </p:sp>
    </p:spTree>
    <p:extLst>
      <p:ext uri="{BB962C8B-B14F-4D97-AF65-F5344CB8AC3E}">
        <p14:creationId xmlns:p14="http://schemas.microsoft.com/office/powerpoint/2010/main" val="21298826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rtlCol="0">
            <a:normAutofit fontScale="90000"/>
          </a:bodyPr>
          <a:lstStyle/>
          <a:p>
            <a:pPr eaLnBrk="1" fontAlgn="auto" hangingPunct="1">
              <a:spcAft>
                <a:spcPts val="0"/>
              </a:spcAft>
              <a:defRPr/>
            </a:pPr>
            <a:r>
              <a:rPr lang="en-US" dirty="0" smtClean="0"/>
              <a:t>Sexual Reproduction = Genetic Variation</a:t>
            </a:r>
            <a:endParaRPr lang="en-US" dirty="0"/>
          </a:p>
        </p:txBody>
      </p:sp>
      <p:sp>
        <p:nvSpPr>
          <p:cNvPr id="91138" name="Content Placeholder 2"/>
          <p:cNvSpPr>
            <a:spLocks noGrp="1"/>
          </p:cNvSpPr>
          <p:nvPr>
            <p:ph idx="1"/>
          </p:nvPr>
        </p:nvSpPr>
        <p:spPr/>
        <p:txBody>
          <a:bodyPr/>
          <a:lstStyle/>
          <a:p>
            <a:pPr marL="0" indent="0" eaLnBrk="1" hangingPunct="1">
              <a:buNone/>
            </a:pPr>
            <a:r>
              <a:rPr lang="en-US" dirty="0" smtClean="0">
                <a:solidFill>
                  <a:srgbClr val="FF0000"/>
                </a:solidFill>
              </a:rPr>
              <a:t>Three Sources Of Genetic Variation</a:t>
            </a:r>
          </a:p>
          <a:p>
            <a:pPr marL="914400" lvl="1" indent="-514350" eaLnBrk="1" hangingPunct="1">
              <a:buFont typeface="+mj-lt"/>
              <a:buAutoNum type="arabicPeriod"/>
            </a:pPr>
            <a:r>
              <a:rPr lang="en-US" dirty="0" smtClean="0"/>
              <a:t>Independent Assortment</a:t>
            </a:r>
          </a:p>
          <a:p>
            <a:pPr marL="914400" lvl="1" indent="-514350" eaLnBrk="1" hangingPunct="1">
              <a:buFont typeface="+mj-lt"/>
              <a:buAutoNum type="arabicPeriod"/>
            </a:pPr>
            <a:endParaRPr lang="en-US" dirty="0" smtClean="0"/>
          </a:p>
          <a:p>
            <a:pPr marL="914400" lvl="1" indent="-514350" eaLnBrk="1" hangingPunct="1">
              <a:buFont typeface="+mj-lt"/>
              <a:buAutoNum type="arabicPeriod"/>
            </a:pPr>
            <a:r>
              <a:rPr lang="en-US" dirty="0" smtClean="0"/>
              <a:t>Crossing Over</a:t>
            </a:r>
            <a:endParaRPr lang="en-US" dirty="0"/>
          </a:p>
          <a:p>
            <a:pPr marL="914400" lvl="1" indent="-514350" eaLnBrk="1" hangingPunct="1">
              <a:buFont typeface="+mj-lt"/>
              <a:buAutoNum type="arabicPeriod"/>
            </a:pPr>
            <a:endParaRPr lang="en-US" dirty="0" smtClean="0"/>
          </a:p>
          <a:p>
            <a:pPr marL="914400" lvl="1" indent="-514350" eaLnBrk="1" hangingPunct="1">
              <a:buFont typeface="+mj-lt"/>
              <a:buAutoNum type="arabicPeriod"/>
            </a:pPr>
            <a:r>
              <a:rPr lang="en-US" dirty="0" smtClean="0"/>
              <a:t>Random Fertilization</a:t>
            </a:r>
            <a:endParaRPr lang="en-US" dirty="0"/>
          </a:p>
          <a:p>
            <a:pPr marL="914400" lvl="1" indent="-514350" eaLnBrk="1" hangingPunct="1">
              <a:buFont typeface="+mj-lt"/>
              <a:buAutoNum type="arabicPeriod"/>
            </a:pPr>
            <a:endParaRPr lang="en-US" dirty="0" smtClean="0"/>
          </a:p>
          <a:p>
            <a:pPr marL="400050" lvl="1" indent="0" eaLnBrk="1" hangingPunct="1">
              <a:buNone/>
            </a:pPr>
            <a:endParaRPr lang="en-US" dirty="0"/>
          </a:p>
          <a:p>
            <a:pPr marL="400050" lvl="1" indent="0" eaLnBrk="1" hangingPunct="1">
              <a:buNone/>
            </a:pPr>
            <a:endParaRPr lang="en-US" dirty="0" smtClean="0"/>
          </a:p>
          <a:p>
            <a:pPr marL="400050" lvl="1" indent="0" eaLnBrk="1" hangingPunct="1">
              <a:buNone/>
            </a:pPr>
            <a:endParaRPr lang="en-US" dirty="0"/>
          </a:p>
          <a:p>
            <a:pPr marL="400050" lvl="1" indent="0" eaLnBrk="1" hangingPunct="1">
              <a:buNone/>
            </a:pPr>
            <a:endParaRPr lang="en-US" sz="1800" b="1" i="1" dirty="0" smtClean="0">
              <a:solidFill>
                <a:srgbClr val="FF0000"/>
              </a:solidFill>
            </a:endParaRPr>
          </a:p>
        </p:txBody>
      </p:sp>
    </p:spTree>
    <p:extLst>
      <p:ext uri="{BB962C8B-B14F-4D97-AF65-F5344CB8AC3E}">
        <p14:creationId xmlns:p14="http://schemas.microsoft.com/office/powerpoint/2010/main" val="5852709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362"/>
            <a:ext cx="9144000" cy="1143000"/>
          </a:xfrm>
        </p:spPr>
        <p:txBody>
          <a:bodyPr rtlCol="0">
            <a:normAutofit fontScale="90000"/>
          </a:bodyPr>
          <a:lstStyle/>
          <a:p>
            <a:pPr eaLnBrk="1" fontAlgn="auto" hangingPunct="1">
              <a:spcAft>
                <a:spcPts val="0"/>
              </a:spcAft>
              <a:defRPr/>
            </a:pPr>
            <a:r>
              <a:rPr lang="en-US" dirty="0" smtClean="0"/>
              <a:t>Gene variation: 1 independent assortment</a:t>
            </a:r>
            <a:endParaRPr lang="en-US" dirty="0"/>
          </a:p>
        </p:txBody>
      </p:sp>
      <p:sp>
        <p:nvSpPr>
          <p:cNvPr id="91138" name="Content Placeholder 2"/>
          <p:cNvSpPr>
            <a:spLocks noGrp="1"/>
          </p:cNvSpPr>
          <p:nvPr>
            <p:ph idx="1"/>
          </p:nvPr>
        </p:nvSpPr>
        <p:spPr>
          <a:xfrm>
            <a:off x="143301" y="871350"/>
            <a:ext cx="3514299" cy="498117"/>
          </a:xfrm>
        </p:spPr>
        <p:txBody>
          <a:bodyPr/>
          <a:lstStyle/>
          <a:p>
            <a:pPr marL="0" indent="0" eaLnBrk="1" hangingPunct="1">
              <a:buNone/>
            </a:pPr>
            <a:r>
              <a:rPr lang="en-US" sz="2800" dirty="0" smtClean="0"/>
              <a:t>pairs line up randomly</a:t>
            </a:r>
            <a:endParaRPr lang="en-US" dirty="0"/>
          </a:p>
          <a:p>
            <a:pPr marL="400050" lvl="1" indent="0" eaLnBrk="1" hangingPunct="1">
              <a:buNone/>
            </a:pPr>
            <a:endParaRPr lang="en-US" sz="1800" b="1" i="1" dirty="0" smtClean="0">
              <a:solidFill>
                <a:srgbClr val="FF0000"/>
              </a:solidFill>
            </a:endParaRPr>
          </a:p>
        </p:txBody>
      </p:sp>
      <p:pic>
        <p:nvPicPr>
          <p:cNvPr id="3074" name="Picture 2" descr="F:\BSC 1005 - Survey\resources\jpgs unlabled\ch10u\figure_10_16_unl.jpg"/>
          <p:cNvPicPr>
            <a:picLocks noChangeAspect="1" noChangeArrowheads="1"/>
          </p:cNvPicPr>
          <p:nvPr/>
        </p:nvPicPr>
        <p:blipFill rotWithShape="1">
          <a:blip r:embed="rId2">
            <a:extLst>
              <a:ext uri="{28A0092B-C50C-407E-A947-70E740481C1C}">
                <a14:useLocalDpi xmlns:a14="http://schemas.microsoft.com/office/drawing/2010/main" val="0"/>
              </a:ext>
            </a:extLst>
          </a:blip>
          <a:srcRect l="14601" t="19222" r="72794" b="61652"/>
          <a:stretch/>
        </p:blipFill>
        <p:spPr bwMode="auto">
          <a:xfrm>
            <a:off x="337571" y="1369467"/>
            <a:ext cx="815121" cy="80832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F:\BSC 1005 - Survey\resources\jpgs unlabled\ch10u\figure_10_16_unl.jpg"/>
          <p:cNvPicPr>
            <a:picLocks noChangeAspect="1" noChangeArrowheads="1"/>
          </p:cNvPicPr>
          <p:nvPr/>
        </p:nvPicPr>
        <p:blipFill rotWithShape="1">
          <a:blip r:embed="rId2">
            <a:extLst>
              <a:ext uri="{28A0092B-C50C-407E-A947-70E740481C1C}">
                <a14:useLocalDpi xmlns:a14="http://schemas.microsoft.com/office/drawing/2010/main" val="0"/>
              </a:ext>
            </a:extLst>
          </a:blip>
          <a:srcRect l="60714" t="18418" r="26261" b="61492"/>
          <a:stretch/>
        </p:blipFill>
        <p:spPr bwMode="auto">
          <a:xfrm>
            <a:off x="1180458" y="1369467"/>
            <a:ext cx="829627" cy="83631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408226" y="922243"/>
            <a:ext cx="3835021" cy="923330"/>
          </a:xfrm>
          <a:prstGeom prst="rect">
            <a:avLst/>
          </a:prstGeom>
        </p:spPr>
        <p:txBody>
          <a:bodyPr wrap="square">
            <a:spAutoFit/>
          </a:bodyPr>
          <a:lstStyle/>
          <a:p>
            <a:pPr marL="400050" lvl="1" indent="0" eaLnBrk="1" hangingPunct="1">
              <a:buNone/>
            </a:pPr>
            <a:r>
              <a:rPr lang="en-US" dirty="0"/>
              <a:t>(</a:t>
            </a:r>
            <a:r>
              <a:rPr lang="en-US" dirty="0">
                <a:solidFill>
                  <a:srgbClr val="FF0000"/>
                </a:solidFill>
              </a:rPr>
              <a:t>Exception</a:t>
            </a:r>
            <a:r>
              <a:rPr lang="en-US" dirty="0"/>
              <a:t>: Platypus </a:t>
            </a:r>
            <a:r>
              <a:rPr lang="en-US" dirty="0" smtClean="0"/>
              <a:t>sex chromosomes are </a:t>
            </a:r>
            <a:r>
              <a:rPr lang="en-US" dirty="0"/>
              <a:t>weird. </a:t>
            </a:r>
            <a:r>
              <a:rPr lang="en-US" dirty="0" smtClean="0"/>
              <a:t>Ask </a:t>
            </a:r>
            <a:r>
              <a:rPr lang="en-US" dirty="0"/>
              <a:t>outside class)</a:t>
            </a:r>
          </a:p>
        </p:txBody>
      </p:sp>
      <p:pic>
        <p:nvPicPr>
          <p:cNvPr id="7" name="Picture 2" descr="figure_10_16"/>
          <p:cNvPicPr>
            <a:picLocks noChangeAspect="1" noChangeArrowheads="1"/>
          </p:cNvPicPr>
          <p:nvPr/>
        </p:nvPicPr>
        <p:blipFill rotWithShape="1">
          <a:blip r:embed="rId3"/>
          <a:srcRect b="6600"/>
          <a:stretch/>
        </p:blipFill>
        <p:spPr bwMode="auto">
          <a:xfrm>
            <a:off x="883348" y="2312560"/>
            <a:ext cx="7049756" cy="4303086"/>
          </a:xfrm>
          <a:prstGeom prst="rect">
            <a:avLst/>
          </a:prstGeom>
          <a:noFill/>
          <a:ln w="9525">
            <a:noFill/>
            <a:miter lim="800000"/>
            <a:headEnd/>
            <a:tailEnd/>
          </a:ln>
        </p:spPr>
      </p:pic>
      <p:sp>
        <p:nvSpPr>
          <p:cNvPr id="4" name="Rectangle 3"/>
          <p:cNvSpPr/>
          <p:nvPr/>
        </p:nvSpPr>
        <p:spPr>
          <a:xfrm>
            <a:off x="2037851" y="1476241"/>
            <a:ext cx="2608406" cy="369332"/>
          </a:xfrm>
          <a:prstGeom prst="rect">
            <a:avLst/>
          </a:prstGeom>
        </p:spPr>
        <p:txBody>
          <a:bodyPr wrap="none">
            <a:spAutoFit/>
          </a:bodyPr>
          <a:lstStyle/>
          <a:p>
            <a:pPr marL="0" indent="0" eaLnBrk="1" hangingPunct="1">
              <a:buNone/>
            </a:pPr>
            <a:r>
              <a:rPr lang="en-US" dirty="0"/>
              <a:t>Many possible gametes</a:t>
            </a:r>
          </a:p>
        </p:txBody>
      </p:sp>
    </p:spTree>
    <p:extLst>
      <p:ext uri="{BB962C8B-B14F-4D97-AF65-F5344CB8AC3E}">
        <p14:creationId xmlns:p14="http://schemas.microsoft.com/office/powerpoint/2010/main" val="3865351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dirty="0" smtClean="0"/>
              <a:t>Mitosis &amp; Binary Fission</a:t>
            </a:r>
          </a:p>
        </p:txBody>
      </p:sp>
      <p:sp>
        <p:nvSpPr>
          <p:cNvPr id="24578" name="Content Placeholder 2"/>
          <p:cNvSpPr>
            <a:spLocks noGrp="1"/>
          </p:cNvSpPr>
          <p:nvPr>
            <p:ph idx="1"/>
          </p:nvPr>
        </p:nvSpPr>
        <p:spPr/>
        <p:txBody>
          <a:bodyPr/>
          <a:lstStyle/>
          <a:p>
            <a:pPr eaLnBrk="1" hangingPunct="1">
              <a:buNone/>
            </a:pPr>
            <a:r>
              <a:rPr lang="en-US" dirty="0" smtClean="0"/>
              <a:t>“Binary Fission” – how prokaryotes reproduce</a:t>
            </a:r>
          </a:p>
          <a:p>
            <a:pPr eaLnBrk="1" hangingPunct="1">
              <a:buNone/>
            </a:pPr>
            <a:endParaRPr lang="en-US" dirty="0" smtClean="0"/>
          </a:p>
          <a:p>
            <a:pPr eaLnBrk="1" hangingPunct="1">
              <a:buNone/>
            </a:pPr>
            <a:r>
              <a:rPr lang="en-US" dirty="0" smtClean="0"/>
              <a:t>Mitosis – how eukaryotes make normal cells</a:t>
            </a:r>
          </a:p>
          <a:p>
            <a:pPr lvl="2" eaLnBrk="1" hangingPunct="1">
              <a:buNone/>
            </a:pPr>
            <a:r>
              <a:rPr lang="en-US" dirty="0" smtClean="0"/>
              <a:t>New cells for growth</a:t>
            </a:r>
          </a:p>
          <a:p>
            <a:pPr lvl="2" eaLnBrk="1" hangingPunct="1">
              <a:buNone/>
            </a:pPr>
            <a:r>
              <a:rPr lang="en-US" dirty="0" smtClean="0"/>
              <a:t>New cells for replacement of old/damaged cells</a:t>
            </a:r>
          </a:p>
          <a:p>
            <a:pPr lvl="2" eaLnBrk="1" hangingPunct="1">
              <a:buNone/>
            </a:pPr>
            <a:r>
              <a:rPr lang="en-US" dirty="0" smtClean="0"/>
              <a:t>Asexual reproduction</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Genetic Variation: 2 – crossing over</a:t>
            </a:r>
            <a:endParaRPr lang="en-US" dirty="0"/>
          </a:p>
        </p:txBody>
      </p:sp>
      <p:sp>
        <p:nvSpPr>
          <p:cNvPr id="88066" name="Content Placeholder 2"/>
          <p:cNvSpPr>
            <a:spLocks noGrp="1"/>
          </p:cNvSpPr>
          <p:nvPr>
            <p:ph idx="1"/>
          </p:nvPr>
        </p:nvSpPr>
        <p:spPr/>
        <p:txBody>
          <a:bodyPr/>
          <a:lstStyle/>
          <a:p>
            <a:pPr eaLnBrk="1" hangingPunct="1">
              <a:lnSpc>
                <a:spcPct val="80000"/>
              </a:lnSpc>
            </a:pPr>
            <a:endParaRPr lang="en-US" sz="3000" dirty="0" smtClean="0"/>
          </a:p>
          <a:p>
            <a:pPr eaLnBrk="1" hangingPunct="1">
              <a:lnSpc>
                <a:spcPct val="80000"/>
              </a:lnSpc>
            </a:pPr>
            <a:endParaRPr lang="en-US" sz="3000" dirty="0"/>
          </a:p>
          <a:p>
            <a:pPr marL="0" indent="0" eaLnBrk="1" hangingPunct="1">
              <a:lnSpc>
                <a:spcPct val="80000"/>
              </a:lnSpc>
              <a:buNone/>
            </a:pPr>
            <a:endParaRPr lang="en-US" sz="3000" dirty="0"/>
          </a:p>
          <a:p>
            <a:pPr eaLnBrk="1" hangingPunct="1">
              <a:lnSpc>
                <a:spcPct val="80000"/>
              </a:lnSpc>
            </a:pPr>
            <a:endParaRPr lang="en-US" sz="3000" dirty="0" smtClean="0"/>
          </a:p>
          <a:p>
            <a:pPr eaLnBrk="1" hangingPunct="1">
              <a:lnSpc>
                <a:spcPct val="80000"/>
              </a:lnSpc>
            </a:pPr>
            <a:r>
              <a:rPr lang="en-US" sz="3000" dirty="0" smtClean="0"/>
              <a:t>“Crossing Over” = a way to shuffle genes</a:t>
            </a:r>
          </a:p>
          <a:p>
            <a:pPr eaLnBrk="1" hangingPunct="1">
              <a:lnSpc>
                <a:spcPct val="80000"/>
              </a:lnSpc>
            </a:pPr>
            <a:endParaRPr lang="en-US" sz="3000" dirty="0" smtClean="0"/>
          </a:p>
          <a:p>
            <a:pPr eaLnBrk="1" hangingPunct="1">
              <a:lnSpc>
                <a:spcPct val="80000"/>
              </a:lnSpc>
            </a:pPr>
            <a:r>
              <a:rPr lang="en-US" sz="3000" dirty="0" smtClean="0"/>
              <a:t>Paternal and maternal chromosomes can swap parts.  </a:t>
            </a:r>
          </a:p>
          <a:p>
            <a:pPr eaLnBrk="1" hangingPunct="1">
              <a:lnSpc>
                <a:spcPct val="80000"/>
              </a:lnSpc>
            </a:pPr>
            <a:endParaRPr lang="en-US" sz="3000" dirty="0" smtClean="0"/>
          </a:p>
          <a:p>
            <a:pPr eaLnBrk="1" hangingPunct="1">
              <a:lnSpc>
                <a:spcPct val="80000"/>
              </a:lnSpc>
            </a:pPr>
            <a:r>
              <a:rPr lang="en-US" sz="3000" dirty="0" smtClean="0">
                <a:solidFill>
                  <a:srgbClr val="FF0000"/>
                </a:solidFill>
              </a:rPr>
              <a:t>ONLY MEIOSIS 1:  </a:t>
            </a:r>
            <a:r>
              <a:rPr lang="en-US" sz="3000" dirty="0" smtClean="0"/>
              <a:t>Usually happens in prophase I</a:t>
            </a:r>
          </a:p>
          <a:p>
            <a:pPr marL="0" indent="0" eaLnBrk="1" hangingPunct="1">
              <a:lnSpc>
                <a:spcPct val="80000"/>
              </a:lnSpc>
              <a:buNone/>
            </a:pPr>
            <a:r>
              <a:rPr lang="en-US" sz="3000" i="1" dirty="0"/>
              <a:t>	</a:t>
            </a:r>
            <a:r>
              <a:rPr lang="en-US" sz="3000" i="1" dirty="0" smtClean="0"/>
              <a:t>						</a:t>
            </a:r>
            <a:r>
              <a:rPr lang="en-US" sz="2400" b="1" i="1" dirty="0" smtClean="0">
                <a:solidFill>
                  <a:srgbClr val="FF0000"/>
                </a:solidFill>
              </a:rPr>
              <a:t>(also sometimes metaphase 1)</a:t>
            </a:r>
          </a:p>
        </p:txBody>
      </p:sp>
      <p:pic>
        <p:nvPicPr>
          <p:cNvPr id="1026" name="Picture 2" descr="F:\BSC 1005 - Survey\resources\jpgs unlabled\ch10u\figure_10_15_02_unl.jpg"/>
          <p:cNvPicPr>
            <a:picLocks noChangeAspect="1" noChangeArrowheads="1"/>
          </p:cNvPicPr>
          <p:nvPr/>
        </p:nvPicPr>
        <p:blipFill rotWithShape="1">
          <a:blip r:embed="rId2">
            <a:extLst>
              <a:ext uri="{28A0092B-C50C-407E-A947-70E740481C1C}">
                <a14:useLocalDpi xmlns:a14="http://schemas.microsoft.com/office/drawing/2010/main" val="0"/>
              </a:ext>
            </a:extLst>
          </a:blip>
          <a:srcRect l="30405" t="19111" r="55880" b="59110"/>
          <a:stretch/>
        </p:blipFill>
        <p:spPr bwMode="auto">
          <a:xfrm>
            <a:off x="1528558" y="1319696"/>
            <a:ext cx="1250680" cy="147541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F:\BSC 1005 - Survey\resources\jpgs unlabled\ch10u\figure_10_15_03_unl.jpg"/>
          <p:cNvPicPr>
            <a:picLocks noChangeAspect="1" noChangeArrowheads="1"/>
          </p:cNvPicPr>
          <p:nvPr/>
        </p:nvPicPr>
        <p:blipFill rotWithShape="1">
          <a:blip r:embed="rId3">
            <a:extLst>
              <a:ext uri="{28A0092B-C50C-407E-A947-70E740481C1C}">
                <a14:useLocalDpi xmlns:a14="http://schemas.microsoft.com/office/drawing/2010/main" val="0"/>
              </a:ext>
            </a:extLst>
          </a:blip>
          <a:srcRect l="18313" t="41822" r="76050" b="43058"/>
          <a:stretch/>
        </p:blipFill>
        <p:spPr bwMode="auto">
          <a:xfrm>
            <a:off x="4818957" y="1404859"/>
            <a:ext cx="666726" cy="14754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BSC 1005 - Survey\resources\jpgs unlabled\ch10u\figure_10_15_03_unl.jpg"/>
          <p:cNvPicPr>
            <a:picLocks noChangeAspect="1" noChangeArrowheads="1"/>
          </p:cNvPicPr>
          <p:nvPr/>
        </p:nvPicPr>
        <p:blipFill rotWithShape="1">
          <a:blip r:embed="rId3">
            <a:extLst>
              <a:ext uri="{28A0092B-C50C-407E-A947-70E740481C1C}">
                <a14:useLocalDpi xmlns:a14="http://schemas.microsoft.com/office/drawing/2010/main" val="0"/>
              </a:ext>
            </a:extLst>
          </a:blip>
          <a:srcRect l="50460" t="41575" r="43566" b="42689"/>
          <a:stretch/>
        </p:blipFill>
        <p:spPr bwMode="auto">
          <a:xfrm>
            <a:off x="5621058" y="1319696"/>
            <a:ext cx="757330" cy="164573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25.media.tumblr.com/tumblr_m48c6bKDvO1rscqp7o1_4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6662" y="1289581"/>
            <a:ext cx="1360841" cy="1590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0628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308"/>
            <a:ext cx="8229600" cy="1143000"/>
          </a:xfrm>
        </p:spPr>
        <p:txBody>
          <a:bodyPr rtlCol="0">
            <a:normAutofit/>
          </a:bodyPr>
          <a:lstStyle/>
          <a:p>
            <a:pPr eaLnBrk="1" fontAlgn="auto" hangingPunct="1">
              <a:spcAft>
                <a:spcPts val="0"/>
              </a:spcAft>
              <a:defRPr/>
            </a:pPr>
            <a:r>
              <a:rPr lang="en-US" dirty="0" smtClean="0"/>
              <a:t>Crossing Over: Meiosis &amp; Variation</a:t>
            </a:r>
            <a:endParaRPr lang="en-US" dirty="0"/>
          </a:p>
        </p:txBody>
      </p:sp>
      <p:sp>
        <p:nvSpPr>
          <p:cNvPr id="91138" name="Content Placeholder 2"/>
          <p:cNvSpPr>
            <a:spLocks noGrp="1"/>
          </p:cNvSpPr>
          <p:nvPr>
            <p:ph idx="1"/>
          </p:nvPr>
        </p:nvSpPr>
        <p:spPr>
          <a:xfrm>
            <a:off x="457200" y="1600200"/>
            <a:ext cx="8229600" cy="2828365"/>
          </a:xfrm>
        </p:spPr>
        <p:txBody>
          <a:bodyPr/>
          <a:lstStyle/>
          <a:p>
            <a:pPr marL="0" indent="0" eaLnBrk="1" hangingPunct="1">
              <a:buNone/>
            </a:pPr>
            <a:r>
              <a:rPr lang="en-US" dirty="0" smtClean="0"/>
              <a:t>Increases variation</a:t>
            </a:r>
          </a:p>
          <a:p>
            <a:pPr marL="0" indent="0" eaLnBrk="1" hangingPunct="1">
              <a:buNone/>
            </a:pPr>
            <a:endParaRPr lang="en-US" dirty="0" smtClean="0"/>
          </a:p>
          <a:p>
            <a:pPr marL="0" indent="0" eaLnBrk="1" hangingPunct="1">
              <a:buNone/>
            </a:pPr>
            <a:r>
              <a:rPr lang="en-US" dirty="0" smtClean="0"/>
              <a:t>Example:</a:t>
            </a:r>
            <a:endParaRPr lang="en-US" dirty="0"/>
          </a:p>
          <a:p>
            <a:pPr marL="800100" lvl="2" indent="0" eaLnBrk="1" hangingPunct="1">
              <a:buNone/>
            </a:pPr>
            <a:r>
              <a:rPr lang="en-US" dirty="0" smtClean="0"/>
              <a:t>Four possible gametes</a:t>
            </a:r>
          </a:p>
          <a:p>
            <a:pPr marL="0" indent="0" eaLnBrk="1" hangingPunct="1">
              <a:buNone/>
            </a:pPr>
            <a:endParaRPr lang="en-US" dirty="0" smtClean="0"/>
          </a:p>
          <a:p>
            <a:pPr marL="0" indent="0" eaLnBrk="1" hangingPunct="1">
              <a:buNone/>
            </a:pPr>
            <a:r>
              <a:rPr lang="en-US" dirty="0" smtClean="0"/>
              <a:t>Many chromosomes</a:t>
            </a:r>
          </a:p>
          <a:p>
            <a:pPr marL="800100" lvl="2" indent="0" eaLnBrk="1" hangingPunct="1">
              <a:buNone/>
            </a:pPr>
            <a:r>
              <a:rPr lang="en-US" dirty="0" smtClean="0"/>
              <a:t>Many possible gametes</a:t>
            </a:r>
          </a:p>
          <a:p>
            <a:pPr marL="800100" lvl="2" indent="0" eaLnBrk="1" hangingPunct="1">
              <a:buNone/>
            </a:pPr>
            <a:r>
              <a:rPr lang="en-US" dirty="0" smtClean="0"/>
              <a:t>Genetic recombination</a:t>
            </a:r>
          </a:p>
          <a:p>
            <a:pPr marL="400050" lvl="1" indent="0" eaLnBrk="1" hangingPunct="1">
              <a:buNone/>
            </a:pPr>
            <a:endParaRPr lang="en-US" dirty="0"/>
          </a:p>
          <a:p>
            <a:pPr marL="400050" lvl="1" indent="0" eaLnBrk="1" hangingPunct="1">
              <a:buNone/>
            </a:pPr>
            <a:endParaRPr lang="en-US" sz="1800" b="1" i="1" dirty="0" smtClean="0">
              <a:solidFill>
                <a:srgbClr val="FF0000"/>
              </a:solidFill>
            </a:endParaRPr>
          </a:p>
        </p:txBody>
      </p:sp>
      <p:pic>
        <p:nvPicPr>
          <p:cNvPr id="9" name="Picture 2" descr="figure_10_15"/>
          <p:cNvPicPr>
            <a:picLocks noChangeAspect="1" noChangeArrowheads="1"/>
          </p:cNvPicPr>
          <p:nvPr/>
        </p:nvPicPr>
        <p:blipFill rotWithShape="1">
          <a:blip r:embed="rId2"/>
          <a:srcRect b="5990"/>
          <a:stretch/>
        </p:blipFill>
        <p:spPr bwMode="auto">
          <a:xfrm>
            <a:off x="4664577" y="968188"/>
            <a:ext cx="4111870" cy="5342965"/>
          </a:xfrm>
          <a:prstGeom prst="rect">
            <a:avLst/>
          </a:prstGeom>
          <a:noFill/>
          <a:ln w="9525">
            <a:noFill/>
            <a:miter lim="800000"/>
            <a:headEnd/>
            <a:tailEnd/>
          </a:ln>
        </p:spPr>
      </p:pic>
    </p:spTree>
    <p:extLst>
      <p:ext uri="{BB962C8B-B14F-4D97-AF65-F5344CB8AC3E}">
        <p14:creationId xmlns:p14="http://schemas.microsoft.com/office/powerpoint/2010/main" val="24897100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773" y="274638"/>
            <a:ext cx="8980227" cy="1143000"/>
          </a:xfrm>
        </p:spPr>
        <p:txBody>
          <a:bodyPr rtlCol="0">
            <a:normAutofit fontScale="90000"/>
          </a:bodyPr>
          <a:lstStyle/>
          <a:p>
            <a:pPr eaLnBrk="1" fontAlgn="auto" hangingPunct="1">
              <a:spcAft>
                <a:spcPts val="0"/>
              </a:spcAft>
              <a:defRPr/>
            </a:pPr>
            <a:r>
              <a:rPr lang="en-US" dirty="0" smtClean="0"/>
              <a:t>Genetic Variation:  3 – random fertilization</a:t>
            </a:r>
            <a:endParaRPr lang="en-US" dirty="0"/>
          </a:p>
        </p:txBody>
      </p:sp>
      <p:sp>
        <p:nvSpPr>
          <p:cNvPr id="91138" name="Content Placeholder 2"/>
          <p:cNvSpPr>
            <a:spLocks noGrp="1"/>
          </p:cNvSpPr>
          <p:nvPr>
            <p:ph idx="1"/>
          </p:nvPr>
        </p:nvSpPr>
        <p:spPr/>
        <p:txBody>
          <a:bodyPr/>
          <a:lstStyle/>
          <a:p>
            <a:pPr marL="400050" lvl="1" indent="0" eaLnBrk="1" hangingPunct="1">
              <a:buNone/>
            </a:pPr>
            <a:r>
              <a:rPr lang="en-US" dirty="0" smtClean="0"/>
              <a:t>Lots of sperm (more than needed for reproduction)</a:t>
            </a:r>
          </a:p>
          <a:p>
            <a:pPr marL="400050" lvl="1" indent="0" eaLnBrk="1" hangingPunct="1">
              <a:buNone/>
            </a:pPr>
            <a:endParaRPr lang="en-US" dirty="0" smtClean="0"/>
          </a:p>
          <a:p>
            <a:pPr marL="400050" lvl="1" indent="0" eaLnBrk="1" hangingPunct="1">
              <a:buNone/>
            </a:pPr>
            <a:r>
              <a:rPr lang="en-US" dirty="0" smtClean="0"/>
              <a:t>Different gene combinations in each</a:t>
            </a:r>
            <a:endParaRPr lang="en-US" dirty="0"/>
          </a:p>
          <a:p>
            <a:pPr marL="400050" lvl="1" indent="0" eaLnBrk="1" hangingPunct="1">
              <a:buNone/>
            </a:pPr>
            <a:endParaRPr lang="en-US" dirty="0" smtClean="0"/>
          </a:p>
          <a:p>
            <a:pPr marL="400050" lvl="1" indent="0" eaLnBrk="1" hangingPunct="1">
              <a:buNone/>
            </a:pPr>
            <a:r>
              <a:rPr lang="en-US" dirty="0" smtClean="0"/>
              <a:t>Most don’t get to fertilize</a:t>
            </a:r>
            <a:endParaRPr lang="en-US" dirty="0"/>
          </a:p>
          <a:p>
            <a:pPr marL="400050" lvl="1" indent="0" eaLnBrk="1" hangingPunct="1">
              <a:buNone/>
            </a:pPr>
            <a:endParaRPr lang="en-US" dirty="0" smtClean="0"/>
          </a:p>
          <a:p>
            <a:pPr marL="400050" lvl="1" indent="0" eaLnBrk="1" hangingPunct="1">
              <a:buNone/>
            </a:pPr>
            <a:endParaRPr lang="en-US" dirty="0"/>
          </a:p>
          <a:p>
            <a:pPr marL="400050" lvl="1" indent="0" eaLnBrk="1" hangingPunct="1">
              <a:buNone/>
            </a:pPr>
            <a:endParaRPr lang="en-US" dirty="0" smtClean="0"/>
          </a:p>
          <a:p>
            <a:pPr marL="400050" lvl="1" indent="0" eaLnBrk="1" hangingPunct="1">
              <a:buNone/>
            </a:pPr>
            <a:endParaRPr lang="en-US" dirty="0"/>
          </a:p>
          <a:p>
            <a:pPr marL="400050" lvl="1" indent="0" eaLnBrk="1" hangingPunct="1">
              <a:buNone/>
            </a:pPr>
            <a:endParaRPr lang="en-US" sz="1800" b="1" i="1" dirty="0" smtClean="0">
              <a:solidFill>
                <a:srgbClr val="FF0000"/>
              </a:solidFill>
            </a:endParaRPr>
          </a:p>
        </p:txBody>
      </p:sp>
      <p:pic>
        <p:nvPicPr>
          <p:cNvPr id="4098" name="Picture 2" descr="http://t0.gstatic.com/images?q=tbn:ANd9GcQA1Qr9QizUnHd-tQ7OZ0O08k5kKNg8dxkLowTK0r8-AR3ehLMooPOCoWW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5104" y="3384646"/>
            <a:ext cx="3006675" cy="2573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1609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Meiosis, Sex and Variation</a:t>
            </a:r>
            <a:endParaRPr lang="en-US" dirty="0"/>
          </a:p>
        </p:txBody>
      </p:sp>
      <p:sp>
        <p:nvSpPr>
          <p:cNvPr id="91138" name="Content Placeholder 2"/>
          <p:cNvSpPr>
            <a:spLocks noGrp="1"/>
          </p:cNvSpPr>
          <p:nvPr>
            <p:ph idx="1"/>
          </p:nvPr>
        </p:nvSpPr>
        <p:spPr/>
        <p:txBody>
          <a:bodyPr/>
          <a:lstStyle/>
          <a:p>
            <a:pPr marL="0" indent="0" eaLnBrk="1" hangingPunct="1">
              <a:buNone/>
            </a:pPr>
            <a:r>
              <a:rPr lang="en-US" dirty="0" smtClean="0"/>
              <a:t>Sources Of Genetic Variation</a:t>
            </a:r>
          </a:p>
          <a:p>
            <a:pPr marL="400050" lvl="1" indent="0" eaLnBrk="1" hangingPunct="1">
              <a:buNone/>
            </a:pPr>
            <a:r>
              <a:rPr lang="en-US" dirty="0" smtClean="0"/>
              <a:t>Independent Assortment</a:t>
            </a:r>
          </a:p>
          <a:p>
            <a:pPr marL="400050" lvl="1" indent="0" eaLnBrk="1" hangingPunct="1">
              <a:buNone/>
            </a:pPr>
            <a:endParaRPr lang="en-US" dirty="0" smtClean="0"/>
          </a:p>
          <a:p>
            <a:pPr marL="400050" lvl="1" indent="0" eaLnBrk="1" hangingPunct="1">
              <a:buNone/>
            </a:pPr>
            <a:r>
              <a:rPr lang="en-US" dirty="0" smtClean="0"/>
              <a:t>Crossing Over</a:t>
            </a:r>
            <a:endParaRPr lang="en-US" dirty="0"/>
          </a:p>
          <a:p>
            <a:pPr marL="400050" lvl="1" indent="0" eaLnBrk="1" hangingPunct="1">
              <a:buNone/>
            </a:pPr>
            <a:endParaRPr lang="en-US" dirty="0" smtClean="0"/>
          </a:p>
          <a:p>
            <a:pPr marL="400050" lvl="1" indent="0" eaLnBrk="1" hangingPunct="1">
              <a:buNone/>
            </a:pPr>
            <a:r>
              <a:rPr lang="en-US" dirty="0" smtClean="0"/>
              <a:t>Random Fertilization</a:t>
            </a:r>
            <a:endParaRPr lang="en-US" dirty="0"/>
          </a:p>
          <a:p>
            <a:pPr marL="400050" lvl="1" indent="0" eaLnBrk="1" hangingPunct="1">
              <a:buNone/>
            </a:pPr>
            <a:endParaRPr lang="en-US" dirty="0" smtClean="0"/>
          </a:p>
          <a:p>
            <a:pPr marL="400050" lvl="1" indent="0" eaLnBrk="1" hangingPunct="1">
              <a:buNone/>
            </a:pPr>
            <a:endParaRPr lang="en-US" dirty="0"/>
          </a:p>
          <a:p>
            <a:pPr marL="400050" lvl="1" indent="0" eaLnBrk="1" hangingPunct="1">
              <a:buNone/>
            </a:pPr>
            <a:endParaRPr lang="en-US" dirty="0" smtClean="0"/>
          </a:p>
          <a:p>
            <a:pPr marL="400050" lvl="1" indent="0" eaLnBrk="1" hangingPunct="1">
              <a:buNone/>
            </a:pPr>
            <a:endParaRPr lang="en-US" dirty="0"/>
          </a:p>
          <a:p>
            <a:pPr marL="400050" lvl="1" indent="0" eaLnBrk="1" hangingPunct="1">
              <a:buNone/>
            </a:pPr>
            <a:endParaRPr lang="en-US" sz="1800" b="1" i="1" dirty="0" smtClean="0">
              <a:solidFill>
                <a:srgbClr val="FF0000"/>
              </a:solidFill>
            </a:endParaRPr>
          </a:p>
        </p:txBody>
      </p:sp>
    </p:spTree>
    <p:extLst>
      <p:ext uri="{BB962C8B-B14F-4D97-AF65-F5344CB8AC3E}">
        <p14:creationId xmlns:p14="http://schemas.microsoft.com/office/powerpoint/2010/main" val="18684521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1981200"/>
            <a:ext cx="7620000" cy="1752600"/>
          </a:xfrm>
          <a:effectLst>
            <a:outerShdw blurRad="25400" dist="12700" dir="2700000" algn="ctr" rotWithShape="0">
              <a:schemeClr val="tx1">
                <a:alpha val="74998"/>
              </a:schemeClr>
            </a:outerShdw>
          </a:effectLst>
        </p:spPr>
        <p:txBody>
          <a:bodyPr>
            <a:normAutofit/>
          </a:bodyPr>
          <a:lstStyle/>
          <a:p>
            <a:pPr eaLnBrk="1" hangingPunct="1">
              <a:defRPr/>
            </a:pPr>
            <a:r>
              <a:rPr lang="en-US" sz="6000" b="1" dirty="0" smtClean="0">
                <a:solidFill>
                  <a:srgbClr val="E03C3C"/>
                </a:solidFill>
                <a:ea typeface="+mj-ea"/>
                <a:cs typeface="+mj-cs"/>
              </a:rPr>
              <a:t>Review Questions</a:t>
            </a:r>
            <a:endParaRPr lang="en-US" sz="4800" b="1" dirty="0">
              <a:ea typeface="+mj-ea"/>
              <a:cs typeface="+mj-cs"/>
            </a:endParaRPr>
          </a:p>
        </p:txBody>
      </p:sp>
      <p:sp>
        <p:nvSpPr>
          <p:cNvPr id="14339" name="Rectangle 3"/>
          <p:cNvSpPr>
            <a:spLocks noGrp="1" noChangeArrowheads="1"/>
          </p:cNvSpPr>
          <p:nvPr>
            <p:ph type="subTitle" idx="1"/>
          </p:nvPr>
        </p:nvSpPr>
        <p:spPr>
          <a:xfrm>
            <a:off x="153988" y="4114800"/>
            <a:ext cx="8839200" cy="2209800"/>
          </a:xfrm>
        </p:spPr>
        <p:txBody>
          <a:bodyPr rtlCol="0">
            <a:normAutofit/>
          </a:bodyPr>
          <a:lstStyle/>
          <a:p>
            <a:pPr eaLnBrk="1" fontAlgn="auto" hangingPunct="1">
              <a:lnSpc>
                <a:spcPct val="90000"/>
              </a:lnSpc>
              <a:spcAft>
                <a:spcPts val="0"/>
              </a:spcAft>
              <a:buFont typeface="Arial"/>
              <a:buNone/>
              <a:defRPr/>
            </a:pPr>
            <a:r>
              <a:rPr lang="en-US" sz="2800" b="1" dirty="0">
                <a:ea typeface="+mn-ea"/>
                <a:cs typeface="+mn-cs"/>
              </a:rPr>
              <a:t>CHAPTER </a:t>
            </a:r>
            <a:r>
              <a:rPr lang="en-US" sz="2800" b="1" dirty="0" smtClean="0">
                <a:ea typeface="+mn-ea"/>
                <a:cs typeface="+mn-cs"/>
              </a:rPr>
              <a:t>10</a:t>
            </a:r>
            <a:endParaRPr lang="en-US" sz="2800" dirty="0" smtClean="0">
              <a:ea typeface="+mn-ea"/>
              <a:cs typeface="+mn-cs"/>
            </a:endParaRPr>
          </a:p>
          <a:p>
            <a:pPr eaLnBrk="1" fontAlgn="auto" hangingPunct="1">
              <a:lnSpc>
                <a:spcPct val="90000"/>
              </a:lnSpc>
              <a:spcAft>
                <a:spcPts val="0"/>
              </a:spcAft>
              <a:defRPr/>
            </a:pPr>
            <a:r>
              <a:rPr lang="en-US" sz="2800" dirty="0" smtClean="0"/>
              <a:t>Cell Division</a:t>
            </a:r>
            <a:endParaRPr lang="en-US" sz="28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457200" y="1447800"/>
            <a:ext cx="8229600" cy="4800600"/>
          </a:xfrm>
        </p:spPr>
        <p:txBody>
          <a:bodyPr/>
          <a:lstStyle/>
          <a:p>
            <a:pPr marL="609600" indent="-609600" eaLnBrk="1" hangingPunct="1">
              <a:buFont typeface="Wingdings" pitchFamily="1" charset="2"/>
              <a:buNone/>
            </a:pPr>
            <a:r>
              <a:rPr lang="en-US"/>
              <a:t>	Which of the following is </a:t>
            </a:r>
            <a:r>
              <a:rPr lang="en-US" i="1" u="sng"/>
              <a:t>not</a:t>
            </a:r>
            <a:r>
              <a:rPr lang="en-US"/>
              <a:t> true about interphase? </a:t>
            </a:r>
          </a:p>
          <a:p>
            <a:pPr marL="609600" indent="-609600" eaLnBrk="1" hangingPunct="1">
              <a:buClr>
                <a:schemeClr val="tx1"/>
              </a:buClr>
              <a:buSzPct val="100000"/>
              <a:buFont typeface="Arial" pitchFamily="1" charset="0"/>
              <a:buAutoNum type="alphaUcPeriod"/>
            </a:pPr>
            <a:r>
              <a:rPr lang="en-US" sz="2800"/>
              <a:t>The cell grows larger during interphase.</a:t>
            </a:r>
          </a:p>
          <a:p>
            <a:pPr marL="609600" indent="-609600" eaLnBrk="1" hangingPunct="1">
              <a:buClr>
                <a:schemeClr val="tx1"/>
              </a:buClr>
              <a:buSzPct val="100000"/>
              <a:buFont typeface="Arial" pitchFamily="1" charset="0"/>
              <a:buAutoNum type="alphaUcPeriod"/>
            </a:pPr>
            <a:r>
              <a:rPr lang="en-US" sz="2800"/>
              <a:t>Chromosomes are duplicated during interphase. </a:t>
            </a:r>
          </a:p>
          <a:p>
            <a:pPr marL="609600" indent="-609600" eaLnBrk="1" hangingPunct="1">
              <a:buClr>
                <a:schemeClr val="tx1"/>
              </a:buClr>
              <a:buSzPct val="100000"/>
              <a:buFont typeface="Arial" pitchFamily="1" charset="0"/>
              <a:buAutoNum type="alphaUcPeriod"/>
            </a:pPr>
            <a:r>
              <a:rPr lang="en-US" sz="2800"/>
              <a:t>Interphase is divided into three phases.</a:t>
            </a:r>
          </a:p>
          <a:p>
            <a:pPr marL="609600" indent="-609600" eaLnBrk="1" hangingPunct="1">
              <a:buClr>
                <a:schemeClr val="tx1"/>
              </a:buClr>
              <a:buSzPct val="100000"/>
              <a:buFont typeface="Arial" pitchFamily="1" charset="0"/>
              <a:buAutoNum type="alphaUcPeriod"/>
            </a:pPr>
            <a:r>
              <a:rPr lang="en-US" sz="2800"/>
              <a:t>Chromosomes segregate to daughter cells during interphase.</a:t>
            </a:r>
          </a:p>
        </p:txBody>
      </p:sp>
      <p:sp>
        <p:nvSpPr>
          <p:cNvPr id="28675" name="Rectangle 5"/>
          <p:cNvSpPr>
            <a:spLocks noGrp="1" noChangeArrowheads="1"/>
          </p:cNvSpPr>
          <p:nvPr>
            <p:ph type="title"/>
          </p:nvPr>
        </p:nvSpPr>
        <p:spPr>
          <a:xfrm>
            <a:off x="457200" y="0"/>
            <a:ext cx="8229600" cy="1752600"/>
          </a:xfrm>
          <a:noFill/>
        </p:spPr>
        <p:txBody>
          <a:bodyPr/>
          <a:lstStyle/>
          <a:p>
            <a:pPr eaLnBrk="1" hangingPunct="1"/>
            <a:r>
              <a:rPr lang="en-US"/>
              <a:t>Concept Quiz</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457200" y="1371600"/>
            <a:ext cx="8229600" cy="4495800"/>
          </a:xfrm>
        </p:spPr>
        <p:txBody>
          <a:bodyPr/>
          <a:lstStyle/>
          <a:p>
            <a:pPr marL="609600" indent="-609600" eaLnBrk="1" hangingPunct="1">
              <a:lnSpc>
                <a:spcPct val="120000"/>
              </a:lnSpc>
              <a:buFont typeface="Wingdings" pitchFamily="1" charset="2"/>
              <a:buNone/>
            </a:pPr>
            <a:r>
              <a:rPr lang="en-US"/>
              <a:t>	Which of the following is true about homologous chromosomes? </a:t>
            </a:r>
          </a:p>
          <a:p>
            <a:pPr marL="609600" indent="-609600" eaLnBrk="1" hangingPunct="1">
              <a:lnSpc>
                <a:spcPct val="120000"/>
              </a:lnSpc>
              <a:buClr>
                <a:schemeClr val="tx1"/>
              </a:buClr>
              <a:buSzPct val="100000"/>
              <a:buFont typeface="Arial" pitchFamily="1" charset="0"/>
              <a:buAutoNum type="alphaUcPeriod"/>
            </a:pPr>
            <a:r>
              <a:rPr lang="en-US" sz="2800"/>
              <a:t>Both were received from the same parent.</a:t>
            </a:r>
          </a:p>
          <a:p>
            <a:pPr marL="609600" indent="-609600" eaLnBrk="1" hangingPunct="1">
              <a:lnSpc>
                <a:spcPct val="120000"/>
              </a:lnSpc>
              <a:buClr>
                <a:schemeClr val="tx1"/>
              </a:buClr>
              <a:buSzPct val="100000"/>
              <a:buFont typeface="Arial" pitchFamily="1" charset="0"/>
              <a:buAutoNum type="alphaUcPeriod"/>
            </a:pPr>
            <a:r>
              <a:rPr lang="en-US" sz="2800"/>
              <a:t>One of each segregates to each daughter cell during mitosis.</a:t>
            </a:r>
          </a:p>
          <a:p>
            <a:pPr marL="609600" indent="-609600" eaLnBrk="1" hangingPunct="1">
              <a:lnSpc>
                <a:spcPct val="120000"/>
              </a:lnSpc>
              <a:buClr>
                <a:schemeClr val="tx1"/>
              </a:buClr>
              <a:buSzPct val="100000"/>
              <a:buFont typeface="Arial" pitchFamily="1" charset="0"/>
              <a:buAutoNum type="alphaUcPeriod"/>
            </a:pPr>
            <a:r>
              <a:rPr lang="en-US" sz="2800"/>
              <a:t>Both stay together in meiosis I.</a:t>
            </a:r>
          </a:p>
          <a:p>
            <a:pPr marL="609600" indent="-609600" eaLnBrk="1" hangingPunct="1">
              <a:lnSpc>
                <a:spcPct val="120000"/>
              </a:lnSpc>
              <a:buClr>
                <a:schemeClr val="tx1"/>
              </a:buClr>
              <a:buSzPct val="100000"/>
              <a:buFont typeface="Arial" pitchFamily="1" charset="0"/>
              <a:buAutoNum type="alphaUcPeriod"/>
            </a:pPr>
            <a:r>
              <a:rPr lang="en-US" sz="2800"/>
              <a:t>All 23 pairs are always homologous.</a:t>
            </a:r>
          </a:p>
        </p:txBody>
      </p:sp>
      <p:sp>
        <p:nvSpPr>
          <p:cNvPr id="30723" name="Rectangle 4"/>
          <p:cNvSpPr>
            <a:spLocks noGrp="1" noChangeArrowheads="1"/>
          </p:cNvSpPr>
          <p:nvPr>
            <p:ph type="title"/>
          </p:nvPr>
        </p:nvSpPr>
        <p:spPr>
          <a:xfrm>
            <a:off x="457200" y="0"/>
            <a:ext cx="8229600" cy="1752600"/>
          </a:xfrm>
          <a:noFill/>
        </p:spPr>
        <p:txBody>
          <a:bodyPr/>
          <a:lstStyle/>
          <a:p>
            <a:pPr eaLnBrk="1" hangingPunct="1"/>
            <a:r>
              <a:rPr lang="en-US"/>
              <a:t>Concept Quiz</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a:xfrm>
            <a:off x="457200" y="1371600"/>
            <a:ext cx="8229600" cy="4343400"/>
          </a:xfrm>
        </p:spPr>
        <p:txBody>
          <a:bodyPr/>
          <a:lstStyle/>
          <a:p>
            <a:pPr marL="609600" indent="-609600" eaLnBrk="1" hangingPunct="1">
              <a:lnSpc>
                <a:spcPct val="110000"/>
              </a:lnSpc>
              <a:buSzTx/>
              <a:buFont typeface="Wingdings" pitchFamily="1" charset="2"/>
              <a:buNone/>
            </a:pPr>
            <a:r>
              <a:rPr lang="en-US"/>
              <a:t>	Meiosis insures that </a:t>
            </a:r>
          </a:p>
          <a:p>
            <a:pPr marL="609600" indent="-609600" eaLnBrk="1" hangingPunct="1">
              <a:lnSpc>
                <a:spcPct val="110000"/>
              </a:lnSpc>
              <a:buClr>
                <a:schemeClr val="tx1"/>
              </a:buClr>
              <a:buSzPct val="100000"/>
              <a:buFont typeface="Arial" pitchFamily="1" charset="0"/>
              <a:buAutoNum type="alphaUcPeriod"/>
            </a:pPr>
            <a:r>
              <a:rPr lang="en-US" sz="2800"/>
              <a:t>Each gamete receives the same genes</a:t>
            </a:r>
          </a:p>
          <a:p>
            <a:pPr marL="609600" indent="-609600" eaLnBrk="1" hangingPunct="1">
              <a:lnSpc>
                <a:spcPct val="110000"/>
              </a:lnSpc>
              <a:buClr>
                <a:schemeClr val="tx1"/>
              </a:buClr>
              <a:buSzPct val="100000"/>
              <a:buFont typeface="Arial" pitchFamily="1" charset="0"/>
              <a:buAutoNum type="alphaUcPeriod"/>
            </a:pPr>
            <a:r>
              <a:rPr lang="en-US" sz="2800"/>
              <a:t>Chromosome number is doubled in the gametes</a:t>
            </a:r>
          </a:p>
          <a:p>
            <a:pPr marL="609600" indent="-609600" eaLnBrk="1" hangingPunct="1">
              <a:lnSpc>
                <a:spcPct val="110000"/>
              </a:lnSpc>
              <a:buClr>
                <a:schemeClr val="tx1"/>
              </a:buClr>
              <a:buSzPct val="100000"/>
              <a:buFont typeface="Arial" pitchFamily="1" charset="0"/>
              <a:buAutoNum type="alphaUcPeriod"/>
            </a:pPr>
            <a:r>
              <a:rPr lang="en-US" sz="2800"/>
              <a:t>Zygotes produced by fertilization have the normal number of chromosomes</a:t>
            </a:r>
          </a:p>
          <a:p>
            <a:pPr marL="609600" indent="-609600" eaLnBrk="1" hangingPunct="1">
              <a:lnSpc>
                <a:spcPct val="110000"/>
              </a:lnSpc>
              <a:buClr>
                <a:schemeClr val="tx1"/>
              </a:buClr>
              <a:buSzPct val="100000"/>
              <a:buFont typeface="Arial" pitchFamily="1" charset="0"/>
              <a:buAutoNum type="alphaUcPeriod"/>
            </a:pPr>
            <a:r>
              <a:rPr lang="en-US" sz="2800"/>
              <a:t>All paternal chromosomes end up in the same gamete</a:t>
            </a:r>
          </a:p>
        </p:txBody>
      </p:sp>
      <p:sp>
        <p:nvSpPr>
          <p:cNvPr id="32771" name="Rectangle 4"/>
          <p:cNvSpPr>
            <a:spLocks noGrp="1" noChangeArrowheads="1"/>
          </p:cNvSpPr>
          <p:nvPr>
            <p:ph type="title"/>
          </p:nvPr>
        </p:nvSpPr>
        <p:spPr>
          <a:xfrm>
            <a:off x="457200" y="0"/>
            <a:ext cx="8229600" cy="1752600"/>
          </a:xfrm>
          <a:noFill/>
        </p:spPr>
        <p:txBody>
          <a:bodyPr/>
          <a:lstStyle/>
          <a:p>
            <a:pPr eaLnBrk="1" hangingPunct="1"/>
            <a:r>
              <a:rPr lang="en-US"/>
              <a:t>Concept Quiz</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2993571"/>
            <a:ext cx="7923212" cy="1752600"/>
          </a:xfrm>
          <a:effectLst>
            <a:outerShdw blurRad="25400" dist="12700" dir="2700000" algn="ctr" rotWithShape="0">
              <a:schemeClr val="tx1">
                <a:alpha val="74998"/>
              </a:schemeClr>
            </a:outerShdw>
          </a:effectLst>
        </p:spPr>
        <p:txBody>
          <a:bodyPr>
            <a:normAutofit fontScale="90000"/>
          </a:bodyPr>
          <a:lstStyle/>
          <a:p>
            <a:pPr algn="ctr" eaLnBrk="1" hangingPunct="1">
              <a:defRPr/>
            </a:pPr>
            <a:r>
              <a:rPr lang="en-US" sz="6000" b="1" dirty="0" smtClean="0">
                <a:solidFill>
                  <a:srgbClr val="E03C3C"/>
                </a:solidFill>
                <a:ea typeface="+mj-ea"/>
                <a:cs typeface="+mj-cs"/>
              </a:rPr>
              <a:t>Free Biology Tutoring</a:t>
            </a:r>
            <a:endParaRPr lang="en-US" sz="4800" b="1" dirty="0">
              <a:ea typeface="+mj-ea"/>
              <a:cs typeface="+mj-cs"/>
            </a:endParaRPr>
          </a:p>
        </p:txBody>
      </p:sp>
      <p:sp>
        <p:nvSpPr>
          <p:cNvPr id="14339" name="Rectangle 3"/>
          <p:cNvSpPr>
            <a:spLocks noGrp="1" noChangeArrowheads="1"/>
          </p:cNvSpPr>
          <p:nvPr>
            <p:ph type="subTitle" idx="1"/>
          </p:nvPr>
        </p:nvSpPr>
        <p:spPr>
          <a:xfrm>
            <a:off x="0" y="783771"/>
            <a:ext cx="8839200" cy="2209800"/>
          </a:xfrm>
        </p:spPr>
        <p:txBody>
          <a:bodyPr rtlCol="0">
            <a:normAutofit/>
          </a:bodyPr>
          <a:lstStyle/>
          <a:p>
            <a:pPr eaLnBrk="1" fontAlgn="auto" hangingPunct="1">
              <a:lnSpc>
                <a:spcPct val="90000"/>
              </a:lnSpc>
              <a:spcAft>
                <a:spcPts val="0"/>
              </a:spcAft>
              <a:defRPr/>
            </a:pPr>
            <a:r>
              <a:rPr lang="en-US" sz="2800" b="1" dirty="0" smtClean="0"/>
              <a:t>Not Happy with your grade?</a:t>
            </a:r>
          </a:p>
          <a:p>
            <a:pPr eaLnBrk="1" fontAlgn="auto" hangingPunct="1">
              <a:lnSpc>
                <a:spcPct val="90000"/>
              </a:lnSpc>
              <a:spcAft>
                <a:spcPts val="0"/>
              </a:spcAft>
              <a:defRPr/>
            </a:pPr>
            <a:r>
              <a:rPr lang="en-US" sz="2800" b="1" dirty="0" smtClean="0"/>
              <a:t>Not understanding the material?</a:t>
            </a:r>
          </a:p>
          <a:p>
            <a:pPr eaLnBrk="1" fontAlgn="auto" hangingPunct="1">
              <a:lnSpc>
                <a:spcPct val="90000"/>
              </a:lnSpc>
              <a:spcAft>
                <a:spcPts val="0"/>
              </a:spcAft>
              <a:defRPr/>
            </a:pPr>
            <a:r>
              <a:rPr lang="en-US" sz="2800" b="1" dirty="0" smtClean="0"/>
              <a:t>Remember that the TLCC has </a:t>
            </a:r>
            <a:endParaRPr lang="en-US" sz="2800" dirty="0"/>
          </a:p>
        </p:txBody>
      </p:sp>
    </p:spTree>
    <p:extLst>
      <p:ext uri="{BB962C8B-B14F-4D97-AF65-F5344CB8AC3E}">
        <p14:creationId xmlns:p14="http://schemas.microsoft.com/office/powerpoint/2010/main" val="4521396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Parent </a:t>
            </a:r>
            <a:r>
              <a:rPr lang="en-US" dirty="0" smtClean="0">
                <a:sym typeface="Wingdings" pitchFamily="2" charset="2"/>
              </a:rPr>
              <a:t> 2 Daughter</a:t>
            </a:r>
            <a:endParaRPr lang="en-US" dirty="0"/>
          </a:p>
        </p:txBody>
      </p:sp>
      <p:pic>
        <p:nvPicPr>
          <p:cNvPr id="2050" name="Picture 2" descr="F:\BSC 1005 - Survey\resources\jpgs labled\ch10\figure_10_02_nb.jpg"/>
          <p:cNvPicPr>
            <a:picLocks noChangeAspect="1" noChangeArrowheads="1"/>
          </p:cNvPicPr>
          <p:nvPr/>
        </p:nvPicPr>
        <p:blipFill>
          <a:blip r:embed="rId2"/>
          <a:srcRect/>
          <a:stretch>
            <a:fillRect/>
          </a:stretch>
        </p:blipFill>
        <p:spPr bwMode="auto">
          <a:xfrm>
            <a:off x="4942374" y="1235676"/>
            <a:ext cx="3027080" cy="5399656"/>
          </a:xfrm>
          <a:prstGeom prst="rect">
            <a:avLst/>
          </a:prstGeom>
          <a:noFill/>
        </p:spPr>
      </p:pic>
      <p:pic>
        <p:nvPicPr>
          <p:cNvPr id="6" name="Picture 2" descr="figure_10_03"/>
          <p:cNvPicPr>
            <a:picLocks noChangeAspect="1" noChangeArrowheads="1"/>
          </p:cNvPicPr>
          <p:nvPr/>
        </p:nvPicPr>
        <p:blipFill>
          <a:blip r:embed="rId3"/>
          <a:srcRect/>
          <a:stretch>
            <a:fillRect/>
          </a:stretch>
        </p:blipFill>
        <p:spPr bwMode="auto">
          <a:xfrm>
            <a:off x="1394719" y="1235676"/>
            <a:ext cx="2838349" cy="5399656"/>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dirty="0" smtClean="0"/>
              <a:t>Cell Division - Terms to know</a:t>
            </a:r>
          </a:p>
        </p:txBody>
      </p:sp>
      <p:sp>
        <p:nvSpPr>
          <p:cNvPr id="20482" name="Content Placeholder 2"/>
          <p:cNvSpPr>
            <a:spLocks noGrp="1"/>
          </p:cNvSpPr>
          <p:nvPr>
            <p:ph idx="1"/>
          </p:nvPr>
        </p:nvSpPr>
        <p:spPr>
          <a:xfrm>
            <a:off x="457200" y="1600200"/>
            <a:ext cx="6570451" cy="4948238"/>
          </a:xfrm>
        </p:spPr>
        <p:txBody>
          <a:bodyPr/>
          <a:lstStyle/>
          <a:p>
            <a:pPr eaLnBrk="1" hangingPunct="1"/>
            <a:r>
              <a:rPr lang="en-US" dirty="0" smtClean="0"/>
              <a:t>“parent cell” – one that will divide</a:t>
            </a:r>
          </a:p>
          <a:p>
            <a:pPr eaLnBrk="1" hangingPunct="1"/>
            <a:endParaRPr lang="en-US" dirty="0" smtClean="0"/>
          </a:p>
          <a:p>
            <a:pPr eaLnBrk="1" hangingPunct="1"/>
            <a:r>
              <a:rPr lang="en-US" dirty="0" smtClean="0"/>
              <a:t>“daughter cell” – created by cell division</a:t>
            </a:r>
          </a:p>
          <a:p>
            <a:pPr eaLnBrk="1" hangingPunct="1"/>
            <a:endParaRPr lang="en-US" dirty="0" smtClean="0"/>
          </a:p>
          <a:p>
            <a:pPr eaLnBrk="1" hangingPunct="1"/>
            <a:r>
              <a:rPr lang="en-US" dirty="0" smtClean="0"/>
              <a:t>One parent forms two daughters</a:t>
            </a:r>
          </a:p>
          <a:p>
            <a:pPr lvl="1" eaLnBrk="1" hangingPunct="1">
              <a:buNone/>
            </a:pPr>
            <a:r>
              <a:rPr lang="en-US" dirty="0" smtClean="0"/>
              <a:t>Equal division (daughters are identical)</a:t>
            </a:r>
          </a:p>
        </p:txBody>
      </p:sp>
      <p:pic>
        <p:nvPicPr>
          <p:cNvPr id="1026" name="Picture 2" descr="F:\BSC 1005 - Survey\resources\jpgs labled\ch10\figure_10_03_nb.jpg"/>
          <p:cNvPicPr>
            <a:picLocks noChangeAspect="1" noChangeArrowheads="1"/>
          </p:cNvPicPr>
          <p:nvPr/>
        </p:nvPicPr>
        <p:blipFill>
          <a:blip r:embed="rId3"/>
          <a:srcRect r="26444"/>
          <a:stretch>
            <a:fillRect/>
          </a:stretch>
        </p:blipFill>
        <p:spPr bwMode="auto">
          <a:xfrm>
            <a:off x="6792873" y="1417638"/>
            <a:ext cx="1659149" cy="4460542"/>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ixel">
  <a:themeElements>
    <a:clrScheme name="">
      <a:dk1>
        <a:srgbClr val="000000"/>
      </a:dk1>
      <a:lt1>
        <a:srgbClr val="FFFFFF"/>
      </a:lt1>
      <a:dk2>
        <a:srgbClr val="000000"/>
      </a:dk2>
      <a:lt2>
        <a:srgbClr val="1F431F"/>
      </a:lt2>
      <a:accent1>
        <a:srgbClr val="84B43A"/>
      </a:accent1>
      <a:accent2>
        <a:srgbClr val="1F431F"/>
      </a:accent2>
      <a:accent3>
        <a:srgbClr val="FFFFFF"/>
      </a:accent3>
      <a:accent4>
        <a:srgbClr val="000000"/>
      </a:accent4>
      <a:accent5>
        <a:srgbClr val="C2D6AE"/>
      </a:accent5>
      <a:accent6>
        <a:srgbClr val="1B3C1B"/>
      </a:accent6>
      <a:hlink>
        <a:srgbClr val="84B43A"/>
      </a:hlink>
      <a:folHlink>
        <a:srgbClr val="326C32"/>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Pixel 13">
        <a:dk1>
          <a:srgbClr val="000000"/>
        </a:dk1>
        <a:lt1>
          <a:srgbClr val="FFFFFF"/>
        </a:lt1>
        <a:dk2>
          <a:srgbClr val="000000"/>
        </a:dk2>
        <a:lt2>
          <a:srgbClr val="F78222"/>
        </a:lt2>
        <a:accent1>
          <a:srgbClr val="FFCC99"/>
        </a:accent1>
        <a:accent2>
          <a:srgbClr val="F78222"/>
        </a:accent2>
        <a:accent3>
          <a:srgbClr val="FFFFFF"/>
        </a:accent3>
        <a:accent4>
          <a:srgbClr val="000000"/>
        </a:accent4>
        <a:accent5>
          <a:srgbClr val="FFE2CA"/>
        </a:accent5>
        <a:accent6>
          <a:srgbClr val="E0751E"/>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4">
        <a:dk1>
          <a:srgbClr val="F78222"/>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15">
        <a:dk1>
          <a:srgbClr val="F78222"/>
        </a:dk1>
        <a:lt1>
          <a:srgbClr val="FFFFFF"/>
        </a:lt1>
        <a:dk2>
          <a:srgbClr val="330000"/>
        </a:dk2>
        <a:lt2>
          <a:srgbClr val="FFFFFF"/>
        </a:lt2>
        <a:accent1>
          <a:srgbClr val="F78222"/>
        </a:accent1>
        <a:accent2>
          <a:srgbClr val="9E2A06"/>
        </a:accent2>
        <a:accent3>
          <a:srgbClr val="ADAAAA"/>
        </a:accent3>
        <a:accent4>
          <a:srgbClr val="DADADA"/>
        </a:accent4>
        <a:accent5>
          <a:srgbClr val="FAC1AB"/>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16">
        <a:dk1>
          <a:srgbClr val="F78222"/>
        </a:dk1>
        <a:lt1>
          <a:srgbClr val="FFFFFF"/>
        </a:lt1>
        <a:dk2>
          <a:srgbClr val="0C0E0B"/>
        </a:dk2>
        <a:lt2>
          <a:srgbClr val="FFFFFF"/>
        </a:lt2>
        <a:accent1>
          <a:srgbClr val="F78222"/>
        </a:accent1>
        <a:accent2>
          <a:srgbClr val="1F431F"/>
        </a:accent2>
        <a:accent3>
          <a:srgbClr val="AAAAAA"/>
        </a:accent3>
        <a:accent4>
          <a:srgbClr val="DADADA"/>
        </a:accent4>
        <a:accent5>
          <a:srgbClr val="FAC1AB"/>
        </a:accent5>
        <a:accent6>
          <a:srgbClr val="1B3C1B"/>
        </a:accent6>
        <a:hlink>
          <a:srgbClr val="84B43A"/>
        </a:hlink>
        <a:folHlink>
          <a:srgbClr val="326C3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3230</TotalTime>
  <Words>2243</Words>
  <Application>Microsoft Office PowerPoint</Application>
  <PresentationFormat>On-screen Show (4:3)</PresentationFormat>
  <Paragraphs>555</Paragraphs>
  <Slides>78</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78</vt:i4>
      </vt:variant>
    </vt:vector>
  </HeadingPairs>
  <TitlesOfParts>
    <vt:vector size="86" baseType="lpstr">
      <vt:lpstr>ＭＳ Ｐゴシック</vt:lpstr>
      <vt:lpstr>Arial</vt:lpstr>
      <vt:lpstr>Arial Black</vt:lpstr>
      <vt:lpstr>Calibri</vt:lpstr>
      <vt:lpstr>Times New Roman</vt:lpstr>
      <vt:lpstr>Wingdings</vt:lpstr>
      <vt:lpstr>Office Theme</vt:lpstr>
      <vt:lpstr>Pixel</vt:lpstr>
      <vt:lpstr>Log into PAL</vt:lpstr>
      <vt:lpstr>Chapter 10</vt:lpstr>
      <vt:lpstr>Cell Division – 2 ½  types</vt:lpstr>
      <vt:lpstr>PowerPoint Presentation</vt:lpstr>
      <vt:lpstr>Meiosis - Why have sex?</vt:lpstr>
      <vt:lpstr>Meiosis – making sex cells</vt:lpstr>
      <vt:lpstr>Mitosis &amp; Binary Fission</vt:lpstr>
      <vt:lpstr>1 Parent  2 Daughter</vt:lpstr>
      <vt:lpstr>Cell Division - Terms to know</vt:lpstr>
      <vt:lpstr>Mitosis – eukaryote’s normal cell division </vt:lpstr>
      <vt:lpstr>PowerPoint Presentation</vt:lpstr>
      <vt:lpstr>Mitosis – asexual reproduction </vt:lpstr>
      <vt:lpstr>Eukaryotes – “mitotic division”</vt:lpstr>
      <vt:lpstr>Prokaryotes – binary fission</vt:lpstr>
      <vt:lpstr>Mitosis – DNA In Daughter Cells</vt:lpstr>
      <vt:lpstr>Both mitosis and binary fission</vt:lpstr>
      <vt:lpstr>Interphase – when we double</vt:lpstr>
      <vt:lpstr>The Cell Cycle</vt:lpstr>
      <vt:lpstr>Cell Cycle – 2 main stages</vt:lpstr>
      <vt:lpstr>Interphase – three phases</vt:lpstr>
      <vt:lpstr>Most Cells in Adult Don’t Divide</vt:lpstr>
      <vt:lpstr>Proteins regulate growth &amp; division</vt:lpstr>
      <vt:lpstr>Chromosomes</vt:lpstr>
      <vt:lpstr>The Chromosomal Organization  of Genetic Material</vt:lpstr>
      <vt:lpstr>Stupid Names: Chromosomes &amp; chromatids</vt:lpstr>
      <vt:lpstr>Stupid Names: Chromosomes &amp; chromatids</vt:lpstr>
      <vt:lpstr>Chromatid  Chromosome</vt:lpstr>
      <vt:lpstr>Most Human Cells Have Two Copies of Each Type of Chromosome</vt:lpstr>
      <vt:lpstr>Karyotype – picture of chromosomes</vt:lpstr>
      <vt:lpstr>Cell Cycle</vt:lpstr>
      <vt:lpstr>Mitosis = separating chromatids</vt:lpstr>
      <vt:lpstr>Interphase</vt:lpstr>
      <vt:lpstr>Prophase</vt:lpstr>
      <vt:lpstr>Early Prophase</vt:lpstr>
      <vt:lpstr>Late Prophase</vt:lpstr>
      <vt:lpstr>Metaphase</vt:lpstr>
      <vt:lpstr>Metaphase</vt:lpstr>
      <vt:lpstr>Anaphase</vt:lpstr>
      <vt:lpstr>Anaphase – Chromosome pulled Apart</vt:lpstr>
      <vt:lpstr>Telophase</vt:lpstr>
      <vt:lpstr>Telophase - New Nuclei</vt:lpstr>
      <vt:lpstr>Mitosis: the quick review</vt:lpstr>
      <vt:lpstr>Cytokinesis - Dividing The Cytoplasm</vt:lpstr>
      <vt:lpstr>PowerPoint Presentation</vt:lpstr>
      <vt:lpstr>Somatic Cells and Gametes</vt:lpstr>
      <vt:lpstr>Stem Cells and Germ Cells</vt:lpstr>
      <vt:lpstr>Meiosis: Making cells for sex</vt:lpstr>
      <vt:lpstr>Reproduction</vt:lpstr>
      <vt:lpstr>Sex Determination</vt:lpstr>
      <vt:lpstr>Meiosis:  Two Cell Divisions</vt:lpstr>
      <vt:lpstr>Meiosis:  Two Cell Divisions</vt:lpstr>
      <vt:lpstr>Meiosis:  Terms to know</vt:lpstr>
      <vt:lpstr>Meiosis:  Terms to know</vt:lpstr>
      <vt:lpstr>PowerPoint Presentation</vt:lpstr>
      <vt:lpstr>Meiosis I -  separate the pairs</vt:lpstr>
      <vt:lpstr>Meiosis I -  separate the pairs</vt:lpstr>
      <vt:lpstr>Meiosis II: separate doubled chromosomes</vt:lpstr>
      <vt:lpstr>Meiosis II: Double, Divide, Divide</vt:lpstr>
      <vt:lpstr>Compare:  Mitosis &amp; Meiosis</vt:lpstr>
      <vt:lpstr>Junction/Disjunction</vt:lpstr>
      <vt:lpstr>Non-Disjunction</vt:lpstr>
      <vt:lpstr>Nondisjunction: abnormal gametes</vt:lpstr>
      <vt:lpstr>Inherited Chromosomal Abnormalities</vt:lpstr>
      <vt:lpstr>Aneuploidy in  autosomes</vt:lpstr>
      <vt:lpstr>Aneuploidy: trisomy 21</vt:lpstr>
      <vt:lpstr>Aneuploidy: trisomy 21</vt:lpstr>
      <vt:lpstr>Aneuploidy in sex chromosomes</vt:lpstr>
      <vt:lpstr>Sexual Reproduction = Genetic Variation</vt:lpstr>
      <vt:lpstr>Gene variation: 1 independent assortment</vt:lpstr>
      <vt:lpstr>Genetic Variation: 2 – crossing over</vt:lpstr>
      <vt:lpstr>Crossing Over: Meiosis &amp; Variation</vt:lpstr>
      <vt:lpstr>Genetic Variation:  3 – random fertilization</vt:lpstr>
      <vt:lpstr>Meiosis, Sex and Variation</vt:lpstr>
      <vt:lpstr>Review Questions</vt:lpstr>
      <vt:lpstr>Concept Quiz</vt:lpstr>
      <vt:lpstr>Concept Quiz</vt:lpstr>
      <vt:lpstr>Concept Quiz</vt:lpstr>
      <vt:lpstr>Free Biology Tutoring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 Cells, Cancer, and Human Health</dc:title>
  <dc:creator>Patrick Shriner</dc:creator>
  <cp:lastModifiedBy>Joey</cp:lastModifiedBy>
  <cp:revision>262</cp:revision>
  <dcterms:created xsi:type="dcterms:W3CDTF">2012-05-18T22:12:58Z</dcterms:created>
  <dcterms:modified xsi:type="dcterms:W3CDTF">2014-03-09T12:39:46Z</dcterms:modified>
</cp:coreProperties>
</file>