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60"/>
  </p:notesMasterIdLst>
  <p:sldIdLst>
    <p:sldId id="383" r:id="rId3"/>
    <p:sldId id="345" r:id="rId4"/>
    <p:sldId id="380" r:id="rId5"/>
    <p:sldId id="381" r:id="rId6"/>
    <p:sldId id="382" r:id="rId7"/>
    <p:sldId id="349" r:id="rId8"/>
    <p:sldId id="259" r:id="rId9"/>
    <p:sldId id="303" r:id="rId10"/>
    <p:sldId id="371" r:id="rId11"/>
    <p:sldId id="273" r:id="rId12"/>
    <p:sldId id="305" r:id="rId13"/>
    <p:sldId id="320" r:id="rId14"/>
    <p:sldId id="275" r:id="rId15"/>
    <p:sldId id="355" r:id="rId16"/>
    <p:sldId id="324" r:id="rId17"/>
    <p:sldId id="263" r:id="rId18"/>
    <p:sldId id="356" r:id="rId19"/>
    <p:sldId id="357" r:id="rId20"/>
    <p:sldId id="327" r:id="rId21"/>
    <p:sldId id="358" r:id="rId22"/>
    <p:sldId id="359" r:id="rId23"/>
    <p:sldId id="276" r:id="rId24"/>
    <p:sldId id="266" r:id="rId25"/>
    <p:sldId id="328" r:id="rId26"/>
    <p:sldId id="360" r:id="rId27"/>
    <p:sldId id="354" r:id="rId28"/>
    <p:sldId id="261" r:id="rId29"/>
    <p:sldId id="351" r:id="rId30"/>
    <p:sldId id="352" r:id="rId31"/>
    <p:sldId id="321" r:id="rId32"/>
    <p:sldId id="267" r:id="rId33"/>
    <p:sldId id="277" r:id="rId34"/>
    <p:sldId id="363" r:id="rId35"/>
    <p:sldId id="329" r:id="rId36"/>
    <p:sldId id="270" r:id="rId37"/>
    <p:sldId id="368" r:id="rId38"/>
    <p:sldId id="271" r:id="rId39"/>
    <p:sldId id="370" r:id="rId40"/>
    <p:sldId id="369" r:id="rId41"/>
    <p:sldId id="373" r:id="rId42"/>
    <p:sldId id="331" r:id="rId43"/>
    <p:sldId id="361" r:id="rId44"/>
    <p:sldId id="362" r:id="rId45"/>
    <p:sldId id="272" r:id="rId46"/>
    <p:sldId id="311" r:id="rId47"/>
    <p:sldId id="312" r:id="rId48"/>
    <p:sldId id="375" r:id="rId49"/>
    <p:sldId id="376" r:id="rId50"/>
    <p:sldId id="378" r:id="rId51"/>
    <p:sldId id="365" r:id="rId52"/>
    <p:sldId id="366" r:id="rId53"/>
    <p:sldId id="367" r:id="rId54"/>
    <p:sldId id="333" r:id="rId55"/>
    <p:sldId id="335" r:id="rId56"/>
    <p:sldId id="336" r:id="rId57"/>
    <p:sldId id="337" r:id="rId58"/>
    <p:sldId id="384" r:id="rId59"/>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opy editor" initials="CE"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343" autoAdjust="0"/>
    <p:restoredTop sz="97667" autoAdjust="0"/>
  </p:normalViewPr>
  <p:slideViewPr>
    <p:cSldViewPr snapToGrid="0" snapToObjects="1">
      <p:cViewPr varScale="1">
        <p:scale>
          <a:sx n="98" d="100"/>
          <a:sy n="98" d="100"/>
        </p:scale>
        <p:origin x="96" y="23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4E5BD39-2CB3-D642-9729-A2446CEBF511}" type="datetimeFigureOut">
              <a:rPr lang="en-US" smtClean="0"/>
              <a:pPr/>
              <a:t>2/27/2014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0D6A3E4-DD7A-2E46-9FDA-D37C2394E3A0}" type="slidenum">
              <a:rPr lang="en-US" smtClean="0"/>
              <a:pPr/>
              <a:t>‹#›</a:t>
            </a:fld>
            <a:endParaRPr lang="en-US"/>
          </a:p>
        </p:txBody>
      </p:sp>
    </p:spTree>
    <p:extLst>
      <p:ext uri="{BB962C8B-B14F-4D97-AF65-F5344CB8AC3E}">
        <p14:creationId xmlns:p14="http://schemas.microsoft.com/office/powerpoint/2010/main" val="89837971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bwMode="auto">
          <a:noFill/>
          <a:ln>
            <a:miter lim="800000"/>
            <a:headEnd/>
            <a:tailEnd/>
          </a:ln>
        </p:spPr>
        <p:txBody>
          <a:bodyPr/>
          <a:lstStyle/>
          <a:p>
            <a:fld id="{65A03C03-DAB4-3E4C-B50F-F759BAD8B210}" type="slidenum">
              <a:rPr lang="en-US">
                <a:solidFill>
                  <a:prstClr val="black"/>
                </a:solidFill>
                <a:latin typeface="Calibri" pitchFamily="1" charset="0"/>
                <a:ea typeface="Arial" pitchFamily="1" charset="0"/>
                <a:cs typeface="Arial" pitchFamily="1" charset="0"/>
              </a:rPr>
              <a:pPr/>
              <a:t>1</a:t>
            </a:fld>
            <a:endParaRPr lang="en-US">
              <a:solidFill>
                <a:prstClr val="black"/>
              </a:solidFill>
              <a:latin typeface="Calibri" pitchFamily="1" charset="0"/>
              <a:ea typeface="Arial" pitchFamily="1" charset="0"/>
              <a:cs typeface="Arial" pitchFamily="1" charset="0"/>
            </a:endParaRPr>
          </a:p>
        </p:txBody>
      </p:sp>
      <p:sp>
        <p:nvSpPr>
          <p:cNvPr id="15363"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15364"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US">
              <a:ea typeface="ＭＳ Ｐゴシック" pitchFamily="1" charset="-128"/>
              <a:cs typeface="ＭＳ Ｐゴシック" pitchFamily="1" charset="-128"/>
            </a:endParaRPr>
          </a:p>
        </p:txBody>
      </p:sp>
    </p:spTree>
    <p:extLst>
      <p:ext uri="{BB962C8B-B14F-4D97-AF65-F5344CB8AC3E}">
        <p14:creationId xmlns:p14="http://schemas.microsoft.com/office/powerpoint/2010/main" val="15525973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D3BF07E-7F45-7F43-A183-BA7B36F46517}" type="slidenum">
              <a:rPr lang="en-US"/>
              <a:pPr/>
              <a:t>30</a:t>
            </a:fld>
            <a:endParaRPr lang="en-US"/>
          </a:p>
        </p:txBody>
      </p:sp>
      <p:sp>
        <p:nvSpPr>
          <p:cNvPr id="189442" name="Rectangle 2"/>
          <p:cNvSpPr>
            <a:spLocks noGrp="1" noRot="1" noChangeAspect="1" noChangeArrowheads="1" noTextEdit="1"/>
          </p:cNvSpPr>
          <p:nvPr>
            <p:ph type="sldImg"/>
          </p:nvPr>
        </p:nvSpPr>
        <p:spPr>
          <a:ln/>
        </p:spPr>
      </p:sp>
      <p:sp>
        <p:nvSpPr>
          <p:cNvPr id="189443" name="Rectangle 3"/>
          <p:cNvSpPr>
            <a:spLocks noGrp="1" noChangeArrowheads="1"/>
          </p:cNvSpPr>
          <p:nvPr>
            <p:ph type="body" idx="1"/>
          </p:nvPr>
        </p:nvSpPr>
        <p:spPr/>
        <p:txBody>
          <a:bodyPr/>
          <a:lstStyle/>
          <a:p>
            <a:r>
              <a:rPr lang="en-US" b="1"/>
              <a:t>Figure 9.4 An Overview of Cellular Respiration</a:t>
            </a:r>
            <a:endParaRPr lang="en-US"/>
          </a:p>
        </p:txBody>
      </p:sp>
    </p:spTree>
    <p:extLst>
      <p:ext uri="{BB962C8B-B14F-4D97-AF65-F5344CB8AC3E}">
        <p14:creationId xmlns:p14="http://schemas.microsoft.com/office/powerpoint/2010/main" val="35012315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38340AD-7647-7C47-BC79-075FED0C1764}" type="slidenum">
              <a:rPr lang="en-US"/>
              <a:pPr/>
              <a:t>34</a:t>
            </a:fld>
            <a:endParaRPr lang="en-US"/>
          </a:p>
        </p:txBody>
      </p:sp>
      <p:sp>
        <p:nvSpPr>
          <p:cNvPr id="212994" name="Rectangle 2"/>
          <p:cNvSpPr>
            <a:spLocks noGrp="1" noRot="1" noChangeAspect="1" noChangeArrowheads="1" noTextEdit="1"/>
          </p:cNvSpPr>
          <p:nvPr>
            <p:ph type="sldImg"/>
          </p:nvPr>
        </p:nvSpPr>
        <p:spPr>
          <a:ln/>
        </p:spPr>
      </p:sp>
      <p:sp>
        <p:nvSpPr>
          <p:cNvPr id="212995" name="Rectangle 3"/>
          <p:cNvSpPr>
            <a:spLocks noGrp="1" noChangeArrowheads="1"/>
          </p:cNvSpPr>
          <p:nvPr>
            <p:ph type="body" idx="1"/>
          </p:nvPr>
        </p:nvSpPr>
        <p:spPr/>
        <p:txBody>
          <a:bodyPr/>
          <a:lstStyle/>
          <a:p>
            <a:r>
              <a:rPr lang="en-US" b="1"/>
              <a:t>Figure 9.10 Glycolysis Converts Glucose into Pyruvate </a:t>
            </a:r>
            <a:endParaRPr lang="en-US"/>
          </a:p>
          <a:p>
            <a:r>
              <a:rPr lang="en-US"/>
              <a:t>In glycolysis, each six-carbon glucose is converted into two molecules of pyruvate, a three-carbon organic acid.</a:t>
            </a:r>
          </a:p>
        </p:txBody>
      </p:sp>
    </p:spTree>
    <p:extLst>
      <p:ext uri="{BB962C8B-B14F-4D97-AF65-F5344CB8AC3E}">
        <p14:creationId xmlns:p14="http://schemas.microsoft.com/office/powerpoint/2010/main" val="31016632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B3C72C0-E580-EE40-9FB4-9DA249A7B10A}" type="slidenum">
              <a:rPr lang="en-US"/>
              <a:pPr/>
              <a:t>41</a:t>
            </a:fld>
            <a:endParaRPr lang="en-US"/>
          </a:p>
        </p:txBody>
      </p:sp>
      <p:sp>
        <p:nvSpPr>
          <p:cNvPr id="222210" name="Rectangle 2"/>
          <p:cNvSpPr>
            <a:spLocks noGrp="1" noRot="1" noChangeAspect="1" noChangeArrowheads="1" noTextEdit="1"/>
          </p:cNvSpPr>
          <p:nvPr>
            <p:ph type="sldImg"/>
          </p:nvPr>
        </p:nvSpPr>
        <p:spPr>
          <a:ln/>
        </p:spPr>
      </p:sp>
      <p:sp>
        <p:nvSpPr>
          <p:cNvPr id="222211" name="Rectangle 3"/>
          <p:cNvSpPr>
            <a:spLocks noGrp="1" noChangeArrowheads="1"/>
          </p:cNvSpPr>
          <p:nvPr>
            <p:ph type="body" idx="1"/>
          </p:nvPr>
        </p:nvSpPr>
        <p:spPr/>
        <p:txBody>
          <a:bodyPr/>
          <a:lstStyle/>
          <a:p>
            <a:r>
              <a:rPr lang="en-US" b="1"/>
              <a:t>Figure 9.12 The Krebs Cycle Releases Carbon Dioxide and Generates Energy Carriers </a:t>
            </a:r>
            <a:endParaRPr lang="en-US"/>
          </a:p>
          <a:p>
            <a:r>
              <a:rPr lang="en-US"/>
              <a:t>The Krebs cycle, also called the citric acid cycle, occurs in the mitochondrial matrix.</a:t>
            </a:r>
          </a:p>
        </p:txBody>
      </p:sp>
    </p:spTree>
    <p:extLst>
      <p:ext uri="{BB962C8B-B14F-4D97-AF65-F5344CB8AC3E}">
        <p14:creationId xmlns:p14="http://schemas.microsoft.com/office/powerpoint/2010/main" val="30742213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AB7FC0-ECF7-3648-A2E3-4E0BF4BFC622}" type="slidenum">
              <a:rPr lang="en-US"/>
              <a:pPr/>
              <a:t>52</a:t>
            </a:fld>
            <a:endParaRPr lang="en-US"/>
          </a:p>
        </p:txBody>
      </p:sp>
      <p:sp>
        <p:nvSpPr>
          <p:cNvPr id="215042" name="Rectangle 2"/>
          <p:cNvSpPr>
            <a:spLocks noGrp="1" noRot="1" noChangeAspect="1" noChangeArrowheads="1" noTextEdit="1"/>
          </p:cNvSpPr>
          <p:nvPr>
            <p:ph type="sldImg"/>
          </p:nvPr>
        </p:nvSpPr>
        <p:spPr>
          <a:ln/>
        </p:spPr>
      </p:sp>
      <p:sp>
        <p:nvSpPr>
          <p:cNvPr id="215043" name="Rectangle 3"/>
          <p:cNvSpPr>
            <a:spLocks noGrp="1" noChangeArrowheads="1"/>
          </p:cNvSpPr>
          <p:nvPr>
            <p:ph type="body" idx="1"/>
          </p:nvPr>
        </p:nvSpPr>
        <p:spPr/>
        <p:txBody>
          <a:bodyPr/>
          <a:lstStyle/>
          <a:p>
            <a:r>
              <a:rPr lang="en-US" b="1"/>
              <a:t>Figure 9.11 Ethanol and Lactic Acid Are By-products of Fermentation </a:t>
            </a:r>
            <a:endParaRPr lang="en-US"/>
          </a:p>
          <a:p>
            <a:r>
              <a:rPr lang="en-US"/>
              <a:t>When the oxygen supply is inadequate for supporting ATP production through cellular respiration, fermentation supports ATP production through glycolysis alone. (</a:t>
            </a:r>
            <a:r>
              <a:rPr lang="en-US" b="1"/>
              <a:t>a</a:t>
            </a:r>
            <a:r>
              <a:rPr lang="en-US"/>
              <a:t>) Strains of yeasts, which are single-celled fungi, are used in the brewing of alcoholic beverages such as beer. When oxygen is excluded from the fermentation tanks, the yeasts resort to fermentation of sugars, producing ethanol and CO</a:t>
            </a:r>
            <a:r>
              <a:rPr lang="en-US" baseline="-25000"/>
              <a:t>2</a:t>
            </a:r>
            <a:r>
              <a:rPr lang="en-US"/>
              <a:t> as by-products of the postglycolytic steps. (</a:t>
            </a:r>
            <a:r>
              <a:rPr lang="en-US" b="1"/>
              <a:t>b</a:t>
            </a:r>
            <a:r>
              <a:rPr lang="en-US"/>
              <a:t>) A similar process occurs in our muscles during short bursts of strenuous exercise, except that the postglycolytic reactions turn pyruvate into a three-carbon organic acid known as lactic acid, and no CO</a:t>
            </a:r>
            <a:r>
              <a:rPr lang="en-US" baseline="-25000"/>
              <a:t>2</a:t>
            </a:r>
            <a:r>
              <a:rPr lang="en-US"/>
              <a:t> is made.</a:t>
            </a:r>
          </a:p>
          <a:p>
            <a:endParaRPr lang="en-US"/>
          </a:p>
        </p:txBody>
      </p:sp>
    </p:spTree>
    <p:extLst>
      <p:ext uri="{BB962C8B-B14F-4D97-AF65-F5344CB8AC3E}">
        <p14:creationId xmlns:p14="http://schemas.microsoft.com/office/powerpoint/2010/main" val="19688681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bwMode="auto">
          <a:noFill/>
          <a:ln>
            <a:miter lim="800000"/>
            <a:headEnd/>
            <a:tailEnd/>
          </a:ln>
        </p:spPr>
        <p:txBody>
          <a:bodyPr/>
          <a:lstStyle/>
          <a:p>
            <a:fld id="{65A03C03-DAB4-3E4C-B50F-F759BAD8B210}" type="slidenum">
              <a:rPr lang="en-US">
                <a:solidFill>
                  <a:prstClr val="black"/>
                </a:solidFill>
                <a:latin typeface="Calibri" pitchFamily="1" charset="0"/>
                <a:ea typeface="Arial" pitchFamily="1" charset="0"/>
                <a:cs typeface="Arial" pitchFamily="1" charset="0"/>
              </a:rPr>
              <a:pPr/>
              <a:t>53</a:t>
            </a:fld>
            <a:endParaRPr lang="en-US">
              <a:solidFill>
                <a:prstClr val="black"/>
              </a:solidFill>
              <a:latin typeface="Calibri" pitchFamily="1" charset="0"/>
              <a:ea typeface="Arial" pitchFamily="1" charset="0"/>
              <a:cs typeface="Arial" pitchFamily="1" charset="0"/>
            </a:endParaRPr>
          </a:p>
        </p:txBody>
      </p:sp>
      <p:sp>
        <p:nvSpPr>
          <p:cNvPr id="15363"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15364"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US">
              <a:ea typeface="ＭＳ Ｐゴシック" pitchFamily="1" charset="-128"/>
              <a:cs typeface="ＭＳ Ｐゴシック" pitchFamily="1" charset="-128"/>
            </a:endParaRPr>
          </a:p>
        </p:txBody>
      </p:sp>
    </p:spTree>
    <p:extLst>
      <p:ext uri="{BB962C8B-B14F-4D97-AF65-F5344CB8AC3E}">
        <p14:creationId xmlns:p14="http://schemas.microsoft.com/office/powerpoint/2010/main" val="2473030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
          <p:cNvSpPr>
            <a:spLocks noGrp="1" noRot="1" noChangeAspect="1" noChangeArrowheads="1" noTextEdit="1"/>
          </p:cNvSpPr>
          <p:nvPr>
            <p:ph type="sldImg"/>
          </p:nvPr>
        </p:nvSpPr>
        <p:spPr>
          <a:solidFill>
            <a:srgbClr val="FFFFFF"/>
          </a:solidFill>
          <a:ln/>
        </p:spPr>
      </p:sp>
      <p:sp>
        <p:nvSpPr>
          <p:cNvPr id="27651" name="Rectangle 2"/>
          <p:cNvSpPr>
            <a:spLocks noGrp="1" noChangeArrowheads="1"/>
          </p:cNvSpPr>
          <p:nvPr>
            <p:ph type="body" idx="1"/>
          </p:nvPr>
        </p:nvSpPr>
        <p:spPr>
          <a:noFill/>
          <a:ln/>
        </p:spPr>
        <p:txBody>
          <a:bodyPr/>
          <a:lstStyle/>
          <a:p>
            <a:pPr marL="39688" eaLnBrk="1" hangingPunct="1">
              <a:spcBef>
                <a:spcPts val="450"/>
              </a:spcBef>
            </a:pPr>
            <a:r>
              <a:rPr lang="en-US">
                <a:solidFill>
                  <a:srgbClr val="000000"/>
                </a:solidFill>
                <a:latin typeface="Times New Roman" pitchFamily="1" charset="0"/>
                <a:ea typeface="Times New Roman" pitchFamily="1" charset="0"/>
                <a:cs typeface="Times New Roman" pitchFamily="1" charset="0"/>
                <a:sym typeface="Times New Roman" pitchFamily="1" charset="0"/>
              </a:rPr>
              <a:t>The correct answer is C. The commonality of the ETC was stressed in the lecture and is important to the function of both organelles</a:t>
            </a:r>
          </a:p>
          <a:p>
            <a:pPr marL="39688" eaLnBrk="1" hangingPunct="1">
              <a:spcBef>
                <a:spcPts val="450"/>
              </a:spcBef>
            </a:pPr>
            <a:r>
              <a:rPr lang="en-US">
                <a:solidFill>
                  <a:srgbClr val="000000"/>
                </a:solidFill>
                <a:latin typeface="Times New Roman" pitchFamily="1" charset="0"/>
                <a:ea typeface="Times New Roman" pitchFamily="1" charset="0"/>
                <a:cs typeface="Times New Roman" pitchFamily="1" charset="0"/>
                <a:sym typeface="Times New Roman" pitchFamily="1" charset="0"/>
              </a:rPr>
              <a:t>Answer A is incorrect because only chloroplasts use chlorophyll.</a:t>
            </a:r>
          </a:p>
          <a:p>
            <a:pPr marL="39688" eaLnBrk="1" hangingPunct="1">
              <a:spcBef>
                <a:spcPts val="450"/>
              </a:spcBef>
            </a:pPr>
            <a:r>
              <a:rPr lang="en-US">
                <a:solidFill>
                  <a:srgbClr val="000000"/>
                </a:solidFill>
                <a:latin typeface="Times New Roman" pitchFamily="1" charset="0"/>
                <a:ea typeface="Times New Roman" pitchFamily="1" charset="0"/>
                <a:cs typeface="Times New Roman" pitchFamily="1" charset="0"/>
                <a:sym typeface="Times New Roman" pitchFamily="1" charset="0"/>
              </a:rPr>
              <a:t>Answer B is incorrect because mitochondria produce CO</a:t>
            </a:r>
            <a:r>
              <a:rPr lang="en-US" baseline="-25000">
                <a:solidFill>
                  <a:srgbClr val="000000"/>
                </a:solidFill>
                <a:latin typeface="Times New Roman" pitchFamily="1" charset="0"/>
                <a:ea typeface="Times New Roman" pitchFamily="1" charset="0"/>
                <a:cs typeface="Times New Roman" pitchFamily="1" charset="0"/>
                <a:sym typeface="Times New Roman" pitchFamily="1" charset="0"/>
              </a:rPr>
              <a:t>2</a:t>
            </a:r>
            <a:r>
              <a:rPr lang="en-US">
                <a:solidFill>
                  <a:srgbClr val="000000"/>
                </a:solidFill>
                <a:latin typeface="Times New Roman" pitchFamily="1" charset="0"/>
                <a:ea typeface="Times New Roman" pitchFamily="1" charset="0"/>
                <a:cs typeface="Times New Roman" pitchFamily="1" charset="0"/>
                <a:sym typeface="Times New Roman" pitchFamily="1" charset="0"/>
              </a:rPr>
              <a:t>, while chloroplasts use it.</a:t>
            </a:r>
          </a:p>
          <a:p>
            <a:pPr marL="39688" eaLnBrk="1" hangingPunct="1">
              <a:spcBef>
                <a:spcPts val="450"/>
              </a:spcBef>
            </a:pPr>
            <a:r>
              <a:rPr lang="en-US">
                <a:solidFill>
                  <a:srgbClr val="000000"/>
                </a:solidFill>
                <a:latin typeface="Times New Roman" pitchFamily="1" charset="0"/>
                <a:ea typeface="Times New Roman" pitchFamily="1" charset="0"/>
                <a:cs typeface="Times New Roman" pitchFamily="1" charset="0"/>
                <a:sym typeface="Times New Roman" pitchFamily="1" charset="0"/>
              </a:rPr>
              <a:t>Answer D is incorrect, because mitochondria are used in all cells, but chloroplasts are only in the photosynthesizing cells of plants.</a:t>
            </a:r>
          </a:p>
          <a:p>
            <a:pPr marL="39688" eaLnBrk="1" hangingPunct="1">
              <a:spcBef>
                <a:spcPts val="450"/>
              </a:spcBef>
            </a:pPr>
            <a:r>
              <a:rPr lang="en-US">
                <a:solidFill>
                  <a:srgbClr val="000000"/>
                </a:solidFill>
                <a:latin typeface="Times New Roman" pitchFamily="1" charset="0"/>
                <a:ea typeface="Times New Roman" pitchFamily="1" charset="0"/>
                <a:cs typeface="Times New Roman" pitchFamily="1" charset="0"/>
                <a:sym typeface="Times New Roman" pitchFamily="1" charset="0"/>
              </a:rPr>
              <a:t>This question can be expanded in an in-class discussion of other similarities between these two organelles.</a:t>
            </a:r>
          </a:p>
          <a:p>
            <a:pPr marL="39688" eaLnBrk="1" hangingPunct="1">
              <a:spcBef>
                <a:spcPts val="450"/>
              </a:spcBef>
            </a:pPr>
            <a:r>
              <a:rPr lang="en-US">
                <a:solidFill>
                  <a:srgbClr val="000000"/>
                </a:solidFill>
                <a:latin typeface="Times New Roman" pitchFamily="1" charset="0"/>
                <a:ea typeface="Times New Roman" pitchFamily="1" charset="0"/>
                <a:cs typeface="Times New Roman" pitchFamily="1" charset="0"/>
                <a:sym typeface="Times New Roman" pitchFamily="1" charset="0"/>
              </a:rPr>
              <a:t>Some other similarities include:  production of an H+ gradient, production of ATP, use of energy transfer molecules (NADPH or NADH), double membrane structure, and the presence of a chromosome.</a:t>
            </a:r>
          </a:p>
        </p:txBody>
      </p:sp>
    </p:spTree>
    <p:extLst>
      <p:ext uri="{BB962C8B-B14F-4D97-AF65-F5344CB8AC3E}">
        <p14:creationId xmlns:p14="http://schemas.microsoft.com/office/powerpoint/2010/main" val="8317798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Rot="1" noChangeAspect="1" noChangeArrowheads="1" noTextEdit="1"/>
          </p:cNvSpPr>
          <p:nvPr>
            <p:ph type="sldImg"/>
          </p:nvPr>
        </p:nvSpPr>
        <p:spPr>
          <a:solidFill>
            <a:srgbClr val="FFFFFF"/>
          </a:solidFill>
          <a:ln/>
        </p:spPr>
      </p:sp>
      <p:sp>
        <p:nvSpPr>
          <p:cNvPr id="29699" name="Rectangle 2"/>
          <p:cNvSpPr>
            <a:spLocks noGrp="1" noChangeArrowheads="1"/>
          </p:cNvSpPr>
          <p:nvPr>
            <p:ph type="body" idx="1"/>
          </p:nvPr>
        </p:nvSpPr>
        <p:spPr>
          <a:noFill/>
          <a:ln/>
        </p:spPr>
        <p:txBody>
          <a:bodyPr/>
          <a:lstStyle/>
          <a:p>
            <a:pPr marL="39688" eaLnBrk="1" hangingPunct="1">
              <a:spcBef>
                <a:spcPts val="450"/>
              </a:spcBef>
            </a:pPr>
            <a:r>
              <a:rPr lang="en-US">
                <a:solidFill>
                  <a:srgbClr val="000000"/>
                </a:solidFill>
                <a:latin typeface="Times New Roman" pitchFamily="1" charset="0"/>
                <a:ea typeface="Times New Roman" pitchFamily="1" charset="0"/>
                <a:cs typeface="Times New Roman" pitchFamily="1" charset="0"/>
                <a:sym typeface="Times New Roman" pitchFamily="1" charset="0"/>
              </a:rPr>
              <a:t>The correct answer is B. O</a:t>
            </a:r>
            <a:r>
              <a:rPr lang="en-US" baseline="-25000">
                <a:solidFill>
                  <a:srgbClr val="000000"/>
                </a:solidFill>
                <a:latin typeface="Times New Roman" pitchFamily="1" charset="0"/>
                <a:ea typeface="Times New Roman" pitchFamily="1" charset="0"/>
                <a:cs typeface="Times New Roman" pitchFamily="1" charset="0"/>
                <a:sym typeface="Times New Roman" pitchFamily="1" charset="0"/>
              </a:rPr>
              <a:t>2</a:t>
            </a:r>
            <a:r>
              <a:rPr lang="en-US">
                <a:solidFill>
                  <a:srgbClr val="000000"/>
                </a:solidFill>
                <a:latin typeface="Times New Roman" pitchFamily="1" charset="0"/>
                <a:ea typeface="Times New Roman" pitchFamily="1" charset="0"/>
                <a:cs typeface="Times New Roman" pitchFamily="1" charset="0"/>
                <a:sym typeface="Times New Roman" pitchFamily="1" charset="0"/>
              </a:rPr>
              <a:t> production is one of the first events in photosynthesis and it is performed by Photosystem II. </a:t>
            </a:r>
          </a:p>
          <a:p>
            <a:pPr marL="39688" eaLnBrk="1" hangingPunct="1">
              <a:spcBef>
                <a:spcPts val="450"/>
              </a:spcBef>
            </a:pPr>
            <a:r>
              <a:rPr lang="en-US">
                <a:solidFill>
                  <a:srgbClr val="000000"/>
                </a:solidFill>
                <a:latin typeface="Times New Roman" pitchFamily="1" charset="0"/>
                <a:ea typeface="Times New Roman" pitchFamily="1" charset="0"/>
                <a:cs typeface="Times New Roman" pitchFamily="1" charset="0"/>
                <a:sym typeface="Times New Roman" pitchFamily="1" charset="0"/>
              </a:rPr>
              <a:t>Photosystem I produces NADPH.</a:t>
            </a:r>
          </a:p>
          <a:p>
            <a:pPr marL="39688" eaLnBrk="1" hangingPunct="1">
              <a:spcBef>
                <a:spcPts val="450"/>
              </a:spcBef>
            </a:pPr>
            <a:r>
              <a:rPr lang="en-US">
                <a:solidFill>
                  <a:srgbClr val="000000"/>
                </a:solidFill>
                <a:latin typeface="Times New Roman" pitchFamily="1" charset="0"/>
                <a:ea typeface="Times New Roman" pitchFamily="1" charset="0"/>
                <a:cs typeface="Times New Roman" pitchFamily="1" charset="0"/>
                <a:sym typeface="Times New Roman" pitchFamily="1" charset="0"/>
              </a:rPr>
              <a:t>Both photosystems add to the H+ gradient.</a:t>
            </a:r>
          </a:p>
          <a:p>
            <a:pPr marL="39688" eaLnBrk="1" hangingPunct="1">
              <a:spcBef>
                <a:spcPts val="450"/>
              </a:spcBef>
            </a:pPr>
            <a:r>
              <a:rPr lang="en-US">
                <a:solidFill>
                  <a:srgbClr val="000000"/>
                </a:solidFill>
                <a:latin typeface="Times New Roman" pitchFamily="1" charset="0"/>
                <a:ea typeface="Times New Roman" pitchFamily="1" charset="0"/>
                <a:cs typeface="Times New Roman" pitchFamily="1" charset="0"/>
                <a:sym typeface="Times New Roman" pitchFamily="1" charset="0"/>
              </a:rPr>
              <a:t>Neither produces ATP directly; ATP synthase does.  </a:t>
            </a:r>
          </a:p>
        </p:txBody>
      </p:sp>
    </p:spTree>
    <p:extLst>
      <p:ext uri="{BB962C8B-B14F-4D97-AF65-F5344CB8AC3E}">
        <p14:creationId xmlns:p14="http://schemas.microsoft.com/office/powerpoint/2010/main" val="28908911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
          <p:cNvSpPr>
            <a:spLocks noGrp="1" noRot="1" noChangeAspect="1" noChangeArrowheads="1" noTextEdit="1"/>
          </p:cNvSpPr>
          <p:nvPr>
            <p:ph type="sldImg"/>
          </p:nvPr>
        </p:nvSpPr>
        <p:spPr>
          <a:solidFill>
            <a:srgbClr val="FFFFFF"/>
          </a:solidFill>
          <a:ln/>
        </p:spPr>
      </p:sp>
      <p:sp>
        <p:nvSpPr>
          <p:cNvPr id="31747" name="Rectangle 2"/>
          <p:cNvSpPr>
            <a:spLocks noGrp="1" noChangeArrowheads="1"/>
          </p:cNvSpPr>
          <p:nvPr>
            <p:ph type="body" idx="1"/>
          </p:nvPr>
        </p:nvSpPr>
        <p:spPr>
          <a:noFill/>
          <a:ln/>
        </p:spPr>
        <p:txBody>
          <a:bodyPr/>
          <a:lstStyle/>
          <a:p>
            <a:pPr marL="39688" eaLnBrk="1" hangingPunct="1">
              <a:spcBef>
                <a:spcPts val="450"/>
              </a:spcBef>
            </a:pPr>
            <a:r>
              <a:rPr lang="en-US">
                <a:solidFill>
                  <a:srgbClr val="000000"/>
                </a:solidFill>
                <a:latin typeface="Times New Roman" pitchFamily="1" charset="0"/>
                <a:ea typeface="Times New Roman" pitchFamily="1" charset="0"/>
                <a:cs typeface="Times New Roman" pitchFamily="1" charset="0"/>
                <a:sym typeface="Times New Roman" pitchFamily="1" charset="0"/>
              </a:rPr>
              <a:t>The correct answer is A. Although some ATP is made directly in glycolysis and the citric acid cycle, most of the ATP is made when the electrons from NADH are used by the ETC in Oxidative Phosphorylation.  This should be stressed because this is why aerobic respiration is so much more efficient than anaerobic.</a:t>
            </a:r>
          </a:p>
          <a:p>
            <a:pPr marL="39688" eaLnBrk="1" hangingPunct="1">
              <a:spcBef>
                <a:spcPts val="450"/>
              </a:spcBef>
            </a:pPr>
            <a:r>
              <a:rPr lang="en-US">
                <a:solidFill>
                  <a:srgbClr val="000000"/>
                </a:solidFill>
                <a:latin typeface="Times New Roman" pitchFamily="1" charset="0"/>
                <a:ea typeface="Times New Roman" pitchFamily="1" charset="0"/>
                <a:cs typeface="Times New Roman" pitchFamily="1" charset="0"/>
                <a:sym typeface="Times New Roman" pitchFamily="1" charset="0"/>
              </a:rPr>
              <a:t>Answers B &amp; C:  As mentioned above, some ATP is made directly, but most is made by ATP synthase.</a:t>
            </a:r>
          </a:p>
          <a:p>
            <a:pPr marL="39688" eaLnBrk="1" hangingPunct="1">
              <a:spcBef>
                <a:spcPts val="450"/>
              </a:spcBef>
            </a:pPr>
            <a:r>
              <a:rPr lang="en-US">
                <a:solidFill>
                  <a:srgbClr val="000000"/>
                </a:solidFill>
                <a:latin typeface="Times New Roman" pitchFamily="1" charset="0"/>
                <a:ea typeface="Times New Roman" pitchFamily="1" charset="0"/>
                <a:cs typeface="Times New Roman" pitchFamily="1" charset="0"/>
                <a:sym typeface="Times New Roman" pitchFamily="1" charset="0"/>
              </a:rPr>
              <a:t>Answer D: Fermentation is not part of aerobic respiration and produces very little energy.</a:t>
            </a:r>
          </a:p>
        </p:txBody>
      </p:sp>
    </p:spTree>
    <p:extLst>
      <p:ext uri="{BB962C8B-B14F-4D97-AF65-F5344CB8AC3E}">
        <p14:creationId xmlns:p14="http://schemas.microsoft.com/office/powerpoint/2010/main" val="22070196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bwMode="auto">
          <a:noFill/>
          <a:ln>
            <a:miter lim="800000"/>
            <a:headEnd/>
            <a:tailEnd/>
          </a:ln>
        </p:spPr>
        <p:txBody>
          <a:bodyPr/>
          <a:lstStyle/>
          <a:p>
            <a:fld id="{65A03C03-DAB4-3E4C-B50F-F759BAD8B210}" type="slidenum">
              <a:rPr lang="en-US">
                <a:solidFill>
                  <a:prstClr val="black"/>
                </a:solidFill>
                <a:latin typeface="Calibri" pitchFamily="1" charset="0"/>
                <a:ea typeface="Arial" pitchFamily="1" charset="0"/>
                <a:cs typeface="Arial" pitchFamily="1" charset="0"/>
              </a:rPr>
              <a:pPr/>
              <a:t>57</a:t>
            </a:fld>
            <a:endParaRPr lang="en-US">
              <a:solidFill>
                <a:prstClr val="black"/>
              </a:solidFill>
              <a:latin typeface="Calibri" pitchFamily="1" charset="0"/>
              <a:ea typeface="Arial" pitchFamily="1" charset="0"/>
              <a:cs typeface="Arial" pitchFamily="1" charset="0"/>
            </a:endParaRPr>
          </a:p>
        </p:txBody>
      </p:sp>
      <p:sp>
        <p:nvSpPr>
          <p:cNvPr id="15363"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15364"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US">
              <a:ea typeface="ＭＳ Ｐゴシック" pitchFamily="1" charset="-128"/>
              <a:cs typeface="ＭＳ Ｐゴシック" pitchFamily="1" charset="-128"/>
            </a:endParaRPr>
          </a:p>
        </p:txBody>
      </p:sp>
    </p:spTree>
    <p:extLst>
      <p:ext uri="{BB962C8B-B14F-4D97-AF65-F5344CB8AC3E}">
        <p14:creationId xmlns:p14="http://schemas.microsoft.com/office/powerpoint/2010/main" val="37763691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730A126-F547-1646-9B7D-D4DF61088F1A}" type="slidenum">
              <a:rPr lang="en-US"/>
              <a:pPr/>
              <a:t>4</a:t>
            </a:fld>
            <a:endParaRPr lang="en-US"/>
          </a:p>
        </p:txBody>
      </p:sp>
      <p:sp>
        <p:nvSpPr>
          <p:cNvPr id="178178" name="Rectangle 2"/>
          <p:cNvSpPr>
            <a:spLocks noGrp="1" noRot="1" noChangeAspect="1" noChangeArrowheads="1" noTextEdit="1"/>
          </p:cNvSpPr>
          <p:nvPr>
            <p:ph type="sldImg"/>
          </p:nvPr>
        </p:nvSpPr>
        <p:spPr>
          <a:ln/>
        </p:spPr>
      </p:sp>
      <p:sp>
        <p:nvSpPr>
          <p:cNvPr id="178179" name="Rectangle 3"/>
          <p:cNvSpPr>
            <a:spLocks noGrp="1" noChangeArrowheads="1"/>
          </p:cNvSpPr>
          <p:nvPr>
            <p:ph type="body" idx="1"/>
          </p:nvPr>
        </p:nvSpPr>
        <p:spPr/>
        <p:txBody>
          <a:bodyPr/>
          <a:lstStyle/>
          <a:p>
            <a:r>
              <a:rPr lang="en-US" b="1"/>
              <a:t>Figure 9.1b The Relationship Between Photosynthesis and Cellular Respiration</a:t>
            </a:r>
          </a:p>
          <a:p>
            <a:endParaRPr lang="en-US"/>
          </a:p>
        </p:txBody>
      </p:sp>
    </p:spTree>
    <p:extLst>
      <p:ext uri="{BB962C8B-B14F-4D97-AF65-F5344CB8AC3E}">
        <p14:creationId xmlns:p14="http://schemas.microsoft.com/office/powerpoint/2010/main" val="10306383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9F782A8-93EE-AD40-ADB0-67C24484AD99}" type="slidenum">
              <a:rPr lang="en-US"/>
              <a:pPr/>
              <a:t>12</a:t>
            </a:fld>
            <a:endParaRPr lang="en-US"/>
          </a:p>
        </p:txBody>
      </p:sp>
      <p:sp>
        <p:nvSpPr>
          <p:cNvPr id="184322" name="Rectangle 2"/>
          <p:cNvSpPr>
            <a:spLocks noGrp="1" noRot="1" noChangeAspect="1" noChangeArrowheads="1" noTextEdit="1"/>
          </p:cNvSpPr>
          <p:nvPr>
            <p:ph type="sldImg"/>
          </p:nvPr>
        </p:nvSpPr>
        <p:spPr>
          <a:ln/>
        </p:spPr>
      </p:sp>
      <p:sp>
        <p:nvSpPr>
          <p:cNvPr id="184323" name="Rectangle 3"/>
          <p:cNvSpPr>
            <a:spLocks noGrp="1" noChangeArrowheads="1"/>
          </p:cNvSpPr>
          <p:nvPr>
            <p:ph type="body" idx="1"/>
          </p:nvPr>
        </p:nvSpPr>
        <p:spPr/>
        <p:txBody>
          <a:bodyPr/>
          <a:lstStyle/>
          <a:p>
            <a:r>
              <a:rPr lang="en-US" b="1"/>
              <a:t>Figure 9.3 An Overview of Photosynthesis</a:t>
            </a:r>
          </a:p>
        </p:txBody>
      </p:sp>
    </p:spTree>
    <p:extLst>
      <p:ext uri="{BB962C8B-B14F-4D97-AF65-F5344CB8AC3E}">
        <p14:creationId xmlns:p14="http://schemas.microsoft.com/office/powerpoint/2010/main" val="16215706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0D6A3E4-DD7A-2E46-9FDA-D37C2394E3A0}" type="slidenum">
              <a:rPr lang="en-US" smtClean="0"/>
              <a:pPr/>
              <a:t>13</a:t>
            </a:fld>
            <a:endParaRPr lang="en-US"/>
          </a:p>
        </p:txBody>
      </p:sp>
    </p:spTree>
    <p:extLst>
      <p:ext uri="{BB962C8B-B14F-4D97-AF65-F5344CB8AC3E}">
        <p14:creationId xmlns:p14="http://schemas.microsoft.com/office/powerpoint/2010/main" val="814094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0D6A3E4-DD7A-2E46-9FDA-D37C2394E3A0}" type="slidenum">
              <a:rPr lang="en-US" smtClean="0"/>
              <a:pPr/>
              <a:t>14</a:t>
            </a:fld>
            <a:endParaRPr lang="en-US"/>
          </a:p>
        </p:txBody>
      </p:sp>
    </p:spTree>
    <p:extLst>
      <p:ext uri="{BB962C8B-B14F-4D97-AF65-F5344CB8AC3E}">
        <p14:creationId xmlns:p14="http://schemas.microsoft.com/office/powerpoint/2010/main" val="21010934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090F7D4-38BE-E744-9984-FD104C83F5EF}" type="slidenum">
              <a:rPr lang="en-US"/>
              <a:pPr/>
              <a:t>15</a:t>
            </a:fld>
            <a:endParaRPr lang="en-US"/>
          </a:p>
        </p:txBody>
      </p:sp>
      <p:sp>
        <p:nvSpPr>
          <p:cNvPr id="197634" name="Rectangle 2"/>
          <p:cNvSpPr>
            <a:spLocks noGrp="1" noRot="1" noChangeAspect="1" noChangeArrowheads="1" noTextEdit="1"/>
          </p:cNvSpPr>
          <p:nvPr>
            <p:ph type="sldImg"/>
          </p:nvPr>
        </p:nvSpPr>
        <p:spPr>
          <a:ln/>
        </p:spPr>
      </p:sp>
      <p:sp>
        <p:nvSpPr>
          <p:cNvPr id="197635" name="Rectangle 3"/>
          <p:cNvSpPr>
            <a:spLocks noGrp="1" noChangeArrowheads="1"/>
          </p:cNvSpPr>
          <p:nvPr>
            <p:ph type="body" idx="1"/>
          </p:nvPr>
        </p:nvSpPr>
        <p:spPr/>
        <p:txBody>
          <a:bodyPr/>
          <a:lstStyle/>
          <a:p>
            <a:r>
              <a:rPr lang="en-US" b="1"/>
              <a:t>Figure 9.7 The Light Reactions Are Conducted by Two Linked Photosystems</a:t>
            </a:r>
          </a:p>
        </p:txBody>
      </p:sp>
    </p:spTree>
    <p:extLst>
      <p:ext uri="{BB962C8B-B14F-4D97-AF65-F5344CB8AC3E}">
        <p14:creationId xmlns:p14="http://schemas.microsoft.com/office/powerpoint/2010/main" val="6488026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428A13-3A39-734C-8C27-6A4211F4B86A}" type="slidenum">
              <a:rPr lang="en-US"/>
              <a:pPr/>
              <a:t>19</a:t>
            </a:fld>
            <a:endParaRPr lang="en-US"/>
          </a:p>
        </p:txBody>
      </p:sp>
      <p:sp>
        <p:nvSpPr>
          <p:cNvPr id="206850" name="Rectangle 2"/>
          <p:cNvSpPr>
            <a:spLocks noGrp="1" noRot="1" noChangeAspect="1" noChangeArrowheads="1" noTextEdit="1"/>
          </p:cNvSpPr>
          <p:nvPr>
            <p:ph type="sldImg"/>
          </p:nvPr>
        </p:nvSpPr>
        <p:spPr>
          <a:ln/>
        </p:spPr>
      </p:sp>
      <p:sp>
        <p:nvSpPr>
          <p:cNvPr id="206851" name="Rectangle 3"/>
          <p:cNvSpPr>
            <a:spLocks noGrp="1" noChangeArrowheads="1"/>
          </p:cNvSpPr>
          <p:nvPr>
            <p:ph type="body" idx="1"/>
          </p:nvPr>
        </p:nvSpPr>
        <p:spPr/>
        <p:txBody>
          <a:bodyPr/>
          <a:lstStyle/>
          <a:p>
            <a:r>
              <a:rPr lang="en-US" b="1"/>
              <a:t>Figure 9.8c How the Light Reactions Generate Energy Carriers</a:t>
            </a:r>
          </a:p>
        </p:txBody>
      </p:sp>
    </p:spTree>
    <p:extLst>
      <p:ext uri="{BB962C8B-B14F-4D97-AF65-F5344CB8AC3E}">
        <p14:creationId xmlns:p14="http://schemas.microsoft.com/office/powerpoint/2010/main" val="19692396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0D6A3E4-DD7A-2E46-9FDA-D37C2394E3A0}" type="slidenum">
              <a:rPr lang="en-US" smtClean="0"/>
              <a:pPr/>
              <a:t>21</a:t>
            </a:fld>
            <a:endParaRPr lang="en-US"/>
          </a:p>
        </p:txBody>
      </p:sp>
    </p:spTree>
    <p:extLst>
      <p:ext uri="{BB962C8B-B14F-4D97-AF65-F5344CB8AC3E}">
        <p14:creationId xmlns:p14="http://schemas.microsoft.com/office/powerpoint/2010/main" val="16899134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727D1E2-9274-5E40-907D-3271AE2ECE5C}" type="slidenum">
              <a:rPr lang="en-US"/>
              <a:pPr/>
              <a:t>24</a:t>
            </a:fld>
            <a:endParaRPr lang="en-US"/>
          </a:p>
        </p:txBody>
      </p:sp>
      <p:sp>
        <p:nvSpPr>
          <p:cNvPr id="208898" name="Rectangle 2"/>
          <p:cNvSpPr>
            <a:spLocks noGrp="1" noRot="1" noChangeAspect="1" noChangeArrowheads="1" noTextEdit="1"/>
          </p:cNvSpPr>
          <p:nvPr>
            <p:ph type="sldImg"/>
          </p:nvPr>
        </p:nvSpPr>
        <p:spPr>
          <a:ln/>
        </p:spPr>
      </p:sp>
      <p:sp>
        <p:nvSpPr>
          <p:cNvPr id="208899" name="Rectangle 3"/>
          <p:cNvSpPr>
            <a:spLocks noGrp="1" noChangeArrowheads="1"/>
          </p:cNvSpPr>
          <p:nvPr>
            <p:ph type="body" idx="1"/>
          </p:nvPr>
        </p:nvSpPr>
        <p:spPr/>
        <p:txBody>
          <a:bodyPr/>
          <a:lstStyle/>
          <a:p>
            <a:r>
              <a:rPr lang="en-US" b="1"/>
              <a:t>Figure 9.9 The Calvin Cycle Converts Carbon Dioxide into Sugar </a:t>
            </a:r>
            <a:endParaRPr lang="en-US"/>
          </a:p>
          <a:p>
            <a:r>
              <a:rPr lang="en-US"/>
              <a:t>The Calvin cycle reactions fix carbon by turning CO</a:t>
            </a:r>
            <a:r>
              <a:rPr lang="en-US" baseline="-25000"/>
              <a:t>2</a:t>
            </a:r>
            <a:r>
              <a:rPr lang="en-US"/>
              <a:t> into sugar molecules using energy delivered by ATP, and electrons and protons delivered by NADPH.</a:t>
            </a:r>
          </a:p>
        </p:txBody>
      </p:sp>
    </p:spTree>
    <p:extLst>
      <p:ext uri="{BB962C8B-B14F-4D97-AF65-F5344CB8AC3E}">
        <p14:creationId xmlns:p14="http://schemas.microsoft.com/office/powerpoint/2010/main" val="36995625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294A7C8A-51D2-429C-AE15-C750066C64C4}" type="datetimeFigureOut">
              <a:rPr lang="en-US"/>
              <a:pPr>
                <a:defRPr/>
              </a:pPr>
              <a:t>2/27/2014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CD76E54-87FE-4281-B576-EE7277B2CCF0}"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832D230-50CF-4C08-BD06-99488D9400FD}" type="datetimeFigureOut">
              <a:rPr lang="en-US"/>
              <a:pPr>
                <a:defRPr/>
              </a:pPr>
              <a:t>2/27/2014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C6631A7-B89D-4B27-846E-3DE0D25A2A03}"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939CD1B-DF4F-46D3-907C-7130ED1D9F67}" type="datetimeFigureOut">
              <a:rPr lang="en-US"/>
              <a:pPr>
                <a:defRPr/>
              </a:pPr>
              <a:t>2/27/2014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1FE55C8-1B00-40D3-A639-EA8B05D9D54B}"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r>
              <a:rPr lang="en-US">
                <a:solidFill>
                  <a:srgbClr val="000000"/>
                </a:solidFill>
              </a:rPr>
              <a:t>© 2009 W.W. Norton &amp; Company, Inc. DISCOVER BIOLOGY 4/e</a:t>
            </a:r>
          </a:p>
        </p:txBody>
      </p:sp>
      <p:sp>
        <p:nvSpPr>
          <p:cNvPr id="5" name="Rectangle 3"/>
          <p:cNvSpPr>
            <a:spLocks noGrp="1" noChangeArrowheads="1"/>
          </p:cNvSpPr>
          <p:nvPr>
            <p:ph type="sldNum" sz="quarter" idx="11"/>
          </p:nvPr>
        </p:nvSpPr>
        <p:spPr>
          <a:ln/>
        </p:spPr>
        <p:txBody>
          <a:bodyPr/>
          <a:lstStyle>
            <a:lvl1pPr>
              <a:defRPr/>
            </a:lvl1pPr>
          </a:lstStyle>
          <a:p>
            <a:pPr>
              <a:defRPr/>
            </a:pPr>
            <a:fld id="{F13F1DFA-A37D-7448-8C24-B2793056B69F}" type="slidenum">
              <a:rPr lang="en-US">
                <a:solidFill>
                  <a:srgbClr val="000000"/>
                </a:solidFill>
              </a:rPr>
              <a:pPr>
                <a:defRPr/>
              </a:pPr>
              <a:t>‹#›</a:t>
            </a:fld>
            <a:endParaRPr lang="en-US">
              <a:solidFill>
                <a:srgbClr val="000000"/>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000000"/>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6D09BE98-FF13-462F-B0E3-F478EDB943F6}" type="datetimeFigureOut">
              <a:rPr lang="en-US"/>
              <a:pPr>
                <a:defRPr/>
              </a:pPr>
              <a:t>2/27/2014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B9C15CD-0A3D-450F-A3C1-D52C4020E32A}" type="slidenum">
              <a:rPr lang="en-US"/>
              <a:pPr>
                <a:defRPr/>
              </a:pPr>
              <a:t>‹#›</a:t>
            </a:fld>
            <a:endParaRPr lang="en-US" dirty="0"/>
          </a:p>
        </p:txBody>
      </p:sp>
    </p:spTree>
    <p:extLst>
      <p:ext uri="{BB962C8B-B14F-4D97-AF65-F5344CB8AC3E}">
        <p14:creationId xmlns:p14="http://schemas.microsoft.com/office/powerpoint/2010/main" val="40860544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58DF5C5-D98B-46D4-8CB9-B4EAD3E54FA0}" type="datetimeFigureOut">
              <a:rPr lang="en-US"/>
              <a:pPr>
                <a:defRPr/>
              </a:pPr>
              <a:t>2/27/2014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3C3DBAA-12F7-4D62-A351-A3296A1D5BFB}"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EC49EDA-BD31-4779-BB9F-7676477C1359}" type="datetimeFigureOut">
              <a:rPr lang="en-US"/>
              <a:pPr>
                <a:defRPr/>
              </a:pPr>
              <a:t>2/27/2014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3058547-0B6E-49EE-91CA-D3724E554AC4}"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FA55A806-220A-4A24-B7E8-13A858374919}" type="datetimeFigureOut">
              <a:rPr lang="en-US"/>
              <a:pPr>
                <a:defRPr/>
              </a:pPr>
              <a:t>2/27/2014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6C5E072-7DE0-4973-9B3B-4BC0086CED30}"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5115EA3B-1E87-46A4-8ADE-D8788D98984E}" type="datetimeFigureOut">
              <a:rPr lang="en-US"/>
              <a:pPr>
                <a:defRPr/>
              </a:pPr>
              <a:t>2/27/2014</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5CD6AAA8-F3E8-4308-80EF-0338A1BE61FD}"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D2F746E-AA32-46EA-8F3D-562DF42F2E0A}" type="datetimeFigureOut">
              <a:rPr lang="en-US"/>
              <a:pPr>
                <a:defRPr/>
              </a:pPr>
              <a:t>2/27/2014</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9A3A96CC-5A86-49F3-80B9-DBF511897D53}"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8ACEFC0-91C1-4D0C-AB71-2CDB99B342E6}" type="datetimeFigureOut">
              <a:rPr lang="en-US"/>
              <a:pPr>
                <a:defRPr/>
              </a:pPr>
              <a:t>2/27/2014</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EE1E0AFE-BC9D-463A-93C4-4C0324E801F8}"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A113802-9B9A-418B-A92F-EC0005B19548}" type="datetimeFigureOut">
              <a:rPr lang="en-US"/>
              <a:pPr>
                <a:defRPr/>
              </a:pPr>
              <a:t>2/27/2014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81F9ED1-FA2D-4F61-AB73-1F99E4D2447F}"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7F70316-6E8C-4A33-BA3E-D3FA3D196C88}" type="datetimeFigureOut">
              <a:rPr lang="en-US"/>
              <a:pPr>
                <a:defRPr/>
              </a:pPr>
              <a:t>2/27/2014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C5A3845-D565-456A-A519-A501A5A492FD}"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E6EC1B49-A952-4AC9-A32F-B2CCD6FCB4A9}" type="datetimeFigureOut">
              <a:rPr lang="en-US"/>
              <a:pPr>
                <a:defRPr/>
              </a:pPr>
              <a:t>2/27/2014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DC4F5160-43FD-4582-A098-41D2BB93787E}"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solidFill>
                  <a:schemeClr val="tx1"/>
                </a:solidFill>
              </a:defRPr>
            </a:lvl1pPr>
          </a:lstStyle>
          <a:p>
            <a:pPr defTabSz="914400">
              <a:defRPr/>
            </a:pPr>
            <a:r>
              <a:rPr lang="en-US">
                <a:solidFill>
                  <a:srgbClr val="000000"/>
                </a:solidFill>
                <a:latin typeface="Arial" pitchFamily="1" charset="0"/>
                <a:cs typeface="+mn-cs"/>
                <a:sym typeface="Arial" pitchFamily="1" charset="0"/>
              </a:rPr>
              <a:t>© 2009 W.W. Norton &amp; Company, Inc. DISCOVER BIOLOGY 4/e</a:t>
            </a:r>
          </a:p>
        </p:txBody>
      </p:sp>
      <p:sp>
        <p:nvSpPr>
          <p:cNvPr id="4099"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Black" pitchFamily="1" charset="0"/>
              </a:defRPr>
            </a:lvl1pPr>
          </a:lstStyle>
          <a:p>
            <a:pPr defTabSz="914400">
              <a:defRPr/>
            </a:pPr>
            <a:fld id="{6B29A7E7-DBFD-8B40-90B1-8D8953137F3C}" type="slidenum">
              <a:rPr lang="en-US">
                <a:solidFill>
                  <a:srgbClr val="000000"/>
                </a:solidFill>
                <a:cs typeface="+mn-cs"/>
                <a:sym typeface="Arial" pitchFamily="1" charset="0"/>
              </a:rPr>
              <a:pPr defTabSz="914400">
                <a:defRPr/>
              </a:pPr>
              <a:t>‹#›</a:t>
            </a:fld>
            <a:endParaRPr lang="en-US">
              <a:solidFill>
                <a:srgbClr val="000000"/>
              </a:solidFill>
              <a:cs typeface="+mn-cs"/>
              <a:sym typeface="Arial" pitchFamily="1" charset="0"/>
            </a:endParaRPr>
          </a:p>
        </p:txBody>
      </p:sp>
      <p:grpSp>
        <p:nvGrpSpPr>
          <p:cNvPr id="2" name="Group 4"/>
          <p:cNvGrpSpPr>
            <a:grpSpLocks/>
          </p:cNvGrpSpPr>
          <p:nvPr/>
        </p:nvGrpSpPr>
        <p:grpSpPr bwMode="auto">
          <a:xfrm>
            <a:off x="0" y="0"/>
            <a:ext cx="9144000" cy="546100"/>
            <a:chOff x="0" y="0"/>
            <a:chExt cx="5760" cy="344"/>
          </a:xfrm>
        </p:grpSpPr>
        <p:sp>
          <p:nvSpPr>
            <p:cNvPr id="4101"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defTabSz="914400">
                <a:defRPr/>
              </a:pPr>
              <a:endParaRPr lang="en-US" sz="2400" dirty="0">
                <a:solidFill>
                  <a:srgbClr val="000000"/>
                </a:solidFill>
                <a:latin typeface="Times New Roman" pitchFamily="124" charset="0"/>
                <a:cs typeface="+mn-cs"/>
                <a:sym typeface="Arial" charset="0"/>
              </a:endParaRPr>
            </a:p>
          </p:txBody>
        </p:sp>
        <p:sp>
          <p:nvSpPr>
            <p:cNvPr id="4102"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defTabSz="914400">
                <a:defRPr/>
              </a:pPr>
              <a:endParaRPr lang="en-US" sz="2400" dirty="0">
                <a:solidFill>
                  <a:srgbClr val="000000"/>
                </a:solidFill>
                <a:latin typeface="Times New Roman" pitchFamily="124" charset="0"/>
                <a:cs typeface="+mn-cs"/>
                <a:sym typeface="Arial" charset="0"/>
              </a:endParaRPr>
            </a:p>
          </p:txBody>
        </p:sp>
        <p:sp>
          <p:nvSpPr>
            <p:cNvPr id="4103"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defTabSz="914400">
                <a:defRPr/>
              </a:pPr>
              <a:endParaRPr lang="en-US" dirty="0">
                <a:solidFill>
                  <a:srgbClr val="84B43A"/>
                </a:solidFill>
                <a:cs typeface="+mn-cs"/>
                <a:sym typeface="Arial" charset="0"/>
              </a:endParaRPr>
            </a:p>
          </p:txBody>
        </p:sp>
        <p:sp>
          <p:nvSpPr>
            <p:cNvPr id="4104"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defTabSz="914400">
                <a:defRPr/>
              </a:pPr>
              <a:endParaRPr lang="en-US" dirty="0">
                <a:solidFill>
                  <a:srgbClr val="84B43A"/>
                </a:solidFill>
                <a:cs typeface="+mn-cs"/>
                <a:sym typeface="Arial" charset="0"/>
              </a:endParaRPr>
            </a:p>
          </p:txBody>
        </p:sp>
        <p:sp>
          <p:nvSpPr>
            <p:cNvPr id="4105"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defTabSz="914400">
                <a:defRPr/>
              </a:pPr>
              <a:endParaRPr lang="en-US" dirty="0">
                <a:solidFill>
                  <a:srgbClr val="1F431F"/>
                </a:solidFill>
                <a:cs typeface="+mn-cs"/>
                <a:sym typeface="Arial" charset="0"/>
              </a:endParaRPr>
            </a:p>
          </p:txBody>
        </p:sp>
        <p:sp>
          <p:nvSpPr>
            <p:cNvPr id="4106"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defTabSz="914400">
                <a:defRPr/>
              </a:pPr>
              <a:endParaRPr lang="en-US" dirty="0">
                <a:solidFill>
                  <a:srgbClr val="84B43A"/>
                </a:solidFill>
                <a:cs typeface="+mn-cs"/>
                <a:sym typeface="Arial" charset="0"/>
              </a:endParaRPr>
            </a:p>
          </p:txBody>
        </p:sp>
        <p:sp>
          <p:nvSpPr>
            <p:cNvPr id="4107"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defTabSz="914400">
                <a:defRPr/>
              </a:pPr>
              <a:endParaRPr lang="en-US" sz="2400" dirty="0">
                <a:solidFill>
                  <a:srgbClr val="000000"/>
                </a:solidFill>
                <a:latin typeface="Times New Roman" pitchFamily="124" charset="0"/>
                <a:cs typeface="+mn-cs"/>
                <a:sym typeface="Arial" charset="0"/>
              </a:endParaRPr>
            </a:p>
          </p:txBody>
        </p:sp>
        <p:sp>
          <p:nvSpPr>
            <p:cNvPr id="4108"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defTabSz="914400">
                <a:defRPr/>
              </a:pPr>
              <a:endParaRPr lang="en-US" dirty="0">
                <a:solidFill>
                  <a:srgbClr val="1F431F"/>
                </a:solidFill>
                <a:cs typeface="+mn-cs"/>
                <a:sym typeface="Arial" charset="0"/>
              </a:endParaRPr>
            </a:p>
          </p:txBody>
        </p:sp>
        <p:sp>
          <p:nvSpPr>
            <p:cNvPr id="4109"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defTabSz="914400">
                <a:defRPr/>
              </a:pPr>
              <a:endParaRPr lang="en-US" dirty="0">
                <a:solidFill>
                  <a:srgbClr val="1F431F"/>
                </a:solidFill>
                <a:cs typeface="+mn-cs"/>
                <a:sym typeface="Arial" charset="0"/>
              </a:endParaRPr>
            </a:p>
          </p:txBody>
        </p:sp>
      </p:grpSp>
      <p:sp>
        <p:nvSpPr>
          <p:cNvPr id="13317" name="Rectangle 14"/>
          <p:cNvSpPr>
            <a:spLocks noGrp="1" noChangeArrowheads="1"/>
          </p:cNvSpPr>
          <p:nvPr>
            <p:ph type="title"/>
          </p:nvPr>
        </p:nvSpPr>
        <p:spPr bwMode="auto">
          <a:xfrm>
            <a:off x="457200" y="457200"/>
            <a:ext cx="82296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8"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12"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200">
                <a:solidFill>
                  <a:schemeClr val="tx1"/>
                </a:solidFill>
                <a:latin typeface="Arial" charset="0"/>
                <a:sym typeface="Arial" charset="0"/>
              </a:defRPr>
            </a:lvl1pPr>
          </a:lstStyle>
          <a:p>
            <a:pPr defTabSz="914400">
              <a:defRPr/>
            </a:pPr>
            <a:endParaRPr lang="en-US">
              <a:solidFill>
                <a:srgbClr val="000000"/>
              </a:solidFill>
              <a:cs typeface="+mn-cs"/>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Lst>
  <p:hf hdr="0" dt="0"/>
  <p:txStyles>
    <p:titleStyle>
      <a:lvl1pPr algn="l" rtl="0" eaLnBrk="0" fontAlgn="base" hangingPunct="0">
        <a:spcBef>
          <a:spcPct val="0"/>
        </a:spcBef>
        <a:spcAft>
          <a:spcPct val="0"/>
        </a:spcAft>
        <a:defRPr sz="4400">
          <a:solidFill>
            <a:schemeClr val="tx1"/>
          </a:solidFill>
          <a:latin typeface="+mj-lt"/>
          <a:ea typeface="ＭＳ Ｐゴシック" pitchFamily="1" charset="-128"/>
          <a:cs typeface="ＭＳ Ｐゴシック" pitchFamily="1" charset="-128"/>
        </a:defRPr>
      </a:lvl1pPr>
      <a:lvl2pPr algn="l" rtl="0" eaLnBrk="0" fontAlgn="base" hangingPunct="0">
        <a:spcBef>
          <a:spcPct val="0"/>
        </a:spcBef>
        <a:spcAft>
          <a:spcPct val="0"/>
        </a:spcAft>
        <a:defRPr sz="4400">
          <a:solidFill>
            <a:schemeClr val="tx1"/>
          </a:solidFill>
          <a:latin typeface="Arial" charset="0"/>
          <a:ea typeface="ＭＳ Ｐゴシック" pitchFamily="1" charset="-128"/>
          <a:cs typeface="ＭＳ Ｐゴシック" pitchFamily="1" charset="-128"/>
        </a:defRPr>
      </a:lvl2pPr>
      <a:lvl3pPr algn="l" rtl="0" eaLnBrk="0" fontAlgn="base" hangingPunct="0">
        <a:spcBef>
          <a:spcPct val="0"/>
        </a:spcBef>
        <a:spcAft>
          <a:spcPct val="0"/>
        </a:spcAft>
        <a:defRPr sz="4400">
          <a:solidFill>
            <a:schemeClr val="tx1"/>
          </a:solidFill>
          <a:latin typeface="Arial" charset="0"/>
          <a:ea typeface="ＭＳ Ｐゴシック" pitchFamily="1" charset="-128"/>
          <a:cs typeface="ＭＳ Ｐゴシック" pitchFamily="1" charset="-128"/>
        </a:defRPr>
      </a:lvl3pPr>
      <a:lvl4pPr algn="l" rtl="0" eaLnBrk="0" fontAlgn="base" hangingPunct="0">
        <a:spcBef>
          <a:spcPct val="0"/>
        </a:spcBef>
        <a:spcAft>
          <a:spcPct val="0"/>
        </a:spcAft>
        <a:defRPr sz="4400">
          <a:solidFill>
            <a:schemeClr val="tx1"/>
          </a:solidFill>
          <a:latin typeface="Arial" charset="0"/>
          <a:ea typeface="ＭＳ Ｐゴシック" pitchFamily="1" charset="-128"/>
          <a:cs typeface="ＭＳ Ｐゴシック" pitchFamily="1" charset="-128"/>
        </a:defRPr>
      </a:lvl4pPr>
      <a:lvl5pPr algn="l" rtl="0" eaLnBrk="0" fontAlgn="base" hangingPunct="0">
        <a:spcBef>
          <a:spcPct val="0"/>
        </a:spcBef>
        <a:spcAft>
          <a:spcPct val="0"/>
        </a:spcAft>
        <a:defRPr sz="4400">
          <a:solidFill>
            <a:schemeClr val="tx1"/>
          </a:solidFill>
          <a:latin typeface="Arial" charset="0"/>
          <a:ea typeface="ＭＳ Ｐゴシック" pitchFamily="1" charset="-128"/>
          <a:cs typeface="ＭＳ Ｐゴシック" pitchFamily="1" charset="-128"/>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1" charset="2"/>
        <a:buChar char="n"/>
        <a:defRPr sz="3200">
          <a:solidFill>
            <a:schemeClr val="tx1"/>
          </a:solidFill>
          <a:latin typeface="+mn-lt"/>
          <a:ea typeface="ＭＳ Ｐゴシック" pitchFamily="1" charset="-128"/>
          <a:cs typeface="ＭＳ Ｐゴシック" pitchFamily="1" charset="-128"/>
        </a:defRPr>
      </a:lvl1pPr>
      <a:lvl2pPr marL="742950" indent="-285750" algn="l" rtl="0" eaLnBrk="0" fontAlgn="base" hangingPunct="0">
        <a:spcBef>
          <a:spcPct val="20000"/>
        </a:spcBef>
        <a:spcAft>
          <a:spcPct val="0"/>
        </a:spcAft>
        <a:buClr>
          <a:schemeClr val="accent2"/>
        </a:buClr>
        <a:buSzPct val="80000"/>
        <a:buFont typeface="Wingdings" pitchFamily="1" charset="2"/>
        <a:buChar char="¨"/>
        <a:defRPr sz="2800">
          <a:solidFill>
            <a:schemeClr val="tx1"/>
          </a:solidFill>
          <a:latin typeface="+mn-lt"/>
          <a:ea typeface="ＭＳ Ｐゴシック" pitchFamily="1" charset="-128"/>
        </a:defRPr>
      </a:lvl2pPr>
      <a:lvl3pPr marL="1143000" indent="-228600" algn="l" rtl="0" eaLnBrk="0" fontAlgn="base" hangingPunct="0">
        <a:spcBef>
          <a:spcPct val="20000"/>
        </a:spcBef>
        <a:spcAft>
          <a:spcPct val="0"/>
        </a:spcAft>
        <a:buClr>
          <a:schemeClr val="bg2"/>
        </a:buClr>
        <a:buSzPct val="65000"/>
        <a:buFont typeface="Wingdings" pitchFamily="1" charset="2"/>
        <a:buChar char="n"/>
        <a:defRPr sz="2400">
          <a:solidFill>
            <a:schemeClr val="tx1"/>
          </a:solidFill>
          <a:latin typeface="+mn-lt"/>
          <a:ea typeface="ＭＳ Ｐゴシック" pitchFamily="1" charset="-128"/>
        </a:defRPr>
      </a:lvl3pPr>
      <a:lvl4pPr marL="1600200" indent="-228600" algn="l" rtl="0" eaLnBrk="0" fontAlgn="base" hangingPunct="0">
        <a:spcBef>
          <a:spcPct val="20000"/>
        </a:spcBef>
        <a:spcAft>
          <a:spcPct val="0"/>
        </a:spcAft>
        <a:buClr>
          <a:schemeClr val="accent2"/>
        </a:buClr>
        <a:buSzPct val="70000"/>
        <a:buFont typeface="Wingdings" pitchFamily="1" charset="2"/>
        <a:buChar char="¨"/>
        <a:defRPr sz="2000">
          <a:solidFill>
            <a:schemeClr val="tx1"/>
          </a:solidFill>
          <a:latin typeface="+mn-lt"/>
          <a:ea typeface="ＭＳ Ｐゴシック" pitchFamily="1" charset="-128"/>
        </a:defRPr>
      </a:lvl4pPr>
      <a:lvl5pPr marL="2057400" indent="-228600" algn="l" rtl="0" eaLnBrk="0" fontAlgn="base" hangingPunct="0">
        <a:spcBef>
          <a:spcPct val="20000"/>
        </a:spcBef>
        <a:spcAft>
          <a:spcPct val="0"/>
        </a:spcAft>
        <a:buClr>
          <a:schemeClr val="bg2"/>
        </a:buClr>
        <a:buFont typeface="Wingdings" pitchFamily="1" charset="2"/>
        <a:buChar char="§"/>
        <a:defRPr sz="2000">
          <a:solidFill>
            <a:schemeClr val="tx1"/>
          </a:solidFill>
          <a:latin typeface="+mn-lt"/>
          <a:ea typeface="ＭＳ Ｐゴシック" pitchFamily="1" charset="-128"/>
        </a:defRPr>
      </a:lvl5pPr>
      <a:lvl6pPr marL="2514600" indent="-228600" algn="l" rtl="0" fontAlgn="base">
        <a:spcBef>
          <a:spcPct val="20000"/>
        </a:spcBef>
        <a:spcAft>
          <a:spcPct val="0"/>
        </a:spcAft>
        <a:buClr>
          <a:schemeClr val="bg2"/>
        </a:buClr>
        <a:buFont typeface="Wingdings"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4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ctrTitle"/>
          </p:nvPr>
        </p:nvSpPr>
        <p:spPr>
          <a:xfrm>
            <a:off x="763588" y="2993571"/>
            <a:ext cx="7923212" cy="1752600"/>
          </a:xfrm>
          <a:effectLst>
            <a:outerShdw blurRad="25400" dist="12700" dir="2700000" algn="ctr" rotWithShape="0">
              <a:schemeClr val="tx1">
                <a:alpha val="74998"/>
              </a:schemeClr>
            </a:outerShdw>
          </a:effectLst>
        </p:spPr>
        <p:txBody>
          <a:bodyPr>
            <a:normAutofit/>
          </a:bodyPr>
          <a:lstStyle/>
          <a:p>
            <a:pPr eaLnBrk="1" hangingPunct="1">
              <a:defRPr/>
            </a:pPr>
            <a:r>
              <a:rPr lang="en-US" sz="6000" b="1" dirty="0" smtClean="0">
                <a:solidFill>
                  <a:srgbClr val="E03C3C"/>
                </a:solidFill>
                <a:ea typeface="+mj-ea"/>
                <a:cs typeface="+mj-cs"/>
              </a:rPr>
              <a:t>Free Biology Tutoring</a:t>
            </a:r>
            <a:endParaRPr lang="en-US" sz="4800" b="1" dirty="0">
              <a:ea typeface="+mj-ea"/>
              <a:cs typeface="+mj-cs"/>
            </a:endParaRPr>
          </a:p>
        </p:txBody>
      </p:sp>
      <p:sp>
        <p:nvSpPr>
          <p:cNvPr id="14339" name="Rectangle 3"/>
          <p:cNvSpPr>
            <a:spLocks noGrp="1" noChangeArrowheads="1"/>
          </p:cNvSpPr>
          <p:nvPr>
            <p:ph type="subTitle" idx="1"/>
          </p:nvPr>
        </p:nvSpPr>
        <p:spPr>
          <a:xfrm>
            <a:off x="0" y="783771"/>
            <a:ext cx="8839200" cy="2209800"/>
          </a:xfrm>
        </p:spPr>
        <p:txBody>
          <a:bodyPr rtlCol="0">
            <a:normAutofit/>
          </a:bodyPr>
          <a:lstStyle/>
          <a:p>
            <a:pPr eaLnBrk="1" fontAlgn="auto" hangingPunct="1">
              <a:lnSpc>
                <a:spcPct val="90000"/>
              </a:lnSpc>
              <a:spcAft>
                <a:spcPts val="0"/>
              </a:spcAft>
              <a:defRPr/>
            </a:pPr>
            <a:r>
              <a:rPr lang="en-US" sz="2800" b="1" dirty="0" smtClean="0"/>
              <a:t>Not Happy with your grade?</a:t>
            </a:r>
          </a:p>
          <a:p>
            <a:pPr eaLnBrk="1" fontAlgn="auto" hangingPunct="1">
              <a:lnSpc>
                <a:spcPct val="90000"/>
              </a:lnSpc>
              <a:spcAft>
                <a:spcPts val="0"/>
              </a:spcAft>
              <a:defRPr/>
            </a:pPr>
            <a:r>
              <a:rPr lang="en-US" sz="2800" b="1" dirty="0" smtClean="0"/>
              <a:t>Not understanding the material?</a:t>
            </a:r>
          </a:p>
          <a:p>
            <a:pPr eaLnBrk="1" fontAlgn="auto" hangingPunct="1">
              <a:lnSpc>
                <a:spcPct val="90000"/>
              </a:lnSpc>
              <a:spcAft>
                <a:spcPts val="0"/>
              </a:spcAft>
              <a:defRPr/>
            </a:pPr>
            <a:r>
              <a:rPr lang="en-US" sz="2800" b="1" dirty="0" smtClean="0"/>
              <a:t>Remember that the TLCC has </a:t>
            </a:r>
            <a:endParaRPr lang="en-US" sz="2800" dirty="0"/>
          </a:p>
        </p:txBody>
      </p:sp>
    </p:spTree>
    <p:extLst>
      <p:ext uri="{BB962C8B-B14F-4D97-AF65-F5344CB8AC3E}">
        <p14:creationId xmlns:p14="http://schemas.microsoft.com/office/powerpoint/2010/main" val="4521396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hangingPunct="1"/>
            <a:r>
              <a:rPr lang="en-US" sz="4000" dirty="0" smtClean="0"/>
              <a:t>Light: energy to make Carbohydrates</a:t>
            </a:r>
          </a:p>
        </p:txBody>
      </p:sp>
      <p:sp>
        <p:nvSpPr>
          <p:cNvPr id="25602" name="Content Placeholder 2"/>
          <p:cNvSpPr>
            <a:spLocks noGrp="1"/>
          </p:cNvSpPr>
          <p:nvPr>
            <p:ph idx="1"/>
          </p:nvPr>
        </p:nvSpPr>
        <p:spPr/>
        <p:txBody>
          <a:bodyPr/>
          <a:lstStyle/>
          <a:p>
            <a:pPr eaLnBrk="1" hangingPunct="1"/>
            <a:r>
              <a:rPr lang="en-US" b="1" dirty="0" smtClean="0"/>
              <a:t>Chloroplast – </a:t>
            </a:r>
            <a:r>
              <a:rPr lang="en-US" dirty="0" smtClean="0"/>
              <a:t>Eukaryote organelles  for photosynthesis</a:t>
            </a:r>
          </a:p>
          <a:p>
            <a:pPr eaLnBrk="1" hangingPunct="1"/>
            <a:endParaRPr lang="en-US" b="1" dirty="0" smtClean="0"/>
          </a:p>
          <a:p>
            <a:pPr eaLnBrk="1" hangingPunct="1"/>
            <a:r>
              <a:rPr lang="en-US" dirty="0" smtClean="0"/>
              <a:t>Have </a:t>
            </a:r>
            <a:r>
              <a:rPr lang="en-US" b="1" dirty="0" smtClean="0"/>
              <a:t>chlorophyll</a:t>
            </a:r>
            <a:r>
              <a:rPr lang="en-US" dirty="0" smtClean="0"/>
              <a:t> to absorb light energy</a:t>
            </a:r>
          </a:p>
          <a:p>
            <a:pPr lvl="1" eaLnBrk="1" hangingPunct="1">
              <a:buNone/>
            </a:pPr>
            <a:r>
              <a:rPr lang="en-US" dirty="0" smtClean="0"/>
              <a:t>Light reactions – make energy molecules</a:t>
            </a:r>
          </a:p>
          <a:p>
            <a:pPr lvl="1" eaLnBrk="1" hangingPunct="1">
              <a:buNone/>
            </a:pPr>
            <a:r>
              <a:rPr lang="en-US" dirty="0" smtClean="0"/>
              <a:t>Calvin cycle – make sugars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hangingPunct="1"/>
            <a:r>
              <a:rPr lang="en-US" sz="4000" dirty="0" smtClean="0"/>
              <a:t>Photosynthesis: Two Stages</a:t>
            </a:r>
          </a:p>
        </p:txBody>
      </p:sp>
      <p:sp>
        <p:nvSpPr>
          <p:cNvPr id="3" name="Content Placeholder 2"/>
          <p:cNvSpPr>
            <a:spLocks noGrp="1"/>
          </p:cNvSpPr>
          <p:nvPr>
            <p:ph idx="1"/>
          </p:nvPr>
        </p:nvSpPr>
        <p:spPr/>
        <p:txBody>
          <a:bodyPr>
            <a:normAutofit lnSpcReduction="10000"/>
          </a:bodyPr>
          <a:lstStyle/>
          <a:p>
            <a:pPr marL="514350" indent="-514350" eaLnBrk="1" hangingPunct="1">
              <a:buNone/>
            </a:pPr>
            <a:r>
              <a:rPr lang="en-US" sz="3000" dirty="0" smtClean="0"/>
              <a:t>Photosynthesis stages:</a:t>
            </a:r>
          </a:p>
          <a:p>
            <a:pPr marL="971550" lvl="1" indent="-514350" eaLnBrk="1" hangingPunct="1">
              <a:buFont typeface="+mj-lt"/>
              <a:buAutoNum type="arabicPeriod"/>
            </a:pPr>
            <a:r>
              <a:rPr lang="en-US" sz="2600" dirty="0" smtClean="0"/>
              <a:t>Light reactions</a:t>
            </a:r>
          </a:p>
          <a:p>
            <a:pPr lvl="2" eaLnBrk="1" hangingPunct="1">
              <a:buNone/>
            </a:pPr>
            <a:r>
              <a:rPr lang="en-US" sz="2200" dirty="0" smtClean="0"/>
              <a:t>	</a:t>
            </a:r>
            <a:r>
              <a:rPr lang="en-US" sz="2600" dirty="0" smtClean="0"/>
              <a:t>Use light energy to make ATP, NADPH, and break water</a:t>
            </a:r>
          </a:p>
          <a:p>
            <a:pPr lvl="2" eaLnBrk="1" hangingPunct="1">
              <a:buNone/>
            </a:pPr>
            <a:r>
              <a:rPr lang="en-US" sz="2600" dirty="0" smtClean="0"/>
              <a:t>	broken water molecules: source of oxygen</a:t>
            </a:r>
          </a:p>
          <a:p>
            <a:pPr lvl="2" eaLnBrk="1" hangingPunct="1">
              <a:buNone/>
            </a:pPr>
            <a:endParaRPr lang="en-US" sz="2200" dirty="0" smtClean="0"/>
          </a:p>
          <a:p>
            <a:pPr marL="971550" lvl="1" indent="-514350" eaLnBrk="1" hangingPunct="1">
              <a:buFont typeface="+mj-lt"/>
              <a:buAutoNum type="arabicPeriod"/>
            </a:pPr>
            <a:r>
              <a:rPr lang="en-US" sz="2600" dirty="0" smtClean="0"/>
              <a:t>Calvin cycle</a:t>
            </a:r>
          </a:p>
          <a:p>
            <a:pPr lvl="2" eaLnBrk="1" hangingPunct="1">
              <a:buNone/>
            </a:pPr>
            <a:r>
              <a:rPr lang="en-US" dirty="0" smtClean="0"/>
              <a:t>CO2 </a:t>
            </a:r>
            <a:r>
              <a:rPr lang="en-US" dirty="0" smtClean="0">
                <a:sym typeface="Wingdings" pitchFamily="2" charset="2"/>
              </a:rPr>
              <a:t> </a:t>
            </a:r>
            <a:r>
              <a:rPr lang="en-US" dirty="0" smtClean="0">
                <a:solidFill>
                  <a:srgbClr val="FF0000"/>
                </a:solidFill>
                <a:sym typeface="Wingdings" pitchFamily="2" charset="2"/>
              </a:rPr>
              <a:t>sugar</a:t>
            </a:r>
            <a:r>
              <a:rPr lang="en-US" dirty="0" smtClean="0">
                <a:sym typeface="Wingdings" pitchFamily="2" charset="2"/>
              </a:rPr>
              <a:t> using energy from ATP and NADPH</a:t>
            </a:r>
          </a:p>
          <a:p>
            <a:pPr lvl="2" eaLnBrk="1" hangingPunct="1">
              <a:buNone/>
            </a:pPr>
            <a:endParaRPr lang="en-US" sz="2600" dirty="0" smtClean="0">
              <a:sym typeface="Wingdings" pitchFamily="2" charset="2"/>
            </a:endParaRPr>
          </a:p>
          <a:p>
            <a:pPr lvl="2" eaLnBrk="1" hangingPunct="1">
              <a:buNone/>
            </a:pPr>
            <a:r>
              <a:rPr lang="en-US" sz="2600" dirty="0" smtClean="0">
                <a:solidFill>
                  <a:srgbClr val="FF0000"/>
                </a:solidFill>
                <a:sym typeface="Wingdings" pitchFamily="2" charset="2"/>
              </a:rPr>
              <a:t>Entire ecosystem depends on this sugar!!!</a:t>
            </a:r>
            <a:endParaRPr lang="en-US" sz="2600" dirty="0" smtClean="0">
              <a:solidFill>
                <a:srgbClr val="FF0000"/>
              </a:solidFill>
            </a:endParaRPr>
          </a:p>
          <a:p>
            <a:pPr eaLnBrk="1" hangingPunct="1"/>
            <a:endParaRPr lang="en-US" sz="3000" dirty="0" smtClean="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10" name="Picture 2" descr="figure_09_03"/>
          <p:cNvPicPr>
            <a:picLocks noChangeAspect="1" noChangeArrowheads="1"/>
          </p:cNvPicPr>
          <p:nvPr/>
        </p:nvPicPr>
        <p:blipFill>
          <a:blip r:embed="rId3"/>
          <a:srcRect/>
          <a:stretch>
            <a:fillRect/>
          </a:stretch>
        </p:blipFill>
        <p:spPr bwMode="auto">
          <a:xfrm>
            <a:off x="1739900" y="215900"/>
            <a:ext cx="5673725" cy="6435725"/>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hangingPunct="1"/>
            <a:r>
              <a:rPr lang="en-US" sz="4000" dirty="0" smtClean="0"/>
              <a:t>Leaves</a:t>
            </a:r>
          </a:p>
        </p:txBody>
      </p:sp>
      <p:sp>
        <p:nvSpPr>
          <p:cNvPr id="3" name="Content Placeholder 2"/>
          <p:cNvSpPr>
            <a:spLocks noGrp="1"/>
          </p:cNvSpPr>
          <p:nvPr>
            <p:ph idx="1"/>
          </p:nvPr>
        </p:nvSpPr>
        <p:spPr/>
        <p:txBody>
          <a:bodyPr rtlCol="0">
            <a:normAutofit/>
          </a:bodyPr>
          <a:lstStyle/>
          <a:p>
            <a:pPr eaLnBrk="1" fontAlgn="auto" hangingPunct="1">
              <a:spcAft>
                <a:spcPts val="0"/>
              </a:spcAft>
              <a:buFont typeface="Arial"/>
              <a:buChar char="•"/>
              <a:defRPr/>
            </a:pPr>
            <a:r>
              <a:rPr lang="en-US" b="1" dirty="0" smtClean="0"/>
              <a:t>Stomata</a:t>
            </a:r>
            <a:r>
              <a:rPr lang="en-US" dirty="0" smtClean="0"/>
              <a:t> – how plants “breath”</a:t>
            </a:r>
          </a:p>
          <a:p>
            <a:pPr lvl="1" eaLnBrk="1" fontAlgn="auto" hangingPunct="1">
              <a:spcAft>
                <a:spcPts val="0"/>
              </a:spcAft>
              <a:buNone/>
              <a:defRPr/>
            </a:pPr>
            <a:r>
              <a:rPr lang="en-US" dirty="0" smtClean="0"/>
              <a:t>Take in CO2, release O2  (opposite of respiration)</a:t>
            </a:r>
          </a:p>
          <a:p>
            <a:pPr eaLnBrk="1" fontAlgn="auto" hangingPunct="1">
              <a:spcAft>
                <a:spcPts val="0"/>
              </a:spcAft>
              <a:buFont typeface="Arial"/>
              <a:buChar char="•"/>
              <a:defRPr/>
            </a:pPr>
            <a:endParaRPr lang="en-US" dirty="0" smtClean="0"/>
          </a:p>
          <a:p>
            <a:pPr eaLnBrk="1" fontAlgn="auto" hangingPunct="1">
              <a:spcAft>
                <a:spcPts val="0"/>
              </a:spcAft>
              <a:buFont typeface="Arial"/>
              <a:buChar char="•"/>
              <a:defRPr/>
            </a:pPr>
            <a:r>
              <a:rPr lang="en-US" dirty="0" smtClean="0"/>
              <a:t>Many cells full of Chloroplasts </a:t>
            </a:r>
          </a:p>
          <a:p>
            <a:pPr lvl="1" eaLnBrk="1" fontAlgn="auto" hangingPunct="1">
              <a:spcAft>
                <a:spcPts val="0"/>
              </a:spcAft>
              <a:buNone/>
              <a:defRPr/>
            </a:pPr>
            <a:r>
              <a:rPr lang="en-US" dirty="0" smtClean="0"/>
              <a:t>Photosynthesis organelle</a:t>
            </a:r>
          </a:p>
          <a:p>
            <a:pPr lvl="1" eaLnBrk="1" fontAlgn="auto" hangingPunct="1">
              <a:spcAft>
                <a:spcPts val="0"/>
              </a:spcAft>
              <a:buNone/>
              <a:defRPr/>
            </a:pPr>
            <a:r>
              <a:rPr lang="en-US" dirty="0" smtClean="0"/>
              <a:t>Calvin Cycle (sugar production) happens here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hangingPunct="1"/>
            <a:r>
              <a:rPr lang="en-US" sz="4000" dirty="0" smtClean="0"/>
              <a:t>Chloroplasts</a:t>
            </a:r>
          </a:p>
        </p:txBody>
      </p:sp>
      <p:sp>
        <p:nvSpPr>
          <p:cNvPr id="3" name="Content Placeholder 2"/>
          <p:cNvSpPr>
            <a:spLocks noGrp="1"/>
          </p:cNvSpPr>
          <p:nvPr>
            <p:ph idx="1"/>
          </p:nvPr>
        </p:nvSpPr>
        <p:spPr>
          <a:xfrm>
            <a:off x="457200" y="1235676"/>
            <a:ext cx="8229600" cy="4525963"/>
          </a:xfrm>
        </p:spPr>
        <p:txBody>
          <a:bodyPr rtlCol="0">
            <a:normAutofit/>
          </a:bodyPr>
          <a:lstStyle/>
          <a:p>
            <a:pPr eaLnBrk="1" fontAlgn="auto" hangingPunct="1">
              <a:spcAft>
                <a:spcPts val="0"/>
              </a:spcAft>
              <a:buFont typeface="Arial"/>
              <a:buChar char="•"/>
              <a:defRPr/>
            </a:pPr>
            <a:r>
              <a:rPr lang="en-US" dirty="0" smtClean="0"/>
              <a:t>Light reactions in </a:t>
            </a:r>
            <a:r>
              <a:rPr lang="en-US" dirty="0" err="1" smtClean="0"/>
              <a:t>Thylacoids</a:t>
            </a:r>
            <a:endParaRPr lang="en-US" dirty="0" smtClean="0"/>
          </a:p>
          <a:p>
            <a:pPr eaLnBrk="1" fontAlgn="auto" hangingPunct="1">
              <a:spcAft>
                <a:spcPts val="0"/>
              </a:spcAft>
              <a:buFont typeface="Arial"/>
              <a:buChar char="•"/>
              <a:defRPr/>
            </a:pPr>
            <a:r>
              <a:rPr lang="en-US" dirty="0" smtClean="0"/>
              <a:t>The Calvin cycle (CO2 </a:t>
            </a:r>
            <a:r>
              <a:rPr lang="en-US" dirty="0" smtClean="0">
                <a:sym typeface="Wingdings" pitchFamily="2" charset="2"/>
              </a:rPr>
              <a:t> sugar) </a:t>
            </a:r>
            <a:r>
              <a:rPr lang="en-US" dirty="0" smtClean="0"/>
              <a:t>in </a:t>
            </a:r>
            <a:r>
              <a:rPr lang="en-US" b="1" dirty="0" err="1" smtClean="0"/>
              <a:t>stroma</a:t>
            </a:r>
            <a:endParaRPr lang="en-US" dirty="0"/>
          </a:p>
        </p:txBody>
      </p:sp>
      <p:pic>
        <p:nvPicPr>
          <p:cNvPr id="116738" name="Picture 2" descr="F:\BSC 1005 - Survey\resources\jpgs labled\ch09\figure_09_06_02_nb.jpg"/>
          <p:cNvPicPr>
            <a:picLocks noChangeAspect="1" noChangeArrowheads="1"/>
          </p:cNvPicPr>
          <p:nvPr/>
        </p:nvPicPr>
        <p:blipFill>
          <a:blip r:embed="rId3"/>
          <a:srcRect t="29365" b="6523"/>
          <a:stretch>
            <a:fillRect/>
          </a:stretch>
        </p:blipFill>
        <p:spPr bwMode="auto">
          <a:xfrm>
            <a:off x="943644" y="2582178"/>
            <a:ext cx="6952323" cy="3398491"/>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5" name="Picture 1" descr="F:\BSC 1005 - Survey\resources\jpgs labled\ch09\figure_09_07_nb.jpg"/>
          <p:cNvPicPr>
            <a:picLocks noChangeAspect="1" noChangeArrowheads="1"/>
          </p:cNvPicPr>
          <p:nvPr/>
        </p:nvPicPr>
        <p:blipFill>
          <a:blip r:embed="rId3"/>
          <a:srcRect/>
          <a:stretch>
            <a:fillRect/>
          </a:stretch>
        </p:blipFill>
        <p:spPr bwMode="auto">
          <a:xfrm>
            <a:off x="304800" y="640080"/>
            <a:ext cx="8534400" cy="5577840"/>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dirty="0" smtClean="0"/>
              <a:t>Chloroplast: Light Reactions</a:t>
            </a:r>
            <a:endParaRPr lang="en-US" dirty="0"/>
          </a:p>
        </p:txBody>
      </p:sp>
      <p:sp>
        <p:nvSpPr>
          <p:cNvPr id="3" name="Content Placeholder 2"/>
          <p:cNvSpPr>
            <a:spLocks noGrp="1"/>
          </p:cNvSpPr>
          <p:nvPr>
            <p:ph idx="1"/>
          </p:nvPr>
        </p:nvSpPr>
        <p:spPr>
          <a:xfrm>
            <a:off x="457200" y="1223319"/>
            <a:ext cx="8229600" cy="5128054"/>
          </a:xfrm>
        </p:spPr>
        <p:txBody>
          <a:bodyPr>
            <a:normAutofit/>
          </a:bodyPr>
          <a:lstStyle/>
          <a:p>
            <a:pPr eaLnBrk="1" hangingPunct="1">
              <a:lnSpc>
                <a:spcPct val="90000"/>
              </a:lnSpc>
            </a:pPr>
            <a:r>
              <a:rPr lang="en-US" sz="3000" dirty="0" smtClean="0"/>
              <a:t>Light-absorbing molecules in </a:t>
            </a:r>
            <a:r>
              <a:rPr lang="en-US" sz="3000" dirty="0" err="1" smtClean="0"/>
              <a:t>thylakoid</a:t>
            </a:r>
            <a:r>
              <a:rPr lang="en-US" sz="3000" dirty="0" smtClean="0"/>
              <a:t> membrane collect energy from sunlight</a:t>
            </a:r>
          </a:p>
          <a:p>
            <a:pPr eaLnBrk="1" hangingPunct="1">
              <a:lnSpc>
                <a:spcPct val="90000"/>
              </a:lnSpc>
            </a:pPr>
            <a:r>
              <a:rPr lang="en-US" sz="3000" dirty="0" smtClean="0"/>
              <a:t>Absorbed light “excites” electrons (higher energy)</a:t>
            </a:r>
          </a:p>
          <a:p>
            <a:pPr eaLnBrk="1" hangingPunct="1">
              <a:lnSpc>
                <a:spcPct val="90000"/>
              </a:lnSpc>
            </a:pPr>
            <a:r>
              <a:rPr lang="en-US" sz="3000" dirty="0" smtClean="0"/>
              <a:t>Chloroplast ETC plays “hot potato” with electron</a:t>
            </a:r>
          </a:p>
          <a:p>
            <a:pPr eaLnBrk="1" hangingPunct="1">
              <a:lnSpc>
                <a:spcPct val="90000"/>
              </a:lnSpc>
            </a:pPr>
            <a:endParaRPr lang="en-US" sz="3000" dirty="0" smtClean="0"/>
          </a:p>
          <a:p>
            <a:pPr eaLnBrk="1" hangingPunct="1">
              <a:lnSpc>
                <a:spcPct val="90000"/>
              </a:lnSpc>
            </a:pPr>
            <a:endParaRPr lang="en-US" sz="3000" dirty="0" smtClean="0"/>
          </a:p>
          <a:p>
            <a:pPr eaLnBrk="1" hangingPunct="1">
              <a:lnSpc>
                <a:spcPct val="90000"/>
              </a:lnSpc>
            </a:pPr>
            <a:endParaRPr lang="en-US" sz="3000" dirty="0" smtClean="0"/>
          </a:p>
          <a:p>
            <a:pPr eaLnBrk="1" hangingPunct="1">
              <a:lnSpc>
                <a:spcPct val="90000"/>
              </a:lnSpc>
            </a:pPr>
            <a:endParaRPr lang="en-US" sz="3000" dirty="0" smtClean="0"/>
          </a:p>
          <a:p>
            <a:pPr eaLnBrk="1" hangingPunct="1">
              <a:lnSpc>
                <a:spcPct val="90000"/>
              </a:lnSpc>
            </a:pPr>
            <a:endParaRPr lang="en-US" sz="3000" dirty="0" smtClean="0"/>
          </a:p>
          <a:p>
            <a:pPr eaLnBrk="1" hangingPunct="1">
              <a:lnSpc>
                <a:spcPct val="90000"/>
              </a:lnSpc>
            </a:pPr>
            <a:r>
              <a:rPr lang="en-US" sz="3000" dirty="0" smtClean="0"/>
              <a:t> Uses energy to move protons (hydrogen ions)</a:t>
            </a:r>
          </a:p>
          <a:p>
            <a:pPr eaLnBrk="1" hangingPunct="1">
              <a:lnSpc>
                <a:spcPct val="90000"/>
              </a:lnSpc>
            </a:pPr>
            <a:endParaRPr lang="en-US" sz="3000" dirty="0" smtClean="0"/>
          </a:p>
        </p:txBody>
      </p:sp>
      <p:pic>
        <p:nvPicPr>
          <p:cNvPr id="4" name="Picture 2" descr="F:\BSC 1005 - Survey\resources\jpgs labled\ch09\figure_09_08_nb.jpg"/>
          <p:cNvPicPr>
            <a:picLocks noChangeAspect="1" noChangeArrowheads="1"/>
          </p:cNvPicPr>
          <p:nvPr/>
        </p:nvPicPr>
        <p:blipFill>
          <a:blip r:embed="rId2"/>
          <a:srcRect t="51936" b="28213"/>
          <a:stretch>
            <a:fillRect/>
          </a:stretch>
        </p:blipFill>
        <p:spPr bwMode="auto">
          <a:xfrm>
            <a:off x="698189" y="3150974"/>
            <a:ext cx="7635443" cy="2598308"/>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dirty="0" smtClean="0"/>
              <a:t>Chloroplast: Light Reactions</a:t>
            </a:r>
            <a:endParaRPr lang="en-US" dirty="0"/>
          </a:p>
        </p:txBody>
      </p:sp>
      <p:sp>
        <p:nvSpPr>
          <p:cNvPr id="3" name="Content Placeholder 2"/>
          <p:cNvSpPr>
            <a:spLocks noGrp="1"/>
          </p:cNvSpPr>
          <p:nvPr>
            <p:ph idx="1"/>
          </p:nvPr>
        </p:nvSpPr>
        <p:spPr>
          <a:xfrm>
            <a:off x="457200" y="1223319"/>
            <a:ext cx="8229600" cy="5128054"/>
          </a:xfrm>
        </p:spPr>
        <p:txBody>
          <a:bodyPr>
            <a:normAutofit/>
          </a:bodyPr>
          <a:lstStyle/>
          <a:p>
            <a:pPr eaLnBrk="1" hangingPunct="1">
              <a:lnSpc>
                <a:spcPct val="90000"/>
              </a:lnSpc>
              <a:buNone/>
            </a:pPr>
            <a:r>
              <a:rPr lang="en-US" sz="3000" dirty="0" err="1" smtClean="0"/>
              <a:t>Thylacoid</a:t>
            </a:r>
            <a:r>
              <a:rPr lang="en-US" sz="3000" dirty="0" smtClean="0"/>
              <a:t> membranes full of hydrogen ions</a:t>
            </a:r>
          </a:p>
          <a:p>
            <a:pPr eaLnBrk="1" hangingPunct="1">
              <a:lnSpc>
                <a:spcPct val="90000"/>
              </a:lnSpc>
              <a:buNone/>
            </a:pPr>
            <a:r>
              <a:rPr lang="en-US" sz="3000" dirty="0" smtClean="0"/>
              <a:t>		From splitting water</a:t>
            </a:r>
          </a:p>
          <a:p>
            <a:pPr eaLnBrk="1" hangingPunct="1">
              <a:lnSpc>
                <a:spcPct val="90000"/>
              </a:lnSpc>
              <a:buNone/>
            </a:pPr>
            <a:r>
              <a:rPr lang="en-US" sz="3000" dirty="0" smtClean="0"/>
              <a:t>		From chloroplast electron transport chain</a:t>
            </a:r>
          </a:p>
          <a:p>
            <a:pPr eaLnBrk="1" hangingPunct="1">
              <a:lnSpc>
                <a:spcPct val="90000"/>
              </a:lnSpc>
              <a:buNone/>
            </a:pPr>
            <a:endParaRPr lang="en-US" sz="3000" dirty="0" smtClean="0"/>
          </a:p>
        </p:txBody>
      </p:sp>
      <p:pic>
        <p:nvPicPr>
          <p:cNvPr id="5" name="Picture 2" descr="F:\BSC 1005 - Survey\resources\jpgs labled\ch09\figure_09_08_nb.jpg"/>
          <p:cNvPicPr>
            <a:picLocks noChangeAspect="1" noChangeArrowheads="1"/>
          </p:cNvPicPr>
          <p:nvPr/>
        </p:nvPicPr>
        <p:blipFill>
          <a:blip r:embed="rId2"/>
          <a:srcRect t="74713" r="35995" b="5179"/>
          <a:stretch>
            <a:fillRect/>
          </a:stretch>
        </p:blipFill>
        <p:spPr bwMode="auto">
          <a:xfrm>
            <a:off x="957681" y="2792628"/>
            <a:ext cx="6468730" cy="3483814"/>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dirty="0" smtClean="0"/>
              <a:t>Making ATP : </a:t>
            </a:r>
            <a:r>
              <a:rPr lang="en-US" dirty="0" err="1" smtClean="0"/>
              <a:t>movment</a:t>
            </a:r>
            <a:r>
              <a:rPr lang="en-US" dirty="0" smtClean="0"/>
              <a:t> of H+ ions</a:t>
            </a:r>
            <a:endParaRPr lang="en-US" dirty="0"/>
          </a:p>
        </p:txBody>
      </p:sp>
      <p:sp>
        <p:nvSpPr>
          <p:cNvPr id="3" name="Content Placeholder 2"/>
          <p:cNvSpPr>
            <a:spLocks noGrp="1"/>
          </p:cNvSpPr>
          <p:nvPr>
            <p:ph idx="1"/>
          </p:nvPr>
        </p:nvSpPr>
        <p:spPr>
          <a:xfrm>
            <a:off x="457200" y="1417638"/>
            <a:ext cx="8229600" cy="4488935"/>
          </a:xfrm>
        </p:spPr>
        <p:txBody>
          <a:bodyPr>
            <a:normAutofit/>
          </a:bodyPr>
          <a:lstStyle/>
          <a:p>
            <a:pPr eaLnBrk="1" hangingPunct="1">
              <a:lnSpc>
                <a:spcPct val="90000"/>
              </a:lnSpc>
              <a:buNone/>
            </a:pPr>
            <a:r>
              <a:rPr lang="en-US" sz="3000" dirty="0" err="1" smtClean="0"/>
              <a:t>Thylacoid</a:t>
            </a:r>
            <a:r>
              <a:rPr lang="en-US" sz="3000" dirty="0" smtClean="0"/>
              <a:t> membranes full of hydrogen ions</a:t>
            </a:r>
          </a:p>
          <a:p>
            <a:pPr eaLnBrk="1" hangingPunct="1">
              <a:lnSpc>
                <a:spcPct val="90000"/>
              </a:lnSpc>
              <a:buNone/>
            </a:pPr>
            <a:r>
              <a:rPr lang="en-US" sz="3000" dirty="0" smtClean="0"/>
              <a:t>		H+ wants to move:  high concentration </a:t>
            </a:r>
            <a:r>
              <a:rPr lang="en-US" sz="3000" dirty="0" smtClean="0">
                <a:sym typeface="Wingdings" pitchFamily="2" charset="2"/>
              </a:rPr>
              <a:t> low</a:t>
            </a:r>
            <a:endParaRPr lang="en-US" sz="3000" dirty="0" smtClean="0"/>
          </a:p>
          <a:p>
            <a:pPr eaLnBrk="1" hangingPunct="1">
              <a:lnSpc>
                <a:spcPct val="90000"/>
              </a:lnSpc>
              <a:buNone/>
            </a:pPr>
            <a:r>
              <a:rPr lang="en-US" sz="3000" dirty="0" smtClean="0"/>
              <a:t>		H+ movement = energy (</a:t>
            </a:r>
            <a:r>
              <a:rPr lang="en-US" sz="2400" i="1" dirty="0" smtClean="0">
                <a:solidFill>
                  <a:srgbClr val="FF0000"/>
                </a:solidFill>
              </a:rPr>
              <a:t>like water wheel</a:t>
            </a:r>
            <a:r>
              <a:rPr lang="en-US" sz="3000" dirty="0" smtClean="0"/>
              <a:t>)</a:t>
            </a:r>
          </a:p>
          <a:p>
            <a:pPr eaLnBrk="1" hangingPunct="1">
              <a:lnSpc>
                <a:spcPct val="90000"/>
              </a:lnSpc>
              <a:buNone/>
            </a:pPr>
            <a:endParaRPr lang="en-US" sz="3000" dirty="0" smtClean="0"/>
          </a:p>
          <a:p>
            <a:pPr eaLnBrk="1" hangingPunct="1">
              <a:lnSpc>
                <a:spcPct val="90000"/>
              </a:lnSpc>
              <a:buNone/>
            </a:pPr>
            <a:r>
              <a:rPr lang="en-US" sz="3000" dirty="0" smtClean="0"/>
              <a:t>The </a:t>
            </a:r>
            <a:r>
              <a:rPr lang="en-US" sz="3000" dirty="0" err="1" smtClean="0"/>
              <a:t>movment</a:t>
            </a:r>
            <a:r>
              <a:rPr lang="en-US" sz="3000" dirty="0" smtClean="0"/>
              <a:t> of hydrogen</a:t>
            </a:r>
          </a:p>
          <a:p>
            <a:pPr eaLnBrk="1" hangingPunct="1">
              <a:lnSpc>
                <a:spcPct val="90000"/>
              </a:lnSpc>
              <a:buNone/>
            </a:pPr>
            <a:r>
              <a:rPr lang="en-US" sz="3000" dirty="0" smtClean="0"/>
              <a:t>ions powers the production</a:t>
            </a:r>
          </a:p>
          <a:p>
            <a:pPr eaLnBrk="1" hangingPunct="1">
              <a:lnSpc>
                <a:spcPct val="90000"/>
              </a:lnSpc>
              <a:buNone/>
            </a:pPr>
            <a:r>
              <a:rPr lang="en-US" sz="3000" dirty="0" smtClean="0"/>
              <a:t>of ATP  (“ATP synthesis”) and</a:t>
            </a:r>
          </a:p>
          <a:p>
            <a:pPr eaLnBrk="1" hangingPunct="1">
              <a:lnSpc>
                <a:spcPct val="90000"/>
              </a:lnSpc>
              <a:buNone/>
            </a:pPr>
            <a:r>
              <a:rPr lang="en-US" sz="3000" dirty="0" smtClean="0"/>
              <a:t>NADPH</a:t>
            </a:r>
          </a:p>
        </p:txBody>
      </p:sp>
      <p:pic>
        <p:nvPicPr>
          <p:cNvPr id="118786" name="Picture 2" descr="http://www.powerinthelandscape.co.uk/images/water/wheel2.gif"/>
          <p:cNvPicPr>
            <a:picLocks noChangeAspect="1" noChangeArrowheads="1"/>
          </p:cNvPicPr>
          <p:nvPr/>
        </p:nvPicPr>
        <p:blipFill>
          <a:blip r:embed="rId2"/>
          <a:srcRect l="13469" t="14068" r="4107"/>
          <a:stretch>
            <a:fillRect/>
          </a:stretch>
        </p:blipFill>
        <p:spPr bwMode="auto">
          <a:xfrm>
            <a:off x="5177481" y="3361038"/>
            <a:ext cx="3509319" cy="2545535"/>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314" name="Picture 2" descr="figure_09_08c"/>
          <p:cNvPicPr>
            <a:picLocks noChangeAspect="1" noChangeArrowheads="1"/>
          </p:cNvPicPr>
          <p:nvPr/>
        </p:nvPicPr>
        <p:blipFill>
          <a:blip r:embed="rId3"/>
          <a:srcRect/>
          <a:stretch>
            <a:fillRect/>
          </a:stretch>
        </p:blipFill>
        <p:spPr bwMode="auto">
          <a:xfrm>
            <a:off x="304800" y="1117600"/>
            <a:ext cx="8531225" cy="4619625"/>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63330"/>
            <a:ext cx="8229600" cy="1143000"/>
          </a:xfrm>
        </p:spPr>
        <p:txBody>
          <a:bodyPr/>
          <a:lstStyle/>
          <a:p>
            <a:r>
              <a:rPr lang="en-US" dirty="0" smtClean="0"/>
              <a:t>Photosynthesis and Respiration</a:t>
            </a:r>
            <a:endParaRPr lang="en-US" dirty="0"/>
          </a:p>
        </p:txBody>
      </p:sp>
      <p:sp>
        <p:nvSpPr>
          <p:cNvPr id="3" name="Content Placeholder 2"/>
          <p:cNvSpPr>
            <a:spLocks noGrp="1"/>
          </p:cNvSpPr>
          <p:nvPr>
            <p:ph idx="1"/>
          </p:nvPr>
        </p:nvSpPr>
        <p:spPr>
          <a:xfrm>
            <a:off x="457200" y="1417638"/>
            <a:ext cx="8229600" cy="621227"/>
          </a:xfrm>
        </p:spPr>
        <p:txBody>
          <a:bodyPr/>
          <a:lstStyle/>
          <a:p>
            <a:pPr algn="ctr">
              <a:buNone/>
            </a:pPr>
            <a:r>
              <a:rPr lang="en-US" dirty="0" smtClean="0"/>
              <a:t>Chapter 9</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dirty="0" smtClean="0"/>
              <a:t>Making Oxygen: byproduct</a:t>
            </a:r>
            <a:endParaRPr lang="en-US" dirty="0"/>
          </a:p>
        </p:txBody>
      </p:sp>
      <p:sp>
        <p:nvSpPr>
          <p:cNvPr id="3" name="Content Placeholder 2"/>
          <p:cNvSpPr>
            <a:spLocks noGrp="1"/>
          </p:cNvSpPr>
          <p:nvPr>
            <p:ph idx="1"/>
          </p:nvPr>
        </p:nvSpPr>
        <p:spPr>
          <a:xfrm>
            <a:off x="457200" y="1417638"/>
            <a:ext cx="8229600" cy="4933735"/>
          </a:xfrm>
        </p:spPr>
        <p:txBody>
          <a:bodyPr>
            <a:normAutofit/>
          </a:bodyPr>
          <a:lstStyle/>
          <a:p>
            <a:pPr eaLnBrk="1" hangingPunct="1">
              <a:lnSpc>
                <a:spcPct val="90000"/>
              </a:lnSpc>
              <a:buNone/>
            </a:pPr>
            <a:r>
              <a:rPr lang="en-US" sz="3000" dirty="0" smtClean="0"/>
              <a:t>Splitting water frees Oxygen</a:t>
            </a:r>
          </a:p>
          <a:p>
            <a:pPr eaLnBrk="1" hangingPunct="1">
              <a:lnSpc>
                <a:spcPct val="90000"/>
              </a:lnSpc>
              <a:buNone/>
            </a:pPr>
            <a:endParaRPr lang="en-US" sz="3000" dirty="0" smtClean="0"/>
          </a:p>
          <a:p>
            <a:pPr eaLnBrk="1" hangingPunct="1">
              <a:lnSpc>
                <a:spcPct val="90000"/>
              </a:lnSpc>
              <a:buNone/>
            </a:pPr>
            <a:r>
              <a:rPr lang="en-US" sz="3000" dirty="0" smtClean="0"/>
              <a:t>Two broken H20 molecules</a:t>
            </a:r>
          </a:p>
          <a:p>
            <a:pPr eaLnBrk="1" hangingPunct="1">
              <a:lnSpc>
                <a:spcPct val="90000"/>
              </a:lnSpc>
              <a:buNone/>
            </a:pPr>
            <a:endParaRPr lang="en-US" sz="3000" dirty="0" smtClean="0"/>
          </a:p>
          <a:p>
            <a:pPr eaLnBrk="1" hangingPunct="1">
              <a:lnSpc>
                <a:spcPct val="90000"/>
              </a:lnSpc>
              <a:buNone/>
            </a:pPr>
            <a:r>
              <a:rPr lang="en-US" sz="3000" dirty="0" smtClean="0"/>
              <a:t>Two free </a:t>
            </a:r>
            <a:r>
              <a:rPr lang="en-US" sz="3000" dirty="0" err="1" smtClean="0"/>
              <a:t>oxygens</a:t>
            </a:r>
            <a:r>
              <a:rPr lang="en-US" sz="3000" dirty="0" smtClean="0"/>
              <a:t> combine</a:t>
            </a:r>
          </a:p>
          <a:p>
            <a:pPr eaLnBrk="1" hangingPunct="1">
              <a:lnSpc>
                <a:spcPct val="90000"/>
              </a:lnSpc>
              <a:buNone/>
            </a:pPr>
            <a:r>
              <a:rPr lang="en-US" sz="3000" dirty="0" smtClean="0"/>
              <a:t>O + O </a:t>
            </a:r>
            <a:r>
              <a:rPr lang="en-US" sz="3000" dirty="0" smtClean="0">
                <a:sym typeface="Wingdings" pitchFamily="2" charset="2"/>
              </a:rPr>
              <a:t> O2</a:t>
            </a:r>
            <a:endParaRPr lang="en-US" sz="3000" dirty="0" smtClean="0"/>
          </a:p>
          <a:p>
            <a:pPr eaLnBrk="1" hangingPunct="1">
              <a:lnSpc>
                <a:spcPct val="90000"/>
              </a:lnSpc>
              <a:buNone/>
            </a:pPr>
            <a:endParaRPr lang="en-US" sz="3000" dirty="0" smtClean="0"/>
          </a:p>
          <a:p>
            <a:pPr eaLnBrk="1" hangingPunct="1">
              <a:lnSpc>
                <a:spcPct val="90000"/>
              </a:lnSpc>
              <a:buNone/>
            </a:pPr>
            <a:r>
              <a:rPr lang="en-US" sz="3000" dirty="0" smtClean="0"/>
              <a:t>Oxygen Gas</a:t>
            </a:r>
          </a:p>
          <a:p>
            <a:pPr lvl="1" eaLnBrk="1" hangingPunct="1">
              <a:lnSpc>
                <a:spcPct val="90000"/>
              </a:lnSpc>
              <a:buNone/>
            </a:pPr>
            <a:r>
              <a:rPr lang="en-US" sz="2600" dirty="0" smtClean="0">
                <a:solidFill>
                  <a:srgbClr val="FF0000"/>
                </a:solidFill>
              </a:rPr>
              <a:t>Needed for all life on earth!!!</a:t>
            </a:r>
          </a:p>
        </p:txBody>
      </p:sp>
      <p:pic>
        <p:nvPicPr>
          <p:cNvPr id="5" name="Picture 1" descr="F:\BSC 1005 - Survey\resources\jpgs labled\ch09\figure_09_08_nb.jpg"/>
          <p:cNvPicPr>
            <a:picLocks noChangeAspect="1" noChangeArrowheads="1"/>
          </p:cNvPicPr>
          <p:nvPr/>
        </p:nvPicPr>
        <p:blipFill>
          <a:blip r:embed="rId2"/>
          <a:srcRect t="26870" r="63821" b="50864"/>
          <a:stretch>
            <a:fillRect/>
          </a:stretch>
        </p:blipFill>
        <p:spPr bwMode="auto">
          <a:xfrm>
            <a:off x="5202194" y="2503893"/>
            <a:ext cx="3225114" cy="3402680"/>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hangingPunct="1"/>
            <a:r>
              <a:rPr lang="en-US" sz="4000" dirty="0" smtClean="0"/>
              <a:t>Chloroplasts</a:t>
            </a:r>
          </a:p>
        </p:txBody>
      </p:sp>
      <p:sp>
        <p:nvSpPr>
          <p:cNvPr id="3" name="Content Placeholder 2"/>
          <p:cNvSpPr>
            <a:spLocks noGrp="1"/>
          </p:cNvSpPr>
          <p:nvPr>
            <p:ph idx="1"/>
          </p:nvPr>
        </p:nvSpPr>
        <p:spPr>
          <a:xfrm>
            <a:off x="457200" y="1235676"/>
            <a:ext cx="8229600" cy="4525963"/>
          </a:xfrm>
        </p:spPr>
        <p:txBody>
          <a:bodyPr rtlCol="0">
            <a:normAutofit/>
          </a:bodyPr>
          <a:lstStyle/>
          <a:p>
            <a:pPr eaLnBrk="1" fontAlgn="auto" hangingPunct="1">
              <a:spcAft>
                <a:spcPts val="0"/>
              </a:spcAft>
              <a:buFont typeface="Arial"/>
              <a:buChar char="•"/>
              <a:defRPr/>
            </a:pPr>
            <a:r>
              <a:rPr lang="en-US" dirty="0" smtClean="0"/>
              <a:t>Light reactions in </a:t>
            </a:r>
            <a:r>
              <a:rPr lang="en-US" dirty="0" err="1" smtClean="0"/>
              <a:t>Thylacoids</a:t>
            </a:r>
            <a:endParaRPr lang="en-US" dirty="0" smtClean="0"/>
          </a:p>
          <a:p>
            <a:pPr eaLnBrk="1" fontAlgn="auto" hangingPunct="1">
              <a:spcAft>
                <a:spcPts val="0"/>
              </a:spcAft>
              <a:buFont typeface="Arial"/>
              <a:buChar char="•"/>
              <a:defRPr/>
            </a:pPr>
            <a:r>
              <a:rPr lang="en-US" dirty="0" smtClean="0">
                <a:solidFill>
                  <a:srgbClr val="FF0000"/>
                </a:solidFill>
              </a:rPr>
              <a:t>The Calvin cycle (CO2 </a:t>
            </a:r>
            <a:r>
              <a:rPr lang="en-US" dirty="0" smtClean="0">
                <a:solidFill>
                  <a:srgbClr val="FF0000"/>
                </a:solidFill>
                <a:sym typeface="Wingdings" pitchFamily="2" charset="2"/>
              </a:rPr>
              <a:t> sugar) </a:t>
            </a:r>
            <a:r>
              <a:rPr lang="en-US" dirty="0" smtClean="0">
                <a:solidFill>
                  <a:srgbClr val="FF0000"/>
                </a:solidFill>
              </a:rPr>
              <a:t>in </a:t>
            </a:r>
            <a:r>
              <a:rPr lang="en-US" b="1" dirty="0" err="1" smtClean="0">
                <a:solidFill>
                  <a:srgbClr val="FF0000"/>
                </a:solidFill>
              </a:rPr>
              <a:t>stroma</a:t>
            </a:r>
            <a:endParaRPr lang="en-US" dirty="0">
              <a:solidFill>
                <a:srgbClr val="FF0000"/>
              </a:solidFill>
            </a:endParaRPr>
          </a:p>
        </p:txBody>
      </p:sp>
      <p:pic>
        <p:nvPicPr>
          <p:cNvPr id="116738" name="Picture 2" descr="F:\BSC 1005 - Survey\resources\jpgs labled\ch09\figure_09_06_02_nb.jpg"/>
          <p:cNvPicPr>
            <a:picLocks noChangeAspect="1" noChangeArrowheads="1"/>
          </p:cNvPicPr>
          <p:nvPr/>
        </p:nvPicPr>
        <p:blipFill>
          <a:blip r:embed="rId3"/>
          <a:srcRect t="29365" b="6523"/>
          <a:stretch>
            <a:fillRect/>
          </a:stretch>
        </p:blipFill>
        <p:spPr bwMode="auto">
          <a:xfrm>
            <a:off x="943644" y="2582178"/>
            <a:ext cx="6952323" cy="3398491"/>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rtlCol="0">
            <a:normAutofit/>
          </a:bodyPr>
          <a:lstStyle/>
          <a:p>
            <a:pPr eaLnBrk="1" fontAlgn="auto" hangingPunct="1">
              <a:spcAft>
                <a:spcPts val="0"/>
              </a:spcAft>
              <a:defRPr/>
            </a:pPr>
            <a:r>
              <a:rPr lang="en-US" dirty="0" smtClean="0"/>
              <a:t>Calvin Cycle: making sugars</a:t>
            </a:r>
            <a:endParaRPr lang="en-US" dirty="0"/>
          </a:p>
        </p:txBody>
      </p:sp>
      <p:sp>
        <p:nvSpPr>
          <p:cNvPr id="3" name="Content Placeholder 2"/>
          <p:cNvSpPr>
            <a:spLocks noGrp="1"/>
          </p:cNvSpPr>
          <p:nvPr>
            <p:ph idx="1"/>
          </p:nvPr>
        </p:nvSpPr>
        <p:spPr/>
        <p:txBody>
          <a:bodyPr>
            <a:normAutofit lnSpcReduction="10000"/>
          </a:bodyPr>
          <a:lstStyle/>
          <a:p>
            <a:pPr eaLnBrk="1" hangingPunct="1">
              <a:lnSpc>
                <a:spcPct val="90000"/>
              </a:lnSpc>
            </a:pPr>
            <a:r>
              <a:rPr lang="en-US" dirty="0" smtClean="0"/>
              <a:t>Happens in </a:t>
            </a:r>
            <a:r>
              <a:rPr lang="en-US" dirty="0" err="1" smtClean="0"/>
              <a:t>Stroma</a:t>
            </a:r>
            <a:endParaRPr lang="en-US" dirty="0" smtClean="0"/>
          </a:p>
          <a:p>
            <a:pPr eaLnBrk="1" hangingPunct="1">
              <a:lnSpc>
                <a:spcPct val="90000"/>
              </a:lnSpc>
            </a:pPr>
            <a:endParaRPr lang="en-US" dirty="0" smtClean="0"/>
          </a:p>
          <a:p>
            <a:pPr eaLnBrk="1" hangingPunct="1">
              <a:lnSpc>
                <a:spcPct val="90000"/>
              </a:lnSpc>
            </a:pPr>
            <a:r>
              <a:rPr lang="en-US" dirty="0" smtClean="0"/>
              <a:t>Uses carbon dioxide from air</a:t>
            </a:r>
          </a:p>
          <a:p>
            <a:pPr eaLnBrk="1" hangingPunct="1">
              <a:lnSpc>
                <a:spcPct val="90000"/>
              </a:lnSpc>
              <a:buNone/>
            </a:pPr>
            <a:r>
              <a:rPr lang="en-US" dirty="0" smtClean="0"/>
              <a:t>			“</a:t>
            </a:r>
            <a:r>
              <a:rPr lang="en-US" b="1" dirty="0" smtClean="0"/>
              <a:t>carbon fixation”</a:t>
            </a:r>
            <a:endParaRPr lang="en-US" dirty="0" smtClean="0"/>
          </a:p>
          <a:p>
            <a:pPr eaLnBrk="1" hangingPunct="1">
              <a:lnSpc>
                <a:spcPct val="90000"/>
              </a:lnSpc>
            </a:pPr>
            <a:endParaRPr lang="en-US" dirty="0" smtClean="0"/>
          </a:p>
          <a:p>
            <a:pPr eaLnBrk="1" hangingPunct="1">
              <a:lnSpc>
                <a:spcPct val="90000"/>
              </a:lnSpc>
            </a:pPr>
            <a:r>
              <a:rPr lang="en-US" dirty="0" smtClean="0"/>
              <a:t>Makes a three carbon sugar</a:t>
            </a:r>
          </a:p>
          <a:p>
            <a:pPr lvl="1" eaLnBrk="1" hangingPunct="1">
              <a:lnSpc>
                <a:spcPct val="90000"/>
              </a:lnSpc>
              <a:buNone/>
            </a:pPr>
            <a:r>
              <a:rPr lang="en-US" dirty="0" smtClean="0"/>
              <a:t>		</a:t>
            </a:r>
            <a:r>
              <a:rPr lang="en-US" dirty="0" err="1" smtClean="0"/>
              <a:t>glyceraldehyde</a:t>
            </a:r>
            <a:r>
              <a:rPr lang="en-US" dirty="0" smtClean="0"/>
              <a:t> 3-phosphate (G3P)</a:t>
            </a:r>
          </a:p>
          <a:p>
            <a:pPr eaLnBrk="1" hangingPunct="1">
              <a:lnSpc>
                <a:spcPct val="90000"/>
              </a:lnSpc>
            </a:pPr>
            <a:endParaRPr lang="en-US" dirty="0" smtClean="0"/>
          </a:p>
          <a:p>
            <a:pPr eaLnBrk="1" hangingPunct="1">
              <a:lnSpc>
                <a:spcPct val="90000"/>
              </a:lnSpc>
            </a:pPr>
            <a:r>
              <a:rPr lang="en-US" dirty="0" smtClean="0"/>
              <a:t>Depends on an enzyme nickname “</a:t>
            </a:r>
            <a:r>
              <a:rPr lang="en-US" dirty="0" err="1" smtClean="0"/>
              <a:t>Rubisco</a:t>
            </a:r>
            <a:r>
              <a:rPr lang="en-US" dirty="0" smtClean="0"/>
              <a:t>”</a:t>
            </a:r>
          </a:p>
        </p:txBody>
      </p:sp>
      <p:pic>
        <p:nvPicPr>
          <p:cNvPr id="4" name="Picture 2" descr="figure_06_16"/>
          <p:cNvPicPr>
            <a:picLocks noChangeAspect="1" noChangeArrowheads="1"/>
          </p:cNvPicPr>
          <p:nvPr/>
        </p:nvPicPr>
        <p:blipFill>
          <a:blip r:embed="rId2"/>
          <a:srcRect l="53966" t="5969" b="81328"/>
          <a:stretch>
            <a:fillRect/>
          </a:stretch>
        </p:blipFill>
        <p:spPr bwMode="auto">
          <a:xfrm>
            <a:off x="4376524" y="1252923"/>
            <a:ext cx="4063141" cy="1247775"/>
          </a:xfrm>
          <a:prstGeom prst="rect">
            <a:avLst/>
          </a:prstGeom>
          <a:noFill/>
          <a:ln w="9525">
            <a:noFill/>
            <a:miter lim="800000"/>
            <a:headEnd/>
            <a:tailEnd/>
          </a:ln>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dirty="0" smtClean="0"/>
              <a:t>Calvin Cycle: making sugars</a:t>
            </a:r>
            <a:endParaRPr lang="en-US" dirty="0"/>
          </a:p>
        </p:txBody>
      </p:sp>
      <p:sp>
        <p:nvSpPr>
          <p:cNvPr id="3" name="Content Placeholder 2"/>
          <p:cNvSpPr>
            <a:spLocks noGrp="1"/>
          </p:cNvSpPr>
          <p:nvPr>
            <p:ph idx="1"/>
          </p:nvPr>
        </p:nvSpPr>
        <p:spPr/>
        <p:txBody>
          <a:bodyPr>
            <a:normAutofit/>
          </a:bodyPr>
          <a:lstStyle/>
          <a:p>
            <a:pPr eaLnBrk="1" hangingPunct="1">
              <a:lnSpc>
                <a:spcPct val="90000"/>
              </a:lnSpc>
            </a:pPr>
            <a:r>
              <a:rPr lang="en-US" dirty="0" smtClean="0"/>
              <a:t>Calvin Cycle needs energy</a:t>
            </a:r>
          </a:p>
          <a:p>
            <a:pPr eaLnBrk="1" hangingPunct="1">
              <a:lnSpc>
                <a:spcPct val="90000"/>
              </a:lnSpc>
            </a:pPr>
            <a:endParaRPr lang="en-US" dirty="0" smtClean="0"/>
          </a:p>
          <a:p>
            <a:pPr eaLnBrk="1" hangingPunct="1">
              <a:lnSpc>
                <a:spcPct val="90000"/>
              </a:lnSpc>
            </a:pPr>
            <a:r>
              <a:rPr lang="en-US" dirty="0" smtClean="0"/>
              <a:t>Fixes one carbon each cycle</a:t>
            </a:r>
          </a:p>
          <a:p>
            <a:pPr eaLnBrk="1" hangingPunct="1">
              <a:lnSpc>
                <a:spcPct val="90000"/>
              </a:lnSpc>
            </a:pPr>
            <a:endParaRPr lang="en-US" dirty="0" smtClean="0"/>
          </a:p>
          <a:p>
            <a:pPr eaLnBrk="1" hangingPunct="1">
              <a:lnSpc>
                <a:spcPct val="90000"/>
              </a:lnSpc>
              <a:buNone/>
            </a:pPr>
            <a:r>
              <a:rPr lang="en-US" dirty="0" smtClean="0"/>
              <a:t>3 cycles to make each 3 carbon sugar (G3P) </a:t>
            </a:r>
          </a:p>
          <a:p>
            <a:pPr eaLnBrk="1" hangingPunct="1">
              <a:lnSpc>
                <a:spcPct val="90000"/>
              </a:lnSpc>
              <a:buNone/>
            </a:pPr>
            <a:endParaRPr lang="en-US" dirty="0" smtClean="0"/>
          </a:p>
          <a:p>
            <a:pPr eaLnBrk="1" hangingPunct="1">
              <a:lnSpc>
                <a:spcPct val="90000"/>
              </a:lnSpc>
            </a:pPr>
            <a:r>
              <a:rPr lang="en-US" dirty="0" smtClean="0"/>
              <a:t>G3P is the building block of all carbohydrates</a:t>
            </a:r>
          </a:p>
        </p:txBody>
      </p:sp>
      <p:pic>
        <p:nvPicPr>
          <p:cNvPr id="4" name="Picture 2" descr="figure_09_09"/>
          <p:cNvPicPr>
            <a:picLocks noChangeAspect="1" noChangeArrowheads="1"/>
          </p:cNvPicPr>
          <p:nvPr/>
        </p:nvPicPr>
        <p:blipFill>
          <a:blip r:embed="rId2"/>
          <a:srcRect t="49369" r="70983" b="26359"/>
          <a:stretch>
            <a:fillRect/>
          </a:stretch>
        </p:blipFill>
        <p:spPr bwMode="auto">
          <a:xfrm>
            <a:off x="5553741" y="1417638"/>
            <a:ext cx="3318410" cy="1921476"/>
          </a:xfrm>
          <a:prstGeom prst="rect">
            <a:avLst/>
          </a:prstGeom>
          <a:noFill/>
          <a:ln w="9525">
            <a:noFill/>
            <a:miter lim="800000"/>
            <a:headEnd/>
            <a:tailEnd/>
          </a:ln>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62" name="Picture 2" descr="figure_09_09"/>
          <p:cNvPicPr>
            <a:picLocks noChangeAspect="1" noChangeArrowheads="1"/>
          </p:cNvPicPr>
          <p:nvPr/>
        </p:nvPicPr>
        <p:blipFill>
          <a:blip r:embed="rId3"/>
          <a:srcRect/>
          <a:stretch>
            <a:fillRect/>
          </a:stretch>
        </p:blipFill>
        <p:spPr bwMode="auto">
          <a:xfrm>
            <a:off x="304800" y="482600"/>
            <a:ext cx="8531225" cy="5905500"/>
          </a:xfrm>
          <a:prstGeom prst="rect">
            <a:avLst/>
          </a:prstGeom>
          <a:noFill/>
          <a:ln w="9525">
            <a:noFill/>
            <a:miter lim="800000"/>
            <a:headEnd/>
            <a:tailEnd/>
          </a:ln>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dirty="0" smtClean="0"/>
              <a:t>G3P: building block of sugars</a:t>
            </a:r>
            <a:endParaRPr lang="en-US" dirty="0"/>
          </a:p>
        </p:txBody>
      </p:sp>
      <p:sp>
        <p:nvSpPr>
          <p:cNvPr id="3" name="Content Placeholder 2"/>
          <p:cNvSpPr>
            <a:spLocks noGrp="1"/>
          </p:cNvSpPr>
          <p:nvPr>
            <p:ph idx="1"/>
          </p:nvPr>
        </p:nvSpPr>
        <p:spPr/>
        <p:txBody>
          <a:bodyPr>
            <a:normAutofit/>
          </a:bodyPr>
          <a:lstStyle/>
          <a:p>
            <a:pPr eaLnBrk="1" hangingPunct="1">
              <a:lnSpc>
                <a:spcPct val="90000"/>
              </a:lnSpc>
            </a:pPr>
            <a:r>
              <a:rPr lang="en-US" dirty="0" smtClean="0"/>
              <a:t>G3P is the building block of glucose and all the other carbohydrates</a:t>
            </a:r>
          </a:p>
          <a:p>
            <a:pPr eaLnBrk="1" hangingPunct="1">
              <a:lnSpc>
                <a:spcPct val="90000"/>
              </a:lnSpc>
            </a:pPr>
            <a:endParaRPr lang="en-US" dirty="0" smtClean="0"/>
          </a:p>
          <a:p>
            <a:pPr eaLnBrk="1" hangingPunct="1">
              <a:lnSpc>
                <a:spcPct val="90000"/>
              </a:lnSpc>
            </a:pPr>
            <a:r>
              <a:rPr lang="en-US" dirty="0" smtClean="0"/>
              <a:t>Leaves chloroplast, fuel chemical reactions</a:t>
            </a:r>
          </a:p>
          <a:p>
            <a:pPr eaLnBrk="1" hangingPunct="1">
              <a:lnSpc>
                <a:spcPct val="90000"/>
              </a:lnSpc>
            </a:pPr>
            <a:endParaRPr lang="en-US" dirty="0" smtClean="0"/>
          </a:p>
          <a:p>
            <a:pPr eaLnBrk="1" hangingPunct="1">
              <a:lnSpc>
                <a:spcPct val="90000"/>
              </a:lnSpc>
            </a:pPr>
            <a:r>
              <a:rPr lang="en-US" dirty="0" smtClean="0"/>
              <a:t>In plants, G3P can be stored as starch for use at night</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hangingPunct="1"/>
            <a:r>
              <a:rPr lang="en-US" sz="4000" dirty="0" smtClean="0"/>
              <a:t>Photosynthesis: Two Stages</a:t>
            </a:r>
          </a:p>
        </p:txBody>
      </p:sp>
      <p:sp>
        <p:nvSpPr>
          <p:cNvPr id="3" name="Content Placeholder 2"/>
          <p:cNvSpPr>
            <a:spLocks noGrp="1"/>
          </p:cNvSpPr>
          <p:nvPr>
            <p:ph idx="1"/>
          </p:nvPr>
        </p:nvSpPr>
        <p:spPr/>
        <p:txBody>
          <a:bodyPr>
            <a:normAutofit lnSpcReduction="10000"/>
          </a:bodyPr>
          <a:lstStyle/>
          <a:p>
            <a:pPr marL="514350" indent="-514350" eaLnBrk="1" hangingPunct="1">
              <a:buNone/>
            </a:pPr>
            <a:r>
              <a:rPr lang="en-US" sz="3000" dirty="0" smtClean="0"/>
              <a:t>Photosynthesis stages:</a:t>
            </a:r>
          </a:p>
          <a:p>
            <a:pPr marL="971550" lvl="1" indent="-514350" eaLnBrk="1" hangingPunct="1">
              <a:buFont typeface="+mj-lt"/>
              <a:buAutoNum type="arabicPeriod"/>
            </a:pPr>
            <a:r>
              <a:rPr lang="en-US" sz="2600" dirty="0" smtClean="0"/>
              <a:t>Light reactions</a:t>
            </a:r>
          </a:p>
          <a:p>
            <a:pPr lvl="2" eaLnBrk="1" hangingPunct="1">
              <a:buNone/>
            </a:pPr>
            <a:r>
              <a:rPr lang="en-US" sz="2200" dirty="0" smtClean="0"/>
              <a:t>	</a:t>
            </a:r>
            <a:r>
              <a:rPr lang="en-US" sz="2600" dirty="0" smtClean="0"/>
              <a:t>Use light energy to make ATP, NADPH, and break water</a:t>
            </a:r>
          </a:p>
          <a:p>
            <a:pPr lvl="2" eaLnBrk="1" hangingPunct="1">
              <a:buNone/>
            </a:pPr>
            <a:r>
              <a:rPr lang="en-US" sz="2600" dirty="0" smtClean="0"/>
              <a:t>	broken water molecules: source of oxygen</a:t>
            </a:r>
          </a:p>
          <a:p>
            <a:pPr lvl="2" eaLnBrk="1" hangingPunct="1">
              <a:buNone/>
            </a:pPr>
            <a:endParaRPr lang="en-US" sz="2200" dirty="0" smtClean="0"/>
          </a:p>
          <a:p>
            <a:pPr marL="971550" lvl="1" indent="-514350" eaLnBrk="1" hangingPunct="1">
              <a:buFont typeface="+mj-lt"/>
              <a:buAutoNum type="arabicPeriod"/>
            </a:pPr>
            <a:r>
              <a:rPr lang="en-US" sz="2600" dirty="0" smtClean="0"/>
              <a:t>Calvin cycle</a:t>
            </a:r>
          </a:p>
          <a:p>
            <a:pPr lvl="2" eaLnBrk="1" hangingPunct="1">
              <a:buNone/>
            </a:pPr>
            <a:r>
              <a:rPr lang="en-US" dirty="0" smtClean="0"/>
              <a:t>CO2 </a:t>
            </a:r>
            <a:r>
              <a:rPr lang="en-US" dirty="0" smtClean="0">
                <a:sym typeface="Wingdings" pitchFamily="2" charset="2"/>
              </a:rPr>
              <a:t> </a:t>
            </a:r>
            <a:r>
              <a:rPr lang="en-US" dirty="0" smtClean="0">
                <a:solidFill>
                  <a:srgbClr val="FF0000"/>
                </a:solidFill>
                <a:sym typeface="Wingdings" pitchFamily="2" charset="2"/>
              </a:rPr>
              <a:t>sugar</a:t>
            </a:r>
            <a:r>
              <a:rPr lang="en-US" dirty="0" smtClean="0">
                <a:sym typeface="Wingdings" pitchFamily="2" charset="2"/>
              </a:rPr>
              <a:t> using energy from ATP and NADPH</a:t>
            </a:r>
          </a:p>
          <a:p>
            <a:pPr lvl="2" eaLnBrk="1" hangingPunct="1">
              <a:buNone/>
            </a:pPr>
            <a:endParaRPr lang="en-US" sz="2600" dirty="0" smtClean="0">
              <a:sym typeface="Wingdings" pitchFamily="2" charset="2"/>
            </a:endParaRPr>
          </a:p>
          <a:p>
            <a:pPr lvl="2" eaLnBrk="1" hangingPunct="1">
              <a:buNone/>
            </a:pPr>
            <a:r>
              <a:rPr lang="en-US" sz="2600" dirty="0" smtClean="0">
                <a:solidFill>
                  <a:srgbClr val="FF0000"/>
                </a:solidFill>
                <a:sym typeface="Wingdings" pitchFamily="2" charset="2"/>
              </a:rPr>
              <a:t>Entire ecosystem depends on this sugar!!!</a:t>
            </a:r>
            <a:endParaRPr lang="en-US" sz="2600" dirty="0" smtClean="0">
              <a:solidFill>
                <a:srgbClr val="FF0000"/>
              </a:solidFill>
            </a:endParaRPr>
          </a:p>
          <a:p>
            <a:pPr eaLnBrk="1" hangingPunct="1"/>
            <a:endParaRPr lang="en-US" sz="3000" dirty="0" smtClean="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hangingPunct="1"/>
            <a:r>
              <a:rPr lang="en-US" sz="4000" dirty="0" smtClean="0"/>
              <a:t>Cellular Respiration: Sugar</a:t>
            </a:r>
            <a:r>
              <a:rPr lang="en-US" sz="4000" dirty="0" smtClean="0">
                <a:sym typeface="Wingdings" pitchFamily="2" charset="2"/>
              </a:rPr>
              <a:t> ATP</a:t>
            </a:r>
            <a:endParaRPr lang="en-US" sz="4000" dirty="0" smtClean="0"/>
          </a:p>
        </p:txBody>
      </p:sp>
      <p:sp>
        <p:nvSpPr>
          <p:cNvPr id="28674" name="Content Placeholder 2"/>
          <p:cNvSpPr>
            <a:spLocks noGrp="1"/>
          </p:cNvSpPr>
          <p:nvPr>
            <p:ph idx="1"/>
          </p:nvPr>
        </p:nvSpPr>
        <p:spPr/>
        <p:txBody>
          <a:bodyPr/>
          <a:lstStyle/>
          <a:p>
            <a:pPr eaLnBrk="1" hangingPunct="1"/>
            <a:r>
              <a:rPr lang="en-US" dirty="0" smtClean="0"/>
              <a:t>Cellular respiration requires oxygen to break down food molecules</a:t>
            </a:r>
          </a:p>
          <a:p>
            <a:pPr eaLnBrk="1" hangingPunct="1"/>
            <a:endParaRPr lang="en-US" dirty="0" smtClean="0"/>
          </a:p>
          <a:p>
            <a:pPr eaLnBrk="1" hangingPunct="1"/>
            <a:r>
              <a:rPr lang="en-US" dirty="0" smtClean="0"/>
              <a:t>The energy released from the food molecules is used to generate ATP</a:t>
            </a:r>
          </a:p>
          <a:p>
            <a:pPr eaLnBrk="1" hangingPunct="1"/>
            <a:endParaRPr lang="en-US" dirty="0" smtClean="0"/>
          </a:p>
          <a:p>
            <a:pPr eaLnBrk="1" hangingPunct="1"/>
            <a:r>
              <a:rPr lang="en-US" dirty="0" smtClean="0"/>
              <a:t>Carbon dioxide and water are by-products of cellular respiration</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hangingPunct="1"/>
            <a:r>
              <a:rPr lang="en-US" sz="4000" dirty="0" smtClean="0"/>
              <a:t>Cellular Respiration: Sugar</a:t>
            </a:r>
            <a:r>
              <a:rPr lang="en-US" sz="4000" dirty="0" smtClean="0">
                <a:sym typeface="Wingdings" pitchFamily="2" charset="2"/>
              </a:rPr>
              <a:t> ATP</a:t>
            </a:r>
            <a:endParaRPr lang="en-US" sz="4000" dirty="0" smtClean="0"/>
          </a:p>
        </p:txBody>
      </p:sp>
      <p:sp>
        <p:nvSpPr>
          <p:cNvPr id="28674" name="Content Placeholder 2"/>
          <p:cNvSpPr>
            <a:spLocks noGrp="1"/>
          </p:cNvSpPr>
          <p:nvPr>
            <p:ph idx="1"/>
          </p:nvPr>
        </p:nvSpPr>
        <p:spPr>
          <a:xfrm>
            <a:off x="457200" y="1260389"/>
            <a:ext cx="8229600" cy="4525963"/>
          </a:xfrm>
        </p:spPr>
        <p:txBody>
          <a:bodyPr/>
          <a:lstStyle/>
          <a:p>
            <a:pPr eaLnBrk="1" hangingPunct="1"/>
            <a:r>
              <a:rPr lang="en-US" dirty="0" smtClean="0"/>
              <a:t>Getting ATP from food molecules</a:t>
            </a:r>
          </a:p>
          <a:p>
            <a:pPr eaLnBrk="1" hangingPunct="1"/>
            <a:endParaRPr lang="en-US" dirty="0" smtClean="0"/>
          </a:p>
          <a:p>
            <a:pPr eaLnBrk="1" hangingPunct="1"/>
            <a:r>
              <a:rPr lang="en-US" dirty="0" smtClean="0"/>
              <a:t>Three Stages</a:t>
            </a:r>
          </a:p>
          <a:p>
            <a:pPr marL="1314450" lvl="2" indent="-514350" eaLnBrk="1" hangingPunct="1">
              <a:buFont typeface="+mj-lt"/>
              <a:buAutoNum type="arabicPeriod"/>
            </a:pPr>
            <a:r>
              <a:rPr lang="en-US" dirty="0" err="1" smtClean="0"/>
              <a:t>Glycolysis</a:t>
            </a:r>
            <a:endParaRPr lang="en-US" dirty="0" smtClean="0"/>
          </a:p>
          <a:p>
            <a:pPr marL="1314450" lvl="2" indent="-514350" eaLnBrk="1" hangingPunct="1">
              <a:buFont typeface="+mj-lt"/>
              <a:buAutoNum type="arabicPeriod"/>
            </a:pPr>
            <a:r>
              <a:rPr lang="en-US" dirty="0" err="1" smtClean="0"/>
              <a:t>Kreb</a:t>
            </a:r>
            <a:r>
              <a:rPr lang="en-US" dirty="0" smtClean="0"/>
              <a:t> cycle – </a:t>
            </a:r>
            <a:r>
              <a:rPr lang="en-US" dirty="0" smtClean="0">
                <a:solidFill>
                  <a:srgbClr val="FF0000"/>
                </a:solidFill>
              </a:rPr>
              <a:t>requires oxygen</a:t>
            </a:r>
          </a:p>
          <a:p>
            <a:pPr marL="1314450" lvl="2" indent="-514350" eaLnBrk="1" hangingPunct="1">
              <a:buFont typeface="+mj-lt"/>
              <a:buAutoNum type="arabicPeriod"/>
            </a:pPr>
            <a:r>
              <a:rPr lang="en-US" dirty="0"/>
              <a:t>“oxidative </a:t>
            </a:r>
            <a:r>
              <a:rPr lang="en-US" dirty="0" err="1" smtClean="0"/>
              <a:t>phosphoryation</a:t>
            </a:r>
            <a:r>
              <a:rPr lang="en-US" dirty="0" smtClean="0"/>
              <a:t>”– </a:t>
            </a:r>
            <a:r>
              <a:rPr lang="en-US" dirty="0" smtClean="0">
                <a:solidFill>
                  <a:srgbClr val="FF0000"/>
                </a:solidFill>
              </a:rPr>
              <a:t>requires oxygen</a:t>
            </a:r>
          </a:p>
          <a:p>
            <a:pPr marL="1314450" lvl="2" indent="-514350" eaLnBrk="1" hangingPunct="1">
              <a:buNone/>
            </a:pPr>
            <a:r>
              <a:rPr lang="en-US" dirty="0" smtClean="0"/>
              <a:t>			</a:t>
            </a:r>
            <a:r>
              <a:rPr lang="en-US" dirty="0"/>
              <a:t> Electron transport chain </a:t>
            </a:r>
            <a:endParaRPr lang="en-US" dirty="0" smtClean="0"/>
          </a:p>
          <a:p>
            <a:pPr marL="1314450" lvl="2" indent="-514350" eaLnBrk="1" hangingPunct="1">
              <a:buNone/>
            </a:pPr>
            <a:endParaRPr lang="en-US" dirty="0" smtClean="0"/>
          </a:p>
          <a:p>
            <a:pPr eaLnBrk="1" hangingPunct="1"/>
            <a:r>
              <a:rPr lang="en-US" dirty="0" smtClean="0"/>
              <a:t>By-products:  CO2 and water</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hangingPunct="1"/>
            <a:r>
              <a:rPr lang="en-US" sz="4000" dirty="0" smtClean="0"/>
              <a:t>Cellular Respiration: Sugar</a:t>
            </a:r>
            <a:r>
              <a:rPr lang="en-US" sz="4000" dirty="0" smtClean="0">
                <a:sym typeface="Wingdings" pitchFamily="2" charset="2"/>
              </a:rPr>
              <a:t> ATP</a:t>
            </a:r>
            <a:endParaRPr lang="en-US" sz="4000" dirty="0" smtClean="0"/>
          </a:p>
        </p:txBody>
      </p:sp>
      <p:sp>
        <p:nvSpPr>
          <p:cNvPr id="28674" name="Content Placeholder 2"/>
          <p:cNvSpPr>
            <a:spLocks noGrp="1"/>
          </p:cNvSpPr>
          <p:nvPr>
            <p:ph idx="1"/>
          </p:nvPr>
        </p:nvSpPr>
        <p:spPr>
          <a:xfrm>
            <a:off x="457200" y="1260389"/>
            <a:ext cx="8229600" cy="4525963"/>
          </a:xfrm>
        </p:spPr>
        <p:txBody>
          <a:bodyPr/>
          <a:lstStyle/>
          <a:p>
            <a:pPr eaLnBrk="1" hangingPunct="1"/>
            <a:r>
              <a:rPr lang="en-US" dirty="0" smtClean="0"/>
              <a:t>Three Stages</a:t>
            </a:r>
          </a:p>
          <a:p>
            <a:pPr marL="1314450" lvl="2" indent="-514350" eaLnBrk="1" hangingPunct="1">
              <a:buFont typeface="+mj-lt"/>
              <a:buAutoNum type="arabicPeriod"/>
            </a:pPr>
            <a:r>
              <a:rPr lang="en-US" dirty="0" err="1" smtClean="0"/>
              <a:t>Glycolysis</a:t>
            </a:r>
            <a:r>
              <a:rPr lang="en-US" dirty="0" smtClean="0"/>
              <a:t> – in </a:t>
            </a:r>
            <a:r>
              <a:rPr lang="en-US" dirty="0" err="1" smtClean="0"/>
              <a:t>cytosol</a:t>
            </a:r>
            <a:endParaRPr lang="en-US" dirty="0" smtClean="0"/>
          </a:p>
          <a:p>
            <a:pPr marL="1314450" lvl="2" indent="-514350" eaLnBrk="1" hangingPunct="1">
              <a:buFont typeface="+mj-lt"/>
              <a:buAutoNum type="arabicPeriod"/>
            </a:pPr>
            <a:r>
              <a:rPr lang="en-US" dirty="0" err="1" smtClean="0"/>
              <a:t>Kreb</a:t>
            </a:r>
            <a:r>
              <a:rPr lang="en-US" dirty="0" smtClean="0"/>
              <a:t> cycle – </a:t>
            </a:r>
            <a:r>
              <a:rPr lang="en-US" dirty="0" smtClean="0">
                <a:solidFill>
                  <a:srgbClr val="FF0000"/>
                </a:solidFill>
              </a:rPr>
              <a:t>in mitochondria</a:t>
            </a:r>
          </a:p>
          <a:p>
            <a:pPr marL="1314450" lvl="2" indent="-514350" eaLnBrk="1" hangingPunct="1">
              <a:buFont typeface="+mj-lt"/>
              <a:buAutoNum type="arabicPeriod"/>
            </a:pPr>
            <a:r>
              <a:rPr lang="en-US" dirty="0"/>
              <a:t>“oxidative </a:t>
            </a:r>
            <a:r>
              <a:rPr lang="en-US" dirty="0" err="1"/>
              <a:t>phosphoryation</a:t>
            </a:r>
            <a:r>
              <a:rPr lang="en-US" dirty="0"/>
              <a:t>”– </a:t>
            </a:r>
            <a:r>
              <a:rPr lang="en-US" dirty="0" smtClean="0">
                <a:solidFill>
                  <a:srgbClr val="FF0000"/>
                </a:solidFill>
              </a:rPr>
              <a:t>in mitochondria</a:t>
            </a:r>
          </a:p>
          <a:p>
            <a:pPr marL="1314450" lvl="2" indent="-514350" eaLnBrk="1" hangingPunct="1">
              <a:buNone/>
            </a:pPr>
            <a:r>
              <a:rPr lang="en-US" dirty="0" smtClean="0"/>
              <a:t>			Electron </a:t>
            </a:r>
            <a:r>
              <a:rPr lang="en-US" dirty="0"/>
              <a:t>transport chain </a:t>
            </a:r>
            <a:endParaRPr lang="en-US" dirty="0" smtClean="0"/>
          </a:p>
          <a:p>
            <a:pPr eaLnBrk="1" hangingPunct="1">
              <a:buNone/>
            </a:pPr>
            <a:endParaRPr lang="en-US" dirty="0" smtClean="0"/>
          </a:p>
        </p:txBody>
      </p:sp>
      <p:pic>
        <p:nvPicPr>
          <p:cNvPr id="4" name="Picture 2" descr="figure_09_04"/>
          <p:cNvPicPr>
            <a:picLocks noChangeAspect="1" noChangeArrowheads="1"/>
          </p:cNvPicPr>
          <p:nvPr/>
        </p:nvPicPr>
        <p:blipFill>
          <a:blip r:embed="rId2"/>
          <a:srcRect t="38118" b="5625"/>
          <a:stretch>
            <a:fillRect/>
          </a:stretch>
        </p:blipFill>
        <p:spPr bwMode="auto">
          <a:xfrm>
            <a:off x="609601" y="3604035"/>
            <a:ext cx="5890053" cy="2685554"/>
          </a:xfrm>
          <a:prstGeom prst="rect">
            <a:avLst/>
          </a:prstGeom>
          <a:noFill/>
          <a:ln w="9525">
            <a:noFill/>
            <a:miter lim="800000"/>
            <a:headEnd/>
            <a:tailEnd/>
          </a:ln>
          <a:effectLst/>
        </p:spPr>
      </p:pic>
      <p:pic>
        <p:nvPicPr>
          <p:cNvPr id="5" name="Picture 2" descr="figure_09_04"/>
          <p:cNvPicPr>
            <a:picLocks noChangeAspect="1" noChangeArrowheads="1"/>
          </p:cNvPicPr>
          <p:nvPr/>
        </p:nvPicPr>
        <p:blipFill>
          <a:blip r:embed="rId2"/>
          <a:srcRect t="8165" r="61615" b="70523"/>
          <a:stretch>
            <a:fillRect/>
          </a:stretch>
        </p:blipFill>
        <p:spPr bwMode="auto">
          <a:xfrm>
            <a:off x="5453449" y="1260389"/>
            <a:ext cx="3048000" cy="1371600"/>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pPr eaLnBrk="1" hangingPunct="1"/>
            <a:r>
              <a:rPr lang="en-US" dirty="0" smtClean="0"/>
              <a:t>Photosynthesis &amp; respiration</a:t>
            </a:r>
          </a:p>
        </p:txBody>
      </p:sp>
      <p:sp>
        <p:nvSpPr>
          <p:cNvPr id="3" name="Content Placeholder 2"/>
          <p:cNvSpPr>
            <a:spLocks noGrp="1"/>
          </p:cNvSpPr>
          <p:nvPr>
            <p:ph idx="1"/>
          </p:nvPr>
        </p:nvSpPr>
        <p:spPr/>
        <p:txBody>
          <a:bodyPr>
            <a:normAutofit/>
          </a:bodyPr>
          <a:lstStyle/>
          <a:p>
            <a:pPr eaLnBrk="1" hangingPunct="1">
              <a:lnSpc>
                <a:spcPct val="90000"/>
              </a:lnSpc>
            </a:pPr>
            <a:r>
              <a:rPr lang="en-US" sz="3000" dirty="0" smtClean="0"/>
              <a:t>most ecosystems based on photosynthesis</a:t>
            </a:r>
          </a:p>
          <a:p>
            <a:pPr eaLnBrk="1" hangingPunct="1">
              <a:lnSpc>
                <a:spcPct val="90000"/>
              </a:lnSpc>
            </a:pPr>
            <a:r>
              <a:rPr lang="en-US" sz="3000" dirty="0" err="1" smtClean="0"/>
              <a:t>Photosynthesizers</a:t>
            </a:r>
            <a:r>
              <a:rPr lang="en-US" sz="3000" dirty="0" smtClean="0"/>
              <a:t> are </a:t>
            </a:r>
            <a:r>
              <a:rPr lang="en-US" sz="3000" b="1" dirty="0" smtClean="0"/>
              <a:t>producers</a:t>
            </a:r>
          </a:p>
          <a:p>
            <a:pPr eaLnBrk="1" hangingPunct="1">
              <a:lnSpc>
                <a:spcPct val="90000"/>
              </a:lnSpc>
            </a:pPr>
            <a:r>
              <a:rPr lang="en-US" sz="3000" dirty="0" smtClean="0"/>
              <a:t>Everything else is a </a:t>
            </a:r>
            <a:r>
              <a:rPr lang="en-US" sz="3000" b="1" dirty="0" smtClean="0"/>
              <a:t>consumers</a:t>
            </a:r>
          </a:p>
          <a:p>
            <a:pPr eaLnBrk="1" hangingPunct="1">
              <a:lnSpc>
                <a:spcPct val="90000"/>
              </a:lnSpc>
            </a:pPr>
            <a:endParaRPr lang="en-US" sz="3000" dirty="0" smtClean="0"/>
          </a:p>
          <a:p>
            <a:pPr eaLnBrk="1" hangingPunct="1">
              <a:lnSpc>
                <a:spcPct val="90000"/>
              </a:lnSpc>
            </a:pPr>
            <a:r>
              <a:rPr lang="en-US" sz="3000" dirty="0" smtClean="0"/>
              <a:t>“Metabolism” – reactions to capture, store and use energy</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30" name="Picture 2" descr="figure_09_04"/>
          <p:cNvPicPr>
            <a:picLocks noChangeAspect="1" noChangeArrowheads="1"/>
          </p:cNvPicPr>
          <p:nvPr/>
        </p:nvPicPr>
        <p:blipFill>
          <a:blip r:embed="rId3"/>
          <a:srcRect/>
          <a:stretch>
            <a:fillRect/>
          </a:stretch>
        </p:blipFill>
        <p:spPr bwMode="auto">
          <a:xfrm>
            <a:off x="609600" y="215900"/>
            <a:ext cx="7940675" cy="6435725"/>
          </a:xfrm>
          <a:prstGeom prst="rect">
            <a:avLst/>
          </a:prstGeom>
          <a:noFill/>
          <a:ln w="9525">
            <a:noFill/>
            <a:miter lim="800000"/>
            <a:headEnd/>
            <a:tailEnd/>
          </a:ln>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hangingPunct="1"/>
            <a:r>
              <a:rPr lang="en-US" sz="4000" smtClean="0"/>
              <a:t>Cellular Respiration: Energy from Food</a:t>
            </a:r>
          </a:p>
        </p:txBody>
      </p:sp>
      <p:sp>
        <p:nvSpPr>
          <p:cNvPr id="47106" name="Content Placeholder 2"/>
          <p:cNvSpPr>
            <a:spLocks noGrp="1"/>
          </p:cNvSpPr>
          <p:nvPr>
            <p:ph idx="1"/>
          </p:nvPr>
        </p:nvSpPr>
        <p:spPr/>
        <p:txBody>
          <a:bodyPr/>
          <a:lstStyle/>
          <a:p>
            <a:pPr eaLnBrk="1" hangingPunct="1"/>
            <a:r>
              <a:rPr lang="en-US" dirty="0" smtClean="0"/>
              <a:t>Both producers and consumers do Cellular Respiration</a:t>
            </a:r>
          </a:p>
          <a:p>
            <a:pPr eaLnBrk="1" hangingPunct="1"/>
            <a:endParaRPr lang="en-US" dirty="0" smtClean="0"/>
          </a:p>
          <a:p>
            <a:pPr eaLnBrk="1" hangingPunct="1"/>
            <a:r>
              <a:rPr lang="en-US" dirty="0" smtClean="0"/>
              <a:t>Three main stages of cellular respiration:</a:t>
            </a:r>
          </a:p>
          <a:p>
            <a:pPr lvl="1" eaLnBrk="1" hangingPunct="1"/>
            <a:r>
              <a:rPr lang="en-US" dirty="0" err="1" smtClean="0"/>
              <a:t>Glycolysis</a:t>
            </a:r>
            <a:endParaRPr lang="en-US" dirty="0" smtClean="0"/>
          </a:p>
          <a:p>
            <a:pPr lvl="1" eaLnBrk="1" hangingPunct="1"/>
            <a:r>
              <a:rPr lang="en-US" dirty="0" smtClean="0"/>
              <a:t>The Krebs cycle</a:t>
            </a:r>
          </a:p>
          <a:p>
            <a:pPr lvl="1" eaLnBrk="1" hangingPunct="1"/>
            <a:r>
              <a:rPr lang="en-US" dirty="0" smtClean="0"/>
              <a:t>Oxidative </a:t>
            </a:r>
            <a:r>
              <a:rPr lang="en-US" dirty="0" err="1" smtClean="0"/>
              <a:t>phosphorylation</a:t>
            </a:r>
            <a:r>
              <a:rPr lang="en-US" dirty="0" smtClean="0"/>
              <a:t> </a:t>
            </a:r>
          </a:p>
          <a:p>
            <a:pPr lvl="1" eaLnBrk="1" hangingPunct="1">
              <a:buNone/>
            </a:pPr>
            <a:r>
              <a:rPr lang="en-US" dirty="0" smtClean="0"/>
              <a:t>			(electron transport chain)</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hangingPunct="1"/>
            <a:r>
              <a:rPr lang="en-US" sz="4000" dirty="0" smtClean="0"/>
              <a:t>Glycolysis</a:t>
            </a:r>
          </a:p>
        </p:txBody>
      </p:sp>
      <p:sp>
        <p:nvSpPr>
          <p:cNvPr id="3" name="Content Placeholder 2"/>
          <p:cNvSpPr>
            <a:spLocks noGrp="1"/>
          </p:cNvSpPr>
          <p:nvPr>
            <p:ph idx="1"/>
          </p:nvPr>
        </p:nvSpPr>
        <p:spPr/>
        <p:txBody>
          <a:bodyPr>
            <a:normAutofit/>
          </a:bodyPr>
          <a:lstStyle/>
          <a:p>
            <a:pPr eaLnBrk="1" hangingPunct="1">
              <a:lnSpc>
                <a:spcPct val="90000"/>
              </a:lnSpc>
            </a:pPr>
            <a:r>
              <a:rPr lang="en-US" sz="2800" dirty="0" smtClean="0"/>
              <a:t>1</a:t>
            </a:r>
            <a:r>
              <a:rPr lang="en-US" sz="2800" baseline="30000" dirty="0" smtClean="0"/>
              <a:t>st</a:t>
            </a:r>
            <a:r>
              <a:rPr lang="en-US" sz="2800" dirty="0" smtClean="0"/>
              <a:t> part of cellular metabolism</a:t>
            </a:r>
          </a:p>
          <a:p>
            <a:pPr eaLnBrk="1" hangingPunct="1">
              <a:lnSpc>
                <a:spcPct val="90000"/>
              </a:lnSpc>
            </a:pPr>
            <a:endParaRPr lang="en-US" sz="2800" dirty="0" smtClean="0"/>
          </a:p>
          <a:p>
            <a:pPr eaLnBrk="1" hangingPunct="1">
              <a:lnSpc>
                <a:spcPct val="90000"/>
              </a:lnSpc>
            </a:pPr>
            <a:r>
              <a:rPr lang="en-US" sz="2800" dirty="0" smtClean="0"/>
              <a:t>“</a:t>
            </a:r>
            <a:r>
              <a:rPr lang="en-US" sz="2800" dirty="0" err="1" smtClean="0"/>
              <a:t>Glyco</a:t>
            </a:r>
            <a:r>
              <a:rPr lang="en-US" sz="2800" dirty="0" smtClean="0"/>
              <a:t>”(glucose) + “lyse”(break) = breaking glucose</a:t>
            </a:r>
          </a:p>
          <a:p>
            <a:pPr eaLnBrk="1" hangingPunct="1">
              <a:lnSpc>
                <a:spcPct val="90000"/>
              </a:lnSpc>
            </a:pPr>
            <a:endParaRPr lang="en-US" sz="2800" dirty="0" smtClean="0"/>
          </a:p>
          <a:p>
            <a:pPr eaLnBrk="1" hangingPunct="1">
              <a:lnSpc>
                <a:spcPct val="90000"/>
              </a:lnSpc>
            </a:pPr>
            <a:r>
              <a:rPr lang="en-US" sz="2800" dirty="0" smtClean="0"/>
              <a:t>Happens in cytosol</a:t>
            </a:r>
          </a:p>
          <a:p>
            <a:pPr marL="0" indent="0" eaLnBrk="1" hangingPunct="1">
              <a:lnSpc>
                <a:spcPct val="90000"/>
              </a:lnSpc>
              <a:buNone/>
            </a:pPr>
            <a:r>
              <a:rPr lang="en-US" sz="2800" dirty="0" smtClean="0"/>
              <a:t>		Outside Mitochondria</a:t>
            </a:r>
          </a:p>
          <a:p>
            <a:pPr marL="0" indent="0" eaLnBrk="1" hangingPunct="1">
              <a:lnSpc>
                <a:spcPct val="90000"/>
              </a:lnSpc>
              <a:buNone/>
            </a:pPr>
            <a:endParaRPr lang="en-US" sz="2800" dirty="0" smtClean="0"/>
          </a:p>
          <a:p>
            <a:pPr eaLnBrk="1" hangingPunct="1">
              <a:lnSpc>
                <a:spcPct val="90000"/>
              </a:lnSpc>
            </a:pPr>
            <a:r>
              <a:rPr lang="en-US" sz="2800" dirty="0" smtClean="0"/>
              <a:t>6-carbon glucose </a:t>
            </a:r>
            <a:r>
              <a:rPr lang="en-US" sz="2800" dirty="0" smtClean="0">
                <a:sym typeface="Wingdings" pitchFamily="2" charset="2"/>
              </a:rPr>
              <a:t> 3-carbon pyruvate</a:t>
            </a:r>
            <a:endParaRPr lang="en-US" sz="2800" dirty="0" smtClean="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hangingPunct="1"/>
            <a:r>
              <a:rPr lang="en-US" sz="4000" dirty="0" smtClean="0"/>
              <a:t>Glycolysis: Cellular Metabolism (part 1)</a:t>
            </a:r>
          </a:p>
        </p:txBody>
      </p:sp>
      <p:sp>
        <p:nvSpPr>
          <p:cNvPr id="3" name="Content Placeholder 2"/>
          <p:cNvSpPr>
            <a:spLocks noGrp="1"/>
          </p:cNvSpPr>
          <p:nvPr>
            <p:ph idx="1"/>
          </p:nvPr>
        </p:nvSpPr>
        <p:spPr>
          <a:xfrm>
            <a:off x="457200" y="1600200"/>
            <a:ext cx="8229600" cy="5160523"/>
          </a:xfrm>
        </p:spPr>
        <p:txBody>
          <a:bodyPr>
            <a:normAutofit/>
          </a:bodyPr>
          <a:lstStyle/>
          <a:p>
            <a:pPr eaLnBrk="1" hangingPunct="1">
              <a:lnSpc>
                <a:spcPct val="90000"/>
              </a:lnSpc>
            </a:pPr>
            <a:r>
              <a:rPr lang="en-US" sz="2800" dirty="0" smtClean="0"/>
              <a:t>Uses </a:t>
            </a:r>
            <a:r>
              <a:rPr lang="en-US" sz="2800" dirty="0" smtClean="0">
                <a:solidFill>
                  <a:srgbClr val="FF0000"/>
                </a:solidFill>
              </a:rPr>
              <a:t>2</a:t>
            </a:r>
            <a:r>
              <a:rPr lang="en-US" sz="2800" dirty="0" smtClean="0"/>
              <a:t> ATP</a:t>
            </a:r>
          </a:p>
          <a:p>
            <a:pPr eaLnBrk="1" hangingPunct="1">
              <a:lnSpc>
                <a:spcPct val="90000"/>
              </a:lnSpc>
            </a:pPr>
            <a:endParaRPr lang="en-US" sz="2800" dirty="0" smtClean="0"/>
          </a:p>
          <a:p>
            <a:pPr eaLnBrk="1" hangingPunct="1">
              <a:lnSpc>
                <a:spcPct val="90000"/>
              </a:lnSpc>
            </a:pPr>
            <a:r>
              <a:rPr lang="en-US" sz="2800" dirty="0" smtClean="0"/>
              <a:t>Makes </a:t>
            </a:r>
            <a:r>
              <a:rPr lang="en-US" sz="2800" dirty="0" smtClean="0">
                <a:solidFill>
                  <a:srgbClr val="FF0000"/>
                </a:solidFill>
              </a:rPr>
              <a:t>4</a:t>
            </a:r>
            <a:r>
              <a:rPr lang="en-US" sz="2800" dirty="0" smtClean="0"/>
              <a:t> ATP</a:t>
            </a:r>
          </a:p>
          <a:p>
            <a:pPr lvl="1" eaLnBrk="1" hangingPunct="1">
              <a:lnSpc>
                <a:spcPct val="90000"/>
              </a:lnSpc>
            </a:pPr>
            <a:r>
              <a:rPr lang="en-US" sz="2400" smtClean="0"/>
              <a:t>Net gain of 2</a:t>
            </a:r>
          </a:p>
          <a:p>
            <a:pPr lvl="1" eaLnBrk="1" hangingPunct="1">
              <a:lnSpc>
                <a:spcPct val="90000"/>
              </a:lnSpc>
            </a:pPr>
            <a:endParaRPr lang="en-US" sz="2400" dirty="0" smtClean="0"/>
          </a:p>
          <a:p>
            <a:pPr eaLnBrk="1" hangingPunct="1">
              <a:lnSpc>
                <a:spcPct val="90000"/>
              </a:lnSpc>
            </a:pPr>
            <a:r>
              <a:rPr lang="en-US" sz="2800" dirty="0" smtClean="0"/>
              <a:t>Makes </a:t>
            </a:r>
            <a:r>
              <a:rPr lang="en-US" sz="2800" dirty="0">
                <a:solidFill>
                  <a:srgbClr val="FF0000"/>
                </a:solidFill>
              </a:rPr>
              <a:t>2</a:t>
            </a:r>
            <a:r>
              <a:rPr lang="en-US" sz="2800" dirty="0" smtClean="0"/>
              <a:t> NADH</a:t>
            </a:r>
          </a:p>
          <a:p>
            <a:pPr eaLnBrk="1" hangingPunct="1">
              <a:lnSpc>
                <a:spcPct val="90000"/>
              </a:lnSpc>
            </a:pPr>
            <a:endParaRPr lang="en-US" sz="2800" dirty="0"/>
          </a:p>
          <a:p>
            <a:pPr eaLnBrk="1" hangingPunct="1">
              <a:lnSpc>
                <a:spcPct val="90000"/>
              </a:lnSpc>
            </a:pPr>
            <a:endParaRPr lang="en-US" sz="2800" dirty="0" smtClean="0"/>
          </a:p>
          <a:p>
            <a:pPr eaLnBrk="1" hangingPunct="1">
              <a:lnSpc>
                <a:spcPct val="90000"/>
              </a:lnSpc>
            </a:pPr>
            <a:endParaRPr lang="en-US" sz="2800" dirty="0" smtClean="0"/>
          </a:p>
          <a:p>
            <a:pPr eaLnBrk="1" hangingPunct="1">
              <a:lnSpc>
                <a:spcPct val="90000"/>
              </a:lnSpc>
            </a:pPr>
            <a:r>
              <a:rPr lang="en-US" sz="2800" dirty="0" err="1" smtClean="0"/>
              <a:t>Pyruvate</a:t>
            </a:r>
            <a:r>
              <a:rPr lang="en-US" sz="2800" dirty="0" smtClean="0"/>
              <a:t> then enters the mitochondria for steps two and three, during which it is broken down </a:t>
            </a:r>
          </a:p>
        </p:txBody>
      </p:sp>
      <p:pic>
        <p:nvPicPr>
          <p:cNvPr id="41986" name="Picture 2" descr="http://www.accessexcellence.org/RC/VL/GG/ecb/ecb_images/13_03_glycolysis.jpg"/>
          <p:cNvPicPr>
            <a:picLocks noChangeAspect="1" noChangeArrowheads="1"/>
          </p:cNvPicPr>
          <p:nvPr/>
        </p:nvPicPr>
        <p:blipFill rotWithShape="1">
          <a:blip r:embed="rId2"/>
          <a:srcRect l="19366" t="4018" r="23685" b="7450"/>
          <a:stretch/>
        </p:blipFill>
        <p:spPr bwMode="auto">
          <a:xfrm>
            <a:off x="4572001" y="1164719"/>
            <a:ext cx="3482502" cy="4022387"/>
          </a:xfrm>
          <a:prstGeom prst="rect">
            <a:avLst/>
          </a:prstGeom>
          <a:noFill/>
        </p:spPr>
      </p:pic>
    </p:spTree>
    <p:extLst>
      <p:ext uri="{BB962C8B-B14F-4D97-AF65-F5344CB8AC3E}">
        <p14:creationId xmlns:p14="http://schemas.microsoft.com/office/powerpoint/2010/main" val="35401675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5410" name="Picture 2" descr="figure_09_10"/>
          <p:cNvPicPr>
            <a:picLocks noChangeAspect="1" noChangeArrowheads="1"/>
          </p:cNvPicPr>
          <p:nvPr/>
        </p:nvPicPr>
        <p:blipFill>
          <a:blip r:embed="rId3"/>
          <a:srcRect/>
          <a:stretch>
            <a:fillRect/>
          </a:stretch>
        </p:blipFill>
        <p:spPr bwMode="auto">
          <a:xfrm>
            <a:off x="304800" y="444500"/>
            <a:ext cx="8531225" cy="5984875"/>
          </a:xfrm>
          <a:prstGeom prst="rect">
            <a:avLst/>
          </a:prstGeom>
          <a:noFill/>
          <a:ln w="9525">
            <a:noFill/>
            <a:miter lim="800000"/>
            <a:headEnd/>
            <a:tailEnd/>
          </a:ln>
          <a:effec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96502"/>
          </a:xfrm>
        </p:spPr>
        <p:txBody>
          <a:bodyPr rtlCol="0">
            <a:normAutofit/>
          </a:bodyPr>
          <a:lstStyle/>
          <a:p>
            <a:pPr eaLnBrk="1" fontAlgn="auto" hangingPunct="1">
              <a:spcAft>
                <a:spcPts val="0"/>
              </a:spcAft>
              <a:defRPr/>
            </a:pPr>
            <a:r>
              <a:rPr lang="en-US" dirty="0" smtClean="0"/>
              <a:t>We need LOTS of ATP</a:t>
            </a:r>
            <a:endParaRPr lang="en-US" dirty="0"/>
          </a:p>
        </p:txBody>
      </p:sp>
      <p:sp>
        <p:nvSpPr>
          <p:cNvPr id="53250" name="Content Placeholder 2"/>
          <p:cNvSpPr>
            <a:spLocks noGrp="1"/>
          </p:cNvSpPr>
          <p:nvPr>
            <p:ph idx="1"/>
          </p:nvPr>
        </p:nvSpPr>
        <p:spPr>
          <a:xfrm>
            <a:off x="457200" y="1196502"/>
            <a:ext cx="8229600" cy="5285260"/>
          </a:xfrm>
        </p:spPr>
        <p:txBody>
          <a:bodyPr/>
          <a:lstStyle/>
          <a:p>
            <a:pPr eaLnBrk="1" hangingPunct="1"/>
            <a:r>
              <a:rPr lang="en-US" dirty="0" smtClean="0"/>
              <a:t>Glycolysis</a:t>
            </a:r>
          </a:p>
          <a:p>
            <a:pPr marL="0" indent="0" eaLnBrk="1" hangingPunct="1">
              <a:buNone/>
            </a:pPr>
            <a:r>
              <a:rPr lang="en-US" dirty="0" smtClean="0"/>
              <a:t>		No O2 used</a:t>
            </a:r>
            <a:endParaRPr lang="en-US" dirty="0"/>
          </a:p>
          <a:p>
            <a:pPr marL="0" indent="0" eaLnBrk="1" hangingPunct="1">
              <a:buNone/>
            </a:pPr>
            <a:r>
              <a:rPr lang="en-US" dirty="0" smtClean="0"/>
              <a:t>		doesn’t make enough ATP (&gt;1/4 total)</a:t>
            </a:r>
          </a:p>
          <a:p>
            <a:pPr marL="0" indent="0" eaLnBrk="1" hangingPunct="1">
              <a:buNone/>
            </a:pPr>
            <a:r>
              <a:rPr lang="en-US" dirty="0" smtClean="0"/>
              <a:t>				</a:t>
            </a:r>
            <a:r>
              <a:rPr lang="en-US" sz="2400" i="1" dirty="0" smtClean="0">
                <a:solidFill>
                  <a:srgbClr val="FF0000"/>
                </a:solidFill>
              </a:rPr>
              <a:t>exception:</a:t>
            </a:r>
            <a:r>
              <a:rPr lang="en-US" sz="2400" i="1" dirty="0" smtClean="0"/>
              <a:t> some bacteria and fungi  (yeast)</a:t>
            </a:r>
          </a:p>
          <a:p>
            <a:pPr eaLnBrk="1" hangingPunct="1"/>
            <a:endParaRPr lang="en-US" dirty="0" smtClean="0"/>
          </a:p>
          <a:p>
            <a:pPr eaLnBrk="1" hangingPunct="1"/>
            <a:r>
              <a:rPr lang="en-US" dirty="0" smtClean="0"/>
              <a:t>Two more steps in Cellular Respiration</a:t>
            </a:r>
          </a:p>
          <a:p>
            <a:pPr marL="0" indent="0" eaLnBrk="1" hangingPunct="1">
              <a:buNone/>
            </a:pPr>
            <a:r>
              <a:rPr lang="en-US" dirty="0" smtClean="0"/>
              <a:t>			</a:t>
            </a:r>
            <a:r>
              <a:rPr lang="en-US" dirty="0" err="1" smtClean="0"/>
              <a:t>Kreb</a:t>
            </a:r>
            <a:r>
              <a:rPr lang="en-US" dirty="0" smtClean="0"/>
              <a:t> Cycle – </a:t>
            </a:r>
            <a:r>
              <a:rPr lang="en-US" dirty="0" smtClean="0">
                <a:solidFill>
                  <a:srgbClr val="FF0000"/>
                </a:solidFill>
              </a:rPr>
              <a:t>Needs O2</a:t>
            </a:r>
          </a:p>
          <a:p>
            <a:pPr marL="0" indent="0" eaLnBrk="1" hangingPunct="1">
              <a:buNone/>
            </a:pPr>
            <a:r>
              <a:rPr lang="en-US" dirty="0" smtClean="0"/>
              <a:t>			“Oxidative phosphorylation” – </a:t>
            </a:r>
            <a:r>
              <a:rPr lang="en-US" dirty="0" smtClean="0">
                <a:solidFill>
                  <a:srgbClr val="FF0000"/>
                </a:solidFill>
              </a:rPr>
              <a:t>needs O2</a:t>
            </a:r>
            <a:endParaRPr lang="en-US" dirty="0">
              <a:solidFill>
                <a:srgbClr val="FF0000"/>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773238"/>
          </a:xfrm>
        </p:spPr>
        <p:txBody>
          <a:bodyPr rtlCol="0">
            <a:normAutofit/>
          </a:bodyPr>
          <a:lstStyle/>
          <a:p>
            <a:pPr eaLnBrk="1" fontAlgn="auto" hangingPunct="1">
              <a:spcAft>
                <a:spcPts val="0"/>
              </a:spcAft>
              <a:defRPr/>
            </a:pPr>
            <a:r>
              <a:rPr lang="en-US" sz="4000" dirty="0" smtClean="0"/>
              <a:t>Krebs Cycle: Cellular Metabolism (part2)</a:t>
            </a:r>
            <a:endParaRPr lang="en-US" sz="4000" dirty="0"/>
          </a:p>
        </p:txBody>
      </p:sp>
      <p:sp>
        <p:nvSpPr>
          <p:cNvPr id="53250" name="Content Placeholder 2"/>
          <p:cNvSpPr>
            <a:spLocks noGrp="1"/>
          </p:cNvSpPr>
          <p:nvPr>
            <p:ph idx="1"/>
          </p:nvPr>
        </p:nvSpPr>
        <p:spPr>
          <a:xfrm>
            <a:off x="457200" y="1955800"/>
            <a:ext cx="8229600" cy="4525962"/>
          </a:xfrm>
        </p:spPr>
        <p:txBody>
          <a:bodyPr/>
          <a:lstStyle/>
          <a:p>
            <a:pPr eaLnBrk="1" hangingPunct="1"/>
            <a:r>
              <a:rPr lang="en-US" b="1" dirty="0" smtClean="0"/>
              <a:t>“aerobic” </a:t>
            </a:r>
            <a:r>
              <a:rPr lang="en-US" dirty="0" smtClean="0"/>
              <a:t>– uses oxygen</a:t>
            </a:r>
          </a:p>
          <a:p>
            <a:pPr eaLnBrk="1" hangingPunct="1"/>
            <a:endParaRPr lang="en-US" dirty="0" smtClean="0"/>
          </a:p>
          <a:p>
            <a:pPr eaLnBrk="1" hangingPunct="1"/>
            <a:r>
              <a:rPr lang="en-US" dirty="0" smtClean="0"/>
              <a:t>Happens in mitochondria</a:t>
            </a:r>
          </a:p>
          <a:p>
            <a:pPr eaLnBrk="1" hangingPunct="1"/>
            <a:endParaRPr lang="en-US" dirty="0" smtClean="0"/>
          </a:p>
          <a:p>
            <a:pPr eaLnBrk="1" hangingPunct="1"/>
            <a:r>
              <a:rPr lang="en-US" dirty="0" smtClean="0"/>
              <a:t>Lots of mitochondria in muscle</a:t>
            </a:r>
          </a:p>
          <a:p>
            <a:pPr lvl="2" eaLnBrk="1" hangingPunct="1"/>
            <a:r>
              <a:rPr lang="en-US" dirty="0" smtClean="0"/>
              <a:t>Lots of energy for muscle</a:t>
            </a:r>
          </a:p>
          <a:p>
            <a:pPr lvl="2" eaLnBrk="1" hangingPunct="1"/>
            <a:r>
              <a:rPr lang="en-US" dirty="0" smtClean="0"/>
              <a:t>Requires lots of blood flow  (oxygen for mitochondria)</a:t>
            </a:r>
          </a:p>
        </p:txBody>
      </p:sp>
    </p:spTree>
    <p:extLst>
      <p:ext uri="{BB962C8B-B14F-4D97-AF65-F5344CB8AC3E}">
        <p14:creationId xmlns:p14="http://schemas.microsoft.com/office/powerpoint/2010/main" val="26706829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9812"/>
            <a:ext cx="8229600" cy="1143000"/>
          </a:xfrm>
        </p:spPr>
        <p:txBody>
          <a:bodyPr rtlCol="0">
            <a:normAutofit/>
          </a:bodyPr>
          <a:lstStyle/>
          <a:p>
            <a:pPr eaLnBrk="1" fontAlgn="auto" hangingPunct="1">
              <a:spcAft>
                <a:spcPts val="0"/>
              </a:spcAft>
              <a:defRPr/>
            </a:pPr>
            <a:r>
              <a:rPr lang="en-US" sz="3800" dirty="0"/>
              <a:t>Krebs Cycle: Cellular Metabolism (part2)</a:t>
            </a:r>
          </a:p>
        </p:txBody>
      </p:sp>
      <p:sp>
        <p:nvSpPr>
          <p:cNvPr id="54274" name="Content Placeholder 2"/>
          <p:cNvSpPr>
            <a:spLocks noGrp="1"/>
          </p:cNvSpPr>
          <p:nvPr>
            <p:ph idx="1"/>
          </p:nvPr>
        </p:nvSpPr>
        <p:spPr>
          <a:xfrm>
            <a:off x="564204" y="1084633"/>
            <a:ext cx="8229600" cy="5569086"/>
          </a:xfrm>
        </p:spPr>
        <p:txBody>
          <a:bodyPr/>
          <a:lstStyle/>
          <a:p>
            <a:pPr eaLnBrk="1" hangingPunct="1"/>
            <a:r>
              <a:rPr lang="en-US" sz="2800" dirty="0" smtClean="0"/>
              <a:t>Pyruvate </a:t>
            </a:r>
            <a:r>
              <a:rPr lang="en-US" sz="2800" dirty="0" smtClean="0">
                <a:sym typeface="Wingdings" pitchFamily="2" charset="2"/>
              </a:rPr>
              <a:t>into </a:t>
            </a:r>
            <a:r>
              <a:rPr lang="en-US" sz="2800" dirty="0" smtClean="0"/>
              <a:t>mitochondria</a:t>
            </a:r>
          </a:p>
          <a:p>
            <a:pPr marL="0" indent="0" eaLnBrk="1" hangingPunct="1">
              <a:buNone/>
            </a:pPr>
            <a:r>
              <a:rPr lang="en-US" sz="2800" dirty="0" smtClean="0"/>
              <a:t>			output (product) from glycolysis</a:t>
            </a:r>
          </a:p>
          <a:p>
            <a:pPr marL="0" indent="0" eaLnBrk="1" hangingPunct="1">
              <a:buNone/>
            </a:pPr>
            <a:r>
              <a:rPr lang="en-US" sz="2800" dirty="0"/>
              <a:t>	</a:t>
            </a:r>
            <a:r>
              <a:rPr lang="en-US" sz="2800" dirty="0" smtClean="0"/>
              <a:t>		will be used as input (reactant) for Krebs</a:t>
            </a:r>
          </a:p>
          <a:p>
            <a:pPr marL="0" indent="0" eaLnBrk="1" hangingPunct="1">
              <a:buNone/>
            </a:pPr>
            <a:r>
              <a:rPr lang="en-US" sz="2800" dirty="0"/>
              <a:t>	</a:t>
            </a:r>
            <a:r>
              <a:rPr lang="en-US" sz="2800" dirty="0" smtClean="0"/>
              <a:t>		</a:t>
            </a:r>
            <a:r>
              <a:rPr lang="en-US" sz="2800" dirty="0" smtClean="0">
                <a:solidFill>
                  <a:srgbClr val="FF0000"/>
                </a:solidFill>
              </a:rPr>
              <a:t>must be modified first!!!</a:t>
            </a:r>
            <a:endParaRPr lang="en-US" sz="2800" dirty="0">
              <a:solidFill>
                <a:srgbClr val="FF0000"/>
              </a:solidFill>
            </a:endParaRPr>
          </a:p>
          <a:p>
            <a:pPr eaLnBrk="1" hangingPunct="1"/>
            <a:r>
              <a:rPr lang="en-US" sz="2800" dirty="0" smtClean="0"/>
              <a:t> </a:t>
            </a:r>
          </a:p>
          <a:p>
            <a:pPr eaLnBrk="1" hangingPunct="1"/>
            <a:r>
              <a:rPr lang="en-US" sz="2800" dirty="0" smtClean="0"/>
              <a:t>Pyruvate </a:t>
            </a:r>
            <a:r>
              <a:rPr lang="en-US" sz="2800" dirty="0" smtClean="0">
                <a:sym typeface="Wingdings" pitchFamily="2" charset="2"/>
              </a:rPr>
              <a:t> </a:t>
            </a:r>
            <a:r>
              <a:rPr lang="en-US" sz="2800" dirty="0" smtClean="0"/>
              <a:t>acetyl CoA (</a:t>
            </a:r>
            <a:r>
              <a:rPr lang="en-US" sz="2800" dirty="0" smtClean="0">
                <a:solidFill>
                  <a:srgbClr val="FF0000"/>
                </a:solidFill>
              </a:rPr>
              <a:t>requires oxygen</a:t>
            </a:r>
            <a:r>
              <a:rPr lang="en-US" sz="2800" dirty="0" smtClean="0"/>
              <a:t>)</a:t>
            </a:r>
          </a:p>
          <a:p>
            <a:pPr eaLnBrk="1" hangingPunct="1"/>
            <a:r>
              <a:rPr lang="en-US" sz="2800" dirty="0" smtClean="0"/>
              <a:t>Krebs (a.k.a. “Citric Acid Cycle”) makes ENERGY</a:t>
            </a:r>
          </a:p>
          <a:p>
            <a:pPr marL="457200" lvl="1" indent="0" eaLnBrk="1" hangingPunct="1">
              <a:buNone/>
            </a:pPr>
            <a:r>
              <a:rPr lang="en-US" sz="2400" dirty="0"/>
              <a:t>	</a:t>
            </a:r>
            <a:r>
              <a:rPr lang="en-US" sz="2400" dirty="0" smtClean="0"/>
              <a:t>a little ATP</a:t>
            </a:r>
          </a:p>
          <a:p>
            <a:pPr marL="457200" lvl="1" indent="0" eaLnBrk="1" hangingPunct="1">
              <a:buNone/>
            </a:pPr>
            <a:r>
              <a:rPr lang="en-US" sz="2400" dirty="0"/>
              <a:t>	</a:t>
            </a:r>
            <a:r>
              <a:rPr lang="en-US" sz="2400" dirty="0" smtClean="0"/>
              <a:t>a LOT of NADH</a:t>
            </a:r>
          </a:p>
          <a:p>
            <a:pPr marL="457200" lvl="1" indent="0" eaLnBrk="1" hangingPunct="1">
              <a:buNone/>
            </a:pPr>
            <a:r>
              <a:rPr lang="en-US" sz="2400" dirty="0"/>
              <a:t>	</a:t>
            </a:r>
            <a:r>
              <a:rPr lang="en-US" sz="2400" dirty="0" smtClean="0"/>
              <a:t>a little FADH</a:t>
            </a:r>
            <a:r>
              <a:rPr lang="en-US" sz="2400" baseline="-25000" dirty="0" smtClean="0"/>
              <a:t>2</a:t>
            </a:r>
            <a:r>
              <a:rPr lang="en-US" sz="2400" dirty="0" smtClean="0"/>
              <a:t>, </a:t>
            </a:r>
            <a:endParaRPr lang="en-US" sz="2400" baseline="-25000" dirty="0" smtClean="0"/>
          </a:p>
          <a:p>
            <a:pPr eaLnBrk="1" hangingPunct="1"/>
            <a:endParaRPr lang="en-US" baseline="-25000" dirty="0" smtClean="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9812"/>
            <a:ext cx="8229600" cy="1143000"/>
          </a:xfrm>
        </p:spPr>
        <p:txBody>
          <a:bodyPr rtlCol="0">
            <a:normAutofit/>
          </a:bodyPr>
          <a:lstStyle/>
          <a:p>
            <a:pPr eaLnBrk="1" fontAlgn="auto" hangingPunct="1">
              <a:spcAft>
                <a:spcPts val="0"/>
              </a:spcAft>
              <a:defRPr/>
            </a:pPr>
            <a:r>
              <a:rPr lang="en-US" sz="3800" dirty="0"/>
              <a:t>Krebs Cycle: Cellular Metabolism (part2)</a:t>
            </a:r>
          </a:p>
        </p:txBody>
      </p:sp>
      <p:sp>
        <p:nvSpPr>
          <p:cNvPr id="54274" name="Content Placeholder 2"/>
          <p:cNvSpPr>
            <a:spLocks noGrp="1"/>
          </p:cNvSpPr>
          <p:nvPr>
            <p:ph idx="1"/>
          </p:nvPr>
        </p:nvSpPr>
        <p:spPr>
          <a:xfrm>
            <a:off x="564204" y="1084633"/>
            <a:ext cx="8229600" cy="5569086"/>
          </a:xfrm>
        </p:spPr>
        <p:txBody>
          <a:bodyPr/>
          <a:lstStyle/>
          <a:p>
            <a:pPr eaLnBrk="1" hangingPunct="1"/>
            <a:r>
              <a:rPr lang="en-US" sz="2800" dirty="0" smtClean="0"/>
              <a:t>Pyruvate </a:t>
            </a:r>
            <a:r>
              <a:rPr lang="en-US" sz="2800" dirty="0" smtClean="0">
                <a:sym typeface="Wingdings" pitchFamily="2" charset="2"/>
              </a:rPr>
              <a:t> </a:t>
            </a:r>
            <a:r>
              <a:rPr lang="en-US" sz="2800" dirty="0" smtClean="0"/>
              <a:t>acetyl CoA (</a:t>
            </a:r>
            <a:r>
              <a:rPr lang="en-US" sz="2800" dirty="0" smtClean="0">
                <a:solidFill>
                  <a:srgbClr val="FF0000"/>
                </a:solidFill>
              </a:rPr>
              <a:t>requires oxygen</a:t>
            </a:r>
            <a:r>
              <a:rPr lang="en-US" sz="2800" dirty="0" smtClean="0"/>
              <a:t>)</a:t>
            </a:r>
          </a:p>
          <a:p>
            <a:pPr eaLnBrk="1" hangingPunct="1"/>
            <a:r>
              <a:rPr lang="en-US" sz="2800" dirty="0" smtClean="0"/>
              <a:t>Krebs (a.k.a. “Citric Acid Cycle”) makes ENERGY</a:t>
            </a:r>
          </a:p>
          <a:p>
            <a:pPr marL="457200" lvl="1" indent="0" eaLnBrk="1" hangingPunct="1">
              <a:buNone/>
            </a:pPr>
            <a:r>
              <a:rPr lang="en-US" sz="2400" dirty="0"/>
              <a:t>	</a:t>
            </a:r>
            <a:r>
              <a:rPr lang="en-US" sz="2400" dirty="0" smtClean="0"/>
              <a:t>a little ATP, LOTS of NADH, a little FADH</a:t>
            </a:r>
            <a:r>
              <a:rPr lang="en-US" sz="2400" baseline="-25000" dirty="0" smtClean="0"/>
              <a:t>2</a:t>
            </a:r>
            <a:r>
              <a:rPr lang="en-US" sz="2400" dirty="0" smtClean="0"/>
              <a:t>, </a:t>
            </a:r>
            <a:endParaRPr lang="en-US" sz="2400" baseline="-25000" dirty="0" smtClean="0"/>
          </a:p>
          <a:p>
            <a:pPr eaLnBrk="1" hangingPunct="1"/>
            <a:endParaRPr lang="en-US" baseline="-25000" dirty="0" smtClean="0"/>
          </a:p>
        </p:txBody>
      </p:sp>
      <p:pic>
        <p:nvPicPr>
          <p:cNvPr id="4" name="Picture 2" descr="figure_09_12"/>
          <p:cNvPicPr>
            <a:picLocks noChangeAspect="1" noChangeArrowheads="1"/>
          </p:cNvPicPr>
          <p:nvPr/>
        </p:nvPicPr>
        <p:blipFill rotWithShape="1">
          <a:blip r:embed="rId2"/>
          <a:srcRect t="22143" b="6602"/>
          <a:stretch/>
        </p:blipFill>
        <p:spPr bwMode="auto">
          <a:xfrm>
            <a:off x="924126" y="2551828"/>
            <a:ext cx="7509821" cy="3527960"/>
          </a:xfrm>
          <a:prstGeom prst="rect">
            <a:avLst/>
          </a:prstGeom>
          <a:noFill/>
          <a:ln w="9525">
            <a:noFill/>
            <a:miter lim="800000"/>
            <a:headEnd/>
            <a:tailEnd/>
          </a:ln>
          <a:effectLst/>
        </p:spPr>
      </p:pic>
    </p:spTree>
    <p:extLst>
      <p:ext uri="{BB962C8B-B14F-4D97-AF65-F5344CB8AC3E}">
        <p14:creationId xmlns:p14="http://schemas.microsoft.com/office/powerpoint/2010/main" val="4756081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sz="3600" dirty="0"/>
              <a:t>Krebs Cycle: Cellular Metabolism (part2)</a:t>
            </a:r>
          </a:p>
        </p:txBody>
      </p:sp>
      <p:sp>
        <p:nvSpPr>
          <p:cNvPr id="54274" name="Content Placeholder 2"/>
          <p:cNvSpPr>
            <a:spLocks noGrp="1"/>
          </p:cNvSpPr>
          <p:nvPr>
            <p:ph idx="1"/>
          </p:nvPr>
        </p:nvSpPr>
        <p:spPr/>
        <p:txBody>
          <a:bodyPr/>
          <a:lstStyle/>
          <a:p>
            <a:pPr marL="0" indent="0" eaLnBrk="1" hangingPunct="1">
              <a:buNone/>
            </a:pPr>
            <a:r>
              <a:rPr lang="en-US" sz="2800" dirty="0" smtClean="0"/>
              <a:t>Krebs Releases </a:t>
            </a:r>
            <a:r>
              <a:rPr lang="en-US" sz="2800" dirty="0"/>
              <a:t>Carbon </a:t>
            </a:r>
            <a:r>
              <a:rPr lang="en-US" sz="2800" dirty="0" smtClean="0"/>
              <a:t>Dioxide (why we exhale CO2)</a:t>
            </a:r>
          </a:p>
          <a:p>
            <a:pPr marL="0" indent="0" eaLnBrk="1" hangingPunct="1">
              <a:buNone/>
            </a:pPr>
            <a:endParaRPr lang="en-US" sz="2800" dirty="0" smtClean="0"/>
          </a:p>
          <a:p>
            <a:pPr marL="0" indent="0" eaLnBrk="1" hangingPunct="1">
              <a:buNone/>
            </a:pPr>
            <a:r>
              <a:rPr lang="en-US" sz="2800" dirty="0" smtClean="0"/>
              <a:t>energy molecules from Krebs: </a:t>
            </a:r>
            <a:r>
              <a:rPr lang="en-US" sz="2800" dirty="0" smtClean="0">
                <a:solidFill>
                  <a:srgbClr val="FFC000"/>
                </a:solidFill>
              </a:rPr>
              <a:t>                 </a:t>
            </a:r>
            <a:r>
              <a:rPr lang="en-US" sz="2800" dirty="0" smtClean="0"/>
              <a:t>, NADH, FADH2</a:t>
            </a:r>
          </a:p>
          <a:p>
            <a:pPr marL="0" indent="0" eaLnBrk="1" hangingPunct="1">
              <a:buNone/>
            </a:pPr>
            <a:endParaRPr lang="en-US" sz="2800" dirty="0"/>
          </a:p>
          <a:p>
            <a:pPr marL="0" indent="0" eaLnBrk="1" hangingPunct="1">
              <a:buNone/>
            </a:pPr>
            <a:endParaRPr lang="en-US" sz="2800" dirty="0" smtClean="0"/>
          </a:p>
          <a:p>
            <a:pPr marL="0" lvl="1" indent="0" eaLnBrk="1" hangingPunct="1">
              <a:buNone/>
            </a:pPr>
            <a:r>
              <a:rPr lang="en-US" dirty="0" smtClean="0"/>
              <a:t>Why NADH &amp; FADH2?  </a:t>
            </a:r>
          </a:p>
          <a:p>
            <a:pPr marL="0" lvl="1" indent="0" eaLnBrk="1" hangingPunct="1">
              <a:buNone/>
            </a:pPr>
            <a:r>
              <a:rPr lang="en-US" dirty="0"/>
              <a:t>	</a:t>
            </a:r>
            <a:r>
              <a:rPr lang="en-US" dirty="0" smtClean="0"/>
              <a:t>	(NEVER WASTE ENERGY)</a:t>
            </a:r>
            <a:endParaRPr lang="en-US" dirty="0"/>
          </a:p>
          <a:p>
            <a:pPr marL="0" indent="0" eaLnBrk="1" hangingPunct="1">
              <a:buNone/>
            </a:pPr>
            <a:endParaRPr lang="en-US" sz="2800" dirty="0" smtClean="0"/>
          </a:p>
          <a:p>
            <a:pPr marL="0" indent="0" eaLnBrk="1" hangingPunct="1">
              <a:buNone/>
            </a:pPr>
            <a:r>
              <a:rPr lang="en-US" sz="2800" dirty="0" smtClean="0"/>
              <a:t> </a:t>
            </a:r>
            <a:endParaRPr lang="en-US" baseline="-25000" dirty="0" smtClean="0"/>
          </a:p>
        </p:txBody>
      </p:sp>
      <p:pic>
        <p:nvPicPr>
          <p:cNvPr id="1026" name="Picture 2" descr="http://25.media.tumblr.com/tumblr_m5yptmUplE1qj8btco1_500.jpg"/>
          <p:cNvPicPr>
            <a:picLocks noChangeAspect="1" noChangeArrowheads="1"/>
          </p:cNvPicPr>
          <p:nvPr/>
        </p:nvPicPr>
        <p:blipFill rotWithShape="1">
          <a:blip r:embed="rId2">
            <a:extLst>
              <a:ext uri="{28A0092B-C50C-407E-A947-70E740481C1C}">
                <a14:useLocalDpi xmlns:a14="http://schemas.microsoft.com/office/drawing/2010/main" val="0"/>
              </a:ext>
            </a:extLst>
          </a:blip>
          <a:srcRect l="18418" t="10170" r="61598" b="71246"/>
          <a:stretch/>
        </p:blipFill>
        <p:spPr bwMode="auto">
          <a:xfrm>
            <a:off x="4815190" y="2363821"/>
            <a:ext cx="1449421" cy="9435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19027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38" name="Picture 2" descr="figure_09_01b"/>
          <p:cNvPicPr>
            <a:picLocks noChangeAspect="1" noChangeArrowheads="1"/>
          </p:cNvPicPr>
          <p:nvPr/>
        </p:nvPicPr>
        <p:blipFill>
          <a:blip r:embed="rId3"/>
          <a:srcRect t="5781" b="5932"/>
          <a:stretch>
            <a:fillRect/>
          </a:stretch>
        </p:blipFill>
        <p:spPr bwMode="auto">
          <a:xfrm>
            <a:off x="1005841" y="0"/>
            <a:ext cx="7178040" cy="4667462"/>
          </a:xfrm>
          <a:prstGeom prst="rect">
            <a:avLst/>
          </a:prstGeom>
          <a:noFill/>
          <a:ln w="9525">
            <a:noFill/>
            <a:miter lim="800000"/>
            <a:headEnd/>
            <a:tailEnd/>
          </a:ln>
          <a:effectLst/>
        </p:spPr>
      </p:pic>
      <p:pic>
        <p:nvPicPr>
          <p:cNvPr id="3" name="Picture 2" descr="figure_09_01a"/>
          <p:cNvPicPr>
            <a:picLocks noChangeAspect="1" noChangeArrowheads="1"/>
          </p:cNvPicPr>
          <p:nvPr/>
        </p:nvPicPr>
        <p:blipFill>
          <a:blip r:embed="rId4"/>
          <a:srcRect l="13398" t="27311" r="12110" b="12185"/>
          <a:stretch>
            <a:fillRect/>
          </a:stretch>
        </p:blipFill>
        <p:spPr bwMode="auto">
          <a:xfrm>
            <a:off x="1645921" y="4667462"/>
            <a:ext cx="6355080" cy="1828800"/>
          </a:xfrm>
          <a:prstGeom prst="rect">
            <a:avLst/>
          </a:prstGeom>
          <a:noFill/>
          <a:ln w="9525">
            <a:noFill/>
            <a:miter lim="800000"/>
            <a:headEnd/>
            <a:tailEnd/>
          </a:ln>
          <a:effec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sz="3600" dirty="0"/>
              <a:t>Krebs Cycle: Cellular Metabolism (part2)</a:t>
            </a:r>
          </a:p>
        </p:txBody>
      </p:sp>
      <p:sp>
        <p:nvSpPr>
          <p:cNvPr id="54274" name="Content Placeholder 2"/>
          <p:cNvSpPr>
            <a:spLocks noGrp="1"/>
          </p:cNvSpPr>
          <p:nvPr>
            <p:ph idx="1"/>
          </p:nvPr>
        </p:nvSpPr>
        <p:spPr/>
        <p:txBody>
          <a:bodyPr/>
          <a:lstStyle/>
          <a:p>
            <a:pPr marL="0" lvl="1" indent="0" eaLnBrk="1" hangingPunct="1">
              <a:buNone/>
            </a:pPr>
            <a:r>
              <a:rPr lang="en-US" dirty="0" smtClean="0"/>
              <a:t>Before:  “NADH picks </a:t>
            </a:r>
            <a:r>
              <a:rPr lang="en-US" dirty="0"/>
              <a:t>up electrons and hydrogen released from </a:t>
            </a:r>
            <a:r>
              <a:rPr lang="en-US" dirty="0">
                <a:solidFill>
                  <a:srgbClr val="FF0000"/>
                </a:solidFill>
              </a:rPr>
              <a:t>c</a:t>
            </a:r>
            <a:r>
              <a:rPr lang="en-US" dirty="0"/>
              <a:t>atabolic </a:t>
            </a:r>
            <a:r>
              <a:rPr lang="en-US" dirty="0" smtClean="0"/>
              <a:t>reactions”</a:t>
            </a:r>
          </a:p>
          <a:p>
            <a:pPr marL="0" lvl="1" indent="0" eaLnBrk="1" hangingPunct="1">
              <a:buNone/>
            </a:pPr>
            <a:endParaRPr lang="en-US" dirty="0"/>
          </a:p>
          <a:p>
            <a:pPr marL="0" lvl="1" indent="0" eaLnBrk="1" hangingPunct="1">
              <a:buNone/>
            </a:pPr>
            <a:endParaRPr lang="en-US" dirty="0" smtClean="0"/>
          </a:p>
          <a:p>
            <a:pPr marL="0" lvl="1" indent="0" eaLnBrk="1" hangingPunct="1">
              <a:buNone/>
            </a:pPr>
            <a:endParaRPr lang="en-US" dirty="0"/>
          </a:p>
          <a:p>
            <a:pPr marL="0" lvl="1" indent="0" eaLnBrk="1" hangingPunct="1">
              <a:buNone/>
            </a:pPr>
            <a:r>
              <a:rPr lang="en-US" dirty="0" smtClean="0"/>
              <a:t>Now:  WHY we do this.  </a:t>
            </a:r>
          </a:p>
          <a:p>
            <a:pPr marL="0" lvl="1" indent="0" eaLnBrk="1" hangingPunct="1">
              <a:buNone/>
            </a:pPr>
            <a:r>
              <a:rPr lang="en-US" dirty="0"/>
              <a:t>	</a:t>
            </a:r>
            <a:r>
              <a:rPr lang="en-US" dirty="0" smtClean="0"/>
              <a:t>	we can use          &amp;            to make more ATP</a:t>
            </a:r>
            <a:endParaRPr lang="en-US" sz="2800" dirty="0" smtClean="0"/>
          </a:p>
          <a:p>
            <a:pPr marL="0" indent="0" eaLnBrk="1" hangingPunct="1">
              <a:buNone/>
            </a:pPr>
            <a:r>
              <a:rPr lang="en-US" sz="2800" dirty="0" smtClean="0"/>
              <a:t> </a:t>
            </a:r>
            <a:endParaRPr lang="en-US" baseline="-25000" dirty="0" smtClean="0"/>
          </a:p>
        </p:txBody>
      </p:sp>
      <p:pic>
        <p:nvPicPr>
          <p:cNvPr id="5" name="Picture 2" descr="unnumbered_09_p208b"/>
          <p:cNvPicPr>
            <a:picLocks noChangeAspect="1" noChangeArrowheads="1"/>
          </p:cNvPicPr>
          <p:nvPr/>
        </p:nvPicPr>
        <p:blipFill rotWithShape="1">
          <a:blip r:embed="rId2"/>
          <a:srcRect t="50000" b="13842"/>
          <a:stretch/>
        </p:blipFill>
        <p:spPr bwMode="auto">
          <a:xfrm>
            <a:off x="710119" y="2786849"/>
            <a:ext cx="7714034" cy="924377"/>
          </a:xfrm>
          <a:prstGeom prst="rect">
            <a:avLst/>
          </a:prstGeom>
          <a:noFill/>
          <a:ln w="9525">
            <a:noFill/>
            <a:miter lim="800000"/>
            <a:headEnd/>
            <a:tailEnd/>
          </a:ln>
          <a:effectLst/>
        </p:spPr>
      </p:pic>
      <p:pic>
        <p:nvPicPr>
          <p:cNvPr id="6" name="Picture 2" descr="unnumbered_09_p208b"/>
          <p:cNvPicPr>
            <a:picLocks noChangeAspect="1" noChangeArrowheads="1"/>
          </p:cNvPicPr>
          <p:nvPr/>
        </p:nvPicPr>
        <p:blipFill rotWithShape="1">
          <a:blip r:embed="rId2"/>
          <a:srcRect l="50000" t="50000" r="38461" b="17178"/>
          <a:stretch/>
        </p:blipFill>
        <p:spPr bwMode="auto">
          <a:xfrm>
            <a:off x="4199916" y="4362695"/>
            <a:ext cx="890082" cy="839091"/>
          </a:xfrm>
          <a:prstGeom prst="rect">
            <a:avLst/>
          </a:prstGeom>
          <a:noFill/>
          <a:ln w="9525">
            <a:noFill/>
            <a:miter lim="800000"/>
            <a:headEnd/>
            <a:tailEnd/>
          </a:ln>
          <a:effectLst/>
        </p:spPr>
      </p:pic>
      <p:pic>
        <p:nvPicPr>
          <p:cNvPr id="7" name="Picture 2" descr="unnumbered_09_p208b"/>
          <p:cNvPicPr>
            <a:picLocks noChangeAspect="1" noChangeArrowheads="1"/>
          </p:cNvPicPr>
          <p:nvPr/>
        </p:nvPicPr>
        <p:blipFill rotWithShape="1">
          <a:blip r:embed="rId2"/>
          <a:srcRect l="35309" t="55172" r="56200" b="19715"/>
          <a:stretch/>
        </p:blipFill>
        <p:spPr bwMode="auto">
          <a:xfrm>
            <a:off x="3106366" y="4557249"/>
            <a:ext cx="654995" cy="642025"/>
          </a:xfrm>
          <a:prstGeom prst="rect">
            <a:avLst/>
          </a:prstGeom>
          <a:noFill/>
          <a:ln w="9525">
            <a:noFill/>
            <a:miter lim="800000"/>
            <a:headEnd/>
            <a:tailEnd/>
          </a:ln>
          <a:effectLst/>
        </p:spPr>
      </p:pic>
    </p:spTree>
    <p:extLst>
      <p:ext uri="{BB962C8B-B14F-4D97-AF65-F5344CB8AC3E}">
        <p14:creationId xmlns:p14="http://schemas.microsoft.com/office/powerpoint/2010/main" val="25503111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554" name="Picture 2" descr="figure_09_12"/>
          <p:cNvPicPr>
            <a:picLocks noChangeAspect="1" noChangeArrowheads="1"/>
          </p:cNvPicPr>
          <p:nvPr/>
        </p:nvPicPr>
        <p:blipFill>
          <a:blip r:embed="rId3"/>
          <a:srcRect/>
          <a:stretch>
            <a:fillRect/>
          </a:stretch>
        </p:blipFill>
        <p:spPr bwMode="auto">
          <a:xfrm>
            <a:off x="304800" y="622300"/>
            <a:ext cx="8531225" cy="5624513"/>
          </a:xfrm>
          <a:prstGeom prst="rect">
            <a:avLst/>
          </a:prstGeom>
          <a:noFill/>
          <a:ln w="9525">
            <a:noFill/>
            <a:miter lim="800000"/>
            <a:headEnd/>
            <a:tailEnd/>
          </a:ln>
          <a:effec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hangingPunct="1"/>
            <a:r>
              <a:rPr lang="en-US" sz="4000" dirty="0" smtClean="0"/>
              <a:t>O.P.: </a:t>
            </a:r>
            <a:r>
              <a:rPr lang="en-US" sz="4000" dirty="0"/>
              <a:t>Cellular Metabolism (</a:t>
            </a:r>
            <a:r>
              <a:rPr lang="en-US" sz="4000" dirty="0" smtClean="0"/>
              <a:t>part 3)</a:t>
            </a:r>
          </a:p>
        </p:txBody>
      </p:sp>
      <p:sp>
        <p:nvSpPr>
          <p:cNvPr id="29698" name="Content Placeholder 2"/>
          <p:cNvSpPr>
            <a:spLocks noGrp="1"/>
          </p:cNvSpPr>
          <p:nvPr>
            <p:ph idx="1"/>
          </p:nvPr>
        </p:nvSpPr>
        <p:spPr/>
        <p:txBody>
          <a:bodyPr/>
          <a:lstStyle/>
          <a:p>
            <a:pPr eaLnBrk="1" hangingPunct="1"/>
            <a:r>
              <a:rPr lang="en-US" dirty="0" smtClean="0"/>
              <a:t> “</a:t>
            </a:r>
            <a:r>
              <a:rPr lang="en-US" dirty="0" smtClean="0">
                <a:solidFill>
                  <a:srgbClr val="FF0000"/>
                </a:solidFill>
              </a:rPr>
              <a:t>Oxi</a:t>
            </a:r>
            <a:r>
              <a:rPr lang="en-US" dirty="0" smtClean="0"/>
              <a:t>dative </a:t>
            </a:r>
            <a:r>
              <a:rPr lang="en-US" dirty="0" smtClean="0">
                <a:solidFill>
                  <a:srgbClr val="0070C0"/>
                </a:solidFill>
              </a:rPr>
              <a:t>Phosph</a:t>
            </a:r>
            <a:r>
              <a:rPr lang="en-US" dirty="0" smtClean="0"/>
              <a:t>orylation”</a:t>
            </a:r>
          </a:p>
          <a:p>
            <a:pPr eaLnBrk="1" hangingPunct="1">
              <a:buNone/>
            </a:pPr>
            <a:r>
              <a:rPr lang="en-US" dirty="0" smtClean="0"/>
              <a:t>				</a:t>
            </a:r>
            <a:r>
              <a:rPr lang="en-US" dirty="0"/>
              <a:t>Requires </a:t>
            </a:r>
            <a:r>
              <a:rPr lang="en-US" dirty="0">
                <a:solidFill>
                  <a:srgbClr val="FF0000"/>
                </a:solidFill>
              </a:rPr>
              <a:t>Oxy</a:t>
            </a:r>
            <a:r>
              <a:rPr lang="en-US" dirty="0"/>
              <a:t>gen</a:t>
            </a:r>
          </a:p>
          <a:p>
            <a:pPr eaLnBrk="1" hangingPunct="1">
              <a:buNone/>
            </a:pPr>
            <a:r>
              <a:rPr lang="en-US" dirty="0" smtClean="0"/>
              <a:t>				“use </a:t>
            </a:r>
            <a:r>
              <a:rPr lang="en-US" dirty="0" smtClean="0">
                <a:solidFill>
                  <a:srgbClr val="FF0000"/>
                </a:solidFill>
              </a:rPr>
              <a:t>oxy</a:t>
            </a:r>
            <a:r>
              <a:rPr lang="en-US" dirty="0" smtClean="0"/>
              <a:t>gen to add </a:t>
            </a:r>
            <a:r>
              <a:rPr lang="en-US" dirty="0" smtClean="0">
                <a:solidFill>
                  <a:srgbClr val="0070C0"/>
                </a:solidFill>
              </a:rPr>
              <a:t>phosph</a:t>
            </a:r>
            <a:r>
              <a:rPr lang="en-US" dirty="0" smtClean="0"/>
              <a:t>ate”</a:t>
            </a:r>
          </a:p>
          <a:p>
            <a:pPr eaLnBrk="1" hangingPunct="1">
              <a:buNone/>
            </a:pPr>
            <a:endParaRPr lang="en-US" dirty="0" smtClean="0"/>
          </a:p>
          <a:p>
            <a:pPr eaLnBrk="1" hangingPunct="1">
              <a:buNone/>
            </a:pPr>
            <a:endParaRPr lang="en-US" dirty="0"/>
          </a:p>
          <a:p>
            <a:pPr eaLnBrk="1" hangingPunct="1"/>
            <a:r>
              <a:rPr lang="en-US" dirty="0"/>
              <a:t>Happens in mitochondria</a:t>
            </a:r>
          </a:p>
          <a:p>
            <a:pPr eaLnBrk="1" hangingPunct="1"/>
            <a:r>
              <a:rPr lang="en-US" b="1" i="1" dirty="0" smtClean="0">
                <a:solidFill>
                  <a:srgbClr val="FF0000"/>
                </a:solidFill>
              </a:rPr>
              <a:t>WHERE MOST ATP COMES FROM!!!!</a:t>
            </a:r>
            <a:endParaRPr lang="en-US" b="1" i="1" dirty="0">
              <a:solidFill>
                <a:srgbClr val="FF0000"/>
              </a:solidFill>
            </a:endParaRPr>
          </a:p>
          <a:p>
            <a:pPr eaLnBrk="1" hangingPunct="1">
              <a:buNone/>
            </a:pPr>
            <a:endParaRPr lang="en-US" dirty="0" smtClean="0"/>
          </a:p>
        </p:txBody>
      </p:sp>
      <p:pic>
        <p:nvPicPr>
          <p:cNvPr id="5" name="Picture 2" descr="http://25.media.tumblr.com/tumblr_m5yptmUplE1qj8btco1_500.jpg"/>
          <p:cNvPicPr>
            <a:picLocks noChangeAspect="1" noChangeArrowheads="1"/>
          </p:cNvPicPr>
          <p:nvPr/>
        </p:nvPicPr>
        <p:blipFill rotWithShape="1">
          <a:blip r:embed="rId2">
            <a:extLst>
              <a:ext uri="{28A0092B-C50C-407E-A947-70E740481C1C}">
                <a14:useLocalDpi xmlns:a14="http://schemas.microsoft.com/office/drawing/2010/main" val="0"/>
              </a:ext>
            </a:extLst>
          </a:blip>
          <a:srcRect l="18418" t="10170" r="61598" b="71246"/>
          <a:stretch/>
        </p:blipFill>
        <p:spPr bwMode="auto">
          <a:xfrm>
            <a:off x="5243207" y="3618689"/>
            <a:ext cx="2301143" cy="149806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hangingPunct="1"/>
            <a:r>
              <a:rPr lang="en-US" sz="4000" dirty="0" smtClean="0"/>
              <a:t>It’s all about the </a:t>
            </a:r>
            <a:r>
              <a:rPr lang="en-US" sz="4000" dirty="0" err="1" smtClean="0"/>
              <a:t>oxygens</a:t>
            </a:r>
            <a:endParaRPr lang="en-US" sz="4000" dirty="0" smtClean="0"/>
          </a:p>
        </p:txBody>
      </p:sp>
      <p:sp>
        <p:nvSpPr>
          <p:cNvPr id="29698" name="Content Placeholder 2"/>
          <p:cNvSpPr>
            <a:spLocks noGrp="1"/>
          </p:cNvSpPr>
          <p:nvPr>
            <p:ph idx="1"/>
          </p:nvPr>
        </p:nvSpPr>
        <p:spPr>
          <a:xfrm>
            <a:off x="457200" y="1308370"/>
            <a:ext cx="8229600" cy="4525963"/>
          </a:xfrm>
        </p:spPr>
        <p:txBody>
          <a:bodyPr/>
          <a:lstStyle/>
          <a:p>
            <a:pPr eaLnBrk="1" hangingPunct="1"/>
            <a:r>
              <a:rPr lang="en-US" dirty="0" smtClean="0"/>
              <a:t>Oxygen is electronegative</a:t>
            </a:r>
          </a:p>
          <a:p>
            <a:pPr marL="0" indent="0" eaLnBrk="1" hangingPunct="1">
              <a:buNone/>
            </a:pPr>
            <a:r>
              <a:rPr lang="en-US" dirty="0"/>
              <a:t>	</a:t>
            </a:r>
            <a:r>
              <a:rPr lang="en-US" dirty="0" smtClean="0"/>
              <a:t>		Wants </a:t>
            </a:r>
          </a:p>
          <a:p>
            <a:pPr marL="0" indent="0" eaLnBrk="1" hangingPunct="1">
              <a:buNone/>
            </a:pPr>
            <a:r>
              <a:rPr lang="en-US" dirty="0"/>
              <a:t>	</a:t>
            </a:r>
            <a:r>
              <a:rPr lang="en-US" dirty="0" smtClean="0"/>
              <a:t>		Wants to become negative</a:t>
            </a:r>
          </a:p>
          <a:p>
            <a:pPr marL="0" indent="0" eaLnBrk="1" hangingPunct="1">
              <a:buNone/>
            </a:pPr>
            <a:r>
              <a:rPr lang="en-US" dirty="0"/>
              <a:t>	</a:t>
            </a:r>
            <a:r>
              <a:rPr lang="en-US" dirty="0" smtClean="0"/>
              <a:t>				</a:t>
            </a:r>
          </a:p>
          <a:p>
            <a:pPr eaLnBrk="1" hangingPunct="1"/>
            <a:r>
              <a:rPr lang="en-US" dirty="0" smtClean="0"/>
              <a:t> receptor at end of chain</a:t>
            </a:r>
          </a:p>
          <a:p>
            <a:pPr eaLnBrk="1" hangingPunct="1"/>
            <a:endParaRPr lang="en-US" dirty="0" smtClean="0"/>
          </a:p>
        </p:txBody>
      </p:sp>
      <p:pic>
        <p:nvPicPr>
          <p:cNvPr id="4" name="Picture 2" descr="unnumbered_09_p208b"/>
          <p:cNvPicPr>
            <a:picLocks noChangeAspect="1" noChangeArrowheads="1"/>
          </p:cNvPicPr>
          <p:nvPr/>
        </p:nvPicPr>
        <p:blipFill rotWithShape="1">
          <a:blip r:embed="rId2"/>
          <a:srcRect l="35309" t="55172" r="56200" b="19715"/>
          <a:stretch/>
        </p:blipFill>
        <p:spPr bwMode="auto">
          <a:xfrm>
            <a:off x="3116094" y="1886845"/>
            <a:ext cx="654995" cy="642025"/>
          </a:xfrm>
          <a:prstGeom prst="rect">
            <a:avLst/>
          </a:prstGeom>
          <a:noFill/>
          <a:ln w="9525">
            <a:noFill/>
            <a:miter lim="800000"/>
            <a:headEnd/>
            <a:tailEnd/>
          </a:ln>
          <a:effectLst/>
        </p:spPr>
      </p:pic>
      <p:pic>
        <p:nvPicPr>
          <p:cNvPr id="5" name="Picture 2" descr="figure_09_13"/>
          <p:cNvPicPr>
            <a:picLocks noChangeAspect="1" noChangeArrowheads="1"/>
          </p:cNvPicPr>
          <p:nvPr/>
        </p:nvPicPr>
        <p:blipFill rotWithShape="1">
          <a:blip r:embed="rId3"/>
          <a:srcRect t="47130" r="4862" b="27628"/>
          <a:stretch/>
        </p:blipFill>
        <p:spPr bwMode="auto">
          <a:xfrm>
            <a:off x="1810018" y="4180632"/>
            <a:ext cx="4819523" cy="2006160"/>
          </a:xfrm>
          <a:prstGeom prst="rect">
            <a:avLst/>
          </a:prstGeom>
          <a:noFill/>
          <a:ln w="9525">
            <a:noFill/>
            <a:miter lim="800000"/>
            <a:headEnd/>
            <a:tailEnd/>
          </a:ln>
          <a:effec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p:cNvSpPr>
            <a:spLocks noGrp="1"/>
          </p:cNvSpPr>
          <p:nvPr>
            <p:ph type="title"/>
          </p:nvPr>
        </p:nvSpPr>
        <p:spPr>
          <a:xfrm>
            <a:off x="0" y="274638"/>
            <a:ext cx="9144000" cy="1143000"/>
          </a:xfrm>
        </p:spPr>
        <p:txBody>
          <a:bodyPr/>
          <a:lstStyle/>
          <a:p>
            <a:pPr eaLnBrk="1" hangingPunct="1"/>
            <a:r>
              <a:rPr lang="en-US" dirty="0" smtClean="0"/>
              <a:t>Oxidative Phosphorylation                 .</a:t>
            </a:r>
          </a:p>
        </p:txBody>
      </p:sp>
      <p:sp>
        <p:nvSpPr>
          <p:cNvPr id="56322" name="Content Placeholder 2"/>
          <p:cNvSpPr>
            <a:spLocks noGrp="1"/>
          </p:cNvSpPr>
          <p:nvPr>
            <p:ph idx="1"/>
          </p:nvPr>
        </p:nvSpPr>
        <p:spPr/>
        <p:txBody>
          <a:bodyPr/>
          <a:lstStyle/>
          <a:p>
            <a:pPr eaLnBrk="1" hangingPunct="1"/>
            <a:r>
              <a:rPr lang="en-US" dirty="0" smtClean="0"/>
              <a:t>Oxidative phosphorylation most of ATP</a:t>
            </a:r>
          </a:p>
          <a:p>
            <a:pPr eaLnBrk="1" hangingPunct="1"/>
            <a:endParaRPr lang="en-US" dirty="0" smtClean="0"/>
          </a:p>
          <a:p>
            <a:pPr eaLnBrk="1" hangingPunct="1"/>
            <a:r>
              <a:rPr lang="en-US" dirty="0" smtClean="0"/>
              <a:t>3</a:t>
            </a:r>
            <a:r>
              <a:rPr lang="en-US" baseline="30000" dirty="0" smtClean="0"/>
              <a:t>rd</a:t>
            </a:r>
            <a:r>
              <a:rPr lang="en-US" dirty="0" smtClean="0"/>
              <a:t> (last) stage of cellular respiration</a:t>
            </a:r>
          </a:p>
          <a:p>
            <a:pPr eaLnBrk="1" hangingPunct="1"/>
            <a:endParaRPr lang="en-US" dirty="0" smtClean="0"/>
          </a:p>
          <a:p>
            <a:pPr eaLnBrk="1" hangingPunct="1"/>
            <a:r>
              <a:rPr lang="en-US" dirty="0" smtClean="0"/>
              <a:t>Happens in folds </a:t>
            </a:r>
            <a:r>
              <a:rPr lang="en-US" i="1" dirty="0" smtClean="0"/>
              <a:t>(cristae) </a:t>
            </a:r>
            <a:r>
              <a:rPr lang="en-US" dirty="0" smtClean="0"/>
              <a:t>of mitochondria</a:t>
            </a:r>
          </a:p>
          <a:p>
            <a:pPr lvl="2" eaLnBrk="1" hangingPunct="1"/>
            <a:r>
              <a:rPr lang="en-US" dirty="0" smtClean="0"/>
              <a:t>Inner membrane (no folds in outer)</a:t>
            </a:r>
          </a:p>
        </p:txBody>
      </p:sp>
      <p:pic>
        <p:nvPicPr>
          <p:cNvPr id="4" name="Picture 2" descr="http://25.media.tumblr.com/tumblr_m5yptmUplE1qj8btco1_500.jpg"/>
          <p:cNvPicPr>
            <a:picLocks noChangeAspect="1" noChangeArrowheads="1"/>
          </p:cNvPicPr>
          <p:nvPr/>
        </p:nvPicPr>
        <p:blipFill rotWithShape="1">
          <a:blip r:embed="rId2">
            <a:extLst>
              <a:ext uri="{28A0092B-C50C-407E-A947-70E740481C1C}">
                <a14:useLocalDpi xmlns:a14="http://schemas.microsoft.com/office/drawing/2010/main" val="0"/>
              </a:ext>
            </a:extLst>
          </a:blip>
          <a:srcRect l="18418" t="10170" r="61598" b="71246"/>
          <a:stretch/>
        </p:blipFill>
        <p:spPr bwMode="auto">
          <a:xfrm>
            <a:off x="6653718" y="204280"/>
            <a:ext cx="2301143" cy="149806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figure_09_13"/>
          <p:cNvPicPr>
            <a:picLocks noChangeAspect="1" noChangeArrowheads="1"/>
          </p:cNvPicPr>
          <p:nvPr/>
        </p:nvPicPr>
        <p:blipFill rotWithShape="1">
          <a:blip r:embed="rId3"/>
          <a:srcRect l="41308" t="4806" b="76904"/>
          <a:stretch/>
        </p:blipFill>
        <p:spPr bwMode="auto">
          <a:xfrm>
            <a:off x="4367719" y="5145931"/>
            <a:ext cx="2407596" cy="1177047"/>
          </a:xfrm>
          <a:prstGeom prst="rect">
            <a:avLst/>
          </a:prstGeom>
          <a:noFill/>
          <a:ln w="9525">
            <a:noFill/>
            <a:miter lim="800000"/>
            <a:headEnd/>
            <a:tailEnd/>
          </a:ln>
          <a:effec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hangingPunct="1"/>
            <a:r>
              <a:rPr lang="en-US" sz="4000" dirty="0"/>
              <a:t>O.P.: Cellular Metabolism (part 3)</a:t>
            </a:r>
            <a:endParaRPr lang="en-US" sz="4000" dirty="0" smtClean="0"/>
          </a:p>
        </p:txBody>
      </p:sp>
      <p:sp>
        <p:nvSpPr>
          <p:cNvPr id="57346" name="Content Placeholder 2"/>
          <p:cNvSpPr>
            <a:spLocks noGrp="1"/>
          </p:cNvSpPr>
          <p:nvPr>
            <p:ph idx="1"/>
          </p:nvPr>
        </p:nvSpPr>
        <p:spPr/>
        <p:txBody>
          <a:bodyPr/>
          <a:lstStyle/>
          <a:p>
            <a:pPr eaLnBrk="1" hangingPunct="1"/>
            <a:r>
              <a:rPr lang="en-US" dirty="0" smtClean="0"/>
              <a:t>Uses </a:t>
            </a:r>
            <a:r>
              <a:rPr lang="en-US" dirty="0"/>
              <a:t>Oxygen to Produce ATP </a:t>
            </a:r>
            <a:r>
              <a:rPr lang="en-US" dirty="0">
                <a:solidFill>
                  <a:srgbClr val="FF0000"/>
                </a:solidFill>
              </a:rPr>
              <a:t>in </a:t>
            </a:r>
            <a:r>
              <a:rPr lang="en-US" dirty="0" smtClean="0">
                <a:solidFill>
                  <a:srgbClr val="FF0000"/>
                </a:solidFill>
              </a:rPr>
              <a:t>Quantity</a:t>
            </a:r>
          </a:p>
          <a:p>
            <a:pPr eaLnBrk="1" hangingPunct="1"/>
            <a:endParaRPr lang="en-US" dirty="0" smtClean="0"/>
          </a:p>
          <a:p>
            <a:pPr eaLnBrk="1" hangingPunct="1"/>
            <a:r>
              <a:rPr lang="en-US" dirty="0" smtClean="0"/>
              <a:t>NADH &amp; FADH2 from Krebs: electron source</a:t>
            </a:r>
          </a:p>
          <a:p>
            <a:pPr eaLnBrk="1" hangingPunct="1"/>
            <a:endParaRPr lang="en-US" dirty="0" smtClean="0"/>
          </a:p>
          <a:p>
            <a:pPr eaLnBrk="1" hangingPunct="1"/>
            <a:r>
              <a:rPr lang="en-US" dirty="0" smtClean="0"/>
              <a:t>Electron Transport Chain (ETC)</a:t>
            </a:r>
          </a:p>
          <a:p>
            <a:pPr marL="0" indent="0" eaLnBrk="1" hangingPunct="1">
              <a:buNone/>
            </a:pPr>
            <a:r>
              <a:rPr lang="en-US" dirty="0"/>
              <a:t>	</a:t>
            </a:r>
            <a:r>
              <a:rPr lang="en-US" dirty="0" smtClean="0"/>
              <a:t>		Gets energy from the electrons</a:t>
            </a:r>
          </a:p>
          <a:p>
            <a:pPr marL="0" indent="0" eaLnBrk="1" hangingPunct="1">
              <a:buNone/>
            </a:pPr>
            <a:r>
              <a:rPr lang="en-US" dirty="0"/>
              <a:t>	</a:t>
            </a:r>
            <a:r>
              <a:rPr lang="en-US" dirty="0" smtClean="0"/>
              <a:t>		uses energy to pump protons</a:t>
            </a:r>
          </a:p>
          <a:p>
            <a:pPr marL="0" indent="0" eaLnBrk="1" hangingPunct="1">
              <a:buNone/>
            </a:pPr>
            <a:r>
              <a:rPr lang="en-US" dirty="0"/>
              <a:t>	</a:t>
            </a:r>
            <a:r>
              <a:rPr lang="en-US" dirty="0" smtClean="0"/>
              <a:t>				</a:t>
            </a:r>
            <a:r>
              <a:rPr lang="en-US" sz="2400" i="1" dirty="0" smtClean="0">
                <a:solidFill>
                  <a:srgbClr val="FF0000"/>
                </a:solidFill>
              </a:rPr>
              <a:t>active transport (like subway)</a:t>
            </a:r>
          </a:p>
          <a:p>
            <a:pPr eaLnBrk="1" hangingPunct="1"/>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hangingPunct="1"/>
            <a:r>
              <a:rPr lang="en-US" sz="4000" dirty="0"/>
              <a:t>O.P.: Cellular Metabolism (part 3)</a:t>
            </a:r>
            <a:endParaRPr lang="en-US" sz="4000" dirty="0" smtClean="0"/>
          </a:p>
        </p:txBody>
      </p:sp>
      <p:sp>
        <p:nvSpPr>
          <p:cNvPr id="3" name="Content Placeholder 2"/>
          <p:cNvSpPr>
            <a:spLocks noGrp="1"/>
          </p:cNvSpPr>
          <p:nvPr>
            <p:ph idx="1"/>
          </p:nvPr>
        </p:nvSpPr>
        <p:spPr>
          <a:xfrm>
            <a:off x="457200" y="1600200"/>
            <a:ext cx="8229600" cy="5189706"/>
          </a:xfrm>
        </p:spPr>
        <p:txBody>
          <a:bodyPr>
            <a:normAutofit/>
          </a:bodyPr>
          <a:lstStyle/>
          <a:p>
            <a:pPr eaLnBrk="1" hangingPunct="1">
              <a:lnSpc>
                <a:spcPct val="90000"/>
              </a:lnSpc>
            </a:pPr>
            <a:r>
              <a:rPr lang="en-US" dirty="0" smtClean="0"/>
              <a:t>Protons move from high </a:t>
            </a:r>
            <a:r>
              <a:rPr lang="en-US" dirty="0" smtClean="0">
                <a:sym typeface="Wingdings" pitchFamily="2" charset="2"/>
              </a:rPr>
              <a:t> low concentration</a:t>
            </a:r>
          </a:p>
          <a:p>
            <a:pPr marL="0" indent="0" eaLnBrk="1" hangingPunct="1">
              <a:lnSpc>
                <a:spcPct val="90000"/>
              </a:lnSpc>
              <a:buNone/>
            </a:pPr>
            <a:r>
              <a:rPr lang="en-US" dirty="0" smtClean="0">
                <a:sym typeface="Wingdings" pitchFamily="2" charset="2"/>
              </a:rPr>
              <a:t>			Moving protons = energy</a:t>
            </a:r>
          </a:p>
          <a:p>
            <a:pPr marL="0" indent="0" eaLnBrk="1" hangingPunct="1">
              <a:lnSpc>
                <a:spcPct val="90000"/>
              </a:lnSpc>
              <a:buNone/>
            </a:pPr>
            <a:endParaRPr lang="en-US" dirty="0">
              <a:sym typeface="Wingdings" pitchFamily="2" charset="2"/>
            </a:endParaRPr>
          </a:p>
          <a:p>
            <a:pPr eaLnBrk="1" hangingPunct="1">
              <a:lnSpc>
                <a:spcPct val="90000"/>
              </a:lnSpc>
            </a:pPr>
            <a:r>
              <a:rPr lang="en-US" dirty="0" smtClean="0"/>
              <a:t>Moving protons turn </a:t>
            </a:r>
            <a:r>
              <a:rPr lang="en-US" dirty="0" err="1" smtClean="0"/>
              <a:t>ATPsynthase</a:t>
            </a:r>
            <a:r>
              <a:rPr lang="en-US" dirty="0" smtClean="0"/>
              <a:t> (enzyme)</a:t>
            </a:r>
          </a:p>
          <a:p>
            <a:pPr eaLnBrk="1" hangingPunct="1">
              <a:lnSpc>
                <a:spcPct val="90000"/>
              </a:lnSpc>
            </a:pPr>
            <a:endParaRPr lang="en-US" dirty="0"/>
          </a:p>
          <a:p>
            <a:pPr eaLnBrk="1" hangingPunct="1">
              <a:lnSpc>
                <a:spcPct val="90000"/>
              </a:lnSpc>
            </a:pPr>
            <a:endParaRPr lang="en-US" dirty="0" smtClean="0"/>
          </a:p>
          <a:p>
            <a:pPr eaLnBrk="1" hangingPunct="1">
              <a:lnSpc>
                <a:spcPct val="90000"/>
              </a:lnSpc>
            </a:pPr>
            <a:endParaRPr lang="en-US" dirty="0" smtClean="0"/>
          </a:p>
          <a:p>
            <a:pPr eaLnBrk="1" hangingPunct="1">
              <a:lnSpc>
                <a:spcPct val="90000"/>
              </a:lnSpc>
            </a:pPr>
            <a:endParaRPr lang="en-US" dirty="0"/>
          </a:p>
          <a:p>
            <a:pPr eaLnBrk="1" hangingPunct="1">
              <a:lnSpc>
                <a:spcPct val="90000"/>
              </a:lnSpc>
            </a:pPr>
            <a:r>
              <a:rPr lang="en-US" dirty="0" err="1" smtClean="0"/>
              <a:t>ATPsynthase</a:t>
            </a:r>
            <a:r>
              <a:rPr lang="en-US" dirty="0" smtClean="0"/>
              <a:t> synthesizes ATP</a:t>
            </a:r>
          </a:p>
          <a:p>
            <a:pPr eaLnBrk="1" hangingPunct="1">
              <a:lnSpc>
                <a:spcPct val="90000"/>
              </a:lnSpc>
            </a:pPr>
            <a:endParaRPr lang="en-US" dirty="0" smtClean="0"/>
          </a:p>
          <a:p>
            <a:pPr eaLnBrk="1" hangingPunct="1">
              <a:lnSpc>
                <a:spcPct val="90000"/>
              </a:lnSpc>
            </a:pPr>
            <a:endParaRPr lang="en-US" dirty="0"/>
          </a:p>
          <a:p>
            <a:pPr eaLnBrk="1" hangingPunct="1">
              <a:lnSpc>
                <a:spcPct val="90000"/>
              </a:lnSpc>
            </a:pPr>
            <a:endParaRPr lang="en-US" dirty="0" smtClean="0"/>
          </a:p>
          <a:p>
            <a:pPr eaLnBrk="1" hangingPunct="1">
              <a:lnSpc>
                <a:spcPct val="90000"/>
              </a:lnSpc>
            </a:pPr>
            <a:endParaRPr lang="en-US" dirty="0"/>
          </a:p>
          <a:p>
            <a:pPr eaLnBrk="1" hangingPunct="1">
              <a:lnSpc>
                <a:spcPct val="90000"/>
              </a:lnSpc>
            </a:pPr>
            <a:endParaRPr lang="en-US" dirty="0" smtClean="0"/>
          </a:p>
          <a:p>
            <a:pPr eaLnBrk="1" hangingPunct="1">
              <a:lnSpc>
                <a:spcPct val="90000"/>
              </a:lnSpc>
            </a:pPr>
            <a:endParaRPr lang="en-US" dirty="0" smtClean="0"/>
          </a:p>
          <a:p>
            <a:pPr eaLnBrk="1" hangingPunct="1">
              <a:lnSpc>
                <a:spcPct val="90000"/>
              </a:lnSpc>
            </a:pPr>
            <a:endParaRPr lang="en-US" dirty="0" smtClean="0"/>
          </a:p>
        </p:txBody>
      </p:sp>
      <p:pic>
        <p:nvPicPr>
          <p:cNvPr id="5" name="Picture 2" descr="figure_09_13"/>
          <p:cNvPicPr>
            <a:picLocks noChangeAspect="1" noChangeArrowheads="1"/>
          </p:cNvPicPr>
          <p:nvPr/>
        </p:nvPicPr>
        <p:blipFill rotWithShape="1">
          <a:blip r:embed="rId2"/>
          <a:srcRect t="69651" r="18616" b="10850"/>
          <a:stretch/>
        </p:blipFill>
        <p:spPr bwMode="auto">
          <a:xfrm>
            <a:off x="1554534" y="3764604"/>
            <a:ext cx="5512372" cy="2071991"/>
          </a:xfrm>
          <a:prstGeom prst="rect">
            <a:avLst/>
          </a:prstGeom>
          <a:noFill/>
          <a:ln w="9525">
            <a:noFill/>
            <a:miter lim="800000"/>
            <a:headEnd/>
            <a:tailEnd/>
          </a:ln>
          <a:effec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hangingPunct="1"/>
            <a:r>
              <a:rPr lang="en-US" sz="4000" dirty="0"/>
              <a:t>O.P.: Cellular Metabolism (part 3)</a:t>
            </a:r>
            <a:endParaRPr lang="en-US" sz="4000" dirty="0" smtClean="0"/>
          </a:p>
        </p:txBody>
      </p:sp>
      <p:sp>
        <p:nvSpPr>
          <p:cNvPr id="3" name="Content Placeholder 2"/>
          <p:cNvSpPr>
            <a:spLocks noGrp="1"/>
          </p:cNvSpPr>
          <p:nvPr>
            <p:ph idx="1"/>
          </p:nvPr>
        </p:nvSpPr>
        <p:spPr/>
        <p:txBody>
          <a:bodyPr>
            <a:normAutofit/>
          </a:bodyPr>
          <a:lstStyle/>
          <a:p>
            <a:pPr eaLnBrk="1" hangingPunct="1">
              <a:lnSpc>
                <a:spcPct val="90000"/>
              </a:lnSpc>
            </a:pPr>
            <a:r>
              <a:rPr lang="en-US" dirty="0" smtClean="0"/>
              <a:t>Electrons from ETC are </a:t>
            </a:r>
            <a:r>
              <a:rPr lang="en-US" dirty="0"/>
              <a:t>to </a:t>
            </a:r>
            <a:r>
              <a:rPr lang="en-US" dirty="0" smtClean="0"/>
              <a:t>O</a:t>
            </a:r>
            <a:r>
              <a:rPr lang="en-US" baseline="-25000" dirty="0" smtClean="0"/>
              <a:t>2</a:t>
            </a:r>
          </a:p>
          <a:p>
            <a:pPr eaLnBrk="1" hangingPunct="1">
              <a:lnSpc>
                <a:spcPct val="90000"/>
              </a:lnSpc>
            </a:pPr>
            <a:r>
              <a:rPr lang="en-US" dirty="0" smtClean="0"/>
              <a:t>Electrons + O</a:t>
            </a:r>
            <a:r>
              <a:rPr lang="en-US" baseline="-25000" dirty="0" smtClean="0"/>
              <a:t>2 </a:t>
            </a:r>
            <a:r>
              <a:rPr lang="en-US" dirty="0" smtClean="0"/>
              <a:t> + H</a:t>
            </a:r>
            <a:r>
              <a:rPr lang="en-US" baseline="30000" dirty="0" smtClean="0"/>
              <a:t>+</a:t>
            </a:r>
            <a:r>
              <a:rPr lang="en-US" dirty="0" smtClean="0"/>
              <a:t>   </a:t>
            </a:r>
            <a:r>
              <a:rPr lang="en-US" dirty="0" smtClean="0">
                <a:sym typeface="Wingdings" pitchFamily="2" charset="2"/>
              </a:rPr>
              <a:t> </a:t>
            </a:r>
            <a:r>
              <a:rPr lang="en-US" dirty="0" smtClean="0"/>
              <a:t>water (H2O)</a:t>
            </a:r>
          </a:p>
          <a:p>
            <a:pPr eaLnBrk="1" hangingPunct="1">
              <a:lnSpc>
                <a:spcPct val="90000"/>
              </a:lnSpc>
            </a:pPr>
            <a:endParaRPr lang="en-US" dirty="0"/>
          </a:p>
          <a:p>
            <a:pPr eaLnBrk="1" hangingPunct="1">
              <a:lnSpc>
                <a:spcPct val="90000"/>
              </a:lnSpc>
            </a:pPr>
            <a:endParaRPr lang="en-US" dirty="0" smtClean="0"/>
          </a:p>
          <a:p>
            <a:pPr eaLnBrk="1" hangingPunct="1">
              <a:lnSpc>
                <a:spcPct val="90000"/>
              </a:lnSpc>
            </a:pPr>
            <a:endParaRPr lang="en-US" dirty="0"/>
          </a:p>
          <a:p>
            <a:pPr eaLnBrk="1" hangingPunct="1">
              <a:lnSpc>
                <a:spcPct val="90000"/>
              </a:lnSpc>
            </a:pPr>
            <a:endParaRPr lang="en-US" dirty="0" smtClean="0"/>
          </a:p>
          <a:p>
            <a:pPr marL="0" indent="0" eaLnBrk="1" hangingPunct="1">
              <a:lnSpc>
                <a:spcPct val="90000"/>
              </a:lnSpc>
              <a:buNone/>
            </a:pPr>
            <a:endParaRPr lang="en-US" dirty="0" smtClean="0"/>
          </a:p>
        </p:txBody>
      </p:sp>
      <p:pic>
        <p:nvPicPr>
          <p:cNvPr id="4" name="Picture 2" descr="figure_09_13"/>
          <p:cNvPicPr>
            <a:picLocks noChangeAspect="1" noChangeArrowheads="1"/>
          </p:cNvPicPr>
          <p:nvPr/>
        </p:nvPicPr>
        <p:blipFill rotWithShape="1">
          <a:blip r:embed="rId2"/>
          <a:srcRect t="55594" b="27326"/>
          <a:stretch/>
        </p:blipFill>
        <p:spPr bwMode="auto">
          <a:xfrm>
            <a:off x="589031" y="2821021"/>
            <a:ext cx="7587067" cy="2033081"/>
          </a:xfrm>
          <a:prstGeom prst="rect">
            <a:avLst/>
          </a:prstGeom>
          <a:noFill/>
          <a:ln w="9525">
            <a:noFill/>
            <a:miter lim="800000"/>
            <a:headEnd/>
            <a:tailEnd/>
          </a:ln>
          <a:effectLst/>
        </p:spPr>
      </p:pic>
    </p:spTree>
    <p:extLst>
      <p:ext uri="{BB962C8B-B14F-4D97-AF65-F5344CB8AC3E}">
        <p14:creationId xmlns:p14="http://schemas.microsoft.com/office/powerpoint/2010/main" val="374807459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hangingPunct="1"/>
            <a:r>
              <a:rPr lang="en-US" sz="4000" dirty="0" smtClean="0"/>
              <a:t>Cellular Respiration:  Total ATP yield</a:t>
            </a:r>
          </a:p>
        </p:txBody>
      </p:sp>
      <p:sp>
        <p:nvSpPr>
          <p:cNvPr id="3" name="Content Placeholder 2"/>
          <p:cNvSpPr>
            <a:spLocks noGrp="1"/>
          </p:cNvSpPr>
          <p:nvPr>
            <p:ph idx="1"/>
          </p:nvPr>
        </p:nvSpPr>
        <p:spPr/>
        <p:txBody>
          <a:bodyPr>
            <a:normAutofit/>
          </a:bodyPr>
          <a:lstStyle/>
          <a:p>
            <a:pPr eaLnBrk="1" hangingPunct="1">
              <a:lnSpc>
                <a:spcPct val="90000"/>
              </a:lnSpc>
            </a:pPr>
            <a:r>
              <a:rPr lang="en-US" dirty="0" smtClean="0"/>
              <a:t>Cellular respiration has three steps</a:t>
            </a:r>
          </a:p>
          <a:p>
            <a:pPr marL="0" indent="0" eaLnBrk="1" hangingPunct="1">
              <a:lnSpc>
                <a:spcPct val="90000"/>
              </a:lnSpc>
              <a:buNone/>
            </a:pPr>
            <a:r>
              <a:rPr lang="en-US" dirty="0" smtClean="0"/>
              <a:t>		Glycolysis – no oxygen needed</a:t>
            </a:r>
          </a:p>
          <a:p>
            <a:pPr marL="0" indent="0" eaLnBrk="1" hangingPunct="1">
              <a:lnSpc>
                <a:spcPct val="90000"/>
              </a:lnSpc>
              <a:buNone/>
            </a:pPr>
            <a:r>
              <a:rPr lang="en-US" dirty="0" smtClean="0"/>
              <a:t>		Krebs Cycle – </a:t>
            </a:r>
            <a:r>
              <a:rPr lang="en-US" dirty="0" smtClean="0">
                <a:solidFill>
                  <a:srgbClr val="FF0000"/>
                </a:solidFill>
              </a:rPr>
              <a:t>Needs Oxygen</a:t>
            </a:r>
          </a:p>
          <a:p>
            <a:pPr marL="0" indent="0" eaLnBrk="1" hangingPunct="1">
              <a:lnSpc>
                <a:spcPct val="90000"/>
              </a:lnSpc>
              <a:buNone/>
            </a:pPr>
            <a:r>
              <a:rPr lang="en-US" dirty="0" smtClean="0"/>
              <a:t>		Oxidative Phosphorylation – </a:t>
            </a:r>
            <a:r>
              <a:rPr lang="en-US" dirty="0" smtClean="0">
                <a:solidFill>
                  <a:srgbClr val="FF0000"/>
                </a:solidFill>
              </a:rPr>
              <a:t>Needs Oxygen</a:t>
            </a:r>
          </a:p>
          <a:p>
            <a:pPr marL="0" indent="0" eaLnBrk="1" hangingPunct="1">
              <a:lnSpc>
                <a:spcPct val="90000"/>
              </a:lnSpc>
              <a:buNone/>
            </a:pPr>
            <a:endParaRPr lang="en-US" dirty="0" smtClean="0"/>
          </a:p>
          <a:p>
            <a:pPr eaLnBrk="1" hangingPunct="1">
              <a:lnSpc>
                <a:spcPct val="90000"/>
              </a:lnSpc>
            </a:pPr>
            <a:r>
              <a:rPr lang="en-US" dirty="0" smtClean="0"/>
              <a:t>Cellular respiration =  30 to 32 ATP / glucose</a:t>
            </a:r>
            <a:endParaRPr lang="en-US" baseline="30000" dirty="0" smtClean="0"/>
          </a:p>
          <a:p>
            <a:pPr eaLnBrk="1" hangingPunct="1">
              <a:lnSpc>
                <a:spcPct val="90000"/>
              </a:lnSpc>
            </a:pPr>
            <a:endParaRPr lang="en-US" dirty="0" smtClean="0"/>
          </a:p>
        </p:txBody>
      </p:sp>
    </p:spTree>
    <p:extLst>
      <p:ext uri="{BB962C8B-B14F-4D97-AF65-F5344CB8AC3E}">
        <p14:creationId xmlns:p14="http://schemas.microsoft.com/office/powerpoint/2010/main" val="419433521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325562"/>
          </a:xfrm>
        </p:spPr>
        <p:txBody>
          <a:bodyPr>
            <a:normAutofit/>
          </a:bodyPr>
          <a:lstStyle/>
          <a:p>
            <a:pPr eaLnBrk="1" hangingPunct="1"/>
            <a:r>
              <a:rPr lang="en-US" sz="4000" dirty="0" smtClean="0"/>
              <a:t>Anaerobic respiration:  Problem</a:t>
            </a:r>
          </a:p>
        </p:txBody>
      </p:sp>
      <p:sp>
        <p:nvSpPr>
          <p:cNvPr id="50178" name="Content Placeholder 2"/>
          <p:cNvSpPr>
            <a:spLocks noGrp="1"/>
          </p:cNvSpPr>
          <p:nvPr>
            <p:ph idx="1"/>
          </p:nvPr>
        </p:nvSpPr>
        <p:spPr/>
        <p:txBody>
          <a:bodyPr/>
          <a:lstStyle/>
          <a:p>
            <a:pPr eaLnBrk="1" hangingPunct="1"/>
            <a:r>
              <a:rPr lang="en-US" dirty="0" smtClean="0"/>
              <a:t>Only do Glycolysis  - No oxygen needed</a:t>
            </a:r>
          </a:p>
          <a:p>
            <a:pPr eaLnBrk="1" hangingPunct="1"/>
            <a:r>
              <a:rPr lang="en-US" dirty="0" smtClean="0"/>
              <a:t>Glycolysis requires NAD+ </a:t>
            </a:r>
          </a:p>
          <a:p>
            <a:pPr eaLnBrk="1" hangingPunct="1"/>
            <a:endParaRPr lang="en-US" dirty="0"/>
          </a:p>
          <a:p>
            <a:pPr eaLnBrk="1" hangingPunct="1"/>
            <a:r>
              <a:rPr lang="en-US" dirty="0" smtClean="0"/>
              <a:t>No NAD+ = no glycolysis</a:t>
            </a:r>
          </a:p>
          <a:p>
            <a:pPr eaLnBrk="1" hangingPunct="1"/>
            <a:endParaRPr lang="en-US" dirty="0"/>
          </a:p>
          <a:p>
            <a:pPr eaLnBrk="1" hangingPunct="1"/>
            <a:r>
              <a:rPr lang="en-US" dirty="0" smtClean="0"/>
              <a:t>Glycolysis stops if we can</a:t>
            </a:r>
          </a:p>
          <a:p>
            <a:pPr marL="0" indent="0" eaLnBrk="1" hangingPunct="1">
              <a:buNone/>
            </a:pPr>
            <a:r>
              <a:rPr lang="en-US" dirty="0"/>
              <a:t>	</a:t>
            </a:r>
            <a:r>
              <a:rPr lang="en-US" dirty="0" smtClean="0"/>
              <a:t>not turn NADH back into</a:t>
            </a:r>
          </a:p>
          <a:p>
            <a:pPr marL="0" indent="0" eaLnBrk="1" hangingPunct="1">
              <a:buNone/>
            </a:pPr>
            <a:r>
              <a:rPr lang="en-US" dirty="0"/>
              <a:t>	</a:t>
            </a:r>
            <a:r>
              <a:rPr lang="en-US" dirty="0" smtClean="0"/>
              <a:t>NAD+</a:t>
            </a:r>
          </a:p>
        </p:txBody>
      </p:sp>
      <p:pic>
        <p:nvPicPr>
          <p:cNvPr id="4" name="Picture 2" descr="http://www.accessexcellence.org/RC/VL/GG/ecb/ecb_images/13_03_glycolysis.jpg"/>
          <p:cNvPicPr>
            <a:picLocks noChangeAspect="1" noChangeArrowheads="1"/>
          </p:cNvPicPr>
          <p:nvPr/>
        </p:nvPicPr>
        <p:blipFill rotWithShape="1">
          <a:blip r:embed="rId2"/>
          <a:srcRect l="19366" t="4018" r="23685" b="7450"/>
          <a:stretch/>
        </p:blipFill>
        <p:spPr bwMode="auto">
          <a:xfrm>
            <a:off x="5087568" y="2103776"/>
            <a:ext cx="3482502" cy="4022387"/>
          </a:xfrm>
          <a:prstGeom prst="rect">
            <a:avLst/>
          </a:prstGeom>
          <a:noFill/>
        </p:spPr>
      </p:pic>
    </p:spTree>
    <p:extLst>
      <p:ext uri="{BB962C8B-B14F-4D97-AF65-F5344CB8AC3E}">
        <p14:creationId xmlns:p14="http://schemas.microsoft.com/office/powerpoint/2010/main" val="26969624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lstStyle/>
          <a:p>
            <a:pPr eaLnBrk="1" hangingPunct="1"/>
            <a:r>
              <a:rPr lang="en-US" dirty="0" smtClean="0"/>
              <a:t>Energy: two major paths</a:t>
            </a:r>
          </a:p>
        </p:txBody>
      </p:sp>
      <p:sp>
        <p:nvSpPr>
          <p:cNvPr id="3" name="Content Placeholder 2"/>
          <p:cNvSpPr>
            <a:spLocks noGrp="1"/>
          </p:cNvSpPr>
          <p:nvPr>
            <p:ph idx="1"/>
          </p:nvPr>
        </p:nvSpPr>
        <p:spPr>
          <a:xfrm>
            <a:off x="457200" y="1600200"/>
            <a:ext cx="8229600" cy="5072449"/>
          </a:xfrm>
        </p:spPr>
        <p:txBody>
          <a:bodyPr>
            <a:normAutofit/>
          </a:bodyPr>
          <a:lstStyle/>
          <a:p>
            <a:pPr eaLnBrk="1" hangingPunct="1">
              <a:lnSpc>
                <a:spcPct val="90000"/>
              </a:lnSpc>
            </a:pPr>
            <a:r>
              <a:rPr lang="en-US" dirty="0" smtClean="0"/>
              <a:t>Photosynthesis</a:t>
            </a:r>
          </a:p>
          <a:p>
            <a:pPr eaLnBrk="1" hangingPunct="1">
              <a:lnSpc>
                <a:spcPct val="90000"/>
              </a:lnSpc>
            </a:pPr>
            <a:endParaRPr lang="en-US" dirty="0" smtClean="0"/>
          </a:p>
          <a:p>
            <a:pPr eaLnBrk="1" hangingPunct="1">
              <a:lnSpc>
                <a:spcPct val="90000"/>
              </a:lnSpc>
            </a:pPr>
            <a:endParaRPr lang="en-US" dirty="0" smtClean="0"/>
          </a:p>
          <a:p>
            <a:pPr eaLnBrk="1" hangingPunct="1">
              <a:lnSpc>
                <a:spcPct val="90000"/>
              </a:lnSpc>
            </a:pPr>
            <a:r>
              <a:rPr lang="en-US" dirty="0" smtClean="0"/>
              <a:t>Cellular Respiration</a:t>
            </a:r>
          </a:p>
          <a:p>
            <a:pPr eaLnBrk="1" hangingPunct="1">
              <a:lnSpc>
                <a:spcPct val="90000"/>
              </a:lnSpc>
            </a:pPr>
            <a:endParaRPr lang="en-US" dirty="0" smtClean="0"/>
          </a:p>
          <a:p>
            <a:pPr eaLnBrk="1" hangingPunct="1">
              <a:lnSpc>
                <a:spcPct val="90000"/>
              </a:lnSpc>
            </a:pPr>
            <a:r>
              <a:rPr lang="en-US" dirty="0" smtClean="0"/>
              <a:t>Most producers (</a:t>
            </a:r>
            <a:r>
              <a:rPr lang="en-US" dirty="0" err="1" smtClean="0"/>
              <a:t>autotrophs</a:t>
            </a:r>
            <a:r>
              <a:rPr lang="en-US" dirty="0" smtClean="0"/>
              <a:t>) do both</a:t>
            </a:r>
          </a:p>
          <a:p>
            <a:pPr eaLnBrk="1" hangingPunct="1">
              <a:lnSpc>
                <a:spcPct val="90000"/>
              </a:lnSpc>
            </a:pPr>
            <a:r>
              <a:rPr lang="en-US" dirty="0" smtClean="0"/>
              <a:t>Most consumers (</a:t>
            </a:r>
            <a:r>
              <a:rPr lang="en-US" dirty="0" err="1" smtClean="0"/>
              <a:t>Heterotrophs</a:t>
            </a:r>
            <a:r>
              <a:rPr lang="en-US" dirty="0" smtClean="0"/>
              <a:t>) don’t use photosynthesis</a:t>
            </a:r>
          </a:p>
          <a:p>
            <a:pPr eaLnBrk="1" hangingPunct="1">
              <a:lnSpc>
                <a:spcPct val="90000"/>
              </a:lnSpc>
            </a:pPr>
            <a:r>
              <a:rPr lang="en-US" dirty="0" smtClean="0">
                <a:solidFill>
                  <a:srgbClr val="FF0000"/>
                </a:solidFill>
              </a:rPr>
              <a:t>BOTH USE AN ELECTRON TRANSPORT CHAIN</a:t>
            </a:r>
          </a:p>
        </p:txBody>
      </p:sp>
      <p:pic>
        <p:nvPicPr>
          <p:cNvPr id="4" name="Picture 2" descr="figure_06_16"/>
          <p:cNvPicPr>
            <a:picLocks noChangeAspect="1" noChangeArrowheads="1"/>
          </p:cNvPicPr>
          <p:nvPr/>
        </p:nvPicPr>
        <p:blipFill>
          <a:blip r:embed="rId2"/>
          <a:srcRect l="53966" t="5969" b="81328"/>
          <a:stretch>
            <a:fillRect/>
          </a:stretch>
        </p:blipFill>
        <p:spPr bwMode="auto">
          <a:xfrm>
            <a:off x="3576250" y="1252923"/>
            <a:ext cx="4063141" cy="1247775"/>
          </a:xfrm>
          <a:prstGeom prst="rect">
            <a:avLst/>
          </a:prstGeom>
          <a:noFill/>
          <a:ln w="9525">
            <a:noFill/>
            <a:miter lim="800000"/>
            <a:headEnd/>
            <a:tailEnd/>
          </a:ln>
          <a:effectLst/>
        </p:spPr>
      </p:pic>
      <p:pic>
        <p:nvPicPr>
          <p:cNvPr id="5" name="Picture 2" descr="figure_06_15"/>
          <p:cNvPicPr>
            <a:picLocks noChangeAspect="1" noChangeArrowheads="1"/>
          </p:cNvPicPr>
          <p:nvPr/>
        </p:nvPicPr>
        <p:blipFill>
          <a:blip r:embed="rId3"/>
          <a:srcRect l="59844" t="66928" b="7215"/>
          <a:stretch>
            <a:fillRect/>
          </a:stretch>
        </p:blipFill>
        <p:spPr bwMode="auto">
          <a:xfrm>
            <a:off x="4111595" y="2656960"/>
            <a:ext cx="4723486" cy="1733550"/>
          </a:xfrm>
          <a:prstGeom prst="rect">
            <a:avLst/>
          </a:prstGeom>
          <a:noFill/>
          <a:ln w="9525">
            <a:noFill/>
            <a:miter lim="800000"/>
            <a:headEnd/>
            <a:tailEnd/>
          </a:ln>
          <a:effec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325562"/>
          </a:xfrm>
        </p:spPr>
        <p:txBody>
          <a:bodyPr>
            <a:normAutofit/>
          </a:bodyPr>
          <a:lstStyle/>
          <a:p>
            <a:pPr eaLnBrk="1" hangingPunct="1"/>
            <a:r>
              <a:rPr lang="en-US" sz="4000" dirty="0" smtClean="0"/>
              <a:t>Anaerobic respiration:  Solution</a:t>
            </a:r>
          </a:p>
        </p:txBody>
      </p:sp>
      <p:sp>
        <p:nvSpPr>
          <p:cNvPr id="50178" name="Content Placeholder 2"/>
          <p:cNvSpPr>
            <a:spLocks noGrp="1"/>
          </p:cNvSpPr>
          <p:nvPr>
            <p:ph idx="1"/>
          </p:nvPr>
        </p:nvSpPr>
        <p:spPr/>
        <p:txBody>
          <a:bodyPr/>
          <a:lstStyle/>
          <a:p>
            <a:pPr eaLnBrk="1" hangingPunct="1"/>
            <a:r>
              <a:rPr lang="en-US" dirty="0" smtClean="0"/>
              <a:t>Turn pyruvate from glycolysis into something else  (requires energy and hydrogen)</a:t>
            </a:r>
          </a:p>
          <a:p>
            <a:pPr marL="0" indent="0" eaLnBrk="1" hangingPunct="1">
              <a:buNone/>
            </a:pPr>
            <a:r>
              <a:rPr lang="en-US" dirty="0"/>
              <a:t>	</a:t>
            </a:r>
            <a:r>
              <a:rPr lang="en-US" dirty="0" smtClean="0"/>
              <a:t>		NADH </a:t>
            </a:r>
            <a:r>
              <a:rPr lang="en-US" dirty="0" smtClean="0">
                <a:sym typeface="Wingdings" pitchFamily="2" charset="2"/>
              </a:rPr>
              <a:t> NAD+</a:t>
            </a:r>
          </a:p>
          <a:p>
            <a:pPr marL="0" indent="0" eaLnBrk="1" hangingPunct="1">
              <a:buNone/>
            </a:pPr>
            <a:r>
              <a:rPr lang="en-US" dirty="0">
                <a:sym typeface="Wingdings" pitchFamily="2" charset="2"/>
              </a:rPr>
              <a:t>	</a:t>
            </a:r>
            <a:r>
              <a:rPr lang="en-US" dirty="0" smtClean="0">
                <a:sym typeface="Wingdings" pitchFamily="2" charset="2"/>
              </a:rPr>
              <a:t>		Now we can still do glycolysis</a:t>
            </a:r>
            <a:endParaRPr lang="en-US" dirty="0" smtClean="0"/>
          </a:p>
          <a:p>
            <a:pPr eaLnBrk="1" hangingPunct="1"/>
            <a:endParaRPr lang="en-US" dirty="0"/>
          </a:p>
          <a:p>
            <a:pPr eaLnBrk="1" hangingPunct="1"/>
            <a:r>
              <a:rPr lang="en-US" dirty="0" smtClean="0"/>
              <a:t>Pyruvate turned into alcohol or lactic acid</a:t>
            </a:r>
          </a:p>
        </p:txBody>
      </p:sp>
    </p:spTree>
    <p:extLst>
      <p:ext uri="{BB962C8B-B14F-4D97-AF65-F5344CB8AC3E}">
        <p14:creationId xmlns:p14="http://schemas.microsoft.com/office/powerpoint/2010/main" val="149958821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pPr eaLnBrk="1" hangingPunct="1"/>
            <a:r>
              <a:rPr lang="en-US" sz="4000" smtClean="0"/>
              <a:t>Fermentation Facilitates ATP Production Through Glycolysis When Oxygen Is Absent</a:t>
            </a:r>
          </a:p>
        </p:txBody>
      </p:sp>
      <p:sp>
        <p:nvSpPr>
          <p:cNvPr id="51202" name="Content Placeholder 2"/>
          <p:cNvSpPr>
            <a:spLocks noGrp="1"/>
          </p:cNvSpPr>
          <p:nvPr>
            <p:ph idx="1"/>
          </p:nvPr>
        </p:nvSpPr>
        <p:spPr/>
        <p:txBody>
          <a:bodyPr/>
          <a:lstStyle/>
          <a:p>
            <a:pPr eaLnBrk="1" hangingPunct="1"/>
            <a:r>
              <a:rPr lang="en-US" dirty="0" smtClean="0"/>
              <a:t>Fermentation by anaerobic yeasts converts pyruvate into an ethanol, releasing CO2 gas </a:t>
            </a:r>
          </a:p>
          <a:p>
            <a:pPr eaLnBrk="1" hangingPunct="1"/>
            <a:endParaRPr lang="en-US" dirty="0" smtClean="0"/>
          </a:p>
          <a:p>
            <a:pPr eaLnBrk="1" hangingPunct="1"/>
            <a:r>
              <a:rPr lang="en-US" dirty="0" smtClean="0"/>
              <a:t>Lactic acids forms in severely taxed muscle cells as a result of ATP production in the absence of oxygen </a:t>
            </a:r>
          </a:p>
        </p:txBody>
      </p:sp>
    </p:spTree>
    <p:extLst>
      <p:ext uri="{BB962C8B-B14F-4D97-AF65-F5344CB8AC3E}">
        <p14:creationId xmlns:p14="http://schemas.microsoft.com/office/powerpoint/2010/main" val="53376546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7458" name="Picture 2" descr="figure_09_11"/>
          <p:cNvPicPr>
            <a:picLocks noChangeAspect="1" noChangeArrowheads="1"/>
          </p:cNvPicPr>
          <p:nvPr/>
        </p:nvPicPr>
        <p:blipFill>
          <a:blip r:embed="rId3"/>
          <a:srcRect/>
          <a:stretch>
            <a:fillRect/>
          </a:stretch>
        </p:blipFill>
        <p:spPr bwMode="auto">
          <a:xfrm>
            <a:off x="2222500" y="215900"/>
            <a:ext cx="4699000" cy="6435725"/>
          </a:xfrm>
          <a:prstGeom prst="rect">
            <a:avLst/>
          </a:prstGeom>
          <a:noFill/>
          <a:ln w="9525">
            <a:noFill/>
            <a:miter lim="800000"/>
            <a:headEnd/>
            <a:tailEnd/>
          </a:ln>
          <a:effectLst/>
        </p:spPr>
      </p:pic>
    </p:spTree>
    <p:extLst>
      <p:ext uri="{BB962C8B-B14F-4D97-AF65-F5344CB8AC3E}">
        <p14:creationId xmlns:p14="http://schemas.microsoft.com/office/powerpoint/2010/main" val="15156958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ctrTitle"/>
          </p:nvPr>
        </p:nvSpPr>
        <p:spPr>
          <a:xfrm>
            <a:off x="763588" y="1981200"/>
            <a:ext cx="7620000" cy="1752600"/>
          </a:xfrm>
          <a:effectLst>
            <a:outerShdw blurRad="25400" dist="12700" dir="2700000" algn="ctr" rotWithShape="0">
              <a:schemeClr val="tx1">
                <a:alpha val="74998"/>
              </a:schemeClr>
            </a:outerShdw>
          </a:effectLst>
        </p:spPr>
        <p:txBody>
          <a:bodyPr>
            <a:normAutofit/>
          </a:bodyPr>
          <a:lstStyle/>
          <a:p>
            <a:pPr eaLnBrk="1" hangingPunct="1">
              <a:defRPr/>
            </a:pPr>
            <a:r>
              <a:rPr lang="en-US" sz="6000" b="1" dirty="0" smtClean="0">
                <a:solidFill>
                  <a:srgbClr val="E03C3C"/>
                </a:solidFill>
                <a:ea typeface="+mj-ea"/>
                <a:cs typeface="+mj-cs"/>
              </a:rPr>
              <a:t>Clicker Questions</a:t>
            </a:r>
            <a:endParaRPr lang="en-US" sz="4800" b="1" dirty="0">
              <a:ea typeface="+mj-ea"/>
              <a:cs typeface="+mj-cs"/>
            </a:endParaRPr>
          </a:p>
        </p:txBody>
      </p:sp>
      <p:sp>
        <p:nvSpPr>
          <p:cNvPr id="14339" name="Rectangle 3"/>
          <p:cNvSpPr>
            <a:spLocks noGrp="1" noChangeArrowheads="1"/>
          </p:cNvSpPr>
          <p:nvPr>
            <p:ph type="subTitle" idx="1"/>
          </p:nvPr>
        </p:nvSpPr>
        <p:spPr>
          <a:xfrm>
            <a:off x="153988" y="4114800"/>
            <a:ext cx="8839200" cy="2209800"/>
          </a:xfrm>
        </p:spPr>
        <p:txBody>
          <a:bodyPr rtlCol="0">
            <a:normAutofit/>
          </a:bodyPr>
          <a:lstStyle/>
          <a:p>
            <a:pPr eaLnBrk="1" fontAlgn="auto" hangingPunct="1">
              <a:lnSpc>
                <a:spcPct val="90000"/>
              </a:lnSpc>
              <a:spcAft>
                <a:spcPts val="0"/>
              </a:spcAft>
              <a:defRPr/>
            </a:pPr>
            <a:r>
              <a:rPr lang="en-US" sz="2800" b="1" dirty="0" smtClean="0"/>
              <a:t>CHAPTER 9</a:t>
            </a:r>
            <a:endParaRPr lang="en-US" sz="2800" dirty="0" smtClean="0"/>
          </a:p>
          <a:p>
            <a:pPr eaLnBrk="1" fontAlgn="auto" hangingPunct="1">
              <a:lnSpc>
                <a:spcPct val="90000"/>
              </a:lnSpc>
              <a:spcAft>
                <a:spcPts val="0"/>
              </a:spcAft>
              <a:defRPr/>
            </a:pPr>
            <a:r>
              <a:rPr lang="en-US" sz="2800" dirty="0" smtClean="0"/>
              <a:t>Photosynthesis and</a:t>
            </a:r>
          </a:p>
          <a:p>
            <a:pPr eaLnBrk="1" fontAlgn="auto" hangingPunct="1">
              <a:lnSpc>
                <a:spcPct val="90000"/>
              </a:lnSpc>
              <a:spcAft>
                <a:spcPts val="0"/>
              </a:spcAft>
              <a:defRPr/>
            </a:pPr>
            <a:r>
              <a:rPr lang="en-US" sz="2800" dirty="0" smtClean="0"/>
              <a:t>Cellular Respiration</a:t>
            </a:r>
            <a:endParaRPr lang="en-US" sz="2800"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3"/>
          <p:cNvSpPr>
            <a:spLocks noGrp="1" noChangeArrowheads="1"/>
          </p:cNvSpPr>
          <p:nvPr>
            <p:ph type="title"/>
          </p:nvPr>
        </p:nvSpPr>
        <p:spPr>
          <a:xfrm>
            <a:off x="609600" y="685800"/>
            <a:ext cx="5181600" cy="1371600"/>
          </a:xfrm>
        </p:spPr>
        <p:txBody>
          <a:bodyPr rIns="132080"/>
          <a:lstStyle/>
          <a:p>
            <a:pPr marL="877888" indent="-877888" eaLnBrk="1" hangingPunct="1"/>
            <a:r>
              <a:rPr lang="en-US"/>
              <a:t>Concept Quiz</a:t>
            </a:r>
            <a:br>
              <a:rPr lang="en-US"/>
            </a:br>
            <a:endParaRPr lang="en-US"/>
          </a:p>
        </p:txBody>
      </p:sp>
      <p:sp>
        <p:nvSpPr>
          <p:cNvPr id="26627" name="Rectangle 14"/>
          <p:cNvSpPr>
            <a:spLocks noGrp="1" noChangeArrowheads="1"/>
          </p:cNvSpPr>
          <p:nvPr>
            <p:ph type="body" idx="1"/>
          </p:nvPr>
        </p:nvSpPr>
        <p:spPr>
          <a:xfrm>
            <a:off x="457200" y="1524000"/>
            <a:ext cx="8229600" cy="3336925"/>
          </a:xfrm>
        </p:spPr>
        <p:txBody>
          <a:bodyPr rIns="132080"/>
          <a:lstStyle/>
          <a:p>
            <a:pPr marL="649288" indent="-649288" eaLnBrk="1" hangingPunct="1">
              <a:buFont typeface="Wingdings" pitchFamily="1" charset="2"/>
              <a:buNone/>
            </a:pPr>
            <a:r>
              <a:rPr lang="en-US"/>
              <a:t>	A common feature of both chloroplasts and mitochondria is</a:t>
            </a:r>
          </a:p>
          <a:p>
            <a:pPr marL="649288" indent="-649288" eaLnBrk="1" hangingPunct="1">
              <a:buFont typeface="Wingdings" pitchFamily="1" charset="2"/>
              <a:buNone/>
            </a:pPr>
            <a:r>
              <a:rPr lang="en-US"/>
              <a:t>	A. The use of chlorophyll</a:t>
            </a:r>
          </a:p>
          <a:p>
            <a:pPr marL="649288" indent="-649288" eaLnBrk="1" hangingPunct="1">
              <a:buFont typeface="Wingdings" pitchFamily="1" charset="2"/>
              <a:buNone/>
            </a:pPr>
            <a:r>
              <a:rPr lang="en-US"/>
              <a:t>	B. Production of CO</a:t>
            </a:r>
            <a:r>
              <a:rPr lang="en-US" baseline="-25000"/>
              <a:t>2</a:t>
            </a:r>
          </a:p>
          <a:p>
            <a:pPr marL="649288" indent="-649288" eaLnBrk="1" hangingPunct="1">
              <a:buFont typeface="Wingdings" pitchFamily="1" charset="2"/>
              <a:buNone/>
            </a:pPr>
            <a:r>
              <a:rPr lang="en-US"/>
              <a:t>	C. Use of an electron transport chain</a:t>
            </a:r>
          </a:p>
          <a:p>
            <a:pPr marL="649288" indent="-649288" eaLnBrk="1" hangingPunct="1">
              <a:buFont typeface="Wingdings" pitchFamily="1" charset="2"/>
              <a:buNone/>
            </a:pPr>
            <a:r>
              <a:rPr lang="en-US"/>
              <a:t>	D. Presence in all cells</a:t>
            </a:r>
          </a:p>
        </p:txBody>
      </p:sp>
    </p:spTree>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3"/>
          <p:cNvSpPr>
            <a:spLocks noGrp="1" noChangeArrowheads="1"/>
          </p:cNvSpPr>
          <p:nvPr>
            <p:ph type="body" idx="1"/>
          </p:nvPr>
        </p:nvSpPr>
        <p:spPr>
          <a:xfrm>
            <a:off x="457200" y="1524000"/>
            <a:ext cx="8229600" cy="3663950"/>
          </a:xfrm>
        </p:spPr>
        <p:txBody>
          <a:bodyPr rIns="132080"/>
          <a:lstStyle/>
          <a:p>
            <a:pPr marL="649288" indent="-649288" eaLnBrk="1" hangingPunct="1">
              <a:buFont typeface="Wingdings" pitchFamily="1" charset="2"/>
              <a:buNone/>
            </a:pPr>
            <a:r>
              <a:rPr lang="en-US"/>
              <a:t>	Photosystem II differs from photosystem I in that it produces</a:t>
            </a:r>
          </a:p>
          <a:p>
            <a:pPr marL="649288" indent="-649288" eaLnBrk="1" hangingPunct="1">
              <a:buFont typeface="Wingdings" pitchFamily="1" charset="2"/>
              <a:buNone/>
            </a:pPr>
            <a:r>
              <a:rPr lang="en-US"/>
              <a:t>	A. NADPH</a:t>
            </a:r>
          </a:p>
          <a:p>
            <a:pPr marL="649288" indent="-649288" eaLnBrk="1" hangingPunct="1">
              <a:buFont typeface="Wingdings" pitchFamily="1" charset="2"/>
              <a:buNone/>
            </a:pPr>
            <a:r>
              <a:rPr lang="en-US"/>
              <a:t>	B. O</a:t>
            </a:r>
            <a:r>
              <a:rPr lang="en-US" baseline="-25000"/>
              <a:t>2</a:t>
            </a:r>
          </a:p>
          <a:p>
            <a:pPr marL="649288" indent="-649288" eaLnBrk="1" hangingPunct="1">
              <a:buFont typeface="Wingdings" pitchFamily="1" charset="2"/>
              <a:buNone/>
            </a:pPr>
            <a:r>
              <a:rPr lang="en-US"/>
              <a:t>	C. A proton gradient</a:t>
            </a:r>
          </a:p>
          <a:p>
            <a:pPr marL="649288" indent="-649288" eaLnBrk="1" hangingPunct="1">
              <a:buFont typeface="Wingdings" pitchFamily="1" charset="2"/>
              <a:buNone/>
            </a:pPr>
            <a:r>
              <a:rPr lang="en-US"/>
              <a:t>	D. ATP </a:t>
            </a:r>
          </a:p>
        </p:txBody>
      </p:sp>
      <p:sp>
        <p:nvSpPr>
          <p:cNvPr id="28675" name="Rectangle 14"/>
          <p:cNvSpPr>
            <a:spLocks/>
          </p:cNvSpPr>
          <p:nvPr/>
        </p:nvSpPr>
        <p:spPr bwMode="auto">
          <a:xfrm>
            <a:off x="609600" y="1009650"/>
            <a:ext cx="5194300" cy="723900"/>
          </a:xfrm>
          <a:prstGeom prst="rect">
            <a:avLst/>
          </a:prstGeom>
          <a:noFill/>
          <a:ln w="9525">
            <a:noFill/>
            <a:miter lim="800000"/>
            <a:headEnd/>
            <a:tailEnd/>
          </a:ln>
        </p:spPr>
        <p:txBody>
          <a:bodyPr lIns="0" tIns="0" rIns="40639" bIns="0" anchor="ctr">
            <a:prstTxWarp prst="textNoShape">
              <a:avLst/>
            </a:prstTxWarp>
          </a:bodyPr>
          <a:lstStyle/>
          <a:p>
            <a:pPr marL="877888" indent="-838200" defTabSz="914400"/>
            <a:r>
              <a:rPr lang="en-US" sz="4400">
                <a:solidFill>
                  <a:srgbClr val="000000"/>
                </a:solidFill>
                <a:latin typeface="Arial" pitchFamily="1" charset="0"/>
                <a:ea typeface="Arial" pitchFamily="1" charset="0"/>
                <a:cs typeface="Arial" pitchFamily="1" charset="0"/>
                <a:sym typeface="Arial" pitchFamily="1" charset="0"/>
              </a:rPr>
              <a:t>Concept Quiz</a:t>
            </a:r>
            <a:br>
              <a:rPr lang="en-US" sz="4400">
                <a:solidFill>
                  <a:srgbClr val="000000"/>
                </a:solidFill>
                <a:latin typeface="Arial" pitchFamily="1" charset="0"/>
                <a:ea typeface="Arial" pitchFamily="1" charset="0"/>
                <a:cs typeface="Arial" pitchFamily="1" charset="0"/>
                <a:sym typeface="Arial" pitchFamily="1" charset="0"/>
              </a:rPr>
            </a:br>
            <a:endParaRPr lang="en-US" sz="4400">
              <a:solidFill>
                <a:srgbClr val="000000"/>
              </a:solidFill>
              <a:latin typeface="Arial" pitchFamily="1" charset="0"/>
              <a:ea typeface="Arial" pitchFamily="1" charset="0"/>
              <a:cs typeface="Arial" pitchFamily="1" charset="0"/>
              <a:sym typeface="Arial" pitchFamily="1" charset="0"/>
            </a:endParaRPr>
          </a:p>
        </p:txBody>
      </p:sp>
    </p:spTree>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3"/>
          <p:cNvSpPr>
            <a:spLocks noGrp="1" noChangeArrowheads="1"/>
          </p:cNvSpPr>
          <p:nvPr>
            <p:ph type="title"/>
          </p:nvPr>
        </p:nvSpPr>
        <p:spPr>
          <a:xfrm>
            <a:off x="457200" y="228600"/>
            <a:ext cx="8229600" cy="1752600"/>
          </a:xfrm>
        </p:spPr>
        <p:txBody>
          <a:bodyPr rIns="132080"/>
          <a:lstStyle/>
          <a:p>
            <a:pPr eaLnBrk="1" hangingPunct="1"/>
            <a:r>
              <a:rPr lang="en-US"/>
              <a:t>Concept Quiz</a:t>
            </a:r>
          </a:p>
        </p:txBody>
      </p:sp>
      <p:sp>
        <p:nvSpPr>
          <p:cNvPr id="30723" name="Rectangle 14"/>
          <p:cNvSpPr>
            <a:spLocks noGrp="1" noChangeArrowheads="1"/>
          </p:cNvSpPr>
          <p:nvPr>
            <p:ph type="body" idx="1"/>
          </p:nvPr>
        </p:nvSpPr>
        <p:spPr>
          <a:xfrm>
            <a:off x="457200" y="1600200"/>
            <a:ext cx="8229600" cy="3336925"/>
          </a:xfrm>
        </p:spPr>
        <p:txBody>
          <a:bodyPr rIns="132080"/>
          <a:lstStyle/>
          <a:p>
            <a:pPr marL="649288" indent="-649288" eaLnBrk="1" hangingPunct="1">
              <a:buFont typeface="Wingdings" pitchFamily="1" charset="2"/>
              <a:buNone/>
            </a:pPr>
            <a:r>
              <a:rPr lang="en-US"/>
              <a:t>	Most of the ATP produced by aerobic respiration comes from</a:t>
            </a:r>
          </a:p>
          <a:p>
            <a:pPr marL="649288" indent="-649288" eaLnBrk="1" hangingPunct="1">
              <a:buFont typeface="Wingdings" pitchFamily="1" charset="2"/>
              <a:buNone/>
            </a:pPr>
            <a:r>
              <a:rPr lang="en-US"/>
              <a:t>	A. Glycolysis</a:t>
            </a:r>
          </a:p>
          <a:p>
            <a:pPr marL="649288" indent="-649288" eaLnBrk="1" hangingPunct="1">
              <a:buFont typeface="Wingdings" pitchFamily="1" charset="2"/>
              <a:buNone/>
            </a:pPr>
            <a:r>
              <a:rPr lang="en-US"/>
              <a:t>	B. The citric acid cycle</a:t>
            </a:r>
          </a:p>
          <a:p>
            <a:pPr marL="649288" indent="-649288" eaLnBrk="1" hangingPunct="1">
              <a:buFont typeface="Wingdings" pitchFamily="1" charset="2"/>
              <a:buNone/>
            </a:pPr>
            <a:r>
              <a:rPr lang="en-US"/>
              <a:t>	C. Oxidative phosphorylation</a:t>
            </a:r>
          </a:p>
          <a:p>
            <a:pPr marL="649288" indent="-649288" eaLnBrk="1" hangingPunct="1">
              <a:buFont typeface="Wingdings" pitchFamily="1" charset="2"/>
              <a:buNone/>
            </a:pPr>
            <a:r>
              <a:rPr lang="en-US"/>
              <a:t>	D. Fermentation</a:t>
            </a:r>
          </a:p>
        </p:txBody>
      </p:sp>
    </p:spTree>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ctrTitle"/>
          </p:nvPr>
        </p:nvSpPr>
        <p:spPr>
          <a:xfrm>
            <a:off x="763588" y="2993571"/>
            <a:ext cx="7923212" cy="1752600"/>
          </a:xfrm>
          <a:effectLst>
            <a:outerShdw blurRad="25400" dist="12700" dir="2700000" algn="ctr" rotWithShape="0">
              <a:schemeClr val="tx1">
                <a:alpha val="74998"/>
              </a:schemeClr>
            </a:outerShdw>
          </a:effectLst>
        </p:spPr>
        <p:txBody>
          <a:bodyPr>
            <a:normAutofit fontScale="90000"/>
          </a:bodyPr>
          <a:lstStyle/>
          <a:p>
            <a:pPr algn="ctr" eaLnBrk="1" hangingPunct="1">
              <a:defRPr/>
            </a:pPr>
            <a:r>
              <a:rPr lang="en-US" sz="6000" b="1" dirty="0" smtClean="0">
                <a:solidFill>
                  <a:srgbClr val="E03C3C"/>
                </a:solidFill>
                <a:ea typeface="+mj-ea"/>
                <a:cs typeface="+mj-cs"/>
              </a:rPr>
              <a:t>Free Biology Tutoring</a:t>
            </a:r>
            <a:endParaRPr lang="en-US" sz="4800" b="1" dirty="0">
              <a:ea typeface="+mj-ea"/>
              <a:cs typeface="+mj-cs"/>
            </a:endParaRPr>
          </a:p>
        </p:txBody>
      </p:sp>
      <p:sp>
        <p:nvSpPr>
          <p:cNvPr id="14339" name="Rectangle 3"/>
          <p:cNvSpPr>
            <a:spLocks noGrp="1" noChangeArrowheads="1"/>
          </p:cNvSpPr>
          <p:nvPr>
            <p:ph type="subTitle" idx="1"/>
          </p:nvPr>
        </p:nvSpPr>
        <p:spPr>
          <a:xfrm>
            <a:off x="0" y="783771"/>
            <a:ext cx="8839200" cy="2209800"/>
          </a:xfrm>
        </p:spPr>
        <p:txBody>
          <a:bodyPr rtlCol="0">
            <a:normAutofit/>
          </a:bodyPr>
          <a:lstStyle/>
          <a:p>
            <a:pPr eaLnBrk="1" fontAlgn="auto" hangingPunct="1">
              <a:lnSpc>
                <a:spcPct val="90000"/>
              </a:lnSpc>
              <a:spcAft>
                <a:spcPts val="0"/>
              </a:spcAft>
              <a:defRPr/>
            </a:pPr>
            <a:r>
              <a:rPr lang="en-US" sz="2800" b="1" dirty="0" smtClean="0"/>
              <a:t>Not Happy with your grade?</a:t>
            </a:r>
          </a:p>
          <a:p>
            <a:pPr eaLnBrk="1" fontAlgn="auto" hangingPunct="1">
              <a:lnSpc>
                <a:spcPct val="90000"/>
              </a:lnSpc>
              <a:spcAft>
                <a:spcPts val="0"/>
              </a:spcAft>
              <a:defRPr/>
            </a:pPr>
            <a:r>
              <a:rPr lang="en-US" sz="2800" b="1" dirty="0" smtClean="0"/>
              <a:t>Not understanding the material?</a:t>
            </a:r>
          </a:p>
          <a:p>
            <a:pPr eaLnBrk="1" fontAlgn="auto" hangingPunct="1">
              <a:lnSpc>
                <a:spcPct val="90000"/>
              </a:lnSpc>
              <a:spcAft>
                <a:spcPts val="0"/>
              </a:spcAft>
              <a:defRPr/>
            </a:pPr>
            <a:r>
              <a:rPr lang="en-US" sz="2800" b="1" dirty="0" smtClean="0"/>
              <a:t>Remember that the TLCC has </a:t>
            </a:r>
            <a:endParaRPr lang="en-US" sz="2800" dirty="0"/>
          </a:p>
        </p:txBody>
      </p:sp>
    </p:spTree>
    <p:extLst>
      <p:ext uri="{BB962C8B-B14F-4D97-AF65-F5344CB8AC3E}">
        <p14:creationId xmlns:p14="http://schemas.microsoft.com/office/powerpoint/2010/main" val="4521396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p:txBody>
          <a:bodyPr/>
          <a:lstStyle/>
          <a:p>
            <a:pPr eaLnBrk="1" hangingPunct="1"/>
            <a:r>
              <a:rPr lang="en-US" sz="4000" dirty="0" smtClean="0"/>
              <a:t>Producers (</a:t>
            </a:r>
            <a:r>
              <a:rPr lang="en-US" sz="4000" dirty="0" err="1" smtClean="0"/>
              <a:t>autotrophs</a:t>
            </a:r>
            <a:r>
              <a:rPr lang="en-US" sz="4000" dirty="0" smtClean="0"/>
              <a:t>)</a:t>
            </a:r>
          </a:p>
        </p:txBody>
      </p:sp>
      <p:sp>
        <p:nvSpPr>
          <p:cNvPr id="27650" name="Content Placeholder 2"/>
          <p:cNvSpPr>
            <a:spLocks noGrp="1"/>
          </p:cNvSpPr>
          <p:nvPr>
            <p:ph idx="1"/>
          </p:nvPr>
        </p:nvSpPr>
        <p:spPr/>
        <p:txBody>
          <a:bodyPr/>
          <a:lstStyle/>
          <a:p>
            <a:pPr eaLnBrk="1" hangingPunct="1">
              <a:lnSpc>
                <a:spcPct val="90000"/>
              </a:lnSpc>
            </a:pPr>
            <a:r>
              <a:rPr lang="en-US" sz="3000" dirty="0" smtClean="0"/>
              <a:t>Take energy from the environment</a:t>
            </a:r>
          </a:p>
          <a:p>
            <a:pPr lvl="2" eaLnBrk="1" hangingPunct="1">
              <a:lnSpc>
                <a:spcPct val="90000"/>
              </a:lnSpc>
              <a:buNone/>
            </a:pPr>
            <a:r>
              <a:rPr lang="en-US" sz="2200" dirty="0" smtClean="0"/>
              <a:t>Chemosynthesis</a:t>
            </a:r>
          </a:p>
          <a:p>
            <a:pPr lvl="2" eaLnBrk="1" hangingPunct="1">
              <a:lnSpc>
                <a:spcPct val="90000"/>
              </a:lnSpc>
              <a:buNone/>
            </a:pPr>
            <a:r>
              <a:rPr lang="en-US" sz="2200" dirty="0" smtClean="0"/>
              <a:t>Photosynthesis = uses light to make </a:t>
            </a:r>
            <a:r>
              <a:rPr lang="en-US" sz="2200" smtClean="0"/>
              <a:t>sugar (G3P</a:t>
            </a:r>
            <a:r>
              <a:rPr lang="en-US" sz="2200" dirty="0" smtClean="0"/>
              <a:t>)</a:t>
            </a:r>
          </a:p>
          <a:p>
            <a:pPr eaLnBrk="1" hangingPunct="1">
              <a:lnSpc>
                <a:spcPct val="90000"/>
              </a:lnSpc>
            </a:pPr>
            <a:r>
              <a:rPr lang="en-US" sz="3000" dirty="0" smtClean="0"/>
              <a:t>Photosynthesis:</a:t>
            </a:r>
          </a:p>
          <a:p>
            <a:pPr lvl="1" eaLnBrk="1" hangingPunct="1">
              <a:lnSpc>
                <a:spcPct val="90000"/>
              </a:lnSpc>
              <a:buNone/>
            </a:pPr>
            <a:r>
              <a:rPr lang="en-US" sz="2600" dirty="0" smtClean="0"/>
              <a:t>Inputs</a:t>
            </a:r>
          </a:p>
          <a:p>
            <a:pPr lvl="2" eaLnBrk="1" hangingPunct="1">
              <a:lnSpc>
                <a:spcPct val="90000"/>
              </a:lnSpc>
              <a:buNone/>
            </a:pPr>
            <a:r>
              <a:rPr lang="en-US" sz="2200" dirty="0" smtClean="0"/>
              <a:t>CO2, H2O, light</a:t>
            </a:r>
          </a:p>
          <a:p>
            <a:pPr lvl="1" eaLnBrk="1" hangingPunct="1">
              <a:lnSpc>
                <a:spcPct val="90000"/>
              </a:lnSpc>
              <a:buNone/>
            </a:pPr>
            <a:r>
              <a:rPr lang="en-US" sz="2600" dirty="0" smtClean="0"/>
              <a:t>Outputs</a:t>
            </a:r>
          </a:p>
          <a:p>
            <a:pPr lvl="2" eaLnBrk="1" hangingPunct="1">
              <a:lnSpc>
                <a:spcPct val="90000"/>
              </a:lnSpc>
              <a:buNone/>
            </a:pPr>
            <a:r>
              <a:rPr lang="en-US" sz="2200" dirty="0" smtClean="0"/>
              <a:t>Sugars and oxygen</a:t>
            </a:r>
          </a:p>
          <a:p>
            <a:pPr lvl="2" eaLnBrk="1" hangingPunct="1">
              <a:lnSpc>
                <a:spcPct val="90000"/>
              </a:lnSpc>
              <a:buNone/>
            </a:pPr>
            <a:endParaRPr lang="en-US" sz="2200" dirty="0" smtClean="0"/>
          </a:p>
          <a:p>
            <a:pPr eaLnBrk="1" hangingPunct="1">
              <a:lnSpc>
                <a:spcPct val="90000"/>
              </a:lnSpc>
            </a:pPr>
            <a:r>
              <a:rPr lang="en-US" sz="3000" dirty="0" smtClean="0"/>
              <a:t>Use own sugars for respiration</a:t>
            </a:r>
          </a:p>
          <a:p>
            <a:pPr lvl="2" eaLnBrk="1" hangingPunct="1">
              <a:lnSpc>
                <a:spcPct val="90000"/>
              </a:lnSpc>
              <a:buNone/>
            </a:pPr>
            <a:r>
              <a:rPr lang="en-US" sz="2200" dirty="0" smtClean="0"/>
              <a:t>Eukaryotes use mitochondria for respiration</a:t>
            </a:r>
          </a:p>
        </p:txBody>
      </p:sp>
      <p:pic>
        <p:nvPicPr>
          <p:cNvPr id="4" name="Picture 2" descr="figure_06_16"/>
          <p:cNvPicPr>
            <a:picLocks noChangeAspect="1" noChangeArrowheads="1"/>
          </p:cNvPicPr>
          <p:nvPr/>
        </p:nvPicPr>
        <p:blipFill>
          <a:blip r:embed="rId2"/>
          <a:srcRect l="53966" t="5969" b="81328"/>
          <a:stretch>
            <a:fillRect/>
          </a:stretch>
        </p:blipFill>
        <p:spPr bwMode="auto">
          <a:xfrm>
            <a:off x="3848099" y="2809875"/>
            <a:ext cx="4063141" cy="1247775"/>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lstStyle/>
          <a:p>
            <a:pPr eaLnBrk="1" hangingPunct="1"/>
            <a:r>
              <a:rPr lang="en-US" dirty="0" smtClean="0"/>
              <a:t>Molecular Energy Carriers: ATP</a:t>
            </a:r>
          </a:p>
        </p:txBody>
      </p:sp>
      <p:sp>
        <p:nvSpPr>
          <p:cNvPr id="3" name="Content Placeholder 2"/>
          <p:cNvSpPr>
            <a:spLocks noGrp="1"/>
          </p:cNvSpPr>
          <p:nvPr>
            <p:ph idx="1"/>
          </p:nvPr>
        </p:nvSpPr>
        <p:spPr/>
        <p:txBody>
          <a:bodyPr>
            <a:normAutofit/>
          </a:bodyPr>
          <a:lstStyle/>
          <a:p>
            <a:pPr eaLnBrk="1" hangingPunct="1">
              <a:lnSpc>
                <a:spcPct val="90000"/>
              </a:lnSpc>
              <a:buNone/>
            </a:pPr>
            <a:r>
              <a:rPr lang="en-US" dirty="0" smtClean="0"/>
              <a:t>Adenosine </a:t>
            </a:r>
            <a:r>
              <a:rPr lang="en-US" dirty="0" err="1" smtClean="0"/>
              <a:t>triphosphate</a:t>
            </a:r>
            <a:r>
              <a:rPr lang="en-US" dirty="0" smtClean="0"/>
              <a:t> (ATP) </a:t>
            </a:r>
          </a:p>
          <a:p>
            <a:pPr lvl="2" eaLnBrk="1" hangingPunct="1">
              <a:lnSpc>
                <a:spcPct val="90000"/>
              </a:lnSpc>
              <a:buNone/>
            </a:pPr>
            <a:r>
              <a:rPr lang="en-US" dirty="0" smtClean="0"/>
              <a:t>ATP is the main energy source of cell</a:t>
            </a:r>
          </a:p>
          <a:p>
            <a:pPr eaLnBrk="1" hangingPunct="1">
              <a:lnSpc>
                <a:spcPct val="90000"/>
              </a:lnSpc>
            </a:pPr>
            <a:endParaRPr lang="en-US" dirty="0" smtClean="0">
              <a:sym typeface="Wingdings" pitchFamily="2" charset="2"/>
            </a:endParaRPr>
          </a:p>
          <a:p>
            <a:pPr eaLnBrk="1" hangingPunct="1">
              <a:lnSpc>
                <a:spcPct val="90000"/>
              </a:lnSpc>
            </a:pPr>
            <a:r>
              <a:rPr lang="en-US" dirty="0" smtClean="0">
                <a:sym typeface="Wingdings" pitchFamily="2" charset="2"/>
              </a:rPr>
              <a:t>Requires energy</a:t>
            </a:r>
          </a:p>
          <a:p>
            <a:pPr lvl="1" eaLnBrk="1" hangingPunct="1">
              <a:lnSpc>
                <a:spcPct val="90000"/>
              </a:lnSpc>
            </a:pPr>
            <a:r>
              <a:rPr lang="en-US" dirty="0" smtClean="0">
                <a:sym typeface="Wingdings" pitchFamily="2" charset="2"/>
              </a:rPr>
              <a:t>Photosynthesis</a:t>
            </a:r>
          </a:p>
          <a:p>
            <a:pPr lvl="1" eaLnBrk="1" hangingPunct="1">
              <a:lnSpc>
                <a:spcPct val="90000"/>
              </a:lnSpc>
            </a:pPr>
            <a:r>
              <a:rPr lang="en-US" dirty="0" smtClean="0">
                <a:sym typeface="Wingdings" pitchFamily="2" charset="2"/>
              </a:rPr>
              <a:t>Respiration</a:t>
            </a:r>
          </a:p>
        </p:txBody>
      </p:sp>
      <p:pic>
        <p:nvPicPr>
          <p:cNvPr id="4" name="Picture 2" descr="unnumbered_09_p208a"/>
          <p:cNvPicPr>
            <a:picLocks noChangeAspect="1" noChangeArrowheads="1"/>
          </p:cNvPicPr>
          <p:nvPr/>
        </p:nvPicPr>
        <p:blipFill>
          <a:blip r:embed="rId2"/>
          <a:srcRect/>
          <a:stretch>
            <a:fillRect/>
          </a:stretch>
        </p:blipFill>
        <p:spPr bwMode="auto">
          <a:xfrm>
            <a:off x="3851875" y="2582604"/>
            <a:ext cx="4674287" cy="3974320"/>
          </a:xfrm>
          <a:prstGeom prst="rect">
            <a:avLst/>
          </a:prstGeom>
          <a:noFill/>
          <a:ln w="9525">
            <a:noFill/>
            <a:miter lim="800000"/>
            <a:headEnd/>
            <a:tailEnd/>
          </a:ln>
          <a:effectLst/>
        </p:spPr>
      </p:pic>
      <p:pic>
        <p:nvPicPr>
          <p:cNvPr id="5" name="Picture 2" descr="figure_09_02"/>
          <p:cNvPicPr>
            <a:picLocks noChangeAspect="1" noChangeArrowheads="1"/>
          </p:cNvPicPr>
          <p:nvPr/>
        </p:nvPicPr>
        <p:blipFill>
          <a:blip r:embed="rId3"/>
          <a:srcRect/>
          <a:stretch>
            <a:fillRect/>
          </a:stretch>
        </p:blipFill>
        <p:spPr bwMode="auto">
          <a:xfrm>
            <a:off x="812800" y="4678324"/>
            <a:ext cx="2753360" cy="2179676"/>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lstStyle/>
          <a:p>
            <a:pPr eaLnBrk="1" hangingPunct="1"/>
            <a:r>
              <a:rPr lang="en-US" dirty="0" smtClean="0"/>
              <a:t>Molecular Energy Carriers</a:t>
            </a:r>
          </a:p>
        </p:txBody>
      </p:sp>
      <p:sp>
        <p:nvSpPr>
          <p:cNvPr id="22530" name="Content Placeholder 2"/>
          <p:cNvSpPr>
            <a:spLocks noGrp="1"/>
          </p:cNvSpPr>
          <p:nvPr>
            <p:ph idx="1"/>
          </p:nvPr>
        </p:nvSpPr>
        <p:spPr>
          <a:xfrm>
            <a:off x="457200" y="1230549"/>
            <a:ext cx="8229600" cy="4525963"/>
          </a:xfrm>
        </p:spPr>
        <p:txBody>
          <a:bodyPr/>
          <a:lstStyle/>
          <a:p>
            <a:pPr eaLnBrk="1" hangingPunct="1"/>
            <a:r>
              <a:rPr lang="en-US" dirty="0" smtClean="0"/>
              <a:t>ATP (used for MANY types of reactions)</a:t>
            </a:r>
          </a:p>
          <a:p>
            <a:pPr eaLnBrk="1" hangingPunct="1"/>
            <a:endParaRPr lang="en-US" dirty="0"/>
          </a:p>
          <a:p>
            <a:pPr eaLnBrk="1" hangingPunct="1"/>
            <a:r>
              <a:rPr lang="en-US" dirty="0" smtClean="0"/>
              <a:t>NADPH (some energy for anabolic reactions)</a:t>
            </a:r>
          </a:p>
          <a:p>
            <a:pPr eaLnBrk="1" hangingPunct="1"/>
            <a:endParaRPr lang="en-US" dirty="0"/>
          </a:p>
          <a:p>
            <a:pPr eaLnBrk="1" hangingPunct="1"/>
            <a:r>
              <a:rPr lang="en-US" dirty="0" smtClean="0"/>
              <a:t>NADH (absorbs energy released in catabolic)</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lstStyle/>
          <a:p>
            <a:pPr eaLnBrk="1" hangingPunct="1"/>
            <a:r>
              <a:rPr lang="en-US" dirty="0" smtClean="0"/>
              <a:t>NADPH &amp; NADH</a:t>
            </a:r>
          </a:p>
        </p:txBody>
      </p:sp>
      <p:sp>
        <p:nvSpPr>
          <p:cNvPr id="22530" name="Content Placeholder 2"/>
          <p:cNvSpPr>
            <a:spLocks noGrp="1"/>
          </p:cNvSpPr>
          <p:nvPr>
            <p:ph idx="1"/>
          </p:nvPr>
        </p:nvSpPr>
        <p:spPr>
          <a:xfrm>
            <a:off x="457200" y="1230549"/>
            <a:ext cx="8229600" cy="4525963"/>
          </a:xfrm>
        </p:spPr>
        <p:txBody>
          <a:bodyPr/>
          <a:lstStyle/>
          <a:p>
            <a:pPr lvl="1" eaLnBrk="1" hangingPunct="1"/>
            <a:r>
              <a:rPr lang="en-US" dirty="0" smtClean="0"/>
              <a:t>NADPH: electrons &amp; hydrogen to </a:t>
            </a:r>
            <a:r>
              <a:rPr lang="en-US" dirty="0" smtClean="0">
                <a:solidFill>
                  <a:srgbClr val="FF0000"/>
                </a:solidFill>
              </a:rPr>
              <a:t>a</a:t>
            </a:r>
            <a:r>
              <a:rPr lang="en-US" dirty="0" smtClean="0"/>
              <a:t>nabolic react. </a:t>
            </a:r>
          </a:p>
          <a:p>
            <a:pPr lvl="1" eaLnBrk="1" hangingPunct="1"/>
            <a:endParaRPr lang="en-US" dirty="0" smtClean="0"/>
          </a:p>
          <a:p>
            <a:pPr lvl="1" eaLnBrk="1" hangingPunct="1"/>
            <a:r>
              <a:rPr lang="en-US" dirty="0" smtClean="0"/>
              <a:t>NADH:  picks up electrons and hydrogen released from </a:t>
            </a:r>
            <a:r>
              <a:rPr lang="en-US" dirty="0" smtClean="0">
                <a:solidFill>
                  <a:srgbClr val="FF0000"/>
                </a:solidFill>
              </a:rPr>
              <a:t>c</a:t>
            </a:r>
            <a:r>
              <a:rPr lang="en-US" dirty="0" smtClean="0"/>
              <a:t>atabolic reactions</a:t>
            </a:r>
          </a:p>
        </p:txBody>
      </p:sp>
      <p:pic>
        <p:nvPicPr>
          <p:cNvPr id="4" name="Picture 2" descr="unnumbered_09_p208b"/>
          <p:cNvPicPr>
            <a:picLocks noChangeAspect="1" noChangeArrowheads="1"/>
          </p:cNvPicPr>
          <p:nvPr/>
        </p:nvPicPr>
        <p:blipFill rotWithShape="1">
          <a:blip r:embed="rId2"/>
          <a:srcRect b="15907"/>
          <a:stretch/>
        </p:blipFill>
        <p:spPr bwMode="auto">
          <a:xfrm>
            <a:off x="885216" y="3839358"/>
            <a:ext cx="7542246" cy="2101979"/>
          </a:xfrm>
          <a:prstGeom prst="rect">
            <a:avLst/>
          </a:prstGeom>
          <a:noFill/>
          <a:ln w="9525">
            <a:noFill/>
            <a:miter lim="800000"/>
            <a:headEnd/>
            <a:tailEnd/>
          </a:ln>
          <a:effectLst/>
        </p:spPr>
      </p:pic>
    </p:spTree>
    <p:extLst>
      <p:ext uri="{BB962C8B-B14F-4D97-AF65-F5344CB8AC3E}">
        <p14:creationId xmlns:p14="http://schemas.microsoft.com/office/powerpoint/2010/main" val="41669995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3_Pixel">
  <a:themeElements>
    <a:clrScheme name="">
      <a:dk1>
        <a:srgbClr val="000000"/>
      </a:dk1>
      <a:lt1>
        <a:srgbClr val="FFFFFF"/>
      </a:lt1>
      <a:dk2>
        <a:srgbClr val="000000"/>
      </a:dk2>
      <a:lt2>
        <a:srgbClr val="1F431F"/>
      </a:lt2>
      <a:accent1>
        <a:srgbClr val="84B43A"/>
      </a:accent1>
      <a:accent2>
        <a:srgbClr val="1F431F"/>
      </a:accent2>
      <a:accent3>
        <a:srgbClr val="FFFFFF"/>
      </a:accent3>
      <a:accent4>
        <a:srgbClr val="000000"/>
      </a:accent4>
      <a:accent5>
        <a:srgbClr val="C2D6AE"/>
      </a:accent5>
      <a:accent6>
        <a:srgbClr val="1B3C1B"/>
      </a:accent6>
      <a:hlink>
        <a:srgbClr val="84B43A"/>
      </a:hlink>
      <a:folHlink>
        <a:srgbClr val="326C32"/>
      </a:folHlink>
    </a:clrScheme>
    <a:fontScheme name="3_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CCC00"/>
        </a:solidFill>
        <a:ln w="9525" cap="flat" cmpd="sng" algn="ctr">
          <a:solidFill>
            <a:srgbClr val="0033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rgbClr val="003300"/>
            </a:solidFill>
            <a:effectLst/>
            <a:latin typeface="Arial" charset="0"/>
            <a:sym typeface="Arial" charset="0"/>
          </a:defRPr>
        </a:defPPr>
      </a:lstStyle>
    </a:spDef>
    <a:lnDef>
      <a:spPr bwMode="auto">
        <a:xfrm>
          <a:off x="0" y="0"/>
          <a:ext cx="1" cy="1"/>
        </a:xfrm>
        <a:custGeom>
          <a:avLst/>
          <a:gdLst/>
          <a:ahLst/>
          <a:cxnLst/>
          <a:rect l="0" t="0" r="0" b="0"/>
          <a:pathLst/>
        </a:custGeom>
        <a:solidFill>
          <a:srgbClr val="CCCC00"/>
        </a:solidFill>
        <a:ln w="9525" cap="flat" cmpd="sng" algn="ctr">
          <a:solidFill>
            <a:srgbClr val="0033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rgbClr val="003300"/>
            </a:solidFill>
            <a:effectLst/>
            <a:latin typeface="Arial" charset="0"/>
            <a:sym typeface="Arial" charset="0"/>
          </a:defRPr>
        </a:defPPr>
      </a:lstStyle>
    </a:lnDef>
  </a:objectDefaults>
  <a:extraClrSchemeLst>
    <a:extraClrScheme>
      <a:clrScheme name="3_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3_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3_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3_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3_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3_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3_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3_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3_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3_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3_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3_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
      <a:clrScheme name="3_Pixel 13">
        <a:dk1>
          <a:srgbClr val="000000"/>
        </a:dk1>
        <a:lt1>
          <a:srgbClr val="FFFFFF"/>
        </a:lt1>
        <a:dk2>
          <a:srgbClr val="000000"/>
        </a:dk2>
        <a:lt2>
          <a:srgbClr val="F78222"/>
        </a:lt2>
        <a:accent1>
          <a:srgbClr val="FFCC99"/>
        </a:accent1>
        <a:accent2>
          <a:srgbClr val="F78222"/>
        </a:accent2>
        <a:accent3>
          <a:srgbClr val="FFFFFF"/>
        </a:accent3>
        <a:accent4>
          <a:srgbClr val="000000"/>
        </a:accent4>
        <a:accent5>
          <a:srgbClr val="FFE2CA"/>
        </a:accent5>
        <a:accent6>
          <a:srgbClr val="E0751E"/>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3_Pixel 14">
        <a:dk1>
          <a:srgbClr val="F78222"/>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3_Pixel 15">
        <a:dk1>
          <a:srgbClr val="F78222"/>
        </a:dk1>
        <a:lt1>
          <a:srgbClr val="FFFFFF"/>
        </a:lt1>
        <a:dk2>
          <a:srgbClr val="330000"/>
        </a:dk2>
        <a:lt2>
          <a:srgbClr val="FFFFFF"/>
        </a:lt2>
        <a:accent1>
          <a:srgbClr val="F78222"/>
        </a:accent1>
        <a:accent2>
          <a:srgbClr val="9E2A06"/>
        </a:accent2>
        <a:accent3>
          <a:srgbClr val="ADAAAA"/>
        </a:accent3>
        <a:accent4>
          <a:srgbClr val="DADADA"/>
        </a:accent4>
        <a:accent5>
          <a:srgbClr val="FAC1AB"/>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3_Pixel 16">
        <a:dk1>
          <a:srgbClr val="F78222"/>
        </a:dk1>
        <a:lt1>
          <a:srgbClr val="FFFFFF"/>
        </a:lt1>
        <a:dk2>
          <a:srgbClr val="0C0E0B"/>
        </a:dk2>
        <a:lt2>
          <a:srgbClr val="FFFFFF"/>
        </a:lt2>
        <a:accent1>
          <a:srgbClr val="F78222"/>
        </a:accent1>
        <a:accent2>
          <a:srgbClr val="1F431F"/>
        </a:accent2>
        <a:accent3>
          <a:srgbClr val="AAAAAA"/>
        </a:accent3>
        <a:accent4>
          <a:srgbClr val="DADADA"/>
        </a:accent4>
        <a:accent5>
          <a:srgbClr val="FAC1AB"/>
        </a:accent5>
        <a:accent6>
          <a:srgbClr val="1B3C1B"/>
        </a:accent6>
        <a:hlink>
          <a:srgbClr val="84B43A"/>
        </a:hlink>
        <a:folHlink>
          <a:srgbClr val="326C32"/>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2388</TotalTime>
  <Words>1593</Words>
  <Application>Microsoft Office PowerPoint</Application>
  <PresentationFormat>On-screen Show (4:3)</PresentationFormat>
  <Paragraphs>390</Paragraphs>
  <Slides>57</Slides>
  <Notes>18</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57</vt:i4>
      </vt:variant>
    </vt:vector>
  </HeadingPairs>
  <TitlesOfParts>
    <vt:vector size="65" baseType="lpstr">
      <vt:lpstr>MS PGothic</vt:lpstr>
      <vt:lpstr>Arial</vt:lpstr>
      <vt:lpstr>Arial Black</vt:lpstr>
      <vt:lpstr>Calibri</vt:lpstr>
      <vt:lpstr>Times New Roman</vt:lpstr>
      <vt:lpstr>Wingdings</vt:lpstr>
      <vt:lpstr>Office Theme</vt:lpstr>
      <vt:lpstr>3_Pixel</vt:lpstr>
      <vt:lpstr>Free Biology Tutoring</vt:lpstr>
      <vt:lpstr>Photosynthesis and Respiration</vt:lpstr>
      <vt:lpstr>Photosynthesis &amp; respiration</vt:lpstr>
      <vt:lpstr>PowerPoint Presentation</vt:lpstr>
      <vt:lpstr>Energy: two major paths</vt:lpstr>
      <vt:lpstr>Producers (autotrophs)</vt:lpstr>
      <vt:lpstr>Molecular Energy Carriers: ATP</vt:lpstr>
      <vt:lpstr>Molecular Energy Carriers</vt:lpstr>
      <vt:lpstr>NADPH &amp; NADH</vt:lpstr>
      <vt:lpstr>Light: energy to make Carbohydrates</vt:lpstr>
      <vt:lpstr>Photosynthesis: Two Stages</vt:lpstr>
      <vt:lpstr>PowerPoint Presentation</vt:lpstr>
      <vt:lpstr>Leaves</vt:lpstr>
      <vt:lpstr>Chloroplasts</vt:lpstr>
      <vt:lpstr>PowerPoint Presentation</vt:lpstr>
      <vt:lpstr>Chloroplast: Light Reactions</vt:lpstr>
      <vt:lpstr>Chloroplast: Light Reactions</vt:lpstr>
      <vt:lpstr>Making ATP : movment of H+ ions</vt:lpstr>
      <vt:lpstr>PowerPoint Presentation</vt:lpstr>
      <vt:lpstr>Making Oxygen: byproduct</vt:lpstr>
      <vt:lpstr>Chloroplasts</vt:lpstr>
      <vt:lpstr>Calvin Cycle: making sugars</vt:lpstr>
      <vt:lpstr>Calvin Cycle: making sugars</vt:lpstr>
      <vt:lpstr>PowerPoint Presentation</vt:lpstr>
      <vt:lpstr>G3P: building block of sugars</vt:lpstr>
      <vt:lpstr>Photosynthesis: Two Stages</vt:lpstr>
      <vt:lpstr>Cellular Respiration: Sugar ATP</vt:lpstr>
      <vt:lpstr>Cellular Respiration: Sugar ATP</vt:lpstr>
      <vt:lpstr>Cellular Respiration: Sugar ATP</vt:lpstr>
      <vt:lpstr>PowerPoint Presentation</vt:lpstr>
      <vt:lpstr>Cellular Respiration: Energy from Food</vt:lpstr>
      <vt:lpstr>Glycolysis</vt:lpstr>
      <vt:lpstr>Glycolysis: Cellular Metabolism (part 1)</vt:lpstr>
      <vt:lpstr>PowerPoint Presentation</vt:lpstr>
      <vt:lpstr>We need LOTS of ATP</vt:lpstr>
      <vt:lpstr>Krebs Cycle: Cellular Metabolism (part2)</vt:lpstr>
      <vt:lpstr>Krebs Cycle: Cellular Metabolism (part2)</vt:lpstr>
      <vt:lpstr>Krebs Cycle: Cellular Metabolism (part2)</vt:lpstr>
      <vt:lpstr>Krebs Cycle: Cellular Metabolism (part2)</vt:lpstr>
      <vt:lpstr>Krebs Cycle: Cellular Metabolism (part2)</vt:lpstr>
      <vt:lpstr>PowerPoint Presentation</vt:lpstr>
      <vt:lpstr>O.P.: Cellular Metabolism (part 3)</vt:lpstr>
      <vt:lpstr>It’s all about the oxygens</vt:lpstr>
      <vt:lpstr>Oxidative Phosphorylation                 .</vt:lpstr>
      <vt:lpstr>O.P.: Cellular Metabolism (part 3)</vt:lpstr>
      <vt:lpstr>O.P.: Cellular Metabolism (part 3)</vt:lpstr>
      <vt:lpstr>O.P.: Cellular Metabolism (part 3)</vt:lpstr>
      <vt:lpstr>Cellular Respiration:  Total ATP yield</vt:lpstr>
      <vt:lpstr>Anaerobic respiration:  Problem</vt:lpstr>
      <vt:lpstr>Anaerobic respiration:  Solution</vt:lpstr>
      <vt:lpstr>Fermentation Facilitates ATP Production Through Glycolysis When Oxygen Is Absent</vt:lpstr>
      <vt:lpstr>PowerPoint Presentation</vt:lpstr>
      <vt:lpstr>Clicker Questions</vt:lpstr>
      <vt:lpstr>Concept Quiz </vt:lpstr>
      <vt:lpstr>PowerPoint Presentation</vt:lpstr>
      <vt:lpstr>Concept Quiz</vt:lpstr>
      <vt:lpstr>Free Biology Tutoring</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Stem Cells, Cancer, and Human Health</dc:title>
  <dc:creator>Patrick Shriner</dc:creator>
  <cp:lastModifiedBy>Joey Maier</cp:lastModifiedBy>
  <cp:revision>199</cp:revision>
  <dcterms:created xsi:type="dcterms:W3CDTF">2012-05-18T18:05:57Z</dcterms:created>
  <dcterms:modified xsi:type="dcterms:W3CDTF">2014-02-27T22:40:30Z</dcterms:modified>
</cp:coreProperties>
</file>