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33"/>
  </p:notesMasterIdLst>
  <p:sldIdLst>
    <p:sldId id="370" r:id="rId3"/>
    <p:sldId id="259" r:id="rId4"/>
    <p:sldId id="358" r:id="rId5"/>
    <p:sldId id="273" r:id="rId6"/>
    <p:sldId id="339" r:id="rId7"/>
    <p:sldId id="261" r:id="rId8"/>
    <p:sldId id="340" r:id="rId9"/>
    <p:sldId id="359" r:id="rId10"/>
    <p:sldId id="284" r:id="rId11"/>
    <p:sldId id="262" r:id="rId12"/>
    <p:sldId id="275" r:id="rId13"/>
    <p:sldId id="360" r:id="rId14"/>
    <p:sldId id="361" r:id="rId15"/>
    <p:sldId id="344" r:id="rId16"/>
    <p:sldId id="263" r:id="rId17"/>
    <p:sldId id="264" r:id="rId18"/>
    <p:sldId id="365" r:id="rId19"/>
    <p:sldId id="367" r:id="rId20"/>
    <p:sldId id="364" r:id="rId21"/>
    <p:sldId id="343" r:id="rId22"/>
    <p:sldId id="366" r:id="rId23"/>
    <p:sldId id="346" r:id="rId24"/>
    <p:sldId id="333" r:id="rId25"/>
    <p:sldId id="347" r:id="rId26"/>
    <p:sldId id="276" r:id="rId27"/>
    <p:sldId id="348" r:id="rId28"/>
    <p:sldId id="335" r:id="rId29"/>
    <p:sldId id="352" r:id="rId30"/>
    <p:sldId id="354" r:id="rId31"/>
    <p:sldId id="369" r:id="rId32"/>
  </p:sldIdLst>
  <p:sldSz cx="9144000" cy="6858000" type="screen4x3"/>
  <p:notesSz cx="7077075" cy="9077325"/>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py editor" initials="CE"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119" autoAdjust="0"/>
    <p:restoredTop sz="94799" autoAdjust="0"/>
  </p:normalViewPr>
  <p:slideViewPr>
    <p:cSldViewPr snapToGrid="0" snapToObjects="1">
      <p:cViewPr varScale="1">
        <p:scale>
          <a:sx n="97" d="100"/>
          <a:sy n="97" d="100"/>
        </p:scale>
        <p:origin x="96" y="22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5402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4008438" y="0"/>
            <a:ext cx="3067050" cy="454025"/>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E30C1A8-FD47-479C-8FA1-916B8C640D8B}" type="datetimeFigureOut">
              <a:rPr lang="en-US"/>
              <a:pPr>
                <a:defRPr/>
              </a:pPr>
              <a:t>2/5/2014</a:t>
            </a:fld>
            <a:endParaRPr lang="en-US" dirty="0"/>
          </a:p>
        </p:txBody>
      </p:sp>
      <p:sp>
        <p:nvSpPr>
          <p:cNvPr id="4" name="Slide Image Placeholder 3"/>
          <p:cNvSpPr>
            <a:spLocks noGrp="1" noRot="1" noChangeAspect="1"/>
          </p:cNvSpPr>
          <p:nvPr>
            <p:ph type="sldImg" idx="2"/>
          </p:nvPr>
        </p:nvSpPr>
        <p:spPr>
          <a:xfrm>
            <a:off x="1270000" y="681038"/>
            <a:ext cx="4538663" cy="34036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8025" y="4311650"/>
            <a:ext cx="5661025" cy="4084638"/>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21713"/>
            <a:ext cx="3067050" cy="45402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008438" y="8621713"/>
            <a:ext cx="3067050" cy="454025"/>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73EFDE3-6E15-42FD-93E1-09A010077162}" type="slidenum">
              <a:rPr lang="en-US"/>
              <a:pPr>
                <a:defRPr/>
              </a:pPr>
              <a:t>‹#›</a:t>
            </a:fld>
            <a:endParaRPr lang="en-US" dirty="0"/>
          </a:p>
        </p:txBody>
      </p:sp>
    </p:spTree>
    <p:extLst>
      <p:ext uri="{BB962C8B-B14F-4D97-AF65-F5344CB8AC3E}">
        <p14:creationId xmlns:p14="http://schemas.microsoft.com/office/powerpoint/2010/main" val="427026421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a:lstStyle/>
          <a:p>
            <a:fld id="{65A03C03-DAB4-3E4C-B50F-F759BAD8B210}" type="slidenum">
              <a:rPr lang="en-US">
                <a:solidFill>
                  <a:prstClr val="black"/>
                </a:solidFill>
                <a:latin typeface="Calibri" pitchFamily="1" charset="0"/>
                <a:ea typeface="Arial" pitchFamily="1" charset="0"/>
                <a:cs typeface="Arial" pitchFamily="1" charset="0"/>
              </a:rPr>
              <a:pPr/>
              <a:t>1</a:t>
            </a:fld>
            <a:endParaRPr lang="en-US">
              <a:solidFill>
                <a:prstClr val="black"/>
              </a:solidFill>
              <a:latin typeface="Calibri" pitchFamily="1" charset="0"/>
              <a:ea typeface="Arial" pitchFamily="1" charset="0"/>
              <a:cs typeface="Arial" pitchFamily="1" charset="0"/>
            </a:endParaRPr>
          </a:p>
        </p:txBody>
      </p:sp>
      <p:sp>
        <p:nvSpPr>
          <p:cNvPr id="1536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53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ea typeface="ＭＳ Ｐゴシック" pitchFamily="1" charset="-128"/>
              <a:cs typeface="ＭＳ Ｐゴシック" pitchFamily="1" charset="-128"/>
            </a:endParaRPr>
          </a:p>
        </p:txBody>
      </p:sp>
    </p:spTree>
    <p:extLst>
      <p:ext uri="{BB962C8B-B14F-4D97-AF65-F5344CB8AC3E}">
        <p14:creationId xmlns:p14="http://schemas.microsoft.com/office/powerpoint/2010/main" val="721626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70A3A4-34C0-4147-920D-C07634E81E6D}" type="slidenum">
              <a:rPr lang="en-US"/>
              <a:pPr/>
              <a:t>18</a:t>
            </a:fld>
            <a:endParaRPr lang="en-US"/>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r>
              <a:rPr lang="en-US" b="1"/>
              <a:t>Figure 7.7 Passive Carrier Proteins </a:t>
            </a:r>
          </a:p>
          <a:p>
            <a:r>
              <a:rPr lang="en-US"/>
              <a:t>The facilitated diffusion of glucose into our cells is mediated by a class of passive carriers called GLUT proteins. No energy is required for the transport of glucose by carrier proteins. The sugar moves from the side of the membrane where it is at high concentration to the side where it is at lower concentration.</a:t>
            </a:r>
          </a:p>
        </p:txBody>
      </p:sp>
    </p:spTree>
    <p:extLst>
      <p:ext uri="{BB962C8B-B14F-4D97-AF65-F5344CB8AC3E}">
        <p14:creationId xmlns:p14="http://schemas.microsoft.com/office/powerpoint/2010/main" val="2988858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170F54-23EE-4291-BE4A-7B8C089CD1D6}" type="slidenum">
              <a:rPr lang="en-US">
                <a:cs typeface="Arial" charset="0"/>
              </a:rPr>
              <a:pPr fontAlgn="base">
                <a:spcBef>
                  <a:spcPct val="0"/>
                </a:spcBef>
                <a:spcAft>
                  <a:spcPct val="0"/>
                </a:spcAft>
                <a:defRPr/>
              </a:pPr>
              <a:t>19</a:t>
            </a:fld>
            <a:endParaRPr lang="en-US">
              <a:cs typeface="Arial" charset="0"/>
            </a:endParaRPr>
          </a:p>
        </p:txBody>
      </p:sp>
    </p:spTree>
    <p:extLst>
      <p:ext uri="{BB962C8B-B14F-4D97-AF65-F5344CB8AC3E}">
        <p14:creationId xmlns:p14="http://schemas.microsoft.com/office/powerpoint/2010/main" val="2768180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AE9ACD-144B-0941-A660-BA085702093D}" type="slidenum">
              <a:rPr lang="en-US"/>
              <a:pPr/>
              <a:t>20</a:t>
            </a:fld>
            <a:endParaRPr lang="en-US"/>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p:txBody>
          <a:bodyPr/>
          <a:lstStyle/>
          <a:p>
            <a:r>
              <a:rPr lang="en-US" b="1"/>
              <a:t>Figure 7.6 (part 1) The Plasma Membrane Controls What Enters and Leaves the Cell </a:t>
            </a:r>
          </a:p>
          <a:p>
            <a:r>
              <a:rPr lang="en-US"/>
              <a:t>Proteins that span the plasma membrane (b, c) play an important role in moving materials into and out of cells. The flowchart summarizes the different types of processes that move materials across biological membranes.</a:t>
            </a:r>
          </a:p>
        </p:txBody>
      </p:sp>
    </p:spTree>
    <p:extLst>
      <p:ext uri="{BB962C8B-B14F-4D97-AF65-F5344CB8AC3E}">
        <p14:creationId xmlns:p14="http://schemas.microsoft.com/office/powerpoint/2010/main" val="3482720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452A95-A969-C14C-BB66-C229C1D18236}" type="slidenum">
              <a:rPr lang="en-US"/>
              <a:pPr/>
              <a:t>21</a:t>
            </a:fld>
            <a:endParaRPr lang="en-US"/>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p:txBody>
          <a:bodyPr/>
          <a:lstStyle/>
          <a:p>
            <a:r>
              <a:rPr lang="en-US" b="1"/>
              <a:t>Figure 7.6 (part 2) The Plasma Membrane Controls What Enters and Leaves the Cell </a:t>
            </a:r>
          </a:p>
          <a:p>
            <a:r>
              <a:rPr lang="en-US"/>
              <a:t>Proteins that span the plasma membrane (b, c) play an important role in moving materials into and out of cells. The flowchart summarizes the different types of processes that move materials across biological membranes.</a:t>
            </a:r>
          </a:p>
        </p:txBody>
      </p:sp>
    </p:spTree>
    <p:extLst>
      <p:ext uri="{BB962C8B-B14F-4D97-AF65-F5344CB8AC3E}">
        <p14:creationId xmlns:p14="http://schemas.microsoft.com/office/powerpoint/2010/main" val="555086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ED9579-8B4E-F144-9A50-552FD87701C3}" type="slidenum">
              <a:rPr lang="en-US"/>
              <a:pPr/>
              <a:t>22</a:t>
            </a:fld>
            <a:endParaRPr lang="en-US"/>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r>
              <a:rPr lang="en-US" b="1"/>
              <a:t>Figure 7.8 Active Carrier Proteins</a:t>
            </a:r>
            <a:endParaRPr lang="en-US"/>
          </a:p>
          <a:p>
            <a:r>
              <a:rPr lang="en-US"/>
              <a:t>Active carrier proteins use energy to move materials from regions of low concentration to regions of high concentration. When food arrives, proton pumps secrete hydrogen ions (H</a:t>
            </a:r>
            <a:r>
              <a:rPr lang="en-US" baseline="30000"/>
              <a:t>+</a:t>
            </a:r>
            <a:r>
              <a:rPr lang="en-US"/>
              <a:t>) into your stomach.</a:t>
            </a:r>
          </a:p>
        </p:txBody>
      </p:sp>
    </p:spTree>
    <p:extLst>
      <p:ext uri="{BB962C8B-B14F-4D97-AF65-F5344CB8AC3E}">
        <p14:creationId xmlns:p14="http://schemas.microsoft.com/office/powerpoint/2010/main" val="23675416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D3B80F-03A3-F34B-A552-FAFB346FEA28}" type="slidenum">
              <a:rPr lang="en-US"/>
              <a:pPr/>
              <a:t>24</a:t>
            </a:fld>
            <a:endParaRPr lang="en-US"/>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r>
              <a:rPr lang="en-US" b="1"/>
              <a:t>Figure 7.9 Cell Contents Are Exported through Exocytosis</a:t>
            </a:r>
            <a:endParaRPr lang="en-US"/>
          </a:p>
          <a:p>
            <a:r>
              <a:rPr lang="en-US"/>
              <a:t>Exocytosis exports materials from the cell.</a:t>
            </a:r>
          </a:p>
        </p:txBody>
      </p:sp>
    </p:spTree>
    <p:extLst>
      <p:ext uri="{BB962C8B-B14F-4D97-AF65-F5344CB8AC3E}">
        <p14:creationId xmlns:p14="http://schemas.microsoft.com/office/powerpoint/2010/main" val="23544292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0C8C3D-A108-FB4F-B642-3919454DA4C6}" type="slidenum">
              <a:rPr lang="en-US"/>
              <a:pPr/>
              <a:t>26</a:t>
            </a:fld>
            <a:endParaRPr lang="en-US"/>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r>
              <a:rPr lang="en-US" b="1"/>
              <a:t>Figure 7.10 Extracellular Substances Are Imported through Endocytosis </a:t>
            </a:r>
            <a:endParaRPr lang="en-US"/>
          </a:p>
          <a:p>
            <a:r>
              <a:rPr lang="en-US"/>
              <a:t>(a) Endocytosis brings material from the outside of the cell to the inside, wrapped in membrane vesicles. (d) Pinocytosis is nonspecific endocytosis of external fluid. (b) Receptor-mediated endocytosis is a highly selective process in which only certain extracellular molecules are recognized by, and bound to, special plasma membrane receptors. (c, e) Phagocytosis is endocytosis on a large scale. A macrophage (blue) engulfing an invading yeast cell (yellow) is seen in (e). Macrophages are part of the body’s defense system.</a:t>
            </a:r>
          </a:p>
        </p:txBody>
      </p:sp>
    </p:spTree>
    <p:extLst>
      <p:ext uri="{BB962C8B-B14F-4D97-AF65-F5344CB8AC3E}">
        <p14:creationId xmlns:p14="http://schemas.microsoft.com/office/powerpoint/2010/main" val="2751447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a:lstStyle/>
          <a:p>
            <a:fld id="{65A03C03-DAB4-3E4C-B50F-F759BAD8B210}" type="slidenum">
              <a:rPr lang="en-US">
                <a:solidFill>
                  <a:prstClr val="black"/>
                </a:solidFill>
                <a:latin typeface="Calibri" pitchFamily="1" charset="0"/>
                <a:ea typeface="Arial" pitchFamily="1" charset="0"/>
                <a:cs typeface="Arial" pitchFamily="1" charset="0"/>
              </a:rPr>
              <a:pPr/>
              <a:t>27</a:t>
            </a:fld>
            <a:endParaRPr lang="en-US">
              <a:solidFill>
                <a:prstClr val="black"/>
              </a:solidFill>
              <a:latin typeface="Calibri" pitchFamily="1" charset="0"/>
              <a:ea typeface="Arial" pitchFamily="1" charset="0"/>
              <a:cs typeface="Arial" pitchFamily="1" charset="0"/>
            </a:endParaRPr>
          </a:p>
        </p:txBody>
      </p:sp>
      <p:sp>
        <p:nvSpPr>
          <p:cNvPr id="1536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53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ea typeface="ＭＳ Ｐゴシック" pitchFamily="1" charset="-128"/>
              <a:cs typeface="ＭＳ Ｐゴシック" pitchFamily="1" charset="-128"/>
            </a:endParaRPr>
          </a:p>
        </p:txBody>
      </p:sp>
    </p:spTree>
    <p:extLst>
      <p:ext uri="{BB962C8B-B14F-4D97-AF65-F5344CB8AC3E}">
        <p14:creationId xmlns:p14="http://schemas.microsoft.com/office/powerpoint/2010/main" val="24609196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Grp="1" noRot="1" noChangeAspect="1" noChangeArrowheads="1" noTextEdit="1"/>
          </p:cNvSpPr>
          <p:nvPr>
            <p:ph type="sldImg"/>
          </p:nvPr>
        </p:nvSpPr>
        <p:spPr>
          <a:solidFill>
            <a:srgbClr val="FFFFFF"/>
          </a:solidFill>
          <a:ln/>
        </p:spPr>
      </p:sp>
      <p:sp>
        <p:nvSpPr>
          <p:cNvPr id="27651" name="Rectangle 2"/>
          <p:cNvSpPr>
            <a:spLocks noGrp="1" noChangeArrowheads="1"/>
          </p:cNvSpPr>
          <p:nvPr>
            <p:ph type="body" idx="1"/>
          </p:nvPr>
        </p:nvSpPr>
        <p:spPr>
          <a:noFill/>
          <a:ln/>
        </p:spPr>
        <p:txBody>
          <a:bodyPr/>
          <a:lstStyle/>
          <a:p>
            <a:pPr marL="39688" eaLnBrk="1" hangingPunct="1">
              <a:spcBef>
                <a:spcPts val="450"/>
              </a:spcBef>
              <a:buClr>
                <a:srgbClr val="000000"/>
              </a:buClr>
              <a:buFont typeface="Times New Roman" pitchFamily="1" charset="0"/>
              <a:buChar char="•"/>
            </a:pPr>
            <a:r>
              <a:rPr lang="en-US">
                <a:solidFill>
                  <a:srgbClr val="000000"/>
                </a:solidFill>
                <a:latin typeface="Times New Roman" pitchFamily="1" charset="0"/>
                <a:ea typeface="Times New Roman" pitchFamily="1" charset="0"/>
                <a:cs typeface="Times New Roman" pitchFamily="1" charset="0"/>
                <a:sym typeface="Times New Roman" pitchFamily="1" charset="0"/>
              </a:rPr>
              <a:t>The correct answer is C. It is important to stress that it takes energy to move a molecule or ion against it’s concentration gradient, and only pumps (ATPases) can do this.</a:t>
            </a:r>
          </a:p>
          <a:p>
            <a:pPr marL="39688" eaLnBrk="1" hangingPunct="1">
              <a:spcBef>
                <a:spcPts val="450"/>
              </a:spcBef>
              <a:buClr>
                <a:srgbClr val="000000"/>
              </a:buClr>
              <a:buFont typeface="Times New Roman" pitchFamily="1" charset="0"/>
              <a:buChar char="•"/>
            </a:pPr>
            <a:r>
              <a:rPr lang="en-US">
                <a:solidFill>
                  <a:srgbClr val="000000"/>
                </a:solidFill>
                <a:latin typeface="Times New Roman" pitchFamily="1" charset="0"/>
                <a:ea typeface="Times New Roman" pitchFamily="1" charset="0"/>
                <a:cs typeface="Times New Roman" pitchFamily="1" charset="0"/>
                <a:sym typeface="Times New Roman" pitchFamily="1" charset="0"/>
              </a:rPr>
              <a:t>Passive transport goes down a concentration gradient.</a:t>
            </a:r>
          </a:p>
          <a:p>
            <a:pPr marL="39688" eaLnBrk="1" hangingPunct="1">
              <a:spcBef>
                <a:spcPts val="450"/>
              </a:spcBef>
              <a:buClr>
                <a:srgbClr val="000000"/>
              </a:buClr>
              <a:buFont typeface="Times New Roman" pitchFamily="1" charset="0"/>
              <a:buChar char="•"/>
            </a:pPr>
            <a:r>
              <a:rPr lang="en-US">
                <a:solidFill>
                  <a:srgbClr val="000000"/>
                </a:solidFill>
                <a:latin typeface="Times New Roman" pitchFamily="1" charset="0"/>
                <a:ea typeface="Times New Roman" pitchFamily="1" charset="0"/>
                <a:cs typeface="Times New Roman" pitchFamily="1" charset="0"/>
                <a:sym typeface="Times New Roman" pitchFamily="1" charset="0"/>
              </a:rPr>
              <a:t>Active transport goes up a concentration gradient.</a:t>
            </a:r>
          </a:p>
          <a:p>
            <a:pPr marL="39688" eaLnBrk="1" hangingPunct="1">
              <a:spcBef>
                <a:spcPts val="450"/>
              </a:spcBef>
              <a:buClr>
                <a:srgbClr val="000000"/>
              </a:buClr>
              <a:buFont typeface="Times New Roman" pitchFamily="1" charset="0"/>
              <a:buChar char="•"/>
            </a:pPr>
            <a:r>
              <a:rPr lang="en-US">
                <a:solidFill>
                  <a:srgbClr val="000000"/>
                </a:solidFill>
                <a:latin typeface="Times New Roman" pitchFamily="1" charset="0"/>
                <a:ea typeface="Times New Roman" pitchFamily="1" charset="0"/>
                <a:cs typeface="Times New Roman" pitchFamily="1" charset="0"/>
                <a:sym typeface="Times New Roman" pitchFamily="1" charset="0"/>
              </a:rPr>
              <a:t>Passive transport does not require energy.</a:t>
            </a:r>
          </a:p>
        </p:txBody>
      </p:sp>
    </p:spTree>
    <p:extLst>
      <p:ext uri="{BB962C8B-B14F-4D97-AF65-F5344CB8AC3E}">
        <p14:creationId xmlns:p14="http://schemas.microsoft.com/office/powerpoint/2010/main" val="35490289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Grp="1" noRot="1" noChangeAspect="1" noChangeArrowheads="1" noTextEdit="1"/>
          </p:cNvSpPr>
          <p:nvPr>
            <p:ph type="sldImg"/>
          </p:nvPr>
        </p:nvSpPr>
        <p:spPr>
          <a:solidFill>
            <a:srgbClr val="FFFFFF"/>
          </a:solidFill>
          <a:ln/>
        </p:spPr>
      </p:sp>
      <p:sp>
        <p:nvSpPr>
          <p:cNvPr id="31747" name="Rectangle 2"/>
          <p:cNvSpPr>
            <a:spLocks noGrp="1" noChangeArrowheads="1"/>
          </p:cNvSpPr>
          <p:nvPr>
            <p:ph type="body" idx="1"/>
          </p:nvPr>
        </p:nvSpPr>
        <p:spPr>
          <a:noFill/>
          <a:ln/>
        </p:spPr>
        <p:txBody>
          <a:bodyPr/>
          <a:lstStyle/>
          <a:p>
            <a:pPr marL="39688" eaLnBrk="1" hangingPunct="1">
              <a:spcBef>
                <a:spcPts val="450"/>
              </a:spcBef>
            </a:pPr>
            <a:r>
              <a:rPr lang="en-US">
                <a:solidFill>
                  <a:srgbClr val="000000"/>
                </a:solidFill>
                <a:latin typeface="Times New Roman" pitchFamily="1" charset="0"/>
                <a:ea typeface="Times New Roman" pitchFamily="1" charset="0"/>
                <a:cs typeface="Times New Roman" pitchFamily="1" charset="0"/>
                <a:sym typeface="Times New Roman" pitchFamily="1" charset="0"/>
              </a:rPr>
              <a:t>The correct answer is D. Receptor mediated endocytosis is a very specific process, where as other forms of ingestion take in everything that is found in the extracellular medium.</a:t>
            </a:r>
          </a:p>
          <a:p>
            <a:pPr marL="39688" eaLnBrk="1" hangingPunct="1">
              <a:spcBef>
                <a:spcPts val="450"/>
              </a:spcBef>
            </a:pPr>
            <a:r>
              <a:rPr lang="en-US">
                <a:solidFill>
                  <a:srgbClr val="000000"/>
                </a:solidFill>
                <a:latin typeface="Times New Roman" pitchFamily="1" charset="0"/>
                <a:ea typeface="Times New Roman" pitchFamily="1" charset="0"/>
                <a:cs typeface="Times New Roman" pitchFamily="1" charset="0"/>
                <a:sym typeface="Times New Roman" pitchFamily="1" charset="0"/>
              </a:rPr>
              <a:t>Answer A: This is less specific since receptors are used to identify particles to be ingested. </a:t>
            </a:r>
          </a:p>
          <a:p>
            <a:pPr marL="39688" eaLnBrk="1" hangingPunct="1">
              <a:spcBef>
                <a:spcPts val="450"/>
              </a:spcBef>
            </a:pPr>
            <a:r>
              <a:rPr lang="en-US">
                <a:solidFill>
                  <a:srgbClr val="000000"/>
                </a:solidFill>
                <a:latin typeface="Times New Roman" pitchFamily="1" charset="0"/>
                <a:ea typeface="Times New Roman" pitchFamily="1" charset="0"/>
                <a:cs typeface="Times New Roman" pitchFamily="1" charset="0"/>
                <a:sym typeface="Times New Roman" pitchFamily="1" charset="0"/>
              </a:rPr>
              <a:t>Answer B:  This is “cell drinking” and is very non-specific.</a:t>
            </a:r>
          </a:p>
          <a:p>
            <a:pPr marL="39688" eaLnBrk="1" hangingPunct="1">
              <a:spcBef>
                <a:spcPts val="450"/>
              </a:spcBef>
            </a:pPr>
            <a:r>
              <a:rPr lang="en-US">
                <a:solidFill>
                  <a:srgbClr val="000000"/>
                </a:solidFill>
                <a:latin typeface="Times New Roman" pitchFamily="1" charset="0"/>
                <a:ea typeface="Times New Roman" pitchFamily="1" charset="0"/>
                <a:cs typeface="Times New Roman" pitchFamily="1" charset="0"/>
                <a:sym typeface="Times New Roman" pitchFamily="1" charset="0"/>
              </a:rPr>
              <a:t>Answer C:  This doesn’t involve ingesting at all; it is the release of substances.</a:t>
            </a:r>
          </a:p>
        </p:txBody>
      </p:sp>
    </p:spTree>
    <p:extLst>
      <p:ext uri="{BB962C8B-B14F-4D97-AF65-F5344CB8AC3E}">
        <p14:creationId xmlns:p14="http://schemas.microsoft.com/office/powerpoint/2010/main" val="3914304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8DF3C4-A601-485F-A882-0CD05B68C1C4}" type="slidenum">
              <a:rPr lang="en-US">
                <a:cs typeface="Arial" charset="0"/>
              </a:rPr>
              <a:pPr fontAlgn="base">
                <a:spcBef>
                  <a:spcPct val="0"/>
                </a:spcBef>
                <a:spcAft>
                  <a:spcPct val="0"/>
                </a:spcAft>
                <a:defRPr/>
              </a:pPr>
              <a:t>2</a:t>
            </a:fld>
            <a:endParaRPr lang="en-US">
              <a:cs typeface="Arial" charset="0"/>
            </a:endParaRPr>
          </a:p>
        </p:txBody>
      </p:sp>
    </p:spTree>
    <p:extLst>
      <p:ext uri="{BB962C8B-B14F-4D97-AF65-F5344CB8AC3E}">
        <p14:creationId xmlns:p14="http://schemas.microsoft.com/office/powerpoint/2010/main" val="13658571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a:lstStyle/>
          <a:p>
            <a:fld id="{65A03C03-DAB4-3E4C-B50F-F759BAD8B210}" type="slidenum">
              <a:rPr lang="en-US">
                <a:solidFill>
                  <a:prstClr val="black"/>
                </a:solidFill>
                <a:latin typeface="Calibri" pitchFamily="1" charset="0"/>
                <a:ea typeface="Arial" pitchFamily="1" charset="0"/>
                <a:cs typeface="Arial" pitchFamily="1" charset="0"/>
              </a:rPr>
              <a:pPr/>
              <a:t>30</a:t>
            </a:fld>
            <a:endParaRPr lang="en-US">
              <a:solidFill>
                <a:prstClr val="black"/>
              </a:solidFill>
              <a:latin typeface="Calibri" pitchFamily="1" charset="0"/>
              <a:ea typeface="Arial" pitchFamily="1" charset="0"/>
              <a:cs typeface="Arial" pitchFamily="1" charset="0"/>
            </a:endParaRPr>
          </a:p>
        </p:txBody>
      </p:sp>
      <p:sp>
        <p:nvSpPr>
          <p:cNvPr id="1536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53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ea typeface="ＭＳ Ｐゴシック" pitchFamily="1" charset="-128"/>
              <a:cs typeface="ＭＳ Ｐゴシック" pitchFamily="1" charset="-128"/>
            </a:endParaRPr>
          </a:p>
        </p:txBody>
      </p:sp>
    </p:spTree>
    <p:extLst>
      <p:ext uri="{BB962C8B-B14F-4D97-AF65-F5344CB8AC3E}">
        <p14:creationId xmlns:p14="http://schemas.microsoft.com/office/powerpoint/2010/main" val="65193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8DF3C4-A601-485F-A882-0CD05B68C1C4}" type="slidenum">
              <a:rPr lang="en-US">
                <a:cs typeface="Arial" charset="0"/>
              </a:rPr>
              <a:pPr fontAlgn="base">
                <a:spcBef>
                  <a:spcPct val="0"/>
                </a:spcBef>
                <a:spcAft>
                  <a:spcPct val="0"/>
                </a:spcAft>
                <a:defRPr/>
              </a:pPr>
              <a:t>3</a:t>
            </a:fld>
            <a:endParaRPr lang="en-US">
              <a:cs typeface="Arial" charset="0"/>
            </a:endParaRPr>
          </a:p>
        </p:txBody>
      </p:sp>
    </p:spTree>
    <p:extLst>
      <p:ext uri="{BB962C8B-B14F-4D97-AF65-F5344CB8AC3E}">
        <p14:creationId xmlns:p14="http://schemas.microsoft.com/office/powerpoint/2010/main" val="2370215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C894C4-3CF1-9647-969B-D953177FF868}" type="slidenum">
              <a:rPr lang="en-US"/>
              <a:pPr/>
              <a:t>5</a:t>
            </a:fld>
            <a:endParaRPr lang="en-US"/>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r>
              <a:rPr lang="en-US" b="1"/>
              <a:t>Figure 7.2 Active versus Passive Movement of Substances </a:t>
            </a:r>
            <a:endParaRPr lang="en-US"/>
          </a:p>
          <a:p>
            <a:r>
              <a:rPr lang="en-US"/>
              <a:t>Materials can move into and out of organisms either passively (without an input of energy) or actively (with an input of energy). (a) Substances can move passively through a membrane from a region where they are present at high concentration to a region of low concentration. (b) Energy is required to move substances from regions of low concentration to regions of high concentration.</a:t>
            </a:r>
          </a:p>
        </p:txBody>
      </p:sp>
    </p:spTree>
    <p:extLst>
      <p:ext uri="{BB962C8B-B14F-4D97-AF65-F5344CB8AC3E}">
        <p14:creationId xmlns:p14="http://schemas.microsoft.com/office/powerpoint/2010/main" val="162596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41E330-0D9A-234C-AE5B-6D50BF31F342}" type="slidenum">
              <a:rPr lang="en-US"/>
              <a:pPr/>
              <a:t>7</a:t>
            </a:fld>
            <a:endParaRPr lang="en-US"/>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p:txBody>
          <a:bodyPr/>
          <a:lstStyle/>
          <a:p>
            <a:r>
              <a:rPr lang="en-US" b="1"/>
              <a:t>Figure 7.3 Diffusion Is a Passive Process</a:t>
            </a:r>
            <a:endParaRPr lang="en-US"/>
          </a:p>
          <a:p>
            <a:r>
              <a:rPr lang="en-US"/>
              <a:t>Diffusion is the spontaneous movement of a substance (such as the food coloring in the drink mix) from a region of high concentration to a region of low concentration without an input of energy. Net movement ceases, and equilibrium is reached, when the substance becomes uniformly distributed.</a:t>
            </a:r>
          </a:p>
        </p:txBody>
      </p:sp>
    </p:spTree>
    <p:extLst>
      <p:ext uri="{BB962C8B-B14F-4D97-AF65-F5344CB8AC3E}">
        <p14:creationId xmlns:p14="http://schemas.microsoft.com/office/powerpoint/2010/main" val="969396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691305-F6A2-4640-86DC-DC3357583ABF}" type="slidenum">
              <a:rPr lang="en-US"/>
              <a:pPr/>
              <a:t>12</a:t>
            </a:fld>
            <a:endParaRPr lang="en-US"/>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r>
              <a:rPr lang="en-US" b="1"/>
              <a:t>Figure 7.5 Water Moves into and out of Cells by Osmosis </a:t>
            </a:r>
            <a:endParaRPr lang="en-US"/>
          </a:p>
          <a:p>
            <a:r>
              <a:rPr lang="en-US"/>
              <a:t>Osmosis is the diffusion of water across a selectively permeable membrane. Cells lose water in a hypertonic solution and gain water in a hypotonic solution. Our cells are bathed in an isotonic fluid to prevent osmotic swelling and bursting.</a:t>
            </a:r>
          </a:p>
        </p:txBody>
      </p:sp>
    </p:spTree>
    <p:extLst>
      <p:ext uri="{BB962C8B-B14F-4D97-AF65-F5344CB8AC3E}">
        <p14:creationId xmlns:p14="http://schemas.microsoft.com/office/powerpoint/2010/main" val="1699972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452A95-A969-C14C-BB66-C229C1D18236}" type="slidenum">
              <a:rPr lang="en-US"/>
              <a:pPr/>
              <a:t>14</a:t>
            </a:fld>
            <a:endParaRPr lang="en-US"/>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p:txBody>
          <a:bodyPr/>
          <a:lstStyle/>
          <a:p>
            <a:r>
              <a:rPr lang="en-US" b="1"/>
              <a:t>Figure 7.6 (part 2) The Plasma Membrane Controls What Enters and Leaves the Cell </a:t>
            </a:r>
          </a:p>
          <a:p>
            <a:r>
              <a:rPr lang="en-US"/>
              <a:t>Proteins that span the plasma membrane (b, c) play an important role in moving materials into and out of cells. The flowchart summarizes the different types of processes that move materials across biological membranes.</a:t>
            </a:r>
          </a:p>
        </p:txBody>
      </p:sp>
    </p:spTree>
    <p:extLst>
      <p:ext uri="{BB962C8B-B14F-4D97-AF65-F5344CB8AC3E}">
        <p14:creationId xmlns:p14="http://schemas.microsoft.com/office/powerpoint/2010/main" val="531533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170F54-23EE-4291-BE4A-7B8C089CD1D6}" type="slidenum">
              <a:rPr lang="en-US">
                <a:cs typeface="Arial" charset="0"/>
              </a:rPr>
              <a:pPr fontAlgn="base">
                <a:spcBef>
                  <a:spcPct val="0"/>
                </a:spcBef>
                <a:spcAft>
                  <a:spcPct val="0"/>
                </a:spcAft>
                <a:defRPr/>
              </a:pPr>
              <a:t>16</a:t>
            </a:fld>
            <a:endParaRPr lang="en-US">
              <a:cs typeface="Arial" charset="0"/>
            </a:endParaRPr>
          </a:p>
        </p:txBody>
      </p:sp>
    </p:spTree>
    <p:extLst>
      <p:ext uri="{BB962C8B-B14F-4D97-AF65-F5344CB8AC3E}">
        <p14:creationId xmlns:p14="http://schemas.microsoft.com/office/powerpoint/2010/main" val="2997163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170F54-23EE-4291-BE4A-7B8C089CD1D6}" type="slidenum">
              <a:rPr lang="en-US">
                <a:cs typeface="Arial" charset="0"/>
              </a:rPr>
              <a:pPr fontAlgn="base">
                <a:spcBef>
                  <a:spcPct val="0"/>
                </a:spcBef>
                <a:spcAft>
                  <a:spcPct val="0"/>
                </a:spcAft>
                <a:defRPr/>
              </a:pPr>
              <a:t>17</a:t>
            </a:fld>
            <a:endParaRPr lang="en-US">
              <a:cs typeface="Arial" charset="0"/>
            </a:endParaRPr>
          </a:p>
        </p:txBody>
      </p:sp>
    </p:spTree>
    <p:extLst>
      <p:ext uri="{BB962C8B-B14F-4D97-AF65-F5344CB8AC3E}">
        <p14:creationId xmlns:p14="http://schemas.microsoft.com/office/powerpoint/2010/main" val="3978971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00045DA-E366-4A54-940A-2D169BD9B402}" type="datetimeFigureOut">
              <a:rPr lang="en-US"/>
              <a:pPr>
                <a:defRPr/>
              </a:pPr>
              <a:t>2/5/2014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7C6643E-8E03-4603-B3BF-22A0FBCF7689}"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CAE9EA9-082F-4C7F-AEBF-AE1FEC31EFDD}" type="datetimeFigureOut">
              <a:rPr lang="en-US"/>
              <a:pPr>
                <a:defRPr/>
              </a:pPr>
              <a:t>2/5/2014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05E1009-BACF-4F47-9F71-E9C987BCC04E}"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ED45A1A-6119-4AE4-B973-EE3E0EC823C7}" type="datetimeFigureOut">
              <a:rPr lang="en-US"/>
              <a:pPr>
                <a:defRPr/>
              </a:pPr>
              <a:t>2/5/2014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5DD3DB-6F87-43DD-B3EC-2C157C4B8AE4}"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en-US">
                <a:solidFill>
                  <a:srgbClr val="000000"/>
                </a:solidFill>
              </a:rPr>
              <a:t>© 2009 W.W. Norton &amp; Company, Inc. DISCOVER BIOLOGY 4/e</a:t>
            </a:r>
          </a:p>
        </p:txBody>
      </p:sp>
      <p:sp>
        <p:nvSpPr>
          <p:cNvPr id="5" name="Rectangle 3"/>
          <p:cNvSpPr>
            <a:spLocks noGrp="1" noChangeArrowheads="1"/>
          </p:cNvSpPr>
          <p:nvPr>
            <p:ph type="sldNum" sz="quarter" idx="11"/>
          </p:nvPr>
        </p:nvSpPr>
        <p:spPr>
          <a:ln/>
        </p:spPr>
        <p:txBody>
          <a:bodyPr/>
          <a:lstStyle>
            <a:lvl1pPr>
              <a:defRPr/>
            </a:lvl1pPr>
          </a:lstStyle>
          <a:p>
            <a:pPr>
              <a:defRPr/>
            </a:pPr>
            <a:fld id="{1A35FA3C-152A-7648-874D-2A90728E1F25}" type="slidenum">
              <a:rPr lang="en-US">
                <a:solidFill>
                  <a:srgbClr val="000000"/>
                </a:solidFill>
              </a:rPr>
              <a:pPr>
                <a:defRPr/>
              </a:pPr>
              <a:t>‹#›</a:t>
            </a:fld>
            <a:endParaRPr 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D09BE98-FF13-462F-B0E3-F478EDB943F6}" type="datetimeFigureOut">
              <a:rPr lang="en-US"/>
              <a:pPr>
                <a:defRPr/>
              </a:pPr>
              <a:t>2/5/2014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B9C15CD-0A3D-450F-A3C1-D52C4020E32A}" type="slidenum">
              <a:rPr lang="en-US"/>
              <a:pPr>
                <a:defRPr/>
              </a:pPr>
              <a:t>‹#›</a:t>
            </a:fld>
            <a:endParaRPr lang="en-US" dirty="0"/>
          </a:p>
        </p:txBody>
      </p:sp>
    </p:spTree>
    <p:extLst>
      <p:ext uri="{BB962C8B-B14F-4D97-AF65-F5344CB8AC3E}">
        <p14:creationId xmlns:p14="http://schemas.microsoft.com/office/powerpoint/2010/main" val="4086054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04BAE0-32A3-4DB6-BC86-306D91207B7D}" type="datetimeFigureOut">
              <a:rPr lang="en-US"/>
              <a:pPr>
                <a:defRPr/>
              </a:pPr>
              <a:t>2/5/2014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CB02264-05D5-4920-A9CC-52AD48DAC5C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3CDC823-2F09-4DAF-9DBC-929B2A444F1D}" type="datetimeFigureOut">
              <a:rPr lang="en-US"/>
              <a:pPr>
                <a:defRPr/>
              </a:pPr>
              <a:t>2/5/2014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ACE818-8C46-445B-9552-4502DC3DCEDC}"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FCAC091-405A-4371-8890-150030DAC071}" type="datetimeFigureOut">
              <a:rPr lang="en-US"/>
              <a:pPr>
                <a:defRPr/>
              </a:pPr>
              <a:t>2/5/2014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6960E85-E095-4167-94F2-404411A67689}"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A63775B-A185-428E-A820-AE43FE99779E}" type="datetimeFigureOut">
              <a:rPr lang="en-US"/>
              <a:pPr>
                <a:defRPr/>
              </a:pPr>
              <a:t>2/5/2014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1463FED-13E4-4D2A-AAAA-DA26D9D19EC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7847836-C195-4F40-AB0F-16C85774B0CA}" type="datetimeFigureOut">
              <a:rPr lang="en-US"/>
              <a:pPr>
                <a:defRPr/>
              </a:pPr>
              <a:t>2/5/2014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81DFFB5-F6E2-42AA-AF02-9DDACD9B10D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7D460F8-E76D-4E55-AFDA-D0D056EA4A9C}" type="datetimeFigureOut">
              <a:rPr lang="en-US"/>
              <a:pPr>
                <a:defRPr/>
              </a:pPr>
              <a:t>2/5/2014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448C036-2097-436E-9631-5672FED4539F}"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EC91DA6-E5D7-4E2D-982E-E697AD2C234C}" type="datetimeFigureOut">
              <a:rPr lang="en-US"/>
              <a:pPr>
                <a:defRPr/>
              </a:pPr>
              <a:t>2/5/2014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F6240AA-306C-4E48-8BDA-7A6BBC981CA1}"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08F02AC-810A-487A-A05A-9BB23F7DAB8A}" type="datetimeFigureOut">
              <a:rPr lang="en-US"/>
              <a:pPr>
                <a:defRPr/>
              </a:pPr>
              <a:t>2/5/2014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05FD420-CBC8-4997-AF92-93E4F8DA645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9E30E18-3BDF-4ED5-A734-BC17DE480F3A}" type="datetimeFigureOut">
              <a:rPr lang="en-US"/>
              <a:pPr>
                <a:defRPr/>
              </a:pPr>
              <a:t>2/5/2014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F410611-E18F-4E1B-B2C0-7D655A74E24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chemeClr val="tx1"/>
                </a:solidFill>
              </a:defRPr>
            </a:lvl1pPr>
          </a:lstStyle>
          <a:p>
            <a:pPr defTabSz="914400">
              <a:defRPr/>
            </a:pPr>
            <a:r>
              <a:rPr lang="en-US">
                <a:solidFill>
                  <a:srgbClr val="000000"/>
                </a:solidFill>
                <a:latin typeface="Arial" pitchFamily="1" charset="0"/>
                <a:cs typeface="+mn-cs"/>
                <a:sym typeface="Arial" pitchFamily="1" charset="0"/>
              </a:rPr>
              <a:t>© 2009 W.W. Norton &amp; Company, Inc. DISCOVER BIOLOGY 4/e</a:t>
            </a:r>
          </a:p>
        </p:txBody>
      </p:sp>
      <p:sp>
        <p:nvSpPr>
          <p:cNvPr id="40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Black" pitchFamily="1" charset="0"/>
              </a:defRPr>
            </a:lvl1pPr>
          </a:lstStyle>
          <a:p>
            <a:pPr defTabSz="914400">
              <a:defRPr/>
            </a:pPr>
            <a:fld id="{7A328C5B-DDC6-CE40-A2E1-D9A95DF672CB}" type="slidenum">
              <a:rPr lang="en-US">
                <a:solidFill>
                  <a:srgbClr val="000000"/>
                </a:solidFill>
                <a:cs typeface="+mn-cs"/>
                <a:sym typeface="Arial" pitchFamily="1" charset="0"/>
              </a:rPr>
              <a:pPr defTabSz="914400">
                <a:defRPr/>
              </a:pPr>
              <a:t>‹#›</a:t>
            </a:fld>
            <a:endParaRPr lang="en-US">
              <a:solidFill>
                <a:srgbClr val="000000"/>
              </a:solidFill>
              <a:cs typeface="+mn-cs"/>
              <a:sym typeface="Arial" pitchFamily="1" charset="0"/>
            </a:endParaRPr>
          </a:p>
        </p:txBody>
      </p:sp>
      <p:grpSp>
        <p:nvGrpSpPr>
          <p:cNvPr id="2" name="Group 4"/>
          <p:cNvGrpSpPr>
            <a:grpSpLocks/>
          </p:cNvGrpSpPr>
          <p:nvPr/>
        </p:nvGrpSpPr>
        <p:grpSpPr bwMode="auto">
          <a:xfrm>
            <a:off x="0" y="0"/>
            <a:ext cx="9144000" cy="546100"/>
            <a:chOff x="0" y="0"/>
            <a:chExt cx="5760" cy="344"/>
          </a:xfrm>
        </p:grpSpPr>
        <p:sp>
          <p:nvSpPr>
            <p:cNvPr id="41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defTabSz="914400">
                <a:defRPr/>
              </a:pPr>
              <a:endParaRPr lang="en-US" sz="2400" dirty="0">
                <a:solidFill>
                  <a:srgbClr val="000000"/>
                </a:solidFill>
                <a:latin typeface="Times New Roman" pitchFamily="124" charset="0"/>
                <a:cs typeface="+mn-cs"/>
                <a:sym typeface="Arial" charset="0"/>
              </a:endParaRPr>
            </a:p>
          </p:txBody>
        </p:sp>
        <p:sp>
          <p:nvSpPr>
            <p:cNvPr id="41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defTabSz="914400">
                <a:defRPr/>
              </a:pPr>
              <a:endParaRPr lang="en-US" sz="2400" dirty="0">
                <a:solidFill>
                  <a:srgbClr val="000000"/>
                </a:solidFill>
                <a:latin typeface="Times New Roman" pitchFamily="124" charset="0"/>
                <a:cs typeface="+mn-cs"/>
                <a:sym typeface="Arial" charset="0"/>
              </a:endParaRPr>
            </a:p>
          </p:txBody>
        </p:sp>
        <p:sp>
          <p:nvSpPr>
            <p:cNvPr id="41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sp>
          <p:nvSpPr>
            <p:cNvPr id="41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defTabSz="914400">
                <a:defRPr/>
              </a:pPr>
              <a:endParaRPr lang="en-US" sz="2400" dirty="0">
                <a:solidFill>
                  <a:srgbClr val="000000"/>
                </a:solidFill>
                <a:latin typeface="Times New Roman" pitchFamily="124" charset="0"/>
                <a:cs typeface="+mn-cs"/>
                <a:sym typeface="Arial" charset="0"/>
              </a:endParaRPr>
            </a:p>
          </p:txBody>
        </p:sp>
        <p:sp>
          <p:nvSpPr>
            <p:cNvPr id="41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sp>
          <p:nvSpPr>
            <p:cNvPr id="41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grpSp>
      <p:sp>
        <p:nvSpPr>
          <p:cNvPr id="13317"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8"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latin typeface="Arial" charset="0"/>
                <a:sym typeface="Arial" charset="0"/>
              </a:defRPr>
            </a:lvl1pPr>
          </a:lstStyle>
          <a:p>
            <a:pPr defTabSz="914400">
              <a:defRPr/>
            </a:pPr>
            <a:endParaRPr lang="en-US">
              <a:solidFill>
                <a:srgbClr val="000000"/>
              </a:solidFill>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Lst>
  <p:hf hdr="0" dt="0"/>
  <p:txStyles>
    <p:titleStyle>
      <a:lvl1pPr algn="l" rtl="0" eaLnBrk="0" fontAlgn="base" hangingPunct="0">
        <a:spcBef>
          <a:spcPct val="0"/>
        </a:spcBef>
        <a:spcAft>
          <a:spcPct val="0"/>
        </a:spcAft>
        <a:defRPr sz="4400">
          <a:solidFill>
            <a:schemeClr val="tx1"/>
          </a:solidFill>
          <a:latin typeface="+mj-lt"/>
          <a:ea typeface="ＭＳ Ｐゴシック" pitchFamily="1" charset="-128"/>
          <a:cs typeface="ＭＳ Ｐゴシック" pitchFamily="1" charset="-128"/>
        </a:defRPr>
      </a:lvl1pPr>
      <a:lvl2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2pPr>
      <a:lvl3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3pPr>
      <a:lvl4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4pPr>
      <a:lvl5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1" charset="2"/>
        <a:buChar char="n"/>
        <a:defRPr sz="3200">
          <a:solidFill>
            <a:schemeClr val="tx1"/>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lr>
          <a:schemeClr val="accent2"/>
        </a:buClr>
        <a:buSzPct val="80000"/>
        <a:buFont typeface="Wingdings" pitchFamily="1" charset="2"/>
        <a:buChar char="¨"/>
        <a:defRPr sz="2800">
          <a:solidFill>
            <a:schemeClr val="tx1"/>
          </a:solidFill>
          <a:latin typeface="+mn-lt"/>
          <a:ea typeface="ＭＳ Ｐゴシック" pitchFamily="1" charset="-128"/>
        </a:defRPr>
      </a:lvl2pPr>
      <a:lvl3pPr marL="1143000" indent="-228600" algn="l" rtl="0" eaLnBrk="0" fontAlgn="base" hangingPunct="0">
        <a:spcBef>
          <a:spcPct val="20000"/>
        </a:spcBef>
        <a:spcAft>
          <a:spcPct val="0"/>
        </a:spcAft>
        <a:buClr>
          <a:schemeClr val="bg2"/>
        </a:buClr>
        <a:buSzPct val="65000"/>
        <a:buFont typeface="Wingdings" pitchFamily="1" charset="2"/>
        <a:buChar char="n"/>
        <a:defRPr sz="2400">
          <a:solidFill>
            <a:schemeClr val="tx1"/>
          </a:solidFill>
          <a:latin typeface="+mn-lt"/>
          <a:ea typeface="ＭＳ Ｐゴシック" pitchFamily="1" charset="-128"/>
        </a:defRPr>
      </a:lvl3pPr>
      <a:lvl4pPr marL="1600200" indent="-228600" algn="l" rtl="0" eaLnBrk="0" fontAlgn="base" hangingPunct="0">
        <a:spcBef>
          <a:spcPct val="20000"/>
        </a:spcBef>
        <a:spcAft>
          <a:spcPct val="0"/>
        </a:spcAft>
        <a:buClr>
          <a:schemeClr val="accent2"/>
        </a:buClr>
        <a:buSzPct val="70000"/>
        <a:buFont typeface="Wingdings" pitchFamily="1" charset="2"/>
        <a:buChar char="¨"/>
        <a:defRPr sz="2000">
          <a:solidFill>
            <a:schemeClr val="tx1"/>
          </a:solidFill>
          <a:latin typeface="+mn-lt"/>
          <a:ea typeface="ＭＳ Ｐゴシック" pitchFamily="1" charset="-128"/>
        </a:defRPr>
      </a:lvl4pPr>
      <a:lvl5pPr marL="2057400" indent="-228600" algn="l" rtl="0" eaLnBrk="0" fontAlgn="base" hangingPunct="0">
        <a:spcBef>
          <a:spcPct val="20000"/>
        </a:spcBef>
        <a:spcAft>
          <a:spcPct val="0"/>
        </a:spcAft>
        <a:buClr>
          <a:schemeClr val="bg2"/>
        </a:buClr>
        <a:buFont typeface="Wingdings" pitchFamily="1" charset="2"/>
        <a:buChar char="§"/>
        <a:defRPr sz="2000">
          <a:solidFill>
            <a:schemeClr val="tx1"/>
          </a:solidFill>
          <a:latin typeface="+mn-lt"/>
          <a:ea typeface="ＭＳ Ｐゴシック" pitchFamily="1" charset="-128"/>
        </a:defRPr>
      </a:lvl5pPr>
      <a:lvl6pPr marL="2514600" indent="-228600" algn="l" rtl="0" fontAlgn="base">
        <a:spcBef>
          <a:spcPct val="20000"/>
        </a:spcBef>
        <a:spcAft>
          <a:spcPct val="0"/>
        </a:spcAft>
        <a:buClr>
          <a:schemeClr val="bg2"/>
        </a:buClr>
        <a:buFont typeface="Wingdings"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2.gif"/></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685800" y="3200400"/>
            <a:ext cx="7923212" cy="936171"/>
          </a:xfrm>
          <a:effectLst>
            <a:outerShdw blurRad="25400" dist="12700" dir="2700000" algn="ctr" rotWithShape="0">
              <a:schemeClr val="tx1">
                <a:alpha val="74998"/>
              </a:schemeClr>
            </a:outerShdw>
          </a:effectLst>
        </p:spPr>
        <p:txBody>
          <a:bodyPr>
            <a:normAutofit fontScale="90000"/>
          </a:bodyPr>
          <a:lstStyle/>
          <a:p>
            <a:pPr algn="ctr" eaLnBrk="1" hangingPunct="1">
              <a:defRPr/>
            </a:pPr>
            <a:r>
              <a:rPr lang="en-US" sz="6000" b="1" dirty="0" smtClean="0">
                <a:solidFill>
                  <a:srgbClr val="E03C3C"/>
                </a:solidFill>
                <a:ea typeface="+mj-ea"/>
                <a:cs typeface="+mj-cs"/>
              </a:rPr>
              <a:t>Log into PAL</a:t>
            </a:r>
            <a:endParaRPr lang="en-US" sz="4800" b="1" dirty="0">
              <a:ea typeface="+mj-ea"/>
              <a:cs typeface="+mj-cs"/>
            </a:endParaRPr>
          </a:p>
        </p:txBody>
      </p:sp>
      <p:sp>
        <p:nvSpPr>
          <p:cNvPr id="14339" name="Rectangle 3"/>
          <p:cNvSpPr>
            <a:spLocks noGrp="1" noChangeArrowheads="1"/>
          </p:cNvSpPr>
          <p:nvPr>
            <p:ph type="subTitle" idx="1"/>
          </p:nvPr>
        </p:nvSpPr>
        <p:spPr>
          <a:xfrm>
            <a:off x="228600" y="1676400"/>
            <a:ext cx="8839200" cy="1524000"/>
          </a:xfrm>
        </p:spPr>
        <p:txBody>
          <a:bodyPr rtlCol="0">
            <a:normAutofit/>
          </a:bodyPr>
          <a:lstStyle/>
          <a:p>
            <a:pPr algn="ctr" eaLnBrk="1" fontAlgn="auto" hangingPunct="1">
              <a:lnSpc>
                <a:spcPct val="90000"/>
              </a:lnSpc>
              <a:spcAft>
                <a:spcPts val="0"/>
              </a:spcAft>
              <a:defRPr/>
            </a:pPr>
            <a:r>
              <a:rPr lang="en-US" sz="2800" b="1" dirty="0" smtClean="0"/>
              <a:t>Have you taken the latest quiz?</a:t>
            </a:r>
          </a:p>
          <a:p>
            <a:pPr algn="ctr" eaLnBrk="1" fontAlgn="auto" hangingPunct="1">
              <a:lnSpc>
                <a:spcPct val="90000"/>
              </a:lnSpc>
              <a:spcAft>
                <a:spcPts val="0"/>
              </a:spcAft>
              <a:defRPr/>
            </a:pPr>
            <a:r>
              <a:rPr lang="en-US" sz="2800" b="1" dirty="0" smtClean="0"/>
              <a:t>When is your next paper due?</a:t>
            </a:r>
          </a:p>
          <a:p>
            <a:pPr algn="ctr" eaLnBrk="1" fontAlgn="auto" hangingPunct="1">
              <a:lnSpc>
                <a:spcPct val="90000"/>
              </a:lnSpc>
              <a:spcAft>
                <a:spcPts val="0"/>
              </a:spcAft>
              <a:defRPr/>
            </a:pPr>
            <a:r>
              <a:rPr lang="en-US" sz="2800" b="1" dirty="0" smtClean="0"/>
              <a:t>If you are not sure, you need to</a:t>
            </a:r>
            <a:endParaRPr lang="en-US" sz="2800" dirty="0"/>
          </a:p>
        </p:txBody>
      </p:sp>
    </p:spTree>
    <p:extLst>
      <p:ext uri="{BB962C8B-B14F-4D97-AF65-F5344CB8AC3E}">
        <p14:creationId xmlns:p14="http://schemas.microsoft.com/office/powerpoint/2010/main" val="3855374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r>
              <a:rPr lang="en-US" dirty="0" smtClean="0"/>
              <a:t>Osmosis: movement of water</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a:buChar char="•"/>
              <a:defRPr/>
            </a:pPr>
            <a:r>
              <a:rPr lang="en-US" dirty="0" smtClean="0"/>
              <a:t>Osmosis: A special name for diffusion of water</a:t>
            </a:r>
          </a:p>
          <a:p>
            <a:pPr eaLnBrk="1" fontAlgn="auto" hangingPunct="1">
              <a:spcAft>
                <a:spcPts val="0"/>
              </a:spcAft>
              <a:buFont typeface="Arial"/>
              <a:buChar char="•"/>
              <a:defRPr/>
            </a:pPr>
            <a:r>
              <a:rPr lang="en-US" dirty="0" smtClean="0"/>
              <a:t>“Water wants to dilute stuff”</a:t>
            </a:r>
          </a:p>
          <a:p>
            <a:pPr lvl="1" eaLnBrk="1" fontAlgn="auto" hangingPunct="1">
              <a:spcAft>
                <a:spcPts val="0"/>
              </a:spcAft>
              <a:buFont typeface="Wingdings" pitchFamily="2" charset="2"/>
              <a:buChar char="Ø"/>
              <a:defRPr/>
            </a:pPr>
            <a:r>
              <a:rPr lang="en-US" dirty="0" smtClean="0">
                <a:solidFill>
                  <a:srgbClr val="FF0000"/>
                </a:solidFill>
              </a:rPr>
              <a:t>No exception!!!!</a:t>
            </a:r>
          </a:p>
          <a:p>
            <a:pPr eaLnBrk="1" fontAlgn="auto" hangingPunct="1">
              <a:spcAft>
                <a:spcPts val="0"/>
              </a:spcAft>
              <a:buFont typeface="Arial"/>
              <a:buChar char="•"/>
              <a:defRPr/>
            </a:pPr>
            <a:endParaRPr lang="en-US" dirty="0" smtClean="0"/>
          </a:p>
          <a:p>
            <a:pPr eaLnBrk="1" fontAlgn="auto" hangingPunct="1">
              <a:spcAft>
                <a:spcPts val="0"/>
              </a:spcAft>
              <a:buFont typeface="Arial"/>
              <a:buChar char="•"/>
              <a:defRPr/>
            </a:pPr>
            <a:r>
              <a:rPr lang="en-US" dirty="0" smtClean="0"/>
              <a:t>Osmosis:  water moves.  </a:t>
            </a:r>
            <a:r>
              <a:rPr lang="en-US" dirty="0" smtClean="0"/>
              <a:t>Solute </a:t>
            </a:r>
            <a:r>
              <a:rPr lang="en-US" dirty="0" smtClean="0"/>
              <a:t>does not</a:t>
            </a:r>
          </a:p>
          <a:p>
            <a:pPr eaLnBrk="1" fontAlgn="auto" hangingPunct="1">
              <a:spcAft>
                <a:spcPts val="0"/>
              </a:spcAft>
              <a:buFont typeface="Arial"/>
              <a:buChar char="•"/>
              <a:defRPr/>
            </a:pPr>
            <a:endParaRPr lang="en-US" dirty="0" smtClean="0"/>
          </a:p>
          <a:p>
            <a:pPr eaLnBrk="1" fontAlgn="auto" hangingPunct="1">
              <a:spcAft>
                <a:spcPts val="0"/>
              </a:spcAft>
              <a:buFont typeface="Arial"/>
              <a:buChar char="•"/>
              <a:defRPr/>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eaLnBrk="1" hangingPunct="1"/>
            <a:r>
              <a:rPr lang="en-US" smtClean="0"/>
              <a:t>Osmosis</a:t>
            </a:r>
          </a:p>
        </p:txBody>
      </p:sp>
      <p:sp>
        <p:nvSpPr>
          <p:cNvPr id="29698" name="Content Placeholder 2"/>
          <p:cNvSpPr>
            <a:spLocks noGrp="1"/>
          </p:cNvSpPr>
          <p:nvPr>
            <p:ph idx="1"/>
          </p:nvPr>
        </p:nvSpPr>
        <p:spPr>
          <a:xfrm>
            <a:off x="457200" y="1247775"/>
            <a:ext cx="8229600" cy="4525963"/>
          </a:xfrm>
        </p:spPr>
        <p:txBody>
          <a:bodyPr/>
          <a:lstStyle/>
          <a:p>
            <a:pPr eaLnBrk="1" hangingPunct="1"/>
            <a:r>
              <a:rPr lang="en-US" sz="3000" b="1" dirty="0" smtClean="0"/>
              <a:t>hypotonic solution: </a:t>
            </a:r>
          </a:p>
          <a:p>
            <a:pPr lvl="1" eaLnBrk="1" hangingPunct="1"/>
            <a:r>
              <a:rPr lang="en-US" sz="2600" dirty="0" smtClean="0"/>
              <a:t>Less concentrated than inside of cell</a:t>
            </a:r>
          </a:p>
          <a:p>
            <a:pPr lvl="1" eaLnBrk="1" hangingPunct="1"/>
            <a:r>
              <a:rPr lang="en-US" sz="2600" dirty="0" smtClean="0"/>
              <a:t>Water flows into cell (wants to dilute)</a:t>
            </a:r>
          </a:p>
          <a:p>
            <a:pPr eaLnBrk="1" hangingPunct="1"/>
            <a:r>
              <a:rPr lang="en-US" sz="3000" b="1" dirty="0" smtClean="0"/>
              <a:t>hypertonic solution </a:t>
            </a:r>
            <a:r>
              <a:rPr lang="en-US" sz="3000" dirty="0" smtClean="0"/>
              <a:t>has a higher solute </a:t>
            </a:r>
          </a:p>
          <a:p>
            <a:pPr lvl="1" eaLnBrk="1" hangingPunct="1"/>
            <a:r>
              <a:rPr lang="en-US" sz="2600" dirty="0" smtClean="0"/>
              <a:t>More concentrated than inside of cell</a:t>
            </a:r>
          </a:p>
          <a:p>
            <a:pPr lvl="1" eaLnBrk="1" hangingPunct="1"/>
            <a:r>
              <a:rPr lang="en-US" sz="2600" dirty="0" smtClean="0"/>
              <a:t>Water flows out of cell (wants to dilute)</a:t>
            </a:r>
          </a:p>
          <a:p>
            <a:pPr eaLnBrk="1" hangingPunct="1"/>
            <a:r>
              <a:rPr lang="en-US" sz="3000" b="1" dirty="0" smtClean="0"/>
              <a:t>isotonic solution </a:t>
            </a:r>
            <a:r>
              <a:rPr lang="en-US" sz="3000" dirty="0" smtClean="0"/>
              <a:t>has an equal concentration  of </a:t>
            </a:r>
          </a:p>
          <a:p>
            <a:pPr lvl="1" eaLnBrk="1" hangingPunct="1"/>
            <a:r>
              <a:rPr lang="en-US" sz="2600" dirty="0" smtClean="0"/>
              <a:t>Same inside and out</a:t>
            </a:r>
          </a:p>
          <a:p>
            <a:pPr lvl="1" eaLnBrk="1" hangingPunct="1"/>
            <a:r>
              <a:rPr lang="en-US" sz="2600" dirty="0" smtClean="0"/>
              <a:t>Water doesn’t move (no way to dilute)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descr="figure_07_05"/>
          <p:cNvPicPr>
            <a:picLocks noChangeAspect="1" noChangeArrowheads="1"/>
          </p:cNvPicPr>
          <p:nvPr/>
        </p:nvPicPr>
        <p:blipFill>
          <a:blip r:embed="rId3"/>
          <a:srcRect/>
          <a:stretch>
            <a:fillRect/>
          </a:stretch>
        </p:blipFill>
        <p:spPr bwMode="auto">
          <a:xfrm>
            <a:off x="304800" y="571500"/>
            <a:ext cx="8531225" cy="5722938"/>
          </a:xfrm>
          <a:prstGeom prst="rect">
            <a:avLst/>
          </a:prstGeom>
          <a:noFill/>
          <a:ln w="9525">
            <a:noFill/>
            <a:miter lim="800000"/>
            <a:headEnd/>
            <a:tailEnd/>
          </a:ln>
          <a:effectLst/>
        </p:spPr>
      </p:pic>
      <p:pic>
        <p:nvPicPr>
          <p:cNvPr id="2050" name="Picture 2" descr="http://stores.wholesalecentral.com/Images/FN3_M_4P8YZC67S10ZKV4B6C0GHDOK/64619495020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8864" y="3654428"/>
            <a:ext cx="427036" cy="42703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stores.wholesalecentral.com/Images/FN3_M_4P8YZC67S10ZKV4B6C0GHDOK/64619495020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9339" y="5438775"/>
            <a:ext cx="390526" cy="3905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rlv.zcache.com/dead_smiley_sticker-p217476229620107922envb3_400.jpg"/>
          <p:cNvPicPr>
            <a:picLocks noChangeAspect="1" noChangeArrowheads="1"/>
          </p:cNvPicPr>
          <p:nvPr/>
        </p:nvPicPr>
        <p:blipFill rotWithShape="1">
          <a:blip r:embed="rId5">
            <a:extLst>
              <a:ext uri="{28A0092B-C50C-407E-A947-70E740481C1C}">
                <a14:useLocalDpi xmlns:a14="http://schemas.microsoft.com/office/drawing/2010/main" val="0"/>
              </a:ext>
            </a:extLst>
          </a:blip>
          <a:srcRect l="11417" t="10500" r="11333" b="11250"/>
          <a:stretch/>
        </p:blipFill>
        <p:spPr bwMode="auto">
          <a:xfrm>
            <a:off x="3028947" y="3535331"/>
            <a:ext cx="495301" cy="50171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rlv.zcache.com/dead_smiley_sticker-p217476229620107922envb3_400.jpg"/>
          <p:cNvPicPr>
            <a:picLocks noChangeAspect="1" noChangeArrowheads="1"/>
          </p:cNvPicPr>
          <p:nvPr/>
        </p:nvPicPr>
        <p:blipFill rotWithShape="1">
          <a:blip r:embed="rId5">
            <a:extLst>
              <a:ext uri="{28A0092B-C50C-407E-A947-70E740481C1C}">
                <a14:useLocalDpi xmlns:a14="http://schemas.microsoft.com/office/drawing/2010/main" val="0"/>
              </a:ext>
            </a:extLst>
          </a:blip>
          <a:srcRect l="11417" t="10500" r="11333" b="11250"/>
          <a:stretch/>
        </p:blipFill>
        <p:spPr bwMode="auto">
          <a:xfrm>
            <a:off x="2933696" y="5327588"/>
            <a:ext cx="495301" cy="5017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rlv.zcache.com/dead_smiley_sticker-p217476229620107922envb3_400.jpg"/>
          <p:cNvPicPr>
            <a:picLocks noChangeAspect="1" noChangeArrowheads="1"/>
          </p:cNvPicPr>
          <p:nvPr/>
        </p:nvPicPr>
        <p:blipFill rotWithShape="1">
          <a:blip r:embed="rId5">
            <a:extLst>
              <a:ext uri="{28A0092B-C50C-407E-A947-70E740481C1C}">
                <a14:useLocalDpi xmlns:a14="http://schemas.microsoft.com/office/drawing/2010/main" val="0"/>
              </a:ext>
            </a:extLst>
          </a:blip>
          <a:srcRect l="11417" t="10500" r="11333" b="11250"/>
          <a:stretch/>
        </p:blipFill>
        <p:spPr bwMode="auto">
          <a:xfrm>
            <a:off x="6115044" y="3559146"/>
            <a:ext cx="495301" cy="50171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takingonissues.com/wp-content/uploads/2010/01/smiley-face-frow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0775" y="3623471"/>
            <a:ext cx="469090" cy="46909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http://www.takingonissues.com/wp-content/uploads/2010/01/smiley-face-frow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7837" y="5358655"/>
            <a:ext cx="469090" cy="46909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rlv.zcache.com/dead_smiley_sticker-p217476229620107922envb3_400.jpg"/>
          <p:cNvPicPr>
            <a:picLocks noChangeAspect="1" noChangeArrowheads="1"/>
          </p:cNvPicPr>
          <p:nvPr/>
        </p:nvPicPr>
        <p:blipFill rotWithShape="1">
          <a:blip r:embed="rId5">
            <a:extLst>
              <a:ext uri="{28A0092B-C50C-407E-A947-70E740481C1C}">
                <a14:useLocalDpi xmlns:a14="http://schemas.microsoft.com/office/drawing/2010/main" val="0"/>
              </a:ext>
            </a:extLst>
          </a:blip>
          <a:srcRect l="11417" t="10500" r="11333" b="11250"/>
          <a:stretch/>
        </p:blipFill>
        <p:spPr bwMode="auto">
          <a:xfrm>
            <a:off x="6267444" y="5383181"/>
            <a:ext cx="495301" cy="501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98718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Turgor Pressure</a:t>
            </a:r>
            <a:endParaRPr lang="en-US" dirty="0"/>
          </a:p>
        </p:txBody>
      </p:sp>
      <p:sp>
        <p:nvSpPr>
          <p:cNvPr id="3" name="Content Placeholder 2"/>
          <p:cNvSpPr>
            <a:spLocks noGrp="1"/>
          </p:cNvSpPr>
          <p:nvPr>
            <p:ph idx="1"/>
          </p:nvPr>
        </p:nvSpPr>
        <p:spPr/>
        <p:txBody>
          <a:bodyPr/>
          <a:lstStyle/>
          <a:p>
            <a:endParaRPr lang="en-US"/>
          </a:p>
        </p:txBody>
      </p:sp>
      <p:pic>
        <p:nvPicPr>
          <p:cNvPr id="3074" name="Picture 2" descr="http://2.bp.blogspot.com/-LYgfXA0u8lM/TzB-v0wsVmI/AAAAAAAAI0g/AYsjJ7bWAf8/s1600/turgor%2Bpressure%2B-%2Bbefore%2Band%2Baf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1176" y="3602038"/>
            <a:ext cx="5010150" cy="299982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ile:Turgor pressure on plant cells diagram.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4476" y="1277937"/>
            <a:ext cx="5886450" cy="2324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9083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1" name="Picture 3" descr="figure_07_06_02"/>
          <p:cNvPicPr>
            <a:picLocks noChangeAspect="1" noChangeArrowheads="1"/>
          </p:cNvPicPr>
          <p:nvPr/>
        </p:nvPicPr>
        <p:blipFill>
          <a:blip r:embed="rId3"/>
          <a:srcRect/>
          <a:stretch>
            <a:fillRect/>
          </a:stretch>
        </p:blipFill>
        <p:spPr bwMode="auto">
          <a:xfrm>
            <a:off x="303213" y="633413"/>
            <a:ext cx="8535987" cy="5591175"/>
          </a:xfrm>
          <a:prstGeom prst="rect">
            <a:avLst/>
          </a:prstGeom>
          <a:noFill/>
        </p:spPr>
      </p:pic>
      <p:pic>
        <p:nvPicPr>
          <p:cNvPr id="4098" name="Picture 2" descr="http://www.energyeducation.tx.gov/img/energy_logo.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5955" y="2847976"/>
            <a:ext cx="1842561" cy="1924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r>
              <a:rPr lang="en-US" dirty="0" smtClean="0"/>
              <a:t>Facilitated Diffusion</a:t>
            </a:r>
          </a:p>
        </p:txBody>
      </p:sp>
      <p:sp>
        <p:nvSpPr>
          <p:cNvPr id="31746" name="Content Placeholder 2"/>
          <p:cNvSpPr>
            <a:spLocks noGrp="1"/>
          </p:cNvSpPr>
          <p:nvPr>
            <p:ph idx="1"/>
          </p:nvPr>
        </p:nvSpPr>
        <p:spPr>
          <a:xfrm>
            <a:off x="457200" y="1417638"/>
            <a:ext cx="8229600" cy="4525963"/>
          </a:xfrm>
        </p:spPr>
        <p:txBody>
          <a:bodyPr/>
          <a:lstStyle/>
          <a:p>
            <a:pPr eaLnBrk="1" hangingPunct="1"/>
            <a:r>
              <a:rPr lang="en-US" dirty="0"/>
              <a:t>passive (no ATP) movement </a:t>
            </a:r>
            <a:r>
              <a:rPr lang="en-US" dirty="0" smtClean="0"/>
              <a:t>of stuff that can’t cross lipids </a:t>
            </a:r>
          </a:p>
          <a:p>
            <a:pPr eaLnBrk="1" hangingPunct="1"/>
            <a:endParaRPr lang="en-US" dirty="0" smtClean="0"/>
          </a:p>
          <a:p>
            <a:pPr eaLnBrk="1" hangingPunct="1"/>
            <a:r>
              <a:rPr lang="en-US" dirty="0" smtClean="0"/>
              <a:t>Hydrophilic – needs transport protein</a:t>
            </a:r>
          </a:p>
          <a:p>
            <a:pPr lvl="1" eaLnBrk="1" hangingPunct="1"/>
            <a:r>
              <a:rPr lang="en-US" dirty="0" smtClean="0"/>
              <a:t>Channel proteins</a:t>
            </a:r>
          </a:p>
          <a:p>
            <a:pPr lvl="1" eaLnBrk="1" hangingPunct="1"/>
            <a:r>
              <a:rPr lang="en-US" dirty="0" smtClean="0"/>
              <a:t>Carrier proteins</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371475" y="274638"/>
            <a:ext cx="8315325" cy="1143000"/>
          </a:xfrm>
        </p:spPr>
        <p:txBody>
          <a:bodyPr/>
          <a:lstStyle/>
          <a:p>
            <a:pPr eaLnBrk="1" hangingPunct="1"/>
            <a:r>
              <a:rPr lang="en-US" dirty="0" smtClean="0"/>
              <a:t>Passive Transport: Channel Proteins</a:t>
            </a:r>
          </a:p>
        </p:txBody>
      </p:sp>
      <p:sp>
        <p:nvSpPr>
          <p:cNvPr id="32770" name="Content Placeholder 2"/>
          <p:cNvSpPr>
            <a:spLocks noGrp="1"/>
          </p:cNvSpPr>
          <p:nvPr>
            <p:ph idx="1"/>
          </p:nvPr>
        </p:nvSpPr>
        <p:spPr>
          <a:xfrm>
            <a:off x="457200" y="1600200"/>
            <a:ext cx="4305300" cy="4525963"/>
          </a:xfrm>
        </p:spPr>
        <p:txBody>
          <a:bodyPr/>
          <a:lstStyle/>
          <a:p>
            <a:pPr eaLnBrk="1" hangingPunct="1"/>
            <a:r>
              <a:rPr lang="en-US" dirty="0" smtClean="0"/>
              <a:t>“facilitated diffusion”</a:t>
            </a:r>
          </a:p>
          <a:p>
            <a:pPr eaLnBrk="1" hangingPunct="1"/>
            <a:endParaRPr lang="en-US" dirty="0"/>
          </a:p>
          <a:p>
            <a:pPr eaLnBrk="1" hangingPunct="1"/>
            <a:r>
              <a:rPr lang="en-US" dirty="0" smtClean="0"/>
              <a:t>No energy (ATP) used</a:t>
            </a:r>
          </a:p>
          <a:p>
            <a:pPr eaLnBrk="1" hangingPunct="1"/>
            <a:endParaRPr lang="en-US" dirty="0"/>
          </a:p>
          <a:p>
            <a:pPr eaLnBrk="1" hangingPunct="1"/>
            <a:r>
              <a:rPr lang="en-US" dirty="0" smtClean="0"/>
              <a:t>Limit stuff by size and charge</a:t>
            </a:r>
          </a:p>
        </p:txBody>
      </p:sp>
      <p:pic>
        <p:nvPicPr>
          <p:cNvPr id="4" name="Picture 2" descr="figure_07_06_01"/>
          <p:cNvPicPr>
            <a:picLocks noChangeAspect="1" noChangeArrowheads="1"/>
          </p:cNvPicPr>
          <p:nvPr/>
        </p:nvPicPr>
        <p:blipFill rotWithShape="1">
          <a:blip r:embed="rId3"/>
          <a:srcRect l="61295" t="35035" r="28656" b="20531"/>
          <a:stretch/>
        </p:blipFill>
        <p:spPr bwMode="auto">
          <a:xfrm>
            <a:off x="5405436" y="1346199"/>
            <a:ext cx="1400175" cy="4511675"/>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en-US" dirty="0" smtClean="0"/>
              <a:t>Passive Transport: Carrier Proteins</a:t>
            </a:r>
          </a:p>
        </p:txBody>
      </p:sp>
      <p:sp>
        <p:nvSpPr>
          <p:cNvPr id="5" name="Content Placeholder 2"/>
          <p:cNvSpPr txBox="1">
            <a:spLocks/>
          </p:cNvSpPr>
          <p:nvPr/>
        </p:nvSpPr>
        <p:spPr bwMode="auto">
          <a:xfrm>
            <a:off x="457200" y="1247776"/>
            <a:ext cx="4552950" cy="48783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r>
              <a:rPr lang="en-US" dirty="0" smtClean="0"/>
              <a:t>“facilitated diffusion”</a:t>
            </a:r>
          </a:p>
          <a:p>
            <a:pPr eaLnBrk="1" hangingPunct="1"/>
            <a:endParaRPr lang="en-US" dirty="0" smtClean="0"/>
          </a:p>
          <a:p>
            <a:pPr eaLnBrk="1" hangingPunct="1"/>
            <a:r>
              <a:rPr lang="en-US" dirty="0" smtClean="0"/>
              <a:t>Moves specific proteins</a:t>
            </a:r>
          </a:p>
          <a:p>
            <a:pPr eaLnBrk="1" hangingPunct="1"/>
            <a:endParaRPr lang="en-US" dirty="0" smtClean="0"/>
          </a:p>
          <a:p>
            <a:pPr eaLnBrk="1" hangingPunct="1"/>
            <a:r>
              <a:rPr lang="en-US" dirty="0" smtClean="0"/>
              <a:t>high </a:t>
            </a:r>
            <a:r>
              <a:rPr lang="en-US" dirty="0" smtClean="0">
                <a:sym typeface="Wingdings" pitchFamily="2" charset="2"/>
              </a:rPr>
              <a:t> low concentration</a:t>
            </a:r>
            <a:endParaRPr lang="en-US" dirty="0" smtClean="0"/>
          </a:p>
          <a:p>
            <a:pPr eaLnBrk="1" hangingPunct="1"/>
            <a:endParaRPr lang="en-US" dirty="0" smtClean="0"/>
          </a:p>
          <a:p>
            <a:pPr eaLnBrk="1" hangingPunct="1"/>
            <a:r>
              <a:rPr lang="en-US" dirty="0" smtClean="0"/>
              <a:t>No energy (ATP) needed</a:t>
            </a:r>
          </a:p>
          <a:p>
            <a:pPr lvl="1" eaLnBrk="1" hangingPunct="1"/>
            <a:r>
              <a:rPr lang="en-US" sz="2400" dirty="0" smtClean="0"/>
              <a:t>(molecules want to move)</a:t>
            </a:r>
          </a:p>
        </p:txBody>
      </p:sp>
      <p:pic>
        <p:nvPicPr>
          <p:cNvPr id="6" name="Picture 2" descr="figure_07_06_01"/>
          <p:cNvPicPr>
            <a:picLocks noChangeAspect="1" noChangeArrowheads="1"/>
          </p:cNvPicPr>
          <p:nvPr/>
        </p:nvPicPr>
        <p:blipFill rotWithShape="1">
          <a:blip r:embed="rId3"/>
          <a:srcRect l="47004" t="28141" r="39263" b="21297"/>
          <a:stretch/>
        </p:blipFill>
        <p:spPr bwMode="auto">
          <a:xfrm>
            <a:off x="5305425" y="1333500"/>
            <a:ext cx="1600200" cy="4293216"/>
          </a:xfrm>
          <a:prstGeom prst="rect">
            <a:avLst/>
          </a:prstGeom>
          <a:noFill/>
          <a:ln w="9525">
            <a:noFill/>
            <a:miter lim="800000"/>
            <a:headEnd/>
            <a:tailEnd/>
          </a:ln>
          <a:effectLst/>
        </p:spPr>
      </p:pic>
    </p:spTree>
    <p:extLst>
      <p:ext uri="{BB962C8B-B14F-4D97-AF65-F5344CB8AC3E}">
        <p14:creationId xmlns:p14="http://schemas.microsoft.com/office/powerpoint/2010/main" val="2937894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descr="figure_07_07"/>
          <p:cNvPicPr>
            <a:picLocks noChangeAspect="1" noChangeArrowheads="1"/>
          </p:cNvPicPr>
          <p:nvPr/>
        </p:nvPicPr>
        <p:blipFill>
          <a:blip r:embed="rId3"/>
          <a:srcRect/>
          <a:stretch>
            <a:fillRect/>
          </a:stretch>
        </p:blipFill>
        <p:spPr bwMode="auto">
          <a:xfrm>
            <a:off x="304800" y="1104900"/>
            <a:ext cx="8531225" cy="4649788"/>
          </a:xfrm>
          <a:prstGeom prst="rect">
            <a:avLst/>
          </a:prstGeom>
          <a:noFill/>
          <a:ln w="9525">
            <a:noFill/>
            <a:miter lim="800000"/>
            <a:headEnd/>
            <a:tailEnd/>
          </a:ln>
          <a:effectLst/>
        </p:spPr>
      </p:pic>
    </p:spTree>
    <p:extLst>
      <p:ext uri="{BB962C8B-B14F-4D97-AF65-F5344CB8AC3E}">
        <p14:creationId xmlns:p14="http://schemas.microsoft.com/office/powerpoint/2010/main" val="5386139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57200" y="171817"/>
            <a:ext cx="8229600" cy="1143000"/>
          </a:xfrm>
        </p:spPr>
        <p:txBody>
          <a:bodyPr/>
          <a:lstStyle/>
          <a:p>
            <a:pPr eaLnBrk="1" hangingPunct="1"/>
            <a:r>
              <a:rPr lang="en-US" dirty="0" smtClean="0"/>
              <a:t>Active Transport</a:t>
            </a:r>
            <a:br>
              <a:rPr lang="en-US" dirty="0" smtClean="0"/>
            </a:br>
            <a:r>
              <a:rPr lang="en-US" sz="2800" dirty="0" smtClean="0"/>
              <a:t>(Active Carrier Proteins)</a:t>
            </a:r>
          </a:p>
        </p:txBody>
      </p:sp>
      <p:sp>
        <p:nvSpPr>
          <p:cNvPr id="32770" name="Content Placeholder 2"/>
          <p:cNvSpPr>
            <a:spLocks noGrp="1"/>
          </p:cNvSpPr>
          <p:nvPr>
            <p:ph idx="1"/>
          </p:nvPr>
        </p:nvSpPr>
        <p:spPr>
          <a:xfrm>
            <a:off x="457200" y="1247775"/>
            <a:ext cx="4552950" cy="5429249"/>
          </a:xfrm>
        </p:spPr>
        <p:txBody>
          <a:bodyPr/>
          <a:lstStyle/>
          <a:p>
            <a:pPr eaLnBrk="1" hangingPunct="1"/>
            <a:r>
              <a:rPr lang="en-US" dirty="0" smtClean="0"/>
              <a:t>Moves specific proteins</a:t>
            </a:r>
          </a:p>
          <a:p>
            <a:pPr eaLnBrk="1" hangingPunct="1"/>
            <a:endParaRPr lang="en-US" dirty="0" smtClean="0"/>
          </a:p>
          <a:p>
            <a:pPr eaLnBrk="1" hangingPunct="1"/>
            <a:r>
              <a:rPr lang="en-US" dirty="0" smtClean="0"/>
              <a:t>low </a:t>
            </a:r>
            <a:r>
              <a:rPr lang="en-US" dirty="0" smtClean="0">
                <a:sym typeface="Wingdings" pitchFamily="2" charset="2"/>
              </a:rPr>
              <a:t> high concentration</a:t>
            </a:r>
            <a:endParaRPr lang="en-US" dirty="0" smtClean="0"/>
          </a:p>
          <a:p>
            <a:pPr eaLnBrk="1" hangingPunct="1"/>
            <a:endParaRPr lang="en-US" dirty="0" smtClean="0"/>
          </a:p>
          <a:p>
            <a:pPr eaLnBrk="1" hangingPunct="1"/>
            <a:r>
              <a:rPr lang="en-US" dirty="0" smtClean="0"/>
              <a:t>Requires energy (ATP)</a:t>
            </a:r>
          </a:p>
          <a:p>
            <a:pPr eaLnBrk="1" hangingPunct="1"/>
            <a:endParaRPr lang="en-US" dirty="0" smtClean="0"/>
          </a:p>
          <a:p>
            <a:pPr eaLnBrk="1" hangingPunct="1"/>
            <a:r>
              <a:rPr lang="en-US" dirty="0" smtClean="0"/>
              <a:t>Like subway pushers</a:t>
            </a:r>
          </a:p>
        </p:txBody>
      </p:sp>
      <p:pic>
        <p:nvPicPr>
          <p:cNvPr id="4" name="Picture 2" descr="figure_07_06_01"/>
          <p:cNvPicPr>
            <a:picLocks noChangeAspect="1" noChangeArrowheads="1"/>
          </p:cNvPicPr>
          <p:nvPr/>
        </p:nvPicPr>
        <p:blipFill rotWithShape="1">
          <a:blip r:embed="rId3"/>
          <a:srcRect l="72571" t="29214" r="1303" b="21909"/>
          <a:stretch/>
        </p:blipFill>
        <p:spPr bwMode="auto">
          <a:xfrm>
            <a:off x="5086349" y="1314817"/>
            <a:ext cx="3171825" cy="4323984"/>
          </a:xfrm>
          <a:prstGeom prst="rect">
            <a:avLst/>
          </a:prstGeom>
          <a:noFill/>
          <a:ln w="9525">
            <a:noFill/>
            <a:miter lim="800000"/>
            <a:headEnd/>
            <a:tailEnd/>
          </a:ln>
          <a:effectLst/>
        </p:spPr>
      </p:pic>
    </p:spTree>
    <p:extLst>
      <p:ext uri="{BB962C8B-B14F-4D97-AF65-F5344CB8AC3E}">
        <p14:creationId xmlns:p14="http://schemas.microsoft.com/office/powerpoint/2010/main" val="4117538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Plasma Membrane: the bouncer</a:t>
            </a:r>
            <a:br>
              <a:rPr lang="en-US" dirty="0" smtClean="0"/>
            </a:br>
            <a:r>
              <a:rPr lang="en-US" sz="3600" dirty="0" smtClean="0"/>
              <a:t>(controls who gets in and who leaves)</a:t>
            </a:r>
            <a:endParaRPr lang="en-US" sz="3600" dirty="0"/>
          </a:p>
        </p:txBody>
      </p:sp>
      <p:sp>
        <p:nvSpPr>
          <p:cNvPr id="18434" name="Content Placeholder 2"/>
          <p:cNvSpPr>
            <a:spLocks noGrp="1"/>
          </p:cNvSpPr>
          <p:nvPr>
            <p:ph idx="1"/>
          </p:nvPr>
        </p:nvSpPr>
        <p:spPr>
          <a:xfrm>
            <a:off x="762000" y="1771650"/>
            <a:ext cx="8229600" cy="3600450"/>
          </a:xfrm>
        </p:spPr>
        <p:txBody>
          <a:bodyPr/>
          <a:lstStyle/>
          <a:p>
            <a:pPr eaLnBrk="1" hangingPunct="1"/>
            <a:r>
              <a:rPr lang="en-US" sz="2800" dirty="0" smtClean="0"/>
              <a:t>The plasma membrane</a:t>
            </a:r>
          </a:p>
          <a:p>
            <a:pPr lvl="1" eaLnBrk="1" hangingPunct="1"/>
            <a:r>
              <a:rPr lang="en-US" sz="2400" dirty="0" smtClean="0"/>
              <a:t>phospholipid bilayer</a:t>
            </a:r>
          </a:p>
          <a:p>
            <a:pPr lvl="1" eaLnBrk="1" hangingPunct="1"/>
            <a:r>
              <a:rPr lang="en-US" sz="2400" dirty="0" smtClean="0"/>
              <a:t>embedded proteins (some are Transport Proteins) </a:t>
            </a:r>
          </a:p>
          <a:p>
            <a:pPr lvl="1" eaLnBrk="1" hangingPunct="1"/>
            <a:endParaRPr lang="en-US" sz="2400" dirty="0" smtClean="0"/>
          </a:p>
          <a:p>
            <a:pPr eaLnBrk="1" hangingPunct="1"/>
            <a:r>
              <a:rPr lang="en-US" sz="2800" b="1" dirty="0" smtClean="0"/>
              <a:t>Transport proteins</a:t>
            </a:r>
          </a:p>
          <a:p>
            <a:pPr lvl="1" eaLnBrk="1" hangingPunct="1"/>
            <a:r>
              <a:rPr lang="en-US" sz="2400" b="1" dirty="0" smtClean="0"/>
              <a:t> </a:t>
            </a:r>
            <a:r>
              <a:rPr lang="en-US" sz="2400" dirty="0" smtClean="0"/>
              <a:t>big enough to completely cross the plasma membrane  </a:t>
            </a:r>
          </a:p>
          <a:p>
            <a:pPr lvl="1" eaLnBrk="1" hangingPunct="1"/>
            <a:r>
              <a:rPr lang="en-US" sz="2400" dirty="0" smtClean="0"/>
              <a:t>How materials can enter or leave cells</a:t>
            </a:r>
          </a:p>
          <a:p>
            <a:pPr lvl="1" eaLnBrk="1" hangingPunct="1"/>
            <a:r>
              <a:rPr lang="en-US" sz="2400" dirty="0" smtClean="0"/>
              <a:t>Some transport proteins need energy (ATP) to work</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descr="figure_07_06_01"/>
          <p:cNvPicPr>
            <a:picLocks noChangeAspect="1" noChangeArrowheads="1"/>
          </p:cNvPicPr>
          <p:nvPr/>
        </p:nvPicPr>
        <p:blipFill>
          <a:blip r:embed="rId3"/>
          <a:srcRect/>
          <a:stretch>
            <a:fillRect/>
          </a:stretch>
        </p:blipFill>
        <p:spPr bwMode="auto">
          <a:xfrm>
            <a:off x="304800" y="317500"/>
            <a:ext cx="8531225" cy="62166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1" name="Picture 3" descr="figure_07_06_02"/>
          <p:cNvPicPr>
            <a:picLocks noChangeAspect="1" noChangeArrowheads="1"/>
          </p:cNvPicPr>
          <p:nvPr/>
        </p:nvPicPr>
        <p:blipFill>
          <a:blip r:embed="rId3"/>
          <a:srcRect/>
          <a:stretch>
            <a:fillRect/>
          </a:stretch>
        </p:blipFill>
        <p:spPr bwMode="auto">
          <a:xfrm>
            <a:off x="303213" y="633413"/>
            <a:ext cx="8535987" cy="5591175"/>
          </a:xfrm>
          <a:prstGeom prst="rect">
            <a:avLst/>
          </a:prstGeom>
          <a:noFill/>
        </p:spPr>
      </p:pic>
      <p:pic>
        <p:nvPicPr>
          <p:cNvPr id="4098" name="Picture 2" descr="http://www.energyeducation.tx.gov/img/energy_logo.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5955" y="2847976"/>
            <a:ext cx="1842561" cy="192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26617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descr="figure_07_08"/>
          <p:cNvPicPr>
            <a:picLocks noChangeAspect="1" noChangeArrowheads="1"/>
          </p:cNvPicPr>
          <p:nvPr/>
        </p:nvPicPr>
        <p:blipFill>
          <a:blip r:embed="rId3"/>
          <a:srcRect/>
          <a:stretch>
            <a:fillRect/>
          </a:stretch>
        </p:blipFill>
        <p:spPr bwMode="auto">
          <a:xfrm>
            <a:off x="304800" y="241300"/>
            <a:ext cx="8531225" cy="63801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pPr eaLnBrk="1" hangingPunct="1"/>
            <a:r>
              <a:rPr lang="en-US" dirty="0" smtClean="0"/>
              <a:t>Exocytosis: getting stuff out</a:t>
            </a:r>
          </a:p>
        </p:txBody>
      </p:sp>
      <p:sp>
        <p:nvSpPr>
          <p:cNvPr id="3" name="Content Placeholder 2"/>
          <p:cNvSpPr>
            <a:spLocks noGrp="1"/>
          </p:cNvSpPr>
          <p:nvPr>
            <p:ph idx="1"/>
          </p:nvPr>
        </p:nvSpPr>
        <p:spPr>
          <a:xfrm>
            <a:off x="571500" y="1257300"/>
            <a:ext cx="7362825" cy="4525963"/>
          </a:xfrm>
        </p:spPr>
        <p:txBody>
          <a:bodyPr rtlCol="0">
            <a:normAutofit/>
          </a:bodyPr>
          <a:lstStyle/>
          <a:p>
            <a:pPr eaLnBrk="1" fontAlgn="auto" hangingPunct="1">
              <a:spcAft>
                <a:spcPts val="0"/>
              </a:spcAft>
              <a:buFont typeface="Arial"/>
              <a:buChar char="•"/>
              <a:defRPr/>
            </a:pPr>
            <a:r>
              <a:rPr lang="en-US" dirty="0" smtClean="0"/>
              <a:t>Exocytosis = </a:t>
            </a:r>
            <a:r>
              <a:rPr lang="en-US" dirty="0" err="1" smtClean="0"/>
              <a:t>Exo</a:t>
            </a:r>
            <a:r>
              <a:rPr lang="en-US" dirty="0" smtClean="0"/>
              <a:t>(“outside”) + </a:t>
            </a:r>
            <a:r>
              <a:rPr lang="en-US" dirty="0" err="1" smtClean="0"/>
              <a:t>Cyto</a:t>
            </a:r>
            <a:r>
              <a:rPr lang="en-US" dirty="0" smtClean="0"/>
              <a:t>(“Cell”)</a:t>
            </a:r>
          </a:p>
          <a:p>
            <a:pPr lvl="1" eaLnBrk="1" fontAlgn="auto" hangingPunct="1">
              <a:spcAft>
                <a:spcPts val="0"/>
              </a:spcAft>
              <a:buFont typeface="Arial"/>
              <a:buChar char="•"/>
              <a:defRPr/>
            </a:pPr>
            <a:r>
              <a:rPr lang="en-US" dirty="0" smtClean="0">
                <a:solidFill>
                  <a:srgbClr val="FF0000"/>
                </a:solidFill>
              </a:rPr>
              <a:t>Ex</a:t>
            </a:r>
            <a:r>
              <a:rPr lang="en-US" dirty="0" smtClean="0"/>
              <a:t>ocytosis: stuff </a:t>
            </a:r>
            <a:r>
              <a:rPr lang="en-US" dirty="0" smtClean="0">
                <a:solidFill>
                  <a:srgbClr val="FF0000"/>
                </a:solidFill>
              </a:rPr>
              <a:t>Ex</a:t>
            </a:r>
            <a:r>
              <a:rPr lang="en-US" dirty="0" smtClean="0"/>
              <a:t>its Cell</a:t>
            </a:r>
          </a:p>
          <a:p>
            <a:pPr eaLnBrk="1" fontAlgn="auto" hangingPunct="1">
              <a:spcAft>
                <a:spcPts val="0"/>
              </a:spcAft>
              <a:buFont typeface="Arial"/>
              <a:buChar char="•"/>
              <a:defRPr/>
            </a:pPr>
            <a:r>
              <a:rPr lang="en-US" dirty="0" smtClean="0"/>
              <a:t>Transport vesicles fuse to plasma membrane</a:t>
            </a:r>
          </a:p>
        </p:txBody>
      </p:sp>
      <p:pic>
        <p:nvPicPr>
          <p:cNvPr id="4" name="Picture 3" descr="figure_07_09"/>
          <p:cNvPicPr>
            <a:picLocks noChangeAspect="1" noChangeArrowheads="1"/>
          </p:cNvPicPr>
          <p:nvPr/>
        </p:nvPicPr>
        <p:blipFill rotWithShape="1">
          <a:blip r:embed="rId2"/>
          <a:srcRect t="18561" b="7682"/>
          <a:stretch/>
        </p:blipFill>
        <p:spPr bwMode="auto">
          <a:xfrm>
            <a:off x="3000375" y="3114677"/>
            <a:ext cx="5686425" cy="2971800"/>
          </a:xfrm>
          <a:prstGeom prst="rect">
            <a:avLst/>
          </a:prstGeom>
          <a:noFill/>
        </p:spPr>
      </p:pic>
      <p:sp>
        <p:nvSpPr>
          <p:cNvPr id="5" name="Content Placeholder 2"/>
          <p:cNvSpPr txBox="1">
            <a:spLocks/>
          </p:cNvSpPr>
          <p:nvPr/>
        </p:nvSpPr>
        <p:spPr bwMode="auto">
          <a:xfrm>
            <a:off x="609600" y="3835403"/>
            <a:ext cx="2628900" cy="2535238"/>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fontAlgn="auto" hangingPunct="1">
              <a:spcAft>
                <a:spcPts val="0"/>
              </a:spcAft>
              <a:buFont typeface="Arial"/>
              <a:buChar char="•"/>
              <a:defRPr/>
            </a:pPr>
            <a:r>
              <a:rPr lang="en-US" dirty="0" smtClean="0"/>
              <a:t>Spill contents outside cell</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1" name="Picture 3" descr="figure_07_09"/>
          <p:cNvPicPr>
            <a:picLocks noChangeAspect="1" noChangeArrowheads="1"/>
          </p:cNvPicPr>
          <p:nvPr/>
        </p:nvPicPr>
        <p:blipFill>
          <a:blip r:embed="rId3"/>
          <a:srcRect/>
          <a:stretch>
            <a:fillRect/>
          </a:stretch>
        </p:blipFill>
        <p:spPr bwMode="auto">
          <a:xfrm>
            <a:off x="303213" y="404813"/>
            <a:ext cx="8535987" cy="6048375"/>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77813" y="274638"/>
            <a:ext cx="8682037" cy="1143000"/>
          </a:xfrm>
        </p:spPr>
        <p:txBody>
          <a:bodyPr/>
          <a:lstStyle/>
          <a:p>
            <a:pPr eaLnBrk="1" hangingPunct="1"/>
            <a:r>
              <a:rPr lang="en-US" dirty="0" smtClean="0"/>
              <a:t>Endocytosis: three names</a:t>
            </a:r>
          </a:p>
        </p:txBody>
      </p:sp>
      <p:sp>
        <p:nvSpPr>
          <p:cNvPr id="41986" name="Content Placeholder 2"/>
          <p:cNvSpPr>
            <a:spLocks noGrp="1"/>
          </p:cNvSpPr>
          <p:nvPr>
            <p:ph idx="1"/>
          </p:nvPr>
        </p:nvSpPr>
        <p:spPr>
          <a:xfrm>
            <a:off x="457200" y="1295400"/>
            <a:ext cx="8229600" cy="4525963"/>
          </a:xfrm>
        </p:spPr>
        <p:txBody>
          <a:bodyPr/>
          <a:lstStyle/>
          <a:p>
            <a:pPr eaLnBrk="1" hangingPunct="1">
              <a:lnSpc>
                <a:spcPct val="90000"/>
              </a:lnSpc>
            </a:pPr>
            <a:r>
              <a:rPr lang="en-US" sz="3000" b="1" dirty="0" smtClean="0"/>
              <a:t>Pinocytosis </a:t>
            </a:r>
            <a:r>
              <a:rPr lang="en-US" sz="3000" dirty="0" smtClean="0"/>
              <a:t>(“cells drink”) </a:t>
            </a:r>
          </a:p>
          <a:p>
            <a:pPr lvl="1" eaLnBrk="1" hangingPunct="1">
              <a:lnSpc>
                <a:spcPct val="90000"/>
              </a:lnSpc>
            </a:pPr>
            <a:r>
              <a:rPr lang="en-US" sz="2600" dirty="0" smtClean="0"/>
              <a:t>take in fluid and small stuff</a:t>
            </a:r>
          </a:p>
          <a:p>
            <a:pPr lvl="1" eaLnBrk="1" hangingPunct="1">
              <a:lnSpc>
                <a:spcPct val="90000"/>
              </a:lnSpc>
            </a:pPr>
            <a:r>
              <a:rPr lang="en-US" sz="2600" dirty="0" smtClean="0"/>
              <a:t>nonspecific – takes in everything in the area</a:t>
            </a:r>
          </a:p>
          <a:p>
            <a:pPr lvl="1" eaLnBrk="1" hangingPunct="1">
              <a:lnSpc>
                <a:spcPct val="90000"/>
              </a:lnSpc>
            </a:pPr>
            <a:endParaRPr lang="en-US" sz="2600" b="1" dirty="0" smtClean="0"/>
          </a:p>
          <a:p>
            <a:pPr eaLnBrk="1" hangingPunct="1">
              <a:lnSpc>
                <a:spcPct val="90000"/>
              </a:lnSpc>
            </a:pPr>
            <a:r>
              <a:rPr lang="en-US" sz="3000" b="1" dirty="0" smtClean="0"/>
              <a:t>phagocytosis </a:t>
            </a:r>
            <a:r>
              <a:rPr lang="en-US" sz="3000" dirty="0" smtClean="0"/>
              <a:t>(“cells eat”) take in big stuff</a:t>
            </a:r>
          </a:p>
          <a:p>
            <a:pPr lvl="1" eaLnBrk="1" hangingPunct="1">
              <a:lnSpc>
                <a:spcPct val="90000"/>
              </a:lnSpc>
            </a:pPr>
            <a:r>
              <a:rPr lang="en-US" sz="2600" dirty="0" smtClean="0"/>
              <a:t>bacteria or viruses</a:t>
            </a:r>
          </a:p>
          <a:p>
            <a:pPr lvl="1" eaLnBrk="1" hangingPunct="1">
              <a:lnSpc>
                <a:spcPct val="90000"/>
              </a:lnSpc>
            </a:pPr>
            <a:endParaRPr lang="en-US" sz="2600" dirty="0" smtClean="0"/>
          </a:p>
          <a:p>
            <a:pPr eaLnBrk="1" hangingPunct="1">
              <a:lnSpc>
                <a:spcPct val="90000"/>
              </a:lnSpc>
            </a:pPr>
            <a:r>
              <a:rPr lang="en-US" sz="3000" b="1" dirty="0" smtClean="0"/>
              <a:t>Receptor-mediated </a:t>
            </a:r>
            <a:r>
              <a:rPr lang="en-US" sz="3000" b="1" dirty="0"/>
              <a:t>endocytosis </a:t>
            </a:r>
            <a:endParaRPr lang="en-US" sz="3000" dirty="0" smtClean="0"/>
          </a:p>
          <a:p>
            <a:pPr lvl="1" eaLnBrk="1" hangingPunct="1">
              <a:lnSpc>
                <a:spcPct val="90000"/>
              </a:lnSpc>
            </a:pPr>
            <a:r>
              <a:rPr lang="en-US" sz="2600" dirty="0" smtClean="0"/>
              <a:t>Only takes in stuff that fits receptor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5" name="Picture 3" descr="figure_07_10"/>
          <p:cNvPicPr>
            <a:picLocks noChangeAspect="1" noChangeArrowheads="1"/>
          </p:cNvPicPr>
          <p:nvPr/>
        </p:nvPicPr>
        <p:blipFill rotWithShape="1">
          <a:blip r:embed="rId3"/>
          <a:srcRect r="50000"/>
          <a:stretch/>
        </p:blipFill>
        <p:spPr bwMode="auto">
          <a:xfrm>
            <a:off x="1358900" y="209550"/>
            <a:ext cx="3213100" cy="6438900"/>
          </a:xfrm>
          <a:prstGeom prst="rect">
            <a:avLst/>
          </a:prstGeom>
          <a:noFill/>
        </p:spPr>
      </p:pic>
      <p:sp>
        <p:nvSpPr>
          <p:cNvPr id="2" name="Rectangle 1"/>
          <p:cNvSpPr/>
          <p:nvPr/>
        </p:nvSpPr>
        <p:spPr>
          <a:xfrm>
            <a:off x="4667249" y="1048988"/>
            <a:ext cx="3819525" cy="4773614"/>
          </a:xfrm>
          <a:prstGeom prst="rect">
            <a:avLst/>
          </a:prstGeom>
        </p:spPr>
        <p:txBody>
          <a:bodyPr wrap="square">
            <a:spAutoFit/>
          </a:bodyPr>
          <a:lstStyle/>
          <a:p>
            <a:pPr eaLnBrk="1" hangingPunct="1">
              <a:lnSpc>
                <a:spcPct val="90000"/>
              </a:lnSpc>
            </a:pPr>
            <a:r>
              <a:rPr lang="en-US" sz="2600" dirty="0" smtClean="0"/>
              <a:t>Small particles and fluid</a:t>
            </a:r>
          </a:p>
          <a:p>
            <a:pPr eaLnBrk="1" hangingPunct="1">
              <a:lnSpc>
                <a:spcPct val="90000"/>
              </a:lnSpc>
            </a:pPr>
            <a:endParaRPr lang="en-US" sz="2600" dirty="0" smtClean="0"/>
          </a:p>
          <a:p>
            <a:pPr eaLnBrk="1" hangingPunct="1">
              <a:lnSpc>
                <a:spcPct val="90000"/>
              </a:lnSpc>
            </a:pPr>
            <a:endParaRPr lang="en-US" sz="2600" dirty="0"/>
          </a:p>
          <a:p>
            <a:pPr eaLnBrk="1" hangingPunct="1">
              <a:lnSpc>
                <a:spcPct val="90000"/>
              </a:lnSpc>
            </a:pPr>
            <a:endParaRPr lang="en-US" sz="2600" dirty="0" smtClean="0"/>
          </a:p>
          <a:p>
            <a:pPr eaLnBrk="1" hangingPunct="1">
              <a:lnSpc>
                <a:spcPct val="90000"/>
              </a:lnSpc>
            </a:pPr>
            <a:endParaRPr lang="en-US" sz="2600" dirty="0"/>
          </a:p>
          <a:p>
            <a:pPr eaLnBrk="1" hangingPunct="1">
              <a:lnSpc>
                <a:spcPct val="90000"/>
              </a:lnSpc>
            </a:pPr>
            <a:r>
              <a:rPr lang="en-US" sz="2600" dirty="0" smtClean="0"/>
              <a:t>Stuff that fits the receptor protein</a:t>
            </a:r>
          </a:p>
          <a:p>
            <a:pPr eaLnBrk="1" hangingPunct="1">
              <a:lnSpc>
                <a:spcPct val="90000"/>
              </a:lnSpc>
            </a:pPr>
            <a:endParaRPr lang="en-US" sz="2600" dirty="0" smtClean="0"/>
          </a:p>
          <a:p>
            <a:pPr eaLnBrk="1" hangingPunct="1">
              <a:lnSpc>
                <a:spcPct val="90000"/>
              </a:lnSpc>
            </a:pPr>
            <a:endParaRPr lang="en-US" sz="2600" dirty="0"/>
          </a:p>
          <a:p>
            <a:pPr eaLnBrk="1" hangingPunct="1">
              <a:lnSpc>
                <a:spcPct val="90000"/>
              </a:lnSpc>
            </a:pPr>
            <a:endParaRPr lang="en-US" sz="2600" dirty="0" smtClean="0"/>
          </a:p>
          <a:p>
            <a:pPr eaLnBrk="1" hangingPunct="1">
              <a:lnSpc>
                <a:spcPct val="90000"/>
              </a:lnSpc>
            </a:pPr>
            <a:endParaRPr lang="en-US" sz="2600" dirty="0"/>
          </a:p>
          <a:p>
            <a:pPr eaLnBrk="1" hangingPunct="1">
              <a:lnSpc>
                <a:spcPct val="90000"/>
              </a:lnSpc>
            </a:pPr>
            <a:endParaRPr lang="en-US" sz="2600" dirty="0"/>
          </a:p>
          <a:p>
            <a:pPr eaLnBrk="1" hangingPunct="1">
              <a:lnSpc>
                <a:spcPct val="90000"/>
              </a:lnSpc>
            </a:pPr>
            <a:r>
              <a:rPr lang="en-US" sz="2600" dirty="0" smtClean="0"/>
              <a:t>Big stuff</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763588" y="695325"/>
            <a:ext cx="7620000" cy="1752600"/>
          </a:xfrm>
          <a:effectLst>
            <a:outerShdw blurRad="25400" dist="12700" dir="2700000" algn="ctr" rotWithShape="0">
              <a:schemeClr val="tx1">
                <a:alpha val="74998"/>
              </a:schemeClr>
            </a:outerShdw>
          </a:effectLst>
        </p:spPr>
        <p:txBody>
          <a:bodyPr>
            <a:normAutofit fontScale="90000"/>
          </a:bodyPr>
          <a:lstStyle/>
          <a:p>
            <a:pPr eaLnBrk="1" hangingPunct="1">
              <a:defRPr/>
            </a:pPr>
            <a:r>
              <a:rPr lang="en-US" sz="6000" b="1" dirty="0" smtClean="0">
                <a:solidFill>
                  <a:srgbClr val="E03C3C"/>
                </a:solidFill>
                <a:ea typeface="+mj-ea"/>
                <a:cs typeface="+mj-cs"/>
              </a:rPr>
              <a:t>Review and Concept Questions</a:t>
            </a:r>
            <a:endParaRPr lang="en-US" sz="4800" b="1" dirty="0">
              <a:ea typeface="+mj-ea"/>
              <a:cs typeface="+mj-cs"/>
            </a:endParaRPr>
          </a:p>
        </p:txBody>
      </p:sp>
      <p:sp>
        <p:nvSpPr>
          <p:cNvPr id="2" name="Subtitle 1"/>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3"/>
          <p:cNvSpPr>
            <a:spLocks noGrp="1" noChangeArrowheads="1"/>
          </p:cNvSpPr>
          <p:nvPr>
            <p:ph type="body" idx="1"/>
          </p:nvPr>
        </p:nvSpPr>
        <p:spPr>
          <a:xfrm>
            <a:off x="457200" y="1371600"/>
            <a:ext cx="8458200" cy="4838700"/>
          </a:xfrm>
        </p:spPr>
        <p:txBody>
          <a:bodyPr rIns="132080"/>
          <a:lstStyle/>
          <a:p>
            <a:pPr marL="649288" indent="-649288" eaLnBrk="1" hangingPunct="1">
              <a:lnSpc>
                <a:spcPct val="125000"/>
              </a:lnSpc>
              <a:buFont typeface="Wingdings" pitchFamily="1" charset="2"/>
              <a:buNone/>
            </a:pPr>
            <a:r>
              <a:rPr lang="en-US"/>
              <a:t>	The main difference between active and passive transport is</a:t>
            </a:r>
          </a:p>
          <a:p>
            <a:pPr marL="649288" indent="-649288" eaLnBrk="1" hangingPunct="1">
              <a:lnSpc>
                <a:spcPct val="125000"/>
              </a:lnSpc>
              <a:buSzPct val="99000"/>
              <a:buFont typeface="Wingdings" pitchFamily="1" charset="2"/>
              <a:buAutoNum type="alphaUcPeriod"/>
            </a:pPr>
            <a:r>
              <a:rPr lang="en-US" sz="2800"/>
              <a:t> Passive transport goes up a concentration gradient.</a:t>
            </a:r>
          </a:p>
          <a:p>
            <a:pPr marL="649288" indent="-649288" eaLnBrk="1" hangingPunct="1">
              <a:lnSpc>
                <a:spcPct val="125000"/>
              </a:lnSpc>
              <a:buSzPct val="99000"/>
              <a:buFont typeface="Wingdings" pitchFamily="1" charset="2"/>
              <a:buAutoNum type="alphaUcPeriod"/>
            </a:pPr>
            <a:r>
              <a:rPr lang="en-US" sz="2800"/>
              <a:t> Active transport goes down a concentration gradient.</a:t>
            </a:r>
          </a:p>
          <a:p>
            <a:pPr marL="649288" indent="-649288" eaLnBrk="1" hangingPunct="1">
              <a:lnSpc>
                <a:spcPct val="125000"/>
              </a:lnSpc>
              <a:buSzPct val="99000"/>
              <a:buFont typeface="Wingdings" pitchFamily="1" charset="2"/>
              <a:buAutoNum type="alphaUcPeriod"/>
            </a:pPr>
            <a:r>
              <a:rPr lang="en-US" sz="2800"/>
              <a:t> Active transport requires energy.</a:t>
            </a:r>
          </a:p>
          <a:p>
            <a:pPr marL="649288" indent="-649288" eaLnBrk="1" hangingPunct="1">
              <a:lnSpc>
                <a:spcPct val="125000"/>
              </a:lnSpc>
              <a:buSzPct val="99000"/>
              <a:buFont typeface="Wingdings" pitchFamily="1" charset="2"/>
              <a:buAutoNum type="alphaUcPeriod"/>
            </a:pPr>
            <a:r>
              <a:rPr lang="en-US" sz="2800"/>
              <a:t> Passive transport requires energy.</a:t>
            </a:r>
          </a:p>
        </p:txBody>
      </p:sp>
      <p:sp>
        <p:nvSpPr>
          <p:cNvPr id="26627" name="Rectangle 14"/>
          <p:cNvSpPr>
            <a:spLocks/>
          </p:cNvSpPr>
          <p:nvPr/>
        </p:nvSpPr>
        <p:spPr bwMode="auto">
          <a:xfrm>
            <a:off x="457200" y="552450"/>
            <a:ext cx="8242300" cy="723900"/>
          </a:xfrm>
          <a:prstGeom prst="rect">
            <a:avLst/>
          </a:prstGeom>
          <a:noFill/>
          <a:ln w="9525">
            <a:noFill/>
            <a:miter lim="800000"/>
            <a:headEnd/>
            <a:tailEnd/>
          </a:ln>
        </p:spPr>
        <p:txBody>
          <a:bodyPr lIns="0" tIns="0" rIns="40639" bIns="0" anchor="ctr">
            <a:prstTxWarp prst="textNoShape">
              <a:avLst/>
            </a:prstTxWarp>
          </a:bodyPr>
          <a:lstStyle/>
          <a:p>
            <a:pPr marL="39688" defTabSz="914400"/>
            <a:r>
              <a:rPr lang="en-US" sz="4400">
                <a:solidFill>
                  <a:srgbClr val="000000"/>
                </a:solidFill>
                <a:latin typeface="Arial" pitchFamily="1" charset="0"/>
                <a:ea typeface="Arial" pitchFamily="1" charset="0"/>
                <a:cs typeface="Arial" pitchFamily="1" charset="0"/>
                <a:sym typeface="Arial" pitchFamily="1" charset="0"/>
              </a:rPr>
              <a:t>Concept Quiz</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3"/>
          <p:cNvSpPr>
            <a:spLocks noGrp="1" noChangeArrowheads="1"/>
          </p:cNvSpPr>
          <p:nvPr>
            <p:ph type="title"/>
          </p:nvPr>
        </p:nvSpPr>
        <p:spPr>
          <a:xfrm>
            <a:off x="457200" y="0"/>
            <a:ext cx="8229600" cy="2039938"/>
          </a:xfrm>
        </p:spPr>
        <p:txBody>
          <a:bodyPr rIns="132080"/>
          <a:lstStyle/>
          <a:p>
            <a:pPr eaLnBrk="1" hangingPunct="1"/>
            <a:r>
              <a:rPr lang="en-US"/>
              <a:t>Concept Quiz</a:t>
            </a:r>
          </a:p>
        </p:txBody>
      </p:sp>
      <p:sp>
        <p:nvSpPr>
          <p:cNvPr id="30723" name="Rectangle 14"/>
          <p:cNvSpPr>
            <a:spLocks noGrp="1" noChangeArrowheads="1"/>
          </p:cNvSpPr>
          <p:nvPr>
            <p:ph type="body" idx="1"/>
          </p:nvPr>
        </p:nvSpPr>
        <p:spPr>
          <a:xfrm>
            <a:off x="457200" y="1524000"/>
            <a:ext cx="8229600" cy="3441700"/>
          </a:xfrm>
        </p:spPr>
        <p:txBody>
          <a:bodyPr rIns="132080"/>
          <a:lstStyle/>
          <a:p>
            <a:pPr marL="649288" indent="-649288" eaLnBrk="1" hangingPunct="1">
              <a:buFont typeface="Wingdings" pitchFamily="1" charset="2"/>
              <a:buNone/>
            </a:pPr>
            <a:r>
              <a:rPr lang="en-US"/>
              <a:t>	__________ involves the ingestion of specific molecules by the membrane</a:t>
            </a:r>
          </a:p>
          <a:p>
            <a:pPr marL="649288" indent="-649288" eaLnBrk="1" hangingPunct="1">
              <a:buFont typeface="Wingdings" pitchFamily="1" charset="2"/>
              <a:buNone/>
            </a:pPr>
            <a:r>
              <a:rPr lang="en-US"/>
              <a:t>	A. Endocytosis </a:t>
            </a:r>
          </a:p>
          <a:p>
            <a:pPr marL="649288" indent="-649288" eaLnBrk="1" hangingPunct="1">
              <a:buFont typeface="Wingdings" pitchFamily="1" charset="2"/>
              <a:buNone/>
            </a:pPr>
            <a:r>
              <a:rPr lang="en-US"/>
              <a:t>	B. Pinocytosis</a:t>
            </a:r>
          </a:p>
          <a:p>
            <a:pPr marL="649288" indent="-649288" eaLnBrk="1" hangingPunct="1">
              <a:buFont typeface="Wingdings" pitchFamily="1" charset="2"/>
              <a:buNone/>
            </a:pPr>
            <a:r>
              <a:rPr lang="en-US"/>
              <a:t>	C. Exocytosis</a:t>
            </a:r>
          </a:p>
          <a:p>
            <a:pPr marL="649288" indent="-649288" eaLnBrk="1" hangingPunct="1">
              <a:buFont typeface="Wingdings" pitchFamily="1" charset="2"/>
              <a:buNone/>
            </a:pPr>
            <a:r>
              <a:rPr lang="en-US"/>
              <a:t>	D. Receptor‑mediated endocytosis</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Plasma Membrane: the bouncer</a:t>
            </a:r>
            <a:br>
              <a:rPr lang="en-US" dirty="0" smtClean="0"/>
            </a:br>
            <a:r>
              <a:rPr lang="en-US" sz="3600" dirty="0" smtClean="0"/>
              <a:t>(controls who gets in and who leaves)</a:t>
            </a:r>
            <a:endParaRPr lang="en-US" sz="3600" dirty="0"/>
          </a:p>
        </p:txBody>
      </p:sp>
      <p:sp>
        <p:nvSpPr>
          <p:cNvPr id="18434" name="Content Placeholder 2"/>
          <p:cNvSpPr>
            <a:spLocks noGrp="1"/>
          </p:cNvSpPr>
          <p:nvPr>
            <p:ph idx="1"/>
          </p:nvPr>
        </p:nvSpPr>
        <p:spPr>
          <a:xfrm>
            <a:off x="390525" y="1143000"/>
            <a:ext cx="8229600" cy="1666875"/>
          </a:xfrm>
        </p:spPr>
        <p:txBody>
          <a:bodyPr/>
          <a:lstStyle/>
          <a:p>
            <a:pPr eaLnBrk="1" hangingPunct="1"/>
            <a:endParaRPr lang="en-US" sz="2800" dirty="0" smtClean="0"/>
          </a:p>
          <a:p>
            <a:pPr marL="0" indent="0" eaLnBrk="1" hangingPunct="1">
              <a:buNone/>
            </a:pPr>
            <a:r>
              <a:rPr lang="en-US" sz="2800" dirty="0" smtClean="0"/>
              <a:t>plasma membrane is </a:t>
            </a:r>
            <a:r>
              <a:rPr lang="en-US" sz="2800" b="1" dirty="0" smtClean="0"/>
              <a:t>selectively permeable </a:t>
            </a:r>
          </a:p>
          <a:p>
            <a:pPr lvl="1" eaLnBrk="1" hangingPunct="1"/>
            <a:r>
              <a:rPr lang="en-US" sz="2400" dirty="0" smtClean="0"/>
              <a:t>Only lets some substances to enter or leave cell</a:t>
            </a:r>
          </a:p>
          <a:p>
            <a:pPr lvl="1" eaLnBrk="1" hangingPunct="1"/>
            <a:r>
              <a:rPr lang="en-US" sz="2400" dirty="0" smtClean="0"/>
              <a:t>Keeps inside of cell different from outside</a:t>
            </a:r>
          </a:p>
          <a:p>
            <a:pPr eaLnBrk="1" hangingPunct="1"/>
            <a:endParaRPr lang="en-US" sz="2800" dirty="0" smtClean="0"/>
          </a:p>
        </p:txBody>
      </p:sp>
      <p:pic>
        <p:nvPicPr>
          <p:cNvPr id="4" name="Picture 2" descr="figure_07_01a"/>
          <p:cNvPicPr>
            <a:picLocks noChangeAspect="1" noChangeArrowheads="1"/>
          </p:cNvPicPr>
          <p:nvPr/>
        </p:nvPicPr>
        <p:blipFill rotWithShape="1">
          <a:blip r:embed="rId3"/>
          <a:srcRect b="10759"/>
          <a:stretch/>
        </p:blipFill>
        <p:spPr bwMode="auto">
          <a:xfrm>
            <a:off x="1088544" y="3157569"/>
            <a:ext cx="7002943" cy="3348005"/>
          </a:xfrm>
          <a:prstGeom prst="rect">
            <a:avLst/>
          </a:prstGeom>
          <a:noFill/>
          <a:ln w="9525">
            <a:noFill/>
            <a:miter lim="800000"/>
            <a:headEnd/>
            <a:tailEnd/>
          </a:ln>
          <a:effectLst/>
        </p:spPr>
      </p:pic>
    </p:spTree>
    <p:extLst>
      <p:ext uri="{BB962C8B-B14F-4D97-AF65-F5344CB8AC3E}">
        <p14:creationId xmlns:p14="http://schemas.microsoft.com/office/powerpoint/2010/main" val="4550666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763588" y="2993571"/>
            <a:ext cx="7923212" cy="1752600"/>
          </a:xfrm>
          <a:effectLst>
            <a:outerShdw blurRad="25400" dist="12700" dir="2700000" algn="ctr" rotWithShape="0">
              <a:schemeClr val="tx1">
                <a:alpha val="74998"/>
              </a:schemeClr>
            </a:outerShdw>
          </a:effectLst>
        </p:spPr>
        <p:txBody>
          <a:bodyPr>
            <a:normAutofit fontScale="90000"/>
          </a:bodyPr>
          <a:lstStyle/>
          <a:p>
            <a:pPr algn="ctr" eaLnBrk="1" hangingPunct="1">
              <a:defRPr/>
            </a:pPr>
            <a:r>
              <a:rPr lang="en-US" sz="6000" b="1" dirty="0" smtClean="0">
                <a:solidFill>
                  <a:srgbClr val="E03C3C"/>
                </a:solidFill>
                <a:ea typeface="+mj-ea"/>
                <a:cs typeface="+mj-cs"/>
              </a:rPr>
              <a:t>Free Biology Tutoring</a:t>
            </a:r>
            <a:endParaRPr lang="en-US" sz="4800" b="1" dirty="0">
              <a:ea typeface="+mj-ea"/>
              <a:cs typeface="+mj-cs"/>
            </a:endParaRPr>
          </a:p>
        </p:txBody>
      </p:sp>
      <p:sp>
        <p:nvSpPr>
          <p:cNvPr id="14339" name="Rectangle 3"/>
          <p:cNvSpPr>
            <a:spLocks noGrp="1" noChangeArrowheads="1"/>
          </p:cNvSpPr>
          <p:nvPr>
            <p:ph type="subTitle" idx="1"/>
          </p:nvPr>
        </p:nvSpPr>
        <p:spPr>
          <a:xfrm>
            <a:off x="0" y="783771"/>
            <a:ext cx="8839200" cy="2209800"/>
          </a:xfrm>
        </p:spPr>
        <p:txBody>
          <a:bodyPr rtlCol="0">
            <a:normAutofit/>
          </a:bodyPr>
          <a:lstStyle/>
          <a:p>
            <a:pPr eaLnBrk="1" fontAlgn="auto" hangingPunct="1">
              <a:lnSpc>
                <a:spcPct val="90000"/>
              </a:lnSpc>
              <a:spcAft>
                <a:spcPts val="0"/>
              </a:spcAft>
              <a:defRPr/>
            </a:pPr>
            <a:r>
              <a:rPr lang="en-US" sz="2800" b="1" dirty="0" smtClean="0"/>
              <a:t>Not Happy with your grade?</a:t>
            </a:r>
          </a:p>
          <a:p>
            <a:pPr eaLnBrk="1" fontAlgn="auto" hangingPunct="1">
              <a:lnSpc>
                <a:spcPct val="90000"/>
              </a:lnSpc>
              <a:spcAft>
                <a:spcPts val="0"/>
              </a:spcAft>
              <a:defRPr/>
            </a:pPr>
            <a:r>
              <a:rPr lang="en-US" sz="2800" b="1" dirty="0" smtClean="0"/>
              <a:t>Not understanding the material?</a:t>
            </a:r>
          </a:p>
          <a:p>
            <a:pPr eaLnBrk="1" fontAlgn="auto" hangingPunct="1">
              <a:lnSpc>
                <a:spcPct val="90000"/>
              </a:lnSpc>
              <a:spcAft>
                <a:spcPts val="0"/>
              </a:spcAft>
              <a:defRPr/>
            </a:pPr>
            <a:r>
              <a:rPr lang="en-US" sz="2800" b="1" dirty="0" smtClean="0"/>
              <a:t>Remember that the TLCC has </a:t>
            </a:r>
            <a:endParaRPr lang="en-US" sz="2800" dirty="0"/>
          </a:p>
        </p:txBody>
      </p:sp>
    </p:spTree>
    <p:extLst>
      <p:ext uri="{BB962C8B-B14F-4D97-AF65-F5344CB8AC3E}">
        <p14:creationId xmlns:p14="http://schemas.microsoft.com/office/powerpoint/2010/main" val="4521396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0" y="274638"/>
            <a:ext cx="9144000" cy="1143000"/>
          </a:xfrm>
        </p:spPr>
        <p:txBody>
          <a:bodyPr/>
          <a:lstStyle/>
          <a:p>
            <a:pPr eaLnBrk="1" hangingPunct="1"/>
            <a:r>
              <a:rPr lang="en-US" sz="4000" dirty="0" smtClean="0"/>
              <a:t>Types of Transport</a:t>
            </a:r>
          </a:p>
        </p:txBody>
      </p:sp>
      <p:sp>
        <p:nvSpPr>
          <p:cNvPr id="22530" name="Content Placeholder 2"/>
          <p:cNvSpPr>
            <a:spLocks noGrp="1"/>
          </p:cNvSpPr>
          <p:nvPr>
            <p:ph idx="1"/>
          </p:nvPr>
        </p:nvSpPr>
        <p:spPr/>
        <p:txBody>
          <a:bodyPr/>
          <a:lstStyle/>
          <a:p>
            <a:pPr eaLnBrk="1" hangingPunct="1"/>
            <a:r>
              <a:rPr lang="en-US" dirty="0" smtClean="0"/>
              <a:t>Passive transport – no energy needed</a:t>
            </a:r>
          </a:p>
          <a:p>
            <a:pPr eaLnBrk="1" hangingPunct="1"/>
            <a:r>
              <a:rPr lang="en-US" dirty="0" smtClean="0">
                <a:solidFill>
                  <a:srgbClr val="FF0000"/>
                </a:solidFill>
              </a:rPr>
              <a:t>A</a:t>
            </a:r>
            <a:r>
              <a:rPr lang="en-US" dirty="0" smtClean="0"/>
              <a:t>ctive transport – needs energy (</a:t>
            </a:r>
            <a:r>
              <a:rPr lang="en-US" dirty="0" smtClean="0">
                <a:solidFill>
                  <a:srgbClr val="FF0000"/>
                </a:solidFill>
              </a:rPr>
              <a:t>A</a:t>
            </a:r>
            <a:r>
              <a:rPr lang="en-US" dirty="0" smtClean="0"/>
              <a:t>TP)</a:t>
            </a:r>
          </a:p>
          <a:p>
            <a:pPr lvl="1" eaLnBrk="1" hangingPunct="1"/>
            <a:r>
              <a:rPr lang="en-US" dirty="0" smtClean="0"/>
              <a:t>Putting molecules into a concentrated area</a:t>
            </a:r>
          </a:p>
          <a:p>
            <a:pPr lvl="1" eaLnBrk="1" hangingPunct="1"/>
            <a:endParaRPr lang="en-US" dirty="0"/>
          </a:p>
          <a:p>
            <a:pPr marL="457200" lvl="1" indent="0" eaLnBrk="1" hangingPunct="1">
              <a:buNone/>
            </a:pPr>
            <a:r>
              <a:rPr lang="en-US" dirty="0" smtClean="0"/>
              <a:t>Subway example</a:t>
            </a:r>
          </a:p>
          <a:p>
            <a:pPr eaLnBrk="1" hangingPunct="1"/>
            <a:endParaRPr lang="en-US"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9" name="Picture 3" descr="figure_07_02"/>
          <p:cNvPicPr>
            <a:picLocks noChangeAspect="1" noChangeArrowheads="1"/>
          </p:cNvPicPr>
          <p:nvPr/>
        </p:nvPicPr>
        <p:blipFill>
          <a:blip r:embed="rId3"/>
          <a:srcRect/>
          <a:stretch>
            <a:fillRect/>
          </a:stretch>
        </p:blipFill>
        <p:spPr bwMode="auto">
          <a:xfrm>
            <a:off x="1047750" y="209550"/>
            <a:ext cx="7048500" cy="64389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0" y="274638"/>
            <a:ext cx="9144000" cy="1143000"/>
          </a:xfrm>
        </p:spPr>
        <p:txBody>
          <a:bodyPr/>
          <a:lstStyle/>
          <a:p>
            <a:pPr eaLnBrk="1" hangingPunct="1"/>
            <a:r>
              <a:rPr lang="en-US" sz="4000" dirty="0" smtClean="0"/>
              <a:t>Diffusion: passive transport</a:t>
            </a:r>
          </a:p>
        </p:txBody>
      </p:sp>
      <p:sp>
        <p:nvSpPr>
          <p:cNvPr id="24578" name="Content Placeholder 2"/>
          <p:cNvSpPr>
            <a:spLocks noGrp="1"/>
          </p:cNvSpPr>
          <p:nvPr>
            <p:ph idx="1"/>
          </p:nvPr>
        </p:nvSpPr>
        <p:spPr/>
        <p:txBody>
          <a:bodyPr/>
          <a:lstStyle/>
          <a:p>
            <a:pPr eaLnBrk="1" hangingPunct="1"/>
            <a:r>
              <a:rPr lang="en-US" sz="3000" dirty="0" smtClean="0"/>
              <a:t>Stuff moves from concentrated (crowded) area to one that is less crowded </a:t>
            </a:r>
            <a:r>
              <a:rPr lang="en-US" sz="3000" dirty="0" smtClean="0">
                <a:solidFill>
                  <a:srgbClr val="FF0000"/>
                </a:solidFill>
              </a:rPr>
              <a:t>with same kind of stuff</a:t>
            </a:r>
          </a:p>
          <a:p>
            <a:pPr eaLnBrk="1" hangingPunct="1"/>
            <a:r>
              <a:rPr lang="en-US" sz="3000" b="1" dirty="0" smtClean="0"/>
              <a:t>Diffusion</a:t>
            </a:r>
            <a:r>
              <a:rPr lang="en-US" sz="3000" dirty="0" smtClean="0"/>
              <a:t> stops if you reach equilibrium (same inside and out</a:t>
            </a:r>
          </a:p>
          <a:p>
            <a:pPr eaLnBrk="1" hangingPunct="1"/>
            <a:r>
              <a:rPr lang="en-US" sz="3000" dirty="0" smtClean="0"/>
              <a:t>Small things diffuse faster than larger substances</a:t>
            </a:r>
          </a:p>
          <a:p>
            <a:pPr eaLnBrk="1" hangingPunct="1"/>
            <a:r>
              <a:rPr lang="en-US" sz="3000" dirty="0" smtClean="0"/>
              <a:t>Heat increases the rate of diffusion</a:t>
            </a:r>
          </a:p>
          <a:p>
            <a:pPr eaLnBrk="1" hangingPunct="1"/>
            <a:r>
              <a:rPr lang="en-US" sz="3000" dirty="0" smtClean="0"/>
              <a:t>Bigger difference = faster diffusion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descr="figure_07_03"/>
          <p:cNvPicPr>
            <a:picLocks noChangeAspect="1" noChangeArrowheads="1"/>
          </p:cNvPicPr>
          <p:nvPr/>
        </p:nvPicPr>
        <p:blipFill>
          <a:blip r:embed="rId3"/>
          <a:srcRect/>
          <a:stretch>
            <a:fillRect/>
          </a:stretch>
        </p:blipFill>
        <p:spPr bwMode="auto">
          <a:xfrm>
            <a:off x="1447800" y="215900"/>
            <a:ext cx="6257925"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0" y="274638"/>
            <a:ext cx="9144000" cy="1143000"/>
          </a:xfrm>
        </p:spPr>
        <p:txBody>
          <a:bodyPr/>
          <a:lstStyle/>
          <a:p>
            <a:pPr eaLnBrk="1" hangingPunct="1"/>
            <a:r>
              <a:rPr lang="en-US" sz="4000" dirty="0" smtClean="0"/>
              <a:t>Speed of Diffusion</a:t>
            </a:r>
          </a:p>
        </p:txBody>
      </p:sp>
      <p:sp>
        <p:nvSpPr>
          <p:cNvPr id="24578" name="Content Placeholder 2"/>
          <p:cNvSpPr>
            <a:spLocks noGrp="1"/>
          </p:cNvSpPr>
          <p:nvPr>
            <p:ph idx="1"/>
          </p:nvPr>
        </p:nvSpPr>
        <p:spPr/>
        <p:txBody>
          <a:bodyPr/>
          <a:lstStyle/>
          <a:p>
            <a:pPr eaLnBrk="1" hangingPunct="1"/>
            <a:r>
              <a:rPr lang="en-US" sz="3000" dirty="0" smtClean="0"/>
              <a:t>Small things diffuse faster than big ones</a:t>
            </a:r>
          </a:p>
          <a:p>
            <a:pPr eaLnBrk="1" hangingPunct="1"/>
            <a:endParaRPr lang="en-US" sz="3000" dirty="0" smtClean="0"/>
          </a:p>
          <a:p>
            <a:pPr eaLnBrk="1" hangingPunct="1"/>
            <a:r>
              <a:rPr lang="en-US" sz="3000" dirty="0"/>
              <a:t>Bigger difference = faster </a:t>
            </a:r>
            <a:r>
              <a:rPr lang="en-US" sz="3000" dirty="0" smtClean="0"/>
              <a:t>diffusion</a:t>
            </a:r>
          </a:p>
          <a:p>
            <a:pPr eaLnBrk="1" hangingPunct="1"/>
            <a:endParaRPr lang="en-US" sz="3000" dirty="0"/>
          </a:p>
          <a:p>
            <a:pPr eaLnBrk="1" hangingPunct="1"/>
            <a:r>
              <a:rPr lang="en-US" sz="3000" dirty="0" smtClean="0"/>
              <a:t>Heat increases the rate of diffusion</a:t>
            </a:r>
          </a:p>
          <a:p>
            <a:pPr marL="857250" lvl="2" indent="0" eaLnBrk="1" hangingPunct="1">
              <a:buNone/>
            </a:pPr>
            <a:r>
              <a:rPr lang="en-US" sz="2200" dirty="0" smtClean="0"/>
              <a:t>Why?  (hot molecules move faster)</a:t>
            </a:r>
          </a:p>
          <a:p>
            <a:pPr eaLnBrk="1" hangingPunct="1"/>
            <a:endParaRPr lang="en-US" sz="3000" dirty="0" smtClean="0"/>
          </a:p>
        </p:txBody>
      </p:sp>
    </p:spTree>
    <p:extLst>
      <p:ext uri="{BB962C8B-B14F-4D97-AF65-F5344CB8AC3E}">
        <p14:creationId xmlns:p14="http://schemas.microsoft.com/office/powerpoint/2010/main" val="1554963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US" sz="4000" dirty="0" smtClean="0"/>
              <a:t>Simple Diffusion  </a:t>
            </a:r>
            <a:br>
              <a:rPr lang="en-US" sz="4000" dirty="0" smtClean="0"/>
            </a:br>
            <a:r>
              <a:rPr lang="en-US" sz="3200" dirty="0"/>
              <a:t>(</a:t>
            </a:r>
            <a:r>
              <a:rPr lang="en-US" sz="3200" dirty="0" smtClean="0"/>
              <a:t>don’t need transport proteins)</a:t>
            </a:r>
          </a:p>
        </p:txBody>
      </p:sp>
      <p:sp>
        <p:nvSpPr>
          <p:cNvPr id="26626" name="Content Placeholder 2"/>
          <p:cNvSpPr>
            <a:spLocks noGrp="1"/>
          </p:cNvSpPr>
          <p:nvPr>
            <p:ph idx="1"/>
          </p:nvPr>
        </p:nvSpPr>
        <p:spPr>
          <a:xfrm>
            <a:off x="457201" y="1600200"/>
            <a:ext cx="6800850" cy="4525963"/>
          </a:xfrm>
        </p:spPr>
        <p:txBody>
          <a:bodyPr/>
          <a:lstStyle/>
          <a:p>
            <a:pPr eaLnBrk="1" hangingPunct="1"/>
            <a:r>
              <a:rPr lang="en-US" dirty="0"/>
              <a:t>Some </a:t>
            </a:r>
            <a:r>
              <a:rPr lang="en-US" dirty="0" smtClean="0"/>
              <a:t>small stuff goes straight through </a:t>
            </a:r>
            <a:r>
              <a:rPr lang="en-US" dirty="0"/>
              <a:t>the Phospholipid </a:t>
            </a:r>
            <a:r>
              <a:rPr lang="en-US" dirty="0" smtClean="0"/>
              <a:t>Bilayer </a:t>
            </a:r>
          </a:p>
          <a:p>
            <a:pPr lvl="1" eaLnBrk="1" hangingPunct="1"/>
            <a:r>
              <a:rPr lang="en-US" dirty="0" smtClean="0"/>
              <a:t>Doesn’t need transport protein</a:t>
            </a:r>
          </a:p>
          <a:p>
            <a:pPr lvl="1" eaLnBrk="1" hangingPunct="1"/>
            <a:r>
              <a:rPr lang="en-US" dirty="0" smtClean="0"/>
              <a:t>Examples: H2O, O2, CO2</a:t>
            </a:r>
          </a:p>
          <a:p>
            <a:pPr eaLnBrk="1" hangingPunct="1"/>
            <a:endParaRPr lang="en-US" dirty="0" smtClean="0"/>
          </a:p>
          <a:p>
            <a:pPr eaLnBrk="1" hangingPunct="1"/>
            <a:r>
              <a:rPr lang="en-US" dirty="0" smtClean="0"/>
              <a:t>hydrophobic molecules also go through </a:t>
            </a:r>
            <a:endParaRPr lang="en-US" dirty="0"/>
          </a:p>
          <a:p>
            <a:pPr lvl="1" eaLnBrk="1" hangingPunct="1"/>
            <a:r>
              <a:rPr lang="en-US" dirty="0" smtClean="0"/>
              <a:t>Why (middle of membrane is hydrophobic)</a:t>
            </a:r>
          </a:p>
          <a:p>
            <a:pPr lvl="1" eaLnBrk="1" hangingPunct="1"/>
            <a:r>
              <a:rPr lang="en-US" dirty="0" smtClean="0"/>
              <a:t>Oil/water</a:t>
            </a:r>
          </a:p>
        </p:txBody>
      </p:sp>
      <p:pic>
        <p:nvPicPr>
          <p:cNvPr id="5" name="Picture 2" descr="figure_07_06_01"/>
          <p:cNvPicPr>
            <a:picLocks noChangeAspect="1" noChangeArrowheads="1"/>
          </p:cNvPicPr>
          <p:nvPr/>
        </p:nvPicPr>
        <p:blipFill rotWithShape="1">
          <a:blip r:embed="rId2"/>
          <a:srcRect l="18310" t="27681" r="55452" b="27886"/>
          <a:stretch/>
        </p:blipFill>
        <p:spPr bwMode="auto">
          <a:xfrm>
            <a:off x="6491287" y="1524000"/>
            <a:ext cx="2238375" cy="276225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Pixel">
  <a:themeElements>
    <a:clrScheme name="">
      <a:dk1>
        <a:srgbClr val="000000"/>
      </a:dk1>
      <a:lt1>
        <a:srgbClr val="FFFFFF"/>
      </a:lt1>
      <a:dk2>
        <a:srgbClr val="000000"/>
      </a:dk2>
      <a:lt2>
        <a:srgbClr val="1F431F"/>
      </a:lt2>
      <a:accent1>
        <a:srgbClr val="84B43A"/>
      </a:accent1>
      <a:accent2>
        <a:srgbClr val="1F431F"/>
      </a:accent2>
      <a:accent3>
        <a:srgbClr val="FFFFFF"/>
      </a:accent3>
      <a:accent4>
        <a:srgbClr val="000000"/>
      </a:accent4>
      <a:accent5>
        <a:srgbClr val="C2D6AE"/>
      </a:accent5>
      <a:accent6>
        <a:srgbClr val="1B3C1B"/>
      </a:accent6>
      <a:hlink>
        <a:srgbClr val="84B43A"/>
      </a:hlink>
      <a:folHlink>
        <a:srgbClr val="326C32"/>
      </a:folHlink>
    </a:clrScheme>
    <a:fontScheme name="3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CC00"/>
        </a:solidFill>
        <a:ln w="9525" cap="flat" cmpd="sng" algn="ctr">
          <a:solidFill>
            <a:srgbClr val="0033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3300"/>
            </a:solidFill>
            <a:effectLst/>
            <a:latin typeface="Arial" charset="0"/>
            <a:sym typeface="Arial" charset="0"/>
          </a:defRPr>
        </a:defPPr>
      </a:lstStyle>
    </a:spDef>
    <a:lnDef>
      <a:spPr bwMode="auto">
        <a:xfrm>
          <a:off x="0" y="0"/>
          <a:ext cx="1" cy="1"/>
        </a:xfrm>
        <a:custGeom>
          <a:avLst/>
          <a:gdLst/>
          <a:ahLst/>
          <a:cxnLst/>
          <a:rect l="0" t="0" r="0" b="0"/>
          <a:pathLst/>
        </a:custGeom>
        <a:solidFill>
          <a:srgbClr val="CCCC00"/>
        </a:solidFill>
        <a:ln w="9525" cap="flat" cmpd="sng" algn="ctr">
          <a:solidFill>
            <a:srgbClr val="0033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3300"/>
            </a:solidFill>
            <a:effectLst/>
            <a:latin typeface="Arial" charset="0"/>
            <a:sym typeface="Arial" charset="0"/>
          </a:defRPr>
        </a:defPPr>
      </a:lstStyle>
    </a:lnDef>
  </a:objectDefaults>
  <a:extraClrSchemeLst>
    <a:extraClrScheme>
      <a:clrScheme name="3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3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3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3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3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3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3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3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3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3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3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3_Pixel 13">
        <a:dk1>
          <a:srgbClr val="000000"/>
        </a:dk1>
        <a:lt1>
          <a:srgbClr val="FFFFFF"/>
        </a:lt1>
        <a:dk2>
          <a:srgbClr val="000000"/>
        </a:dk2>
        <a:lt2>
          <a:srgbClr val="F78222"/>
        </a:lt2>
        <a:accent1>
          <a:srgbClr val="FFCC99"/>
        </a:accent1>
        <a:accent2>
          <a:srgbClr val="F78222"/>
        </a:accent2>
        <a:accent3>
          <a:srgbClr val="FFFFFF"/>
        </a:accent3>
        <a:accent4>
          <a:srgbClr val="000000"/>
        </a:accent4>
        <a:accent5>
          <a:srgbClr val="FFE2CA"/>
        </a:accent5>
        <a:accent6>
          <a:srgbClr val="E0751E"/>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3_Pixel 14">
        <a:dk1>
          <a:srgbClr val="F78222"/>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15">
        <a:dk1>
          <a:srgbClr val="F78222"/>
        </a:dk1>
        <a:lt1>
          <a:srgbClr val="FFFFFF"/>
        </a:lt1>
        <a:dk2>
          <a:srgbClr val="330000"/>
        </a:dk2>
        <a:lt2>
          <a:srgbClr val="FFFFFF"/>
        </a:lt2>
        <a:accent1>
          <a:srgbClr val="F78222"/>
        </a:accent1>
        <a:accent2>
          <a:srgbClr val="9E2A06"/>
        </a:accent2>
        <a:accent3>
          <a:srgbClr val="ADAAAA"/>
        </a:accent3>
        <a:accent4>
          <a:srgbClr val="DADADA"/>
        </a:accent4>
        <a:accent5>
          <a:srgbClr val="FAC1AB"/>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16">
        <a:dk1>
          <a:srgbClr val="F78222"/>
        </a:dk1>
        <a:lt1>
          <a:srgbClr val="FFFFFF"/>
        </a:lt1>
        <a:dk2>
          <a:srgbClr val="0C0E0B"/>
        </a:dk2>
        <a:lt2>
          <a:srgbClr val="FFFFFF"/>
        </a:lt2>
        <a:accent1>
          <a:srgbClr val="F78222"/>
        </a:accent1>
        <a:accent2>
          <a:srgbClr val="1F431F"/>
        </a:accent2>
        <a:accent3>
          <a:srgbClr val="AAAAAA"/>
        </a:accent3>
        <a:accent4>
          <a:srgbClr val="DADADA"/>
        </a:accent4>
        <a:accent5>
          <a:srgbClr val="FAC1AB"/>
        </a:accent5>
        <a:accent6>
          <a:srgbClr val="1B3C1B"/>
        </a:accent6>
        <a:hlink>
          <a:srgbClr val="84B43A"/>
        </a:hlink>
        <a:folHlink>
          <a:srgbClr val="326C32"/>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4338</TotalTime>
  <Words>1283</Words>
  <Application>Microsoft Office PowerPoint</Application>
  <PresentationFormat>On-screen Show (4:3)</PresentationFormat>
  <Paragraphs>181</Paragraphs>
  <Slides>30</Slides>
  <Notes>20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ＭＳ Ｐゴシック</vt:lpstr>
      <vt:lpstr>Arial</vt:lpstr>
      <vt:lpstr>Arial Black</vt:lpstr>
      <vt:lpstr>Calibri</vt:lpstr>
      <vt:lpstr>Times New Roman</vt:lpstr>
      <vt:lpstr>Wingdings</vt:lpstr>
      <vt:lpstr>Office Theme</vt:lpstr>
      <vt:lpstr>3_Pixel</vt:lpstr>
      <vt:lpstr>Log into PAL</vt:lpstr>
      <vt:lpstr>Plasma Membrane: the bouncer (controls who gets in and who leaves)</vt:lpstr>
      <vt:lpstr>Plasma Membrane: the bouncer (controls who gets in and who leaves)</vt:lpstr>
      <vt:lpstr>Types of Transport</vt:lpstr>
      <vt:lpstr>PowerPoint Presentation</vt:lpstr>
      <vt:lpstr>Diffusion: passive transport</vt:lpstr>
      <vt:lpstr>PowerPoint Presentation</vt:lpstr>
      <vt:lpstr>Speed of Diffusion</vt:lpstr>
      <vt:lpstr>Simple Diffusion   (don’t need transport proteins)</vt:lpstr>
      <vt:lpstr>Osmosis: movement of water</vt:lpstr>
      <vt:lpstr>Osmosis</vt:lpstr>
      <vt:lpstr>PowerPoint Presentation</vt:lpstr>
      <vt:lpstr>Turgor Pressure</vt:lpstr>
      <vt:lpstr>PowerPoint Presentation</vt:lpstr>
      <vt:lpstr>Facilitated Diffusion</vt:lpstr>
      <vt:lpstr>Passive Transport: Channel Proteins</vt:lpstr>
      <vt:lpstr>Passive Transport: Carrier Proteins</vt:lpstr>
      <vt:lpstr>PowerPoint Presentation</vt:lpstr>
      <vt:lpstr>Active Transport (Active Carrier Proteins)</vt:lpstr>
      <vt:lpstr>PowerPoint Presentation</vt:lpstr>
      <vt:lpstr>PowerPoint Presentation</vt:lpstr>
      <vt:lpstr>PowerPoint Presentation</vt:lpstr>
      <vt:lpstr>Exocytosis: getting stuff out</vt:lpstr>
      <vt:lpstr>PowerPoint Presentation</vt:lpstr>
      <vt:lpstr>Endocytosis: three names</vt:lpstr>
      <vt:lpstr>PowerPoint Presentation</vt:lpstr>
      <vt:lpstr>Review and Concept Questions</vt:lpstr>
      <vt:lpstr>PowerPoint Presentation</vt:lpstr>
      <vt:lpstr>Concept Quiz</vt:lpstr>
      <vt:lpstr>Free Biology Tutoring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Stem Cells, Cancer, and Human Health</dc:title>
  <dc:creator>Patrick Shriner</dc:creator>
  <cp:lastModifiedBy>Joey Maier</cp:lastModifiedBy>
  <cp:revision>222</cp:revision>
  <dcterms:created xsi:type="dcterms:W3CDTF">2012-05-18T22:42:51Z</dcterms:created>
  <dcterms:modified xsi:type="dcterms:W3CDTF">2014-02-05T17:55:42Z</dcterms:modified>
</cp:coreProperties>
</file>