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51"/>
  </p:notesMasterIdLst>
  <p:sldIdLst>
    <p:sldId id="394" r:id="rId3"/>
    <p:sldId id="384" r:id="rId4"/>
    <p:sldId id="380" r:id="rId5"/>
    <p:sldId id="381" r:id="rId6"/>
    <p:sldId id="382" r:id="rId7"/>
    <p:sldId id="383" r:id="rId8"/>
    <p:sldId id="385" r:id="rId9"/>
    <p:sldId id="388" r:id="rId10"/>
    <p:sldId id="387" r:id="rId11"/>
    <p:sldId id="379" r:id="rId12"/>
    <p:sldId id="389" r:id="rId13"/>
    <p:sldId id="262" r:id="rId14"/>
    <p:sldId id="275" r:id="rId15"/>
    <p:sldId id="390" r:id="rId16"/>
    <p:sldId id="335" r:id="rId17"/>
    <p:sldId id="391" r:id="rId18"/>
    <p:sldId id="265" r:id="rId19"/>
    <p:sldId id="336" r:id="rId20"/>
    <p:sldId id="356" r:id="rId21"/>
    <p:sldId id="276" r:id="rId22"/>
    <p:sldId id="357" r:id="rId23"/>
    <p:sldId id="266" r:id="rId24"/>
    <p:sldId id="358" r:id="rId25"/>
    <p:sldId id="267" r:id="rId26"/>
    <p:sldId id="359" r:id="rId27"/>
    <p:sldId id="294" r:id="rId28"/>
    <p:sldId id="360" r:id="rId29"/>
    <p:sldId id="277" r:id="rId30"/>
    <p:sldId id="361" r:id="rId31"/>
    <p:sldId id="268" r:id="rId32"/>
    <p:sldId id="362" r:id="rId33"/>
    <p:sldId id="392" r:id="rId34"/>
    <p:sldId id="393" r:id="rId35"/>
    <p:sldId id="363" r:id="rId36"/>
    <p:sldId id="271" r:id="rId37"/>
    <p:sldId id="364" r:id="rId38"/>
    <p:sldId id="365" r:id="rId39"/>
    <p:sldId id="366" r:id="rId40"/>
    <p:sldId id="301" r:id="rId41"/>
    <p:sldId id="367" r:id="rId42"/>
    <p:sldId id="303" r:id="rId43"/>
    <p:sldId id="368" r:id="rId44"/>
    <p:sldId id="369" r:id="rId45"/>
    <p:sldId id="343" r:id="rId46"/>
    <p:sldId id="371" r:id="rId47"/>
    <p:sldId id="372" r:id="rId48"/>
    <p:sldId id="373" r:id="rId49"/>
    <p:sldId id="395" r:id="rId50"/>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 editor" initials="C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63" autoAdjust="0"/>
    <p:restoredTop sz="96434" autoAdjust="0"/>
  </p:normalViewPr>
  <p:slideViewPr>
    <p:cSldViewPr snapToGrid="0" snapToObjects="1">
      <p:cViewPr>
        <p:scale>
          <a:sx n="97" d="100"/>
          <a:sy n="97" d="100"/>
        </p:scale>
        <p:origin x="-114" y="-3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72"/>
    </p:cViewPr>
  </p:sorterViewPr>
  <p:notesViewPr>
    <p:cSldViewPr snapToGrid="0" snapToObjects="1">
      <p:cViewPr varScale="1">
        <p:scale>
          <a:sx n="60" d="100"/>
          <a:sy n="60" d="100"/>
        </p:scale>
        <p:origin x="-2448" y="-90"/>
      </p:cViewPr>
      <p:guideLst>
        <p:guide orient="horz" pos="285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C3C01E8-1CEF-4B23-8A2B-3B6470CC19DF}" type="datetimeFigureOut">
              <a:rPr lang="en-US"/>
              <a:pPr>
                <a:defRPr/>
              </a:pPr>
              <a:t>4/10/2013</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04B1E87-F19B-438F-9772-2EF7C7AA953A}" type="slidenum">
              <a:rPr lang="en-US"/>
              <a:pPr>
                <a:defRPr/>
              </a:pPr>
              <a:t>‹#›</a:t>
            </a:fld>
            <a:endParaRPr lang="en-US" dirty="0"/>
          </a:p>
        </p:txBody>
      </p:sp>
    </p:spTree>
    <p:extLst>
      <p:ext uri="{BB962C8B-B14F-4D97-AF65-F5344CB8AC3E}">
        <p14:creationId xmlns:p14="http://schemas.microsoft.com/office/powerpoint/2010/main" val="35525181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4BFC2-320D-B04E-A762-F291CE08B8BB}" type="slidenum">
              <a:rPr lang="en-US"/>
              <a:pPr/>
              <a:t>23</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en-US" b="1"/>
              <a:t>Figure 6.11 Cellular Materials Are Dispatched to a Wide Variety of Destinations via Vesicles </a:t>
            </a:r>
            <a:endParaRPr lang="en-US"/>
          </a:p>
          <a:p>
            <a:r>
              <a:rPr lang="en-US"/>
              <a:t>Here, molecules are being shipped from the ER to the Golgi apparatus.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5BC64-38F3-EF41-A89A-052027127F03}" type="slidenum">
              <a:rPr lang="en-US"/>
              <a:pPr/>
              <a:t>25</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b="1"/>
              <a:t>Figure 6.12 The Golgi Apparatus Routes Proteins and Lipids to Their Final Destinations </a:t>
            </a:r>
            <a:endParaRPr lang="en-US"/>
          </a:p>
          <a:p>
            <a:r>
              <a:rPr lang="en-US"/>
              <a:t>Proteins and lipids are chemically modified, sorted, and shipped to their final destinations, inside or outside the cell, by the Golgi apparatus.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1554BB-5BC6-3D48-B62B-C35077C8D6AE}" type="slidenum">
              <a:rPr lang="en-US"/>
              <a:pPr/>
              <a:t>27</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US" b="1"/>
              <a:t>Figure 6.13 Lysosomes Degrade Macromolecules</a:t>
            </a:r>
            <a:endParaRPr lang="en-US"/>
          </a:p>
          <a:p>
            <a:r>
              <a:rPr lang="en-US"/>
              <a:t>Lysosomes are found in animal cells. Lysosomes help to digest molecules taken up from outside and to break down cell components whose molecules can be repurposed.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A37A9-7D4F-D94A-866C-000B8007AC11}" type="slidenum">
              <a:rPr lang="en-US"/>
              <a:pPr/>
              <a:t>29</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US" b="1"/>
              <a:t>Figure 6.14 Plant Vacuoles Store, Recycle, and Provide Turgor</a:t>
            </a:r>
            <a:endParaRPr lang="en-US"/>
          </a:p>
          <a:p>
            <a:r>
              <a:rPr lang="en-US"/>
              <a:t>Plant vacuoles contain enzymes for degrading large macromolecules. They also store water, ions, sugars, and other nutrients, and they may contain pigments that attract pollinators and/or toxins that deter herbivores. The fluid pressure that develops inside the vacuole gives turgidity to plant cells.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7A2CEC-A143-B34E-9B21-F7BEB17501FF}" type="slidenum">
              <a:rPr lang="en-US"/>
              <a:pPr/>
              <a:t>31</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b="1"/>
              <a:t>Figure 6.15 Mitochondria Generate Energy in the Form of ATP</a:t>
            </a:r>
            <a:endParaRPr lang="en-US"/>
          </a:p>
          <a:p>
            <a:r>
              <a:rPr lang="en-US"/>
              <a:t>Each mitochondrion has a double membrane. The infoldings of the inner membrane (cristae) create a large surface area which enables many units of ATP-generating enzymes to be located there.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F6343F-0954-744A-9DE3-87458C66E9A5}" type="slidenum">
              <a:rPr lang="en-US"/>
              <a:pPr/>
              <a:t>34</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b="1"/>
              <a:t>Figure 6.16 Chloroplasts Capture Energy from Sunlight and Use It to Make Sugars </a:t>
            </a:r>
            <a:endParaRPr lang="en-US"/>
          </a:p>
          <a:p>
            <a:r>
              <a:rPr lang="en-US"/>
              <a:t>Chloroplasts are found in green plant parts and in the protists known as algae.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57404-6536-3F48-9968-3C873132958A}" type="slidenum">
              <a:rPr lang="en-US"/>
              <a:pPr/>
              <a:t>36</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b="1"/>
              <a:t>Figure 6.17 An Overview of the Cytoskeletal System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5EF57-0B85-9943-BAAF-A1229E25C844}" type="slidenum">
              <a:rPr lang="en-US"/>
              <a:pPr/>
              <a:t>37</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en-US" b="1"/>
              <a:t>Figure 6.18 The Structure of Microtubules, Intermediate Filaments, and Microfilaments </a:t>
            </a:r>
            <a:endParaRPr lang="en-US"/>
          </a:p>
          <a:p>
            <a:r>
              <a:rPr lang="en-US"/>
              <a:t>The cytoskeleton is composed of three basic units: (a) microtubules, (b) intermediate filaments, and (c) microfilaments.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0EC7B-2BD0-B947-AE86-859254E41FF2}" type="slidenum">
              <a:rPr lang="en-US"/>
              <a:pPr/>
              <a:t>38</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en-US" b="1"/>
              <a:t>Figure 6.19 Microfilaments Drive Some Types of Whole Cell Movement</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3ADC78-B82B-7D4F-8CA1-66C0634C77F1}" type="slidenum">
              <a:rPr lang="en-US"/>
              <a:pPr/>
              <a:t>40</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en-US" b="1"/>
              <a:t>Figure 6.20 Cilia and Flagella Generate Movement </a:t>
            </a:r>
            <a:endParaRPr lang="en-US"/>
          </a:p>
          <a:p>
            <a:r>
              <a:rPr lang="en-US"/>
              <a:t>Many organisms, especially singlecelled ones, use cilia or flagella to generate movement. (a) Tufts of cilia are present on the cells that line our breathing tubes (bronchi). (b) Eukaryotic flagella, such those in sperm cells, are much longer than cilia. Eukarytotic cilia and flagella contain bundles of microtubules arranged in a 9+2 pattern (inset) and are covered by a plasma membrane. Prokaryotic flagella have a very different structure. (c) A prokaryotic flagellum, such as the one on this bacterium (</a:t>
            </a:r>
            <a:r>
              <a:rPr lang="en-US" i="1"/>
              <a:t>Bdellovibrio bacteriovorus</a:t>
            </a:r>
            <a:r>
              <a:rPr lang="en-US"/>
              <a:t>), consists of ropelike proteins attached to protein complexes anchored in the cell membranes.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4B1E87-F19B-438F-9772-2EF7C7AA953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692CC9-FAB4-D04D-9CF3-69D55CF6C437}" type="slidenum">
              <a:rPr lang="en-US"/>
              <a:pPr/>
              <a:t>42</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US" b="1"/>
              <a:t>Figure 6.20b Cilia and Flagella Generate Movement </a:t>
            </a:r>
            <a:endParaRPr lang="en-US"/>
          </a:p>
          <a:p>
            <a:r>
              <a:rPr lang="en-US"/>
              <a:t>Many organisms, especially singlecelled ones, use cilia or flagella to generate movement. (b) Eukaryotic flagella, such those in sperm cells, are much longer than cilia. Eukarytotic cilia and flagella contain bundles of microtubules arranged in a 9+2 pattern (inset) and are covered by a plasma membrane. Prokaryotic flagella have a very different structure.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2C19CB-B10E-FC4F-9360-349C3A11616E}" type="slidenum">
              <a:rPr lang="en-US"/>
              <a:pPr/>
              <a:t>43</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r>
              <a:rPr lang="en-US" b="1"/>
              <a:t>Figure 6.20c Cilia and Flagella Generate Movement </a:t>
            </a:r>
            <a:endParaRPr lang="en-US"/>
          </a:p>
          <a:p>
            <a:r>
              <a:rPr lang="en-US"/>
              <a:t>Many organisms, especially singlecelled ones, use cilia or flagella to generate movement. (c) A prokaryotic flagellum, such as the one on this bacterium (</a:t>
            </a:r>
            <a:r>
              <a:rPr lang="en-US" i="1"/>
              <a:t>Bdellovibrio bacteriovorus</a:t>
            </a:r>
            <a:r>
              <a:rPr lang="en-US"/>
              <a:t>), consists of ropelike proteins attached to protein complexes anchored in the cell membranes.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44</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solidFill>
            <a:srgbClr val="FFFFFF"/>
          </a:solidFill>
          <a:ln/>
        </p:spPr>
      </p:sp>
      <p:sp>
        <p:nvSpPr>
          <p:cNvPr id="27651" name="Rectangle 2"/>
          <p:cNvSpPr>
            <a:spLocks noGrp="1" noChangeArrowheads="1"/>
          </p:cNvSpPr>
          <p:nvPr>
            <p:ph type="body" idx="1"/>
          </p:nvPr>
        </p:nvSpPr>
        <p:spPr>
          <a:noFill/>
          <a:ln/>
        </p:spPr>
        <p:txBody>
          <a:bodyPr/>
          <a:lstStyle/>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B. From the chapter, the students should realize that membrane and secreted proteins are made in the rough ER.  This allows them to be made on the “outside” of the membrane.  As a result, the hydrophilic protein can be secreted by being packaged in a vesicle and fusing this vesicle to the membrane.</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A is incorrect because the Golgi completes the protein, but doesn’t synthesize it.</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C is incorrect because insulin is secreted and must be synthesized in the rough ER.</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D is incorrect because the nucleus doesn’t synthesize proteins.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solidFill>
            <a:srgbClr val="FFFFFF"/>
          </a:solidFill>
          <a:ln/>
        </p:spPr>
      </p:sp>
      <p:sp>
        <p:nvSpPr>
          <p:cNvPr id="29699" name="Rectangle 2"/>
          <p:cNvSpPr>
            <a:spLocks noGrp="1" noChangeArrowheads="1"/>
          </p:cNvSpPr>
          <p:nvPr>
            <p:ph type="body" idx="1"/>
          </p:nvPr>
        </p:nvSpPr>
        <p:spPr>
          <a:noFill/>
          <a:ln/>
        </p:spPr>
        <p:txBody>
          <a:bodyPr/>
          <a:lstStyle/>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A. Many students miss this important distinction because it is only mentioned at the beginning of the chapter, after which only plant and animal cells are discussed.  It’s worth stressing that most of life on earth is prokaryotic.</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B is incorrect because there are eukaryotic cells besides animal cells (e.g., plant and fungi).</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C is incorrect because these are just two examples of eukaryotic cells in animals.</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D is incorrect because these are just two examples of eukaryotic cells.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solidFill>
            <a:srgbClr val="FFFFFF"/>
          </a:solidFill>
          <a:ln/>
        </p:spPr>
      </p:sp>
      <p:sp>
        <p:nvSpPr>
          <p:cNvPr id="31747" name="Rectangle 2"/>
          <p:cNvSpPr>
            <a:spLocks noGrp="1" noChangeArrowheads="1"/>
          </p:cNvSpPr>
          <p:nvPr>
            <p:ph type="body" idx="1"/>
          </p:nvPr>
        </p:nvSpPr>
        <p:spPr>
          <a:noFill/>
          <a:ln/>
        </p:spPr>
        <p:txBody>
          <a:bodyPr/>
          <a:lstStyle/>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C.</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Many students believe that all cells, including animal cells, have a cell wall.</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A is incorrect, because only plants and some bacteria have a cell wall.</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B is incorrect because this is not a structure, but a function.</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D is incorrect because no cells have a protein coat.  Only viruses have these.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48</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59D6F-B985-0F4F-962F-AFB6719B800E}" type="slidenum">
              <a:rPr lang="en-US"/>
              <a:pPr/>
              <a:t>3</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b="1"/>
              <a:t>Figure 6.2a Light Microscope Used by Robert Hooke (1635–1703)</a:t>
            </a:r>
            <a:endParaRPr lang="en-US"/>
          </a:p>
          <a:p>
            <a:r>
              <a:rPr lang="en-US"/>
              <a:t>(a) Hooke’s microscope.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C7D8E-7EC8-9A4B-8A8C-00F94725CDB5}" type="slidenum">
              <a:rPr lang="en-US"/>
              <a:pPr/>
              <a:t>4</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b="1"/>
              <a:t>Figure 6.2b Light Microscope Used by Robert Hooke (1635–1703)</a:t>
            </a:r>
            <a:endParaRPr lang="en-US"/>
          </a:p>
          <a:p>
            <a:r>
              <a:rPr lang="en-US"/>
              <a:t>(b) A piece of cork examined under Hooke’s microscope.</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A1045-D83F-384D-9163-42163C8F6519}" type="slidenum">
              <a:rPr lang="en-US"/>
              <a:pPr/>
              <a:t>5</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b="1"/>
              <a:t>Figure 6.3 Microscopy Enables Us to Visualize Cells and Cell Structures</a:t>
            </a:r>
            <a:endParaRPr lang="en-US"/>
          </a:p>
          <a:p>
            <a:r>
              <a:rPr lang="en-US"/>
              <a:t>The photos show human mast cells imaged through light microscopy (a), transmission electron microscopy (b), and scanning electron microscopy (c). Mast cells are immune cells, part of the body’s defense against invaders.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D61FC-3213-084B-A38B-2E1753236ADC}" type="slidenum">
              <a:rPr lang="en-US"/>
              <a:pPr/>
              <a:t>9</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b="1"/>
              <a:t>Figure 6.8b Prokaryotic and Eukaryotic Cells Compared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FBEEF-079F-DB49-88BF-D0CC30266CF0}" type="slidenum">
              <a:rPr lang="en-US"/>
              <a:pPr/>
              <a:t>10</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b="1"/>
              <a:t>Figure 6.21 How Ancestral Eukaryotes Acquired Membrane- Enclosed Organelles </a:t>
            </a:r>
            <a:endParaRPr lang="en-US"/>
          </a:p>
          <a:p>
            <a:r>
              <a:rPr lang="en-US"/>
              <a:t>Some organelles, such as mitochondria and chloroplasts, are likely descendants of engulfed prokaryotes. Other membrane-enclosed organelles, such as the endoplasmic reticulum, probably arose through an infolding of the plasma membrane.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0FDFD-3DEB-E04D-8F39-2DD6ACE1231B}" type="slidenum">
              <a:rPr lang="en-US"/>
              <a:pPr/>
              <a:t>19</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b="1"/>
              <a:t>Figure 6.9 The Nucleus Contains DNA, the Genetic Material of the Cell</a:t>
            </a:r>
            <a:endParaRPr lang="en-US"/>
          </a:p>
          <a:p>
            <a:r>
              <a:rPr lang="en-US"/>
              <a:t>The nucleus is enclosed within a double-membrane nuclear envelope. Nuclear pores provide a regulated passageway for molecules entering and exiting the nucleus.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79171-6D7D-B243-AFDF-EBE514A18D00}" type="slidenum">
              <a:rPr lang="en-US"/>
              <a:pPr/>
              <a:t>21</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b="1"/>
              <a:t>Figure 6.10 Some Types of Lipids and Proteins Are Made in the Endoplasmic Reticulum</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A7D3A4-7A6F-4463-8672-8D77483E27DA}" type="datetimeFigureOut">
              <a:rPr lang="en-US"/>
              <a:pPr>
                <a:defRPr/>
              </a:pPr>
              <a:t>4/10/2013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C81355-3400-4691-8BDB-662AFB0E853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9F459E-1B85-4A7A-936F-C524283CDDF8}" type="datetimeFigureOut">
              <a:rPr lang="en-US"/>
              <a:pPr>
                <a:defRPr/>
              </a:pPr>
              <a:t>4/10/2013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F69271-A4B2-4E2D-8EDA-83E6DDF9427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A69AB5-53D1-4726-848D-83676904ED64}" type="datetimeFigureOut">
              <a:rPr lang="en-US"/>
              <a:pPr>
                <a:defRPr/>
              </a:pPr>
              <a:t>4/10/2013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5B3167-49D4-4B9D-8DEC-F3C722AAC25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3" name="Rectangle 3"/>
          <p:cNvSpPr>
            <a:spLocks noGrp="1" noChangeArrowheads="1"/>
          </p:cNvSpPr>
          <p:nvPr>
            <p:ph type="sldNum" sz="quarter" idx="11"/>
          </p:nvPr>
        </p:nvSpPr>
        <p:spPr>
          <a:ln/>
        </p:spPr>
        <p:txBody>
          <a:bodyPr/>
          <a:lstStyle>
            <a:lvl1pPr>
              <a:defRPr/>
            </a:lvl1pPr>
          </a:lstStyle>
          <a:p>
            <a:pPr>
              <a:defRPr/>
            </a:pPr>
            <a:fld id="{CE09C1F2-FEB1-5448-B82E-0D11B80B80C5}" type="slidenum">
              <a:rPr lang="en-US">
                <a:solidFill>
                  <a:srgbClr val="000000"/>
                </a:solidFill>
              </a:rPr>
              <a:pPr>
                <a:defRPr/>
              </a:pPr>
              <a:t>‹#›</a:t>
            </a:fld>
            <a:endParaRPr 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09BE98-FF13-462F-B0E3-F478EDB943F6}" type="datetimeFigureOut">
              <a:rPr lang="en-US"/>
              <a:pPr>
                <a:defRPr/>
              </a:pPr>
              <a:t>4/10/2013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9C15CD-0A3D-450F-A3C1-D52C4020E32A}" type="slidenum">
              <a:rPr lang="en-US"/>
              <a:pPr>
                <a:defRPr/>
              </a:pPr>
              <a:t>‹#›</a:t>
            </a:fld>
            <a:endParaRPr lang="en-US" dirty="0"/>
          </a:p>
        </p:txBody>
      </p:sp>
    </p:spTree>
    <p:extLst>
      <p:ext uri="{BB962C8B-B14F-4D97-AF65-F5344CB8AC3E}">
        <p14:creationId xmlns:p14="http://schemas.microsoft.com/office/powerpoint/2010/main" val="408605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8DCE5F-C42C-4DD4-9E78-E499D842A65E}" type="datetimeFigureOut">
              <a:rPr lang="en-US"/>
              <a:pPr>
                <a:defRPr/>
              </a:pPr>
              <a:t>4/10/2013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3463B0-2F88-449E-B5E6-E9F5B81C788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6AB298-5ADE-466E-8926-66A91792C5A9}" type="datetimeFigureOut">
              <a:rPr lang="en-US"/>
              <a:pPr>
                <a:defRPr/>
              </a:pPr>
              <a:t>4/10/2013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270F1C-527E-4A03-8C3F-1D865CFB691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F72733-BEAF-4AC2-899F-D1F4374D0D54}" type="datetimeFigureOut">
              <a:rPr lang="en-US"/>
              <a:pPr>
                <a:defRPr/>
              </a:pPr>
              <a:t>4/10/2013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DE3494-D8FA-4A18-A5C8-7968F4EC384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208BB1-403E-442D-BE71-E037555D74B2}" type="datetimeFigureOut">
              <a:rPr lang="en-US"/>
              <a:pPr>
                <a:defRPr/>
              </a:pPr>
              <a:t>4/10/2013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0A6A0F-02EE-4422-B9DA-FFF692C44A4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E5AC6C-EF0C-4B37-A6F5-B676B5F85228}" type="datetimeFigureOut">
              <a:rPr lang="en-US"/>
              <a:pPr>
                <a:defRPr/>
              </a:pPr>
              <a:t>4/10/2013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2163DDD-FF95-4C85-9C48-9284681E16F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6EBE3A-6E87-4BC8-BA5F-9B604B359A43}" type="datetimeFigureOut">
              <a:rPr lang="en-US"/>
              <a:pPr>
                <a:defRPr/>
              </a:pPr>
              <a:t>4/10/2013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A9C865-15D3-452D-B926-B11715C23BC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39EA2A-D728-49D2-B459-98A1A27143F0}" type="datetimeFigureOut">
              <a:rPr lang="en-US"/>
              <a:pPr>
                <a:defRPr/>
              </a:pPr>
              <a:t>4/10/2013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3B2EE3-17E0-4D99-B2CA-60B784194D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F8DDF-B59F-4988-9346-A00ECC5AA37F}" type="datetimeFigureOut">
              <a:rPr lang="en-US"/>
              <a:pPr>
                <a:defRPr/>
              </a:pPr>
              <a:t>4/10/2013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F038DD-7FC0-4EE9-B9F7-2B4C0DA9847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B6D9CC8-65C5-44E4-AAB6-FF9A3D990288}" type="datetimeFigureOut">
              <a:rPr lang="en-US"/>
              <a:pPr>
                <a:defRPr/>
              </a:pPr>
              <a:t>4/10/2013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C6F1D6E-EB9B-46B8-8F48-7027FFC2179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E1B5A79E-5936-C047-AF44-95A738437C5D}"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2993571"/>
            <a:ext cx="7923212"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0" y="783771"/>
            <a:ext cx="8839200" cy="2209800"/>
          </a:xfrm>
        </p:spPr>
        <p:txBody>
          <a:bodyPr rtlCol="0">
            <a:normAutofit/>
          </a:bodyPr>
          <a:lstStyle/>
          <a:p>
            <a:pPr eaLnBrk="1" fontAlgn="auto" hangingPunct="1">
              <a:lnSpc>
                <a:spcPct val="90000"/>
              </a:lnSpc>
              <a:spcAft>
                <a:spcPts val="0"/>
              </a:spcAft>
              <a:defRPr/>
            </a:pPr>
            <a:r>
              <a:rPr lang="en-US" sz="2800" b="1" dirty="0" smtClean="0"/>
              <a:t>Not Happy with your grade?</a:t>
            </a:r>
          </a:p>
          <a:p>
            <a:pPr eaLnBrk="1" fontAlgn="auto" hangingPunct="1">
              <a:lnSpc>
                <a:spcPct val="90000"/>
              </a:lnSpc>
              <a:spcAft>
                <a:spcPts val="0"/>
              </a:spcAft>
              <a:defRPr/>
            </a:pPr>
            <a:r>
              <a:rPr lang="en-US" sz="2800" b="1" dirty="0" smtClean="0"/>
              <a:t>Not understanding the material?</a:t>
            </a:r>
          </a:p>
          <a:p>
            <a:pP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452139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figure_06_21"/>
          <p:cNvPicPr>
            <a:picLocks noChangeAspect="1" noChangeArrowheads="1"/>
          </p:cNvPicPr>
          <p:nvPr/>
        </p:nvPicPr>
        <p:blipFill>
          <a:blip r:embed="rId3"/>
          <a:srcRect/>
          <a:stretch>
            <a:fillRect/>
          </a:stretch>
        </p:blipFill>
        <p:spPr bwMode="auto">
          <a:xfrm>
            <a:off x="904875" y="3223617"/>
            <a:ext cx="7364906" cy="2867024"/>
          </a:xfrm>
          <a:prstGeom prst="rect">
            <a:avLst/>
          </a:prstGeom>
          <a:noFill/>
          <a:ln w="9525">
            <a:noFill/>
            <a:miter lim="800000"/>
            <a:headEnd/>
            <a:tailEnd/>
          </a:ln>
          <a:effectLst/>
        </p:spPr>
      </p:pic>
      <p:sp>
        <p:nvSpPr>
          <p:cNvPr id="4" name="TextBox 3"/>
          <p:cNvSpPr txBox="1"/>
          <p:nvPr/>
        </p:nvSpPr>
        <p:spPr>
          <a:xfrm>
            <a:off x="904875" y="481263"/>
            <a:ext cx="6955059" cy="2985433"/>
          </a:xfrm>
          <a:prstGeom prst="rect">
            <a:avLst/>
          </a:prstGeom>
          <a:noFill/>
        </p:spPr>
        <p:txBody>
          <a:bodyPr wrap="square" rtlCol="0">
            <a:spAutoFit/>
          </a:bodyPr>
          <a:lstStyle/>
          <a:p>
            <a:pPr algn="ctr"/>
            <a:r>
              <a:rPr lang="en-US" sz="4400" dirty="0" err="1" smtClean="0"/>
              <a:t>Endosymbiosis</a:t>
            </a:r>
            <a:endParaRPr lang="en-US" sz="4400" dirty="0" smtClean="0"/>
          </a:p>
          <a:p>
            <a:endParaRPr lang="en-US" dirty="0" smtClean="0"/>
          </a:p>
          <a:p>
            <a:pPr>
              <a:buFont typeface="Arial" pitchFamily="34" charset="0"/>
              <a:buChar char="•"/>
            </a:pPr>
            <a:r>
              <a:rPr lang="en-US" dirty="0" smtClean="0"/>
              <a:t>Endo(“inside”) + Sym(“same”)+Bio(“life”)</a:t>
            </a:r>
          </a:p>
          <a:p>
            <a:pPr>
              <a:buFont typeface="Arial" pitchFamily="34" charset="0"/>
              <a:buChar char="•"/>
            </a:pPr>
            <a:endParaRPr lang="en-US" dirty="0" smtClean="0"/>
          </a:p>
          <a:p>
            <a:pPr>
              <a:buFont typeface="Arial" pitchFamily="34" charset="0"/>
              <a:buChar char="•"/>
            </a:pPr>
            <a:r>
              <a:rPr lang="en-US" dirty="0" smtClean="0"/>
              <a:t>The idea that eukaryotic organelles  were originally free-living prokaryotes</a:t>
            </a:r>
          </a:p>
          <a:p>
            <a:pPr>
              <a:buFont typeface="Arial" pitchFamily="34" charset="0"/>
              <a:buChar char="•"/>
            </a:pPr>
            <a:endParaRPr lang="en-US" dirty="0" smtClean="0"/>
          </a:p>
          <a:p>
            <a:pPr>
              <a:buFont typeface="Arial" pitchFamily="34" charset="0"/>
              <a:buChar char="•"/>
            </a:pPr>
            <a:r>
              <a:rPr lang="en-US" dirty="0" smtClean="0"/>
              <a:t>predation =&gt; symbiosis =&gt; organelles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err="1" smtClean="0"/>
              <a:t>Endosymbiosis</a:t>
            </a:r>
            <a:r>
              <a:rPr lang="en-US" dirty="0" smtClean="0"/>
              <a:t>: the evidence</a:t>
            </a:r>
          </a:p>
        </p:txBody>
      </p:sp>
      <p:sp>
        <p:nvSpPr>
          <p:cNvPr id="20482" name="Content Placeholder 2"/>
          <p:cNvSpPr>
            <a:spLocks noGrp="1"/>
          </p:cNvSpPr>
          <p:nvPr>
            <p:ph idx="1"/>
          </p:nvPr>
        </p:nvSpPr>
        <p:spPr/>
        <p:txBody>
          <a:bodyPr/>
          <a:lstStyle/>
          <a:p>
            <a:pPr eaLnBrk="1" hangingPunct="1">
              <a:lnSpc>
                <a:spcPct val="80000"/>
              </a:lnSpc>
            </a:pPr>
            <a:r>
              <a:rPr lang="en-US" sz="2800" dirty="0" smtClean="0"/>
              <a:t>The </a:t>
            </a:r>
            <a:r>
              <a:rPr lang="en-US" sz="2800" b="1" dirty="0" smtClean="0"/>
              <a:t>mitochondrion</a:t>
            </a:r>
            <a:r>
              <a:rPr lang="en-US" sz="2800" dirty="0" smtClean="0"/>
              <a:t> (plural: mitochondria) and chloroplasts reproduce on their own</a:t>
            </a:r>
          </a:p>
          <a:p>
            <a:pPr eaLnBrk="1" hangingPunct="1">
              <a:lnSpc>
                <a:spcPct val="80000"/>
              </a:lnSpc>
            </a:pPr>
            <a:r>
              <a:rPr lang="en-US" sz="2800" b="1" dirty="0" smtClean="0"/>
              <a:t>Mitochondria and chloroplasts have own DNA</a:t>
            </a:r>
          </a:p>
          <a:p>
            <a:pPr lvl="1" eaLnBrk="1" hangingPunct="1">
              <a:lnSpc>
                <a:spcPct val="80000"/>
              </a:lnSpc>
            </a:pPr>
            <a:r>
              <a:rPr lang="en-US" sz="2400" b="1" dirty="0" smtClean="0"/>
              <a:t>DNA sequences more like bacteria than like the DNA in their cell’s nucleus</a:t>
            </a:r>
          </a:p>
          <a:p>
            <a:pPr eaLnBrk="1" hangingPunct="1">
              <a:lnSpc>
                <a:spcPct val="80000"/>
              </a:lnSpc>
            </a:pPr>
            <a:r>
              <a:rPr lang="en-US" sz="2800" b="1" dirty="0" smtClean="0"/>
              <a:t>Wrap DNA around different </a:t>
            </a:r>
            <a:r>
              <a:rPr lang="en-US" sz="2800" b="1" dirty="0" err="1" smtClean="0"/>
              <a:t>histone</a:t>
            </a:r>
            <a:r>
              <a:rPr lang="en-US" sz="2800" b="1" dirty="0" smtClean="0"/>
              <a:t> proteins</a:t>
            </a:r>
          </a:p>
          <a:p>
            <a:pPr lvl="1" eaLnBrk="1" hangingPunct="1">
              <a:lnSpc>
                <a:spcPct val="80000"/>
              </a:lnSpc>
            </a:pPr>
            <a:r>
              <a:rPr lang="en-US" sz="2400" b="1" dirty="0" smtClean="0"/>
              <a:t>Also bacteria-like</a:t>
            </a:r>
            <a:endParaRPr lang="en-US" sz="24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The Plasma Membrane</a:t>
            </a:r>
          </a:p>
        </p:txBody>
      </p:sp>
      <p:sp>
        <p:nvSpPr>
          <p:cNvPr id="32770" name="Content Placeholder 2"/>
          <p:cNvSpPr>
            <a:spLocks noGrp="1"/>
          </p:cNvSpPr>
          <p:nvPr>
            <p:ph idx="1"/>
          </p:nvPr>
        </p:nvSpPr>
        <p:spPr>
          <a:xfrm>
            <a:off x="457200" y="1203158"/>
            <a:ext cx="8229600" cy="4525963"/>
          </a:xfrm>
        </p:spPr>
        <p:txBody>
          <a:bodyPr/>
          <a:lstStyle/>
          <a:p>
            <a:pPr eaLnBrk="1" hangingPunct="1"/>
            <a:r>
              <a:rPr lang="en-US" dirty="0" smtClean="0"/>
              <a:t>Every cell has a plasma membrane that separates the cell from its surrounding environment</a:t>
            </a:r>
          </a:p>
          <a:p>
            <a:pPr eaLnBrk="1" hangingPunct="1"/>
            <a:r>
              <a:rPr lang="en-US" dirty="0" err="1" smtClean="0"/>
              <a:t>Phospholipid</a:t>
            </a:r>
            <a:r>
              <a:rPr lang="en-US" dirty="0" smtClean="0"/>
              <a:t> </a:t>
            </a:r>
            <a:r>
              <a:rPr lang="en-US" dirty="0" err="1" smtClean="0"/>
              <a:t>bilayer</a:t>
            </a:r>
            <a:r>
              <a:rPr lang="en-US" dirty="0" smtClean="0"/>
              <a:t> with embedded proteins</a:t>
            </a:r>
          </a:p>
          <a:p>
            <a:pPr eaLnBrk="1" hangingPunct="1"/>
            <a:endParaRPr lang="en-US" dirty="0" smtClean="0"/>
          </a:p>
          <a:p>
            <a:pPr eaLnBrk="1" hangingPunct="1"/>
            <a:endParaRPr lang="en-US" dirty="0" smtClean="0"/>
          </a:p>
        </p:txBody>
      </p:sp>
      <p:pic>
        <p:nvPicPr>
          <p:cNvPr id="1026" name="Picture 2" descr="F:\BSC 1005 - Survey\resources\jpgs unlabled\ch06u\figure_06_07_unl.jpg"/>
          <p:cNvPicPr>
            <a:picLocks noChangeAspect="1" noChangeArrowheads="1"/>
          </p:cNvPicPr>
          <p:nvPr/>
        </p:nvPicPr>
        <p:blipFill>
          <a:blip r:embed="rId2"/>
          <a:srcRect t="19098" r="11355" b="13351"/>
          <a:stretch>
            <a:fillRect/>
          </a:stretch>
        </p:blipFill>
        <p:spPr bwMode="auto">
          <a:xfrm>
            <a:off x="782053" y="3681664"/>
            <a:ext cx="6888077" cy="264694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dirty="0" smtClean="0"/>
              <a:t>Phospholipids</a:t>
            </a:r>
          </a:p>
        </p:txBody>
      </p:sp>
      <p:sp>
        <p:nvSpPr>
          <p:cNvPr id="33794" name="Content Placeholder 2"/>
          <p:cNvSpPr>
            <a:spLocks noGrp="1"/>
          </p:cNvSpPr>
          <p:nvPr>
            <p:ph idx="1"/>
          </p:nvPr>
        </p:nvSpPr>
        <p:spPr>
          <a:xfrm>
            <a:off x="3092116" y="1251284"/>
            <a:ext cx="5594684" cy="1888958"/>
          </a:xfrm>
        </p:spPr>
        <p:txBody>
          <a:bodyPr/>
          <a:lstStyle/>
          <a:p>
            <a:pPr eaLnBrk="1" hangingPunct="1"/>
            <a:r>
              <a:rPr lang="en-US" dirty="0" smtClean="0"/>
              <a:t>Opposite behavior on ends</a:t>
            </a:r>
          </a:p>
          <a:p>
            <a:pPr eaLnBrk="1" hangingPunct="1"/>
            <a:r>
              <a:rPr lang="en-US" dirty="0" smtClean="0"/>
              <a:t>Head loves water (hydrophilic)</a:t>
            </a:r>
          </a:p>
          <a:p>
            <a:pPr eaLnBrk="1" hangingPunct="1"/>
            <a:r>
              <a:rPr lang="en-US" dirty="0" smtClean="0"/>
              <a:t>Tail hates water (hydrophobic)</a:t>
            </a:r>
          </a:p>
        </p:txBody>
      </p:sp>
      <p:pic>
        <p:nvPicPr>
          <p:cNvPr id="90114" name="Picture 2" descr="http://newspaper.li/static/1c2be306537ce1c6640fd18bc987aefb.png"/>
          <p:cNvPicPr>
            <a:picLocks noChangeAspect="1" noChangeArrowheads="1"/>
          </p:cNvPicPr>
          <p:nvPr/>
        </p:nvPicPr>
        <p:blipFill>
          <a:blip r:embed="rId2"/>
          <a:srcRect/>
          <a:stretch>
            <a:fillRect/>
          </a:stretch>
        </p:blipFill>
        <p:spPr bwMode="auto">
          <a:xfrm>
            <a:off x="4366628" y="3140242"/>
            <a:ext cx="3810000" cy="3181350"/>
          </a:xfrm>
          <a:prstGeom prst="rect">
            <a:avLst/>
          </a:prstGeom>
          <a:noFill/>
        </p:spPr>
      </p:pic>
      <p:pic>
        <p:nvPicPr>
          <p:cNvPr id="1026" name="Picture 2" descr="F:\BSC 1005 - Survey\resources\jpgs unlabled\ch05u\figure_05_20_unl.jpg"/>
          <p:cNvPicPr>
            <a:picLocks noChangeAspect="1" noChangeArrowheads="1"/>
          </p:cNvPicPr>
          <p:nvPr/>
        </p:nvPicPr>
        <p:blipFill>
          <a:blip r:embed="rId3"/>
          <a:srcRect r="18970" b="5517"/>
          <a:stretch>
            <a:fillRect/>
          </a:stretch>
        </p:blipFill>
        <p:spPr bwMode="auto">
          <a:xfrm>
            <a:off x="273719" y="1684421"/>
            <a:ext cx="2818397" cy="406780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The Plasma Membrane</a:t>
            </a:r>
          </a:p>
        </p:txBody>
      </p:sp>
      <p:sp>
        <p:nvSpPr>
          <p:cNvPr id="33794" name="Content Placeholder 2"/>
          <p:cNvSpPr>
            <a:spLocks noGrp="1"/>
          </p:cNvSpPr>
          <p:nvPr>
            <p:ph idx="1"/>
          </p:nvPr>
        </p:nvSpPr>
        <p:spPr/>
        <p:txBody>
          <a:bodyPr/>
          <a:lstStyle/>
          <a:p>
            <a:pPr eaLnBrk="1" hangingPunct="1"/>
            <a:r>
              <a:rPr lang="en-US" dirty="0" smtClean="0"/>
              <a:t>Controls the movement of molecules in &amp; out:</a:t>
            </a:r>
          </a:p>
          <a:p>
            <a:pPr lvl="1" eaLnBrk="1" hangingPunct="1"/>
            <a:r>
              <a:rPr lang="en-US" dirty="0" smtClean="0"/>
              <a:t>Brings necessary molecules in</a:t>
            </a:r>
          </a:p>
          <a:p>
            <a:pPr lvl="1" eaLnBrk="1" hangingPunct="1"/>
            <a:r>
              <a:rPr lang="en-US" dirty="0" smtClean="0"/>
              <a:t>Passes waste out</a:t>
            </a:r>
          </a:p>
          <a:p>
            <a:pPr eaLnBrk="1" hangingPunct="1"/>
            <a:r>
              <a:rPr lang="en-US" dirty="0" smtClean="0"/>
              <a:t>Communicates with other cells</a:t>
            </a:r>
          </a:p>
          <a:p>
            <a:pPr eaLnBrk="1" hangingPunct="1"/>
            <a:r>
              <a:rPr lang="en-US" dirty="0" smtClean="0"/>
              <a:t>Interacts with environment</a:t>
            </a:r>
          </a:p>
          <a:p>
            <a:pPr eaLnBrk="1" hangingPunct="1"/>
            <a:r>
              <a:rPr lang="en-US" dirty="0" smtClean="0"/>
              <a:t>Anchors the cell in place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dirty="0" smtClean="0"/>
              <a:t>Proteins of Plasma Membrane</a:t>
            </a:r>
          </a:p>
        </p:txBody>
      </p:sp>
      <p:sp>
        <p:nvSpPr>
          <p:cNvPr id="34818" name="Content Placeholder 2"/>
          <p:cNvSpPr>
            <a:spLocks noGrp="1"/>
          </p:cNvSpPr>
          <p:nvPr>
            <p:ph idx="1"/>
          </p:nvPr>
        </p:nvSpPr>
        <p:spPr>
          <a:xfrm>
            <a:off x="457200" y="1191126"/>
            <a:ext cx="8229600" cy="1985211"/>
          </a:xfrm>
        </p:spPr>
        <p:txBody>
          <a:bodyPr/>
          <a:lstStyle/>
          <a:p>
            <a:pPr eaLnBrk="1" hangingPunct="1">
              <a:lnSpc>
                <a:spcPct val="90000"/>
              </a:lnSpc>
            </a:pPr>
            <a:r>
              <a:rPr lang="en-US" dirty="0" smtClean="0"/>
              <a:t>Proteins in the </a:t>
            </a:r>
            <a:r>
              <a:rPr lang="en-US" dirty="0" err="1" smtClean="0"/>
              <a:t>phospholipid</a:t>
            </a:r>
            <a:r>
              <a:rPr lang="en-US" dirty="0" smtClean="0"/>
              <a:t> </a:t>
            </a:r>
            <a:r>
              <a:rPr lang="en-US" dirty="0" err="1" smtClean="0"/>
              <a:t>bilayer</a:t>
            </a:r>
            <a:endParaRPr lang="en-US" dirty="0" smtClean="0"/>
          </a:p>
          <a:p>
            <a:pPr lvl="1" eaLnBrk="1" hangingPunct="1">
              <a:lnSpc>
                <a:spcPct val="90000"/>
              </a:lnSpc>
            </a:pPr>
            <a:r>
              <a:rPr lang="en-US" dirty="0" smtClean="0"/>
              <a:t>Transport, receptor, adhesion</a:t>
            </a:r>
          </a:p>
          <a:p>
            <a:pPr eaLnBrk="1" hangingPunct="1">
              <a:lnSpc>
                <a:spcPct val="90000"/>
              </a:lnSpc>
            </a:pPr>
            <a:r>
              <a:rPr lang="en-US" dirty="0" smtClean="0"/>
              <a:t>The </a:t>
            </a:r>
            <a:r>
              <a:rPr lang="en-US" b="1" dirty="0" smtClean="0"/>
              <a:t>fluid mosaic model:</a:t>
            </a:r>
            <a:r>
              <a:rPr lang="en-US" dirty="0" smtClean="0"/>
              <a:t> proteins drift inside the </a:t>
            </a:r>
            <a:r>
              <a:rPr lang="en-US" dirty="0" err="1" smtClean="0"/>
              <a:t>phospholipid</a:t>
            </a:r>
            <a:r>
              <a:rPr lang="en-US" dirty="0" smtClean="0"/>
              <a:t> </a:t>
            </a:r>
            <a:r>
              <a:rPr lang="en-US" dirty="0" err="1" smtClean="0"/>
              <a:t>bilayer</a:t>
            </a:r>
            <a:endParaRPr lang="en-US" dirty="0" smtClean="0"/>
          </a:p>
          <a:p>
            <a:pPr eaLnBrk="1" hangingPunct="1">
              <a:lnSpc>
                <a:spcPct val="90000"/>
              </a:lnSpc>
              <a:buFont typeface="Arial" charset="0"/>
              <a:buNone/>
            </a:pPr>
            <a:endParaRPr lang="en-US" dirty="0" smtClean="0"/>
          </a:p>
          <a:p>
            <a:pPr eaLnBrk="1" hangingPunct="1">
              <a:lnSpc>
                <a:spcPct val="90000"/>
              </a:lnSpc>
              <a:buFont typeface="Arial" charset="0"/>
              <a:buNone/>
            </a:pPr>
            <a:endParaRPr lang="en-US" dirty="0" smtClean="0"/>
          </a:p>
        </p:txBody>
      </p:sp>
      <p:pic>
        <p:nvPicPr>
          <p:cNvPr id="4" name="Picture 3" descr="figure_06_07"/>
          <p:cNvPicPr>
            <a:picLocks noChangeAspect="1" noChangeArrowheads="1"/>
          </p:cNvPicPr>
          <p:nvPr/>
        </p:nvPicPr>
        <p:blipFill>
          <a:blip r:embed="rId2"/>
          <a:srcRect/>
          <a:stretch>
            <a:fillRect/>
          </a:stretch>
        </p:blipFill>
        <p:spPr bwMode="auto">
          <a:xfrm>
            <a:off x="1229646" y="3176337"/>
            <a:ext cx="6639008" cy="334728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smtClean="0"/>
              <a:t>Eukaryotic Cells: The parts</a:t>
            </a:r>
          </a:p>
        </p:txBody>
      </p:sp>
      <p:sp>
        <p:nvSpPr>
          <p:cNvPr id="20482" name="Content Placeholder 2"/>
          <p:cNvSpPr>
            <a:spLocks noGrp="1"/>
          </p:cNvSpPr>
          <p:nvPr>
            <p:ph idx="1"/>
          </p:nvPr>
        </p:nvSpPr>
        <p:spPr/>
        <p:txBody>
          <a:bodyPr/>
          <a:lstStyle/>
          <a:p>
            <a:pPr eaLnBrk="1" hangingPunct="1">
              <a:lnSpc>
                <a:spcPct val="80000"/>
              </a:lnSpc>
            </a:pPr>
            <a:r>
              <a:rPr lang="en-US" sz="2800" dirty="0" smtClean="0"/>
              <a:t>A cell is composed of an cytoplasm interior enclosed in a lipid-based </a:t>
            </a:r>
            <a:r>
              <a:rPr lang="en-US" sz="2800" b="1" dirty="0" smtClean="0"/>
              <a:t>plasma membrane</a:t>
            </a:r>
          </a:p>
          <a:p>
            <a:pPr eaLnBrk="1" hangingPunct="1">
              <a:lnSpc>
                <a:spcPct val="80000"/>
              </a:lnSpc>
            </a:pPr>
            <a:r>
              <a:rPr lang="en-US" sz="2800" b="1" dirty="0" smtClean="0"/>
              <a:t>Cytoplasm</a:t>
            </a:r>
            <a:r>
              <a:rPr lang="en-US" sz="2800" dirty="0" smtClean="0"/>
              <a:t> contains a thick fluid called </a:t>
            </a:r>
            <a:r>
              <a:rPr lang="en-US" sz="2800" b="1" dirty="0" err="1" smtClean="0"/>
              <a:t>cytosol</a:t>
            </a:r>
            <a:r>
              <a:rPr lang="en-US" sz="2800" dirty="0" smtClean="0"/>
              <a:t>, consisting of ions and </a:t>
            </a:r>
            <a:r>
              <a:rPr lang="en-US" sz="2800" dirty="0" err="1" smtClean="0"/>
              <a:t>biomolecules</a:t>
            </a:r>
            <a:r>
              <a:rPr lang="en-US" sz="2800" dirty="0" smtClean="0"/>
              <a:t> mixed in water</a:t>
            </a:r>
          </a:p>
          <a:p>
            <a:pPr eaLnBrk="1" hangingPunct="1">
              <a:lnSpc>
                <a:spcPct val="80000"/>
              </a:lnSpc>
            </a:pPr>
            <a:r>
              <a:rPr lang="en-US" sz="2800" dirty="0" smtClean="0"/>
              <a:t>An </a:t>
            </a:r>
            <a:r>
              <a:rPr lang="en-US" sz="2800" b="1" dirty="0" smtClean="0"/>
              <a:t>organelle</a:t>
            </a:r>
            <a:r>
              <a:rPr lang="en-US" sz="2800" dirty="0" smtClean="0"/>
              <a:t> is a </a:t>
            </a:r>
            <a:r>
              <a:rPr lang="en-US" sz="2800" dirty="0" err="1" smtClean="0"/>
              <a:t>cytoplasmic</a:t>
            </a:r>
            <a:r>
              <a:rPr lang="en-US" sz="2800" dirty="0" smtClean="0"/>
              <a:t> structure that performs a unique function in the cell</a:t>
            </a:r>
          </a:p>
          <a:p>
            <a:pPr eaLnBrk="1" hangingPunct="1">
              <a:lnSpc>
                <a:spcPct val="80000"/>
              </a:lnSpc>
            </a:pPr>
            <a:r>
              <a:rPr lang="en-US" sz="2800" dirty="0" smtClean="0"/>
              <a:t>The </a:t>
            </a:r>
            <a:r>
              <a:rPr lang="en-US" sz="2800" b="1" dirty="0" smtClean="0"/>
              <a:t>nucleus</a:t>
            </a:r>
            <a:r>
              <a:rPr lang="en-US" sz="2800" dirty="0" smtClean="0"/>
              <a:t> contains the DNA enveloped in double membranes</a:t>
            </a:r>
          </a:p>
          <a:p>
            <a:pPr eaLnBrk="1" hangingPunct="1">
              <a:lnSpc>
                <a:spcPct val="80000"/>
              </a:lnSpc>
            </a:pPr>
            <a:r>
              <a:rPr lang="en-US" sz="2800" dirty="0" smtClean="0"/>
              <a:t>The </a:t>
            </a:r>
            <a:r>
              <a:rPr lang="en-US" sz="2800" b="1" dirty="0" smtClean="0"/>
              <a:t>mitochondrion</a:t>
            </a:r>
            <a:r>
              <a:rPr lang="en-US" sz="2800" dirty="0" smtClean="0"/>
              <a:t> (plural: mitochondria) provides the energy that fuels all cellular functions</a:t>
            </a:r>
          </a:p>
          <a:p>
            <a:pPr eaLnBrk="1" hangingPunct="1">
              <a:lnSpc>
                <a:spcPct val="80000"/>
              </a:lnSpc>
            </a:pPr>
            <a:r>
              <a:rPr lang="en-US" sz="2800" b="1" dirty="0" err="1" smtClean="0"/>
              <a:t>Ribosomes</a:t>
            </a:r>
            <a:r>
              <a:rPr lang="en-US" sz="2800" dirty="0" smtClean="0"/>
              <a:t> are important protein-manufacturing organelles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69863" y="274638"/>
            <a:ext cx="8785225" cy="1143000"/>
          </a:xfrm>
        </p:spPr>
        <p:txBody>
          <a:bodyPr/>
          <a:lstStyle/>
          <a:p>
            <a:pPr eaLnBrk="1" hangingPunct="1"/>
            <a:r>
              <a:rPr lang="en-US" dirty="0" smtClean="0"/>
              <a:t>Eukaryote Nucleus: Where the DNA is</a:t>
            </a:r>
          </a:p>
        </p:txBody>
      </p:sp>
      <p:sp>
        <p:nvSpPr>
          <p:cNvPr id="40962" name="Content Placeholder 2"/>
          <p:cNvSpPr>
            <a:spLocks noGrp="1"/>
          </p:cNvSpPr>
          <p:nvPr>
            <p:ph idx="1"/>
          </p:nvPr>
        </p:nvSpPr>
        <p:spPr/>
        <p:txBody>
          <a:bodyPr/>
          <a:lstStyle/>
          <a:p>
            <a:pPr eaLnBrk="1" hangingPunct="1"/>
            <a:r>
              <a:rPr lang="en-US" dirty="0" smtClean="0"/>
              <a:t>DNA has instructions to make all the stuff for a cell to live, growing, or reproducing</a:t>
            </a:r>
          </a:p>
          <a:p>
            <a:pPr eaLnBrk="1" hangingPunct="1"/>
            <a:r>
              <a:rPr lang="en-US" dirty="0" smtClean="0"/>
              <a:t>Stored as chromosomes</a:t>
            </a:r>
          </a:p>
          <a:p>
            <a:pPr eaLnBrk="1" hangingPunct="1"/>
            <a:r>
              <a:rPr lang="en-US" b="1" dirty="0" smtClean="0"/>
              <a:t>nuclear envelope </a:t>
            </a:r>
            <a:r>
              <a:rPr lang="en-US" dirty="0" smtClean="0"/>
              <a:t>- a double layer of membrane (outside of nucleus)</a:t>
            </a:r>
            <a:endParaRPr lang="en-US" b="1" dirty="0" smtClean="0"/>
          </a:p>
          <a:p>
            <a:pPr eaLnBrk="1" hangingPunct="1"/>
            <a:endParaRPr lang="en-US" dirty="0" smtClean="0"/>
          </a:p>
          <a:p>
            <a:pPr eaLnBrk="1" hangingPunct="1"/>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Nucleus Houses Genetic Material</a:t>
            </a:r>
            <a:endParaRPr lang="en-US" dirty="0"/>
          </a:p>
        </p:txBody>
      </p:sp>
      <p:sp>
        <p:nvSpPr>
          <p:cNvPr id="41986" name="Content Placeholder 2"/>
          <p:cNvSpPr>
            <a:spLocks noGrp="1"/>
          </p:cNvSpPr>
          <p:nvPr>
            <p:ph idx="1"/>
          </p:nvPr>
        </p:nvSpPr>
        <p:spPr/>
        <p:txBody>
          <a:bodyPr/>
          <a:lstStyle/>
          <a:p>
            <a:pPr eaLnBrk="1" hangingPunct="1"/>
            <a:r>
              <a:rPr lang="en-US" dirty="0" smtClean="0"/>
              <a:t>Nuclear pores are channels through the nuclear envelope</a:t>
            </a:r>
          </a:p>
          <a:p>
            <a:pPr eaLnBrk="1" hangingPunct="1"/>
            <a:r>
              <a:rPr lang="en-US" dirty="0" smtClean="0"/>
              <a:t>DNA info stays in the nucleus.  RNA copies of that info The nuclear envelope contains </a:t>
            </a:r>
            <a:r>
              <a:rPr lang="en-US" b="1" dirty="0" smtClean="0"/>
              <a:t>nuclear pores </a:t>
            </a:r>
          </a:p>
          <a:p>
            <a:pPr eaLnBrk="1" hangingPunct="1"/>
            <a:r>
              <a:rPr lang="en-US" dirty="0" smtClean="0"/>
              <a:t>RNA info will be read by </a:t>
            </a:r>
            <a:r>
              <a:rPr lang="en-US" dirty="0" err="1" smtClean="0"/>
              <a:t>ribosomes</a:t>
            </a: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figure_06_09"/>
          <p:cNvPicPr>
            <a:picLocks noChangeAspect="1" noChangeArrowheads="1"/>
          </p:cNvPicPr>
          <p:nvPr/>
        </p:nvPicPr>
        <p:blipFill>
          <a:blip r:embed="rId3"/>
          <a:srcRect/>
          <a:stretch>
            <a:fillRect/>
          </a:stretch>
        </p:blipFill>
        <p:spPr bwMode="auto">
          <a:xfrm>
            <a:off x="1689100" y="215900"/>
            <a:ext cx="57832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z="4000" smtClean="0"/>
              <a:t>The Microscope Is a Window </a:t>
            </a:r>
            <a:br>
              <a:rPr lang="en-US" sz="4000" smtClean="0"/>
            </a:br>
            <a:r>
              <a:rPr lang="en-US" sz="4000" smtClean="0"/>
              <a:t>into the Life of a Cell</a:t>
            </a:r>
          </a:p>
        </p:txBody>
      </p:sp>
      <p:sp>
        <p:nvSpPr>
          <p:cNvPr id="23554" name="Content Placeholder 2"/>
          <p:cNvSpPr>
            <a:spLocks noGrp="1"/>
          </p:cNvSpPr>
          <p:nvPr>
            <p:ph idx="1"/>
          </p:nvPr>
        </p:nvSpPr>
        <p:spPr/>
        <p:txBody>
          <a:bodyPr/>
          <a:lstStyle/>
          <a:p>
            <a:pPr eaLnBrk="1" hangingPunct="1"/>
            <a:r>
              <a:rPr lang="en-US" smtClean="0"/>
              <a:t>The </a:t>
            </a:r>
            <a:r>
              <a:rPr lang="en-US" i="1" smtClean="0"/>
              <a:t>light microscope </a:t>
            </a:r>
            <a:r>
              <a:rPr lang="en-US" smtClean="0"/>
              <a:t>was the first instrument that enabled scientists to view the cell</a:t>
            </a:r>
          </a:p>
          <a:p>
            <a:pPr eaLnBrk="1" hangingPunct="1"/>
            <a:r>
              <a:rPr lang="en-US" i="1" smtClean="0"/>
              <a:t>Electron microscopes </a:t>
            </a:r>
            <a:r>
              <a:rPr lang="en-US" smtClean="0"/>
              <a:t>use streams of electrons focused with magnets to magnify specimens more than 100,000 times</a:t>
            </a:r>
          </a:p>
          <a:p>
            <a:pPr eaLnBrk="1" hangingPunct="1"/>
            <a:r>
              <a:rPr lang="en-US" smtClean="0"/>
              <a:t>A </a:t>
            </a:r>
            <a:r>
              <a:rPr lang="en-US" i="1" smtClean="0"/>
              <a:t>scanning electron microscope </a:t>
            </a:r>
            <a:r>
              <a:rPr lang="en-US" smtClean="0"/>
              <a:t>creates a three-dimensional view of specimen</a:t>
            </a:r>
          </a:p>
          <a:p>
            <a:pPr eaLnBrk="1" hangingPunct="1"/>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13" y="274638"/>
            <a:ext cx="8682037" cy="1143000"/>
          </a:xfrm>
        </p:spPr>
        <p:txBody>
          <a:bodyPr rtlCol="0">
            <a:normAutofit/>
          </a:bodyPr>
          <a:lstStyle/>
          <a:p>
            <a:pPr eaLnBrk="1" fontAlgn="auto" hangingPunct="1">
              <a:spcAft>
                <a:spcPts val="0"/>
              </a:spcAft>
              <a:defRPr/>
            </a:pPr>
            <a:r>
              <a:rPr lang="en-US" dirty="0" smtClean="0"/>
              <a:t>Endoplasmic Reticulum: makes stuff</a:t>
            </a:r>
            <a:endParaRPr lang="en-US" dirty="0"/>
          </a:p>
        </p:txBody>
      </p:sp>
      <p:sp>
        <p:nvSpPr>
          <p:cNvPr id="44034" name="Content Placeholder 2"/>
          <p:cNvSpPr>
            <a:spLocks noGrp="1"/>
          </p:cNvSpPr>
          <p:nvPr>
            <p:ph idx="1"/>
          </p:nvPr>
        </p:nvSpPr>
        <p:spPr/>
        <p:txBody>
          <a:bodyPr/>
          <a:lstStyle/>
          <a:p>
            <a:pPr eaLnBrk="1" hangingPunct="1"/>
            <a:r>
              <a:rPr lang="en-US" sz="3000" b="1" dirty="0" smtClean="0"/>
              <a:t>endoplasmic reticulum (ER) </a:t>
            </a:r>
            <a:r>
              <a:rPr lang="en-US" sz="3000" dirty="0" smtClean="0"/>
              <a:t>a network of connected sacs and tubes  made out of membranes</a:t>
            </a:r>
          </a:p>
          <a:p>
            <a:pPr eaLnBrk="1" hangingPunct="1"/>
            <a:r>
              <a:rPr lang="en-US" sz="3000" b="1" dirty="0" smtClean="0"/>
              <a:t>smooth ER </a:t>
            </a:r>
            <a:r>
              <a:rPr lang="en-US" sz="3000" dirty="0" smtClean="0"/>
              <a:t>makes lipids and breaks down toxins for other cellular compartments and help break down toxic organic compounds in the cell</a:t>
            </a:r>
          </a:p>
          <a:p>
            <a:pPr eaLnBrk="1" hangingPunct="1"/>
            <a:r>
              <a:rPr lang="en-US" sz="3000" b="1" dirty="0" smtClean="0"/>
              <a:t>rough ER </a:t>
            </a:r>
            <a:r>
              <a:rPr lang="en-US" sz="3000" dirty="0" smtClean="0"/>
              <a:t>covered in </a:t>
            </a:r>
            <a:r>
              <a:rPr lang="en-US" sz="3000" dirty="0" err="1" smtClean="0"/>
              <a:t>ribosomes</a:t>
            </a:r>
            <a:r>
              <a:rPr lang="en-US" sz="3000" dirty="0" smtClean="0"/>
              <a:t>.  Makes proteins dotted with </a:t>
            </a:r>
            <a:r>
              <a:rPr lang="en-US" sz="3000" dirty="0" err="1" smtClean="0"/>
              <a:t>ribosomes</a:t>
            </a:r>
            <a:r>
              <a:rPr lang="en-US" sz="3000" dirty="0" smtClean="0"/>
              <a:t> that produce proteins for</a:t>
            </a:r>
            <a:endParaRPr lang="en-US" sz="3000" b="1"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figure_06_10"/>
          <p:cNvPicPr>
            <a:picLocks noChangeAspect="1" noChangeArrowheads="1"/>
          </p:cNvPicPr>
          <p:nvPr/>
        </p:nvPicPr>
        <p:blipFill>
          <a:blip r:embed="rId3"/>
          <a:srcRect/>
          <a:stretch>
            <a:fillRect/>
          </a:stretch>
        </p:blipFill>
        <p:spPr bwMode="auto">
          <a:xfrm>
            <a:off x="1574800" y="215900"/>
            <a:ext cx="60023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dirty="0" smtClean="0"/>
              <a:t>Transport Vesicles: Move stuff</a:t>
            </a:r>
          </a:p>
        </p:txBody>
      </p:sp>
      <p:sp>
        <p:nvSpPr>
          <p:cNvPr id="46082" name="Content Placeholder 2"/>
          <p:cNvSpPr>
            <a:spLocks noGrp="1"/>
          </p:cNvSpPr>
          <p:nvPr>
            <p:ph idx="1"/>
          </p:nvPr>
        </p:nvSpPr>
        <p:spPr/>
        <p:txBody>
          <a:bodyPr/>
          <a:lstStyle/>
          <a:p>
            <a:pPr eaLnBrk="1" hangingPunct="1"/>
            <a:r>
              <a:rPr lang="en-US" dirty="0" smtClean="0"/>
              <a:t>A transport vesicle is a small sac of membrane used to move lipids, proteins, and carbohydrates between cellular compartments</a:t>
            </a:r>
          </a:p>
          <a:p>
            <a:pPr eaLnBrk="1" hangingPunct="1"/>
            <a:r>
              <a:rPr lang="en-US" dirty="0" smtClean="0"/>
              <a:t>The transport vesicle fuses with the membrane of the target destination in order to deliver its contents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igure_06_11"/>
          <p:cNvPicPr>
            <a:picLocks noChangeAspect="1" noChangeArrowheads="1"/>
          </p:cNvPicPr>
          <p:nvPr/>
        </p:nvPicPr>
        <p:blipFill>
          <a:blip r:embed="rId3"/>
          <a:srcRect/>
          <a:stretch>
            <a:fillRect/>
          </a:stretch>
        </p:blipFill>
        <p:spPr bwMode="auto">
          <a:xfrm>
            <a:off x="1981200" y="215900"/>
            <a:ext cx="51863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z="4000" dirty="0" smtClean="0"/>
              <a:t>Golgi Apparatus: Sorts/Ships stuff</a:t>
            </a:r>
          </a:p>
        </p:txBody>
      </p:sp>
      <p:sp>
        <p:nvSpPr>
          <p:cNvPr id="48130" name="Content Placeholder 2"/>
          <p:cNvSpPr>
            <a:spLocks noGrp="1"/>
          </p:cNvSpPr>
          <p:nvPr>
            <p:ph idx="1"/>
          </p:nvPr>
        </p:nvSpPr>
        <p:spPr/>
        <p:txBody>
          <a:bodyPr/>
          <a:lstStyle/>
          <a:p>
            <a:pPr eaLnBrk="1" hangingPunct="1"/>
            <a:r>
              <a:rPr lang="en-US" dirty="0" smtClean="0"/>
              <a:t>The </a:t>
            </a:r>
            <a:r>
              <a:rPr lang="en-US" b="1" dirty="0" smtClean="0"/>
              <a:t>Golgi apparatus </a:t>
            </a:r>
            <a:r>
              <a:rPr lang="en-US" dirty="0" smtClean="0"/>
              <a:t>directs proteins and lipids produced by the ER to their final destination (in or out of cell)</a:t>
            </a:r>
          </a:p>
          <a:p>
            <a:pPr eaLnBrk="1" hangingPunct="1"/>
            <a:r>
              <a:rPr lang="en-US" dirty="0" smtClean="0"/>
              <a:t>“addresses” packages by adding specific chemical groups</a:t>
            </a:r>
          </a:p>
          <a:p>
            <a:pPr eaLnBrk="1" hangingPunct="1"/>
            <a:r>
              <a:rPr lang="en-US" dirty="0" smtClean="0"/>
              <a:t>Vesicles move the lipids and proteins from the ER to the Golgi apparatus</a:t>
            </a:r>
          </a:p>
          <a:p>
            <a:pPr eaLnBrk="1" hangingPunct="1"/>
            <a:endParaRPr lang="en-US" b="1"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figure_06_12"/>
          <p:cNvPicPr>
            <a:picLocks noChangeAspect="1" noChangeArrowheads="1"/>
          </p:cNvPicPr>
          <p:nvPr/>
        </p:nvPicPr>
        <p:blipFill>
          <a:blip r:embed="rId3"/>
          <a:srcRect/>
          <a:stretch>
            <a:fillRect/>
          </a:stretch>
        </p:blipFill>
        <p:spPr bwMode="auto">
          <a:xfrm>
            <a:off x="635000" y="215900"/>
            <a:ext cx="78803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95" y="274638"/>
            <a:ext cx="8422105" cy="1143000"/>
          </a:xfrm>
        </p:spPr>
        <p:txBody>
          <a:bodyPr rtlCol="0">
            <a:noAutofit/>
          </a:bodyPr>
          <a:lstStyle/>
          <a:p>
            <a:pPr eaLnBrk="1" fontAlgn="auto" hangingPunct="1">
              <a:spcAft>
                <a:spcPts val="0"/>
              </a:spcAft>
              <a:defRPr/>
            </a:pPr>
            <a:r>
              <a:rPr lang="en-US" sz="4000" dirty="0" err="1" smtClean="0"/>
              <a:t>Lysosomes</a:t>
            </a:r>
            <a:r>
              <a:rPr lang="en-US" sz="4000" dirty="0" smtClean="0"/>
              <a:t>: they break stuff apart</a:t>
            </a:r>
            <a:endParaRPr lang="en-US" sz="4000" dirty="0"/>
          </a:p>
        </p:txBody>
      </p:sp>
      <p:sp>
        <p:nvSpPr>
          <p:cNvPr id="50178" name="Content Placeholder 2"/>
          <p:cNvSpPr>
            <a:spLocks noGrp="1"/>
          </p:cNvSpPr>
          <p:nvPr>
            <p:ph idx="1"/>
          </p:nvPr>
        </p:nvSpPr>
        <p:spPr>
          <a:xfrm>
            <a:off x="457200" y="1407695"/>
            <a:ext cx="8229600" cy="2273968"/>
          </a:xfrm>
        </p:spPr>
        <p:txBody>
          <a:bodyPr/>
          <a:lstStyle/>
          <a:p>
            <a:pPr eaLnBrk="1" hangingPunct="1"/>
            <a:r>
              <a:rPr lang="en-US" b="1" dirty="0" err="1" smtClean="0"/>
              <a:t>Lysosomes</a:t>
            </a:r>
            <a:r>
              <a:rPr lang="en-US" dirty="0" smtClean="0"/>
              <a:t> use enzymes to break down macromolecules (big stuff) and release the parts into the cytoplasm</a:t>
            </a:r>
          </a:p>
          <a:p>
            <a:pPr eaLnBrk="1" hangingPunct="1"/>
            <a:r>
              <a:rPr lang="en-US" dirty="0" smtClean="0"/>
              <a:t>The interior of </a:t>
            </a:r>
            <a:r>
              <a:rPr lang="en-US" dirty="0" err="1" smtClean="0"/>
              <a:t>lysosomes</a:t>
            </a:r>
            <a:r>
              <a:rPr lang="en-US" dirty="0" smtClean="0"/>
              <a:t> is acidic (pH ~5)</a:t>
            </a:r>
          </a:p>
        </p:txBody>
      </p:sp>
      <p:pic>
        <p:nvPicPr>
          <p:cNvPr id="4" name="Picture 2" descr="figure_06_13"/>
          <p:cNvPicPr>
            <a:picLocks noChangeAspect="1" noChangeArrowheads="1"/>
          </p:cNvPicPr>
          <p:nvPr/>
        </p:nvPicPr>
        <p:blipFill>
          <a:blip r:embed="rId2"/>
          <a:srcRect t="11699" b="7309"/>
          <a:stretch>
            <a:fillRect/>
          </a:stretch>
        </p:blipFill>
        <p:spPr bwMode="auto">
          <a:xfrm>
            <a:off x="1459833" y="3681663"/>
            <a:ext cx="5530516" cy="2959769"/>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figure_06_13"/>
          <p:cNvPicPr>
            <a:picLocks noChangeAspect="1" noChangeArrowheads="1"/>
          </p:cNvPicPr>
          <p:nvPr/>
        </p:nvPicPr>
        <p:blipFill>
          <a:blip r:embed="rId3"/>
          <a:srcRect t="11699" b="7309"/>
          <a:stretch>
            <a:fillRect/>
          </a:stretch>
        </p:blipFill>
        <p:spPr bwMode="auto">
          <a:xfrm>
            <a:off x="304801" y="3019926"/>
            <a:ext cx="5530516" cy="29597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Vacuoles: breaking or storage</a:t>
            </a:r>
            <a:endParaRPr lang="en-US" dirty="0"/>
          </a:p>
        </p:txBody>
      </p:sp>
      <p:sp>
        <p:nvSpPr>
          <p:cNvPr id="52226" name="Content Placeholder 2"/>
          <p:cNvSpPr>
            <a:spLocks noGrp="1"/>
          </p:cNvSpPr>
          <p:nvPr>
            <p:ph idx="1"/>
          </p:nvPr>
        </p:nvSpPr>
        <p:spPr/>
        <p:txBody>
          <a:bodyPr/>
          <a:lstStyle/>
          <a:p>
            <a:pPr eaLnBrk="1" hangingPunct="1"/>
            <a:r>
              <a:rPr lang="en-US" dirty="0" smtClean="0"/>
              <a:t>Plant organelles called </a:t>
            </a:r>
            <a:r>
              <a:rPr lang="en-US" b="1" dirty="0" smtClean="0"/>
              <a:t>vacuoles</a:t>
            </a:r>
            <a:r>
              <a:rPr lang="en-US" dirty="0" smtClean="0"/>
              <a:t> act much like </a:t>
            </a:r>
            <a:r>
              <a:rPr lang="en-US" dirty="0" err="1" smtClean="0"/>
              <a:t>lysosomes</a:t>
            </a:r>
            <a:r>
              <a:rPr lang="en-US" dirty="0" smtClean="0"/>
              <a:t> to break down macromolecules</a:t>
            </a:r>
          </a:p>
          <a:p>
            <a:pPr eaLnBrk="1" hangingPunct="1"/>
            <a:r>
              <a:rPr lang="en-US" dirty="0" smtClean="0"/>
              <a:t>Vacuoles can also store ions, water-soluble molecules, and bad tasting compounds ((don’t eat me”)</a:t>
            </a:r>
          </a:p>
          <a:p>
            <a:pPr eaLnBrk="1" hangingPunct="1"/>
            <a:r>
              <a:rPr lang="en-US" dirty="0" smtClean="0"/>
              <a:t>Vacuoles filled with water to help make the </a:t>
            </a:r>
            <a:r>
              <a:rPr lang="en-US" dirty="0" err="1" smtClean="0"/>
              <a:t>nonwoody</a:t>
            </a:r>
            <a:r>
              <a:rPr lang="en-US" dirty="0" smtClean="0"/>
              <a:t> parts of plant cells rigid</a:t>
            </a:r>
          </a:p>
          <a:p>
            <a:pPr eaLnBrk="1" hangingPunct="1"/>
            <a:endParaRPr lang="en-US" dirty="0" smtClean="0"/>
          </a:p>
          <a:p>
            <a:pPr eaLnBrk="1" hangingPunct="1"/>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figure_06_14"/>
          <p:cNvPicPr>
            <a:picLocks noChangeAspect="1" noChangeArrowheads="1"/>
          </p:cNvPicPr>
          <p:nvPr/>
        </p:nvPicPr>
        <p:blipFill>
          <a:blip r:embed="rId3"/>
          <a:srcRect/>
          <a:stretch>
            <a:fillRect/>
          </a:stretch>
        </p:blipFill>
        <p:spPr bwMode="auto">
          <a:xfrm>
            <a:off x="812800" y="215900"/>
            <a:ext cx="75199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figure_06_02a"/>
          <p:cNvPicPr>
            <a:picLocks noChangeAspect="1" noChangeArrowheads="1"/>
          </p:cNvPicPr>
          <p:nvPr/>
        </p:nvPicPr>
        <p:blipFill>
          <a:blip r:embed="rId3"/>
          <a:srcRect/>
          <a:stretch>
            <a:fillRect/>
          </a:stretch>
        </p:blipFill>
        <p:spPr bwMode="auto">
          <a:xfrm>
            <a:off x="2603500" y="215900"/>
            <a:ext cx="39433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dirty="0" smtClean="0"/>
              <a:t>Mitochondria: the Power plant </a:t>
            </a:r>
          </a:p>
        </p:txBody>
      </p:sp>
      <p:sp>
        <p:nvSpPr>
          <p:cNvPr id="54274" name="Content Placeholder 2"/>
          <p:cNvSpPr>
            <a:spLocks noGrp="1"/>
          </p:cNvSpPr>
          <p:nvPr>
            <p:ph idx="1"/>
          </p:nvPr>
        </p:nvSpPr>
        <p:spPr/>
        <p:txBody>
          <a:bodyPr/>
          <a:lstStyle/>
          <a:p>
            <a:pPr eaLnBrk="1" hangingPunct="1"/>
            <a:r>
              <a:rPr lang="en-US" dirty="0" smtClean="0"/>
              <a:t>Uses food molecules to make ATP (energy)</a:t>
            </a:r>
          </a:p>
          <a:p>
            <a:pPr eaLnBrk="1" hangingPunct="1"/>
            <a:r>
              <a:rPr lang="en-US" dirty="0" smtClean="0"/>
              <a:t>Plants also </a:t>
            </a:r>
            <a:r>
              <a:rPr lang="en-US" dirty="0" err="1" smtClean="0"/>
              <a:t>havecalled</a:t>
            </a:r>
            <a:r>
              <a:rPr lang="en-US" dirty="0" smtClean="0"/>
              <a:t>  the </a:t>
            </a:r>
            <a:r>
              <a:rPr lang="en-US" b="1" dirty="0" smtClean="0"/>
              <a:t>chloroplast</a:t>
            </a:r>
            <a:r>
              <a:rPr lang="en-US" dirty="0" smtClean="0"/>
              <a:t>,</a:t>
            </a:r>
            <a:r>
              <a:rPr lang="en-US" b="1" dirty="0" smtClean="0"/>
              <a:t> </a:t>
            </a:r>
            <a:r>
              <a:rPr lang="en-US" dirty="0" smtClean="0"/>
              <a:t>which uses sunlight to make energy-storing molecules</a:t>
            </a:r>
          </a:p>
          <a:p>
            <a:pPr eaLnBrk="1" hangingPunct="1"/>
            <a:r>
              <a:rPr lang="en-US" dirty="0" smtClean="0"/>
              <a:t>The mitochondrion is bound by double membranes that form an </a:t>
            </a:r>
            <a:r>
              <a:rPr lang="en-US" b="1" dirty="0" err="1" smtClean="0"/>
              <a:t>intermembrane</a:t>
            </a:r>
            <a:r>
              <a:rPr lang="en-US" b="1" dirty="0" smtClean="0"/>
              <a:t> space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figure_06_15"/>
          <p:cNvPicPr>
            <a:picLocks noChangeAspect="1" noChangeArrowheads="1"/>
          </p:cNvPicPr>
          <p:nvPr/>
        </p:nvPicPr>
        <p:blipFill>
          <a:blip r:embed="rId3"/>
          <a:srcRect/>
          <a:stretch>
            <a:fillRect/>
          </a:stretch>
        </p:blipFill>
        <p:spPr bwMode="auto">
          <a:xfrm>
            <a:off x="304800" y="1003300"/>
            <a:ext cx="8531225" cy="4862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Mitochondria Power the Cell</a:t>
            </a:r>
          </a:p>
        </p:txBody>
      </p:sp>
      <p:sp>
        <p:nvSpPr>
          <p:cNvPr id="55298" name="Content Placeholder 2"/>
          <p:cNvSpPr>
            <a:spLocks noGrp="1"/>
          </p:cNvSpPr>
          <p:nvPr>
            <p:ph idx="1"/>
          </p:nvPr>
        </p:nvSpPr>
        <p:spPr/>
        <p:txBody>
          <a:bodyPr/>
          <a:lstStyle/>
          <a:p>
            <a:pPr eaLnBrk="1" hangingPunct="1"/>
            <a:r>
              <a:rPr lang="en-US" smtClean="0"/>
              <a:t>The folds of the inner membrane form the </a:t>
            </a:r>
            <a:r>
              <a:rPr lang="en-US" b="1" smtClean="0"/>
              <a:t>cristae</a:t>
            </a:r>
            <a:r>
              <a:rPr lang="en-US" smtClean="0"/>
              <a:t>, which help to increase the surface area for chemical reactions</a:t>
            </a:r>
          </a:p>
          <a:p>
            <a:pPr eaLnBrk="1" hangingPunct="1"/>
            <a:r>
              <a:rPr lang="en-US" smtClean="0"/>
              <a:t>Mitochondria use chemical reactions to turn food molecules into ATP, which can be used to fuel the chemical reactions of the cell</a:t>
            </a:r>
          </a:p>
          <a:p>
            <a:pPr eaLnBrk="1" hangingPunct="1"/>
            <a:r>
              <a:rPr lang="en-US" smtClean="0"/>
              <a:t>The process of turning food molecules into energy is called </a:t>
            </a:r>
            <a:r>
              <a:rPr lang="en-US" b="1" smtClean="0"/>
              <a:t>cellular respiration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dirty="0" smtClean="0"/>
              <a:t>Chloroplast: solar energy</a:t>
            </a:r>
          </a:p>
        </p:txBody>
      </p:sp>
      <p:sp>
        <p:nvSpPr>
          <p:cNvPr id="54274" name="Content Placeholder 2"/>
          <p:cNvSpPr>
            <a:spLocks noGrp="1"/>
          </p:cNvSpPr>
          <p:nvPr>
            <p:ph idx="1"/>
          </p:nvPr>
        </p:nvSpPr>
        <p:spPr/>
        <p:txBody>
          <a:bodyPr/>
          <a:lstStyle/>
          <a:p>
            <a:pPr eaLnBrk="1" hangingPunct="1"/>
            <a:r>
              <a:rPr lang="en-US" b="1" dirty="0" smtClean="0"/>
              <a:t>Chloroplast </a:t>
            </a:r>
            <a:r>
              <a:rPr lang="en-US" dirty="0" smtClean="0"/>
              <a:t>uses light to make ATP. (short lived energy source)</a:t>
            </a:r>
          </a:p>
          <a:p>
            <a:pPr eaLnBrk="1" hangingPunct="1"/>
            <a:r>
              <a:rPr lang="en-US" dirty="0" smtClean="0"/>
              <a:t>Uses ATP from light with CO2 to make sugars</a:t>
            </a:r>
          </a:p>
          <a:p>
            <a:pPr lvl="1" eaLnBrk="1" hangingPunct="1"/>
            <a:r>
              <a:rPr lang="en-US" dirty="0" smtClean="0"/>
              <a:t>Called “photosynthesis”; releases O2!!!</a:t>
            </a:r>
          </a:p>
          <a:p>
            <a:pPr eaLnBrk="1" hangingPunct="1"/>
            <a:r>
              <a:rPr lang="en-US" dirty="0" smtClean="0"/>
              <a:t>Sugars = longer term energy storage</a:t>
            </a:r>
          </a:p>
          <a:p>
            <a:pPr eaLnBrk="1" hangingPunct="1"/>
            <a:r>
              <a:rPr lang="en-US" dirty="0" smtClean="0"/>
              <a:t>Sugars used by mitochondria of plant</a:t>
            </a:r>
          </a:p>
          <a:p>
            <a:pPr lvl="1" eaLnBrk="1" hangingPunct="1"/>
            <a:r>
              <a:rPr lang="en-US" dirty="0" smtClean="0"/>
              <a:t>And everything else on earth!!!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figure_06_16"/>
          <p:cNvPicPr>
            <a:picLocks noChangeAspect="1" noChangeArrowheads="1"/>
          </p:cNvPicPr>
          <p:nvPr/>
        </p:nvPicPr>
        <p:blipFill>
          <a:blip r:embed="rId3"/>
          <a:srcRect/>
          <a:stretch>
            <a:fillRect/>
          </a:stretch>
        </p:blipFill>
        <p:spPr bwMode="auto">
          <a:xfrm>
            <a:off x="1689100" y="215900"/>
            <a:ext cx="57832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dirty="0" smtClean="0"/>
              <a:t>Cytoskeleton: “bones” of cell</a:t>
            </a:r>
          </a:p>
        </p:txBody>
      </p:sp>
      <p:sp>
        <p:nvSpPr>
          <p:cNvPr id="59394" name="Content Placeholder 2"/>
          <p:cNvSpPr>
            <a:spLocks noGrp="1"/>
          </p:cNvSpPr>
          <p:nvPr>
            <p:ph idx="1"/>
          </p:nvPr>
        </p:nvSpPr>
        <p:spPr/>
        <p:txBody>
          <a:bodyPr/>
          <a:lstStyle/>
          <a:p>
            <a:pPr eaLnBrk="1" hangingPunct="1">
              <a:lnSpc>
                <a:spcPct val="90000"/>
              </a:lnSpc>
            </a:pPr>
            <a:r>
              <a:rPr lang="en-US" dirty="0" smtClean="0"/>
              <a:t>Protein cylinders and filaments</a:t>
            </a:r>
            <a:endParaRPr lang="en-US" b="1" dirty="0" smtClean="0"/>
          </a:p>
          <a:p>
            <a:pPr lvl="1" eaLnBrk="1" hangingPunct="1">
              <a:lnSpc>
                <a:spcPct val="90000"/>
              </a:lnSpc>
            </a:pPr>
            <a:r>
              <a:rPr lang="en-US" dirty="0" smtClean="0"/>
              <a:t>Microtubules (big)</a:t>
            </a:r>
          </a:p>
          <a:p>
            <a:pPr lvl="1" eaLnBrk="1" hangingPunct="1">
              <a:lnSpc>
                <a:spcPct val="90000"/>
              </a:lnSpc>
            </a:pPr>
            <a:r>
              <a:rPr lang="en-US" dirty="0" smtClean="0"/>
              <a:t>Intermediate filaments (medium)</a:t>
            </a:r>
          </a:p>
          <a:p>
            <a:pPr lvl="1" eaLnBrk="1" hangingPunct="1">
              <a:lnSpc>
                <a:spcPct val="90000"/>
              </a:lnSpc>
            </a:pPr>
            <a:r>
              <a:rPr lang="en-US" dirty="0" smtClean="0"/>
              <a:t>Microfilaments (small)</a:t>
            </a:r>
          </a:p>
          <a:p>
            <a:pPr eaLnBrk="1" hangingPunct="1">
              <a:lnSpc>
                <a:spcPct val="90000"/>
              </a:lnSpc>
            </a:pPr>
            <a:r>
              <a:rPr lang="en-US" dirty="0" smtClean="0"/>
              <a:t>Used to: help organelles move, strengthen membrane, move entire</a:t>
            </a:r>
          </a:p>
          <a:p>
            <a:pPr lvl="1" eaLnBrk="1" hangingPunct="1">
              <a:lnSpc>
                <a:spcPct val="90000"/>
              </a:lnSpc>
            </a:pPr>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figure_06_17"/>
          <p:cNvPicPr>
            <a:picLocks noChangeAspect="1" noChangeArrowheads="1"/>
          </p:cNvPicPr>
          <p:nvPr/>
        </p:nvPicPr>
        <p:blipFill>
          <a:blip r:embed="rId3"/>
          <a:srcRect/>
          <a:stretch>
            <a:fillRect/>
          </a:stretch>
        </p:blipFill>
        <p:spPr bwMode="auto">
          <a:xfrm>
            <a:off x="1435100" y="215900"/>
            <a:ext cx="62769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figure_06_18"/>
          <p:cNvPicPr>
            <a:picLocks noChangeAspect="1" noChangeArrowheads="1"/>
          </p:cNvPicPr>
          <p:nvPr/>
        </p:nvPicPr>
        <p:blipFill>
          <a:blip r:embed="rId3"/>
          <a:srcRect/>
          <a:stretch>
            <a:fillRect/>
          </a:stretch>
        </p:blipFill>
        <p:spPr bwMode="auto">
          <a:xfrm>
            <a:off x="1295400" y="215900"/>
            <a:ext cx="65627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figure_06_19"/>
          <p:cNvPicPr>
            <a:picLocks noChangeAspect="1" noChangeArrowheads="1"/>
          </p:cNvPicPr>
          <p:nvPr/>
        </p:nvPicPr>
        <p:blipFill>
          <a:blip r:embed="rId3"/>
          <a:srcRect/>
          <a:stretch>
            <a:fillRect/>
          </a:stretch>
        </p:blipFill>
        <p:spPr bwMode="auto">
          <a:xfrm>
            <a:off x="1016000" y="215900"/>
            <a:ext cx="71056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Cilia and Flagella</a:t>
            </a:r>
            <a:br>
              <a:rPr lang="en-US" dirty="0" smtClean="0"/>
            </a:br>
            <a:r>
              <a:rPr lang="en-US" dirty="0" smtClean="0"/>
              <a:t>(microtubules used for swimming)</a:t>
            </a:r>
            <a:endParaRPr lang="en-US" dirty="0"/>
          </a:p>
        </p:txBody>
      </p:sp>
      <p:sp>
        <p:nvSpPr>
          <p:cNvPr id="67586" name="Content Placeholder 2"/>
          <p:cNvSpPr>
            <a:spLocks noGrp="1"/>
          </p:cNvSpPr>
          <p:nvPr>
            <p:ph idx="1"/>
          </p:nvPr>
        </p:nvSpPr>
        <p:spPr/>
        <p:txBody>
          <a:bodyPr/>
          <a:lstStyle/>
          <a:p>
            <a:pPr eaLnBrk="1" hangingPunct="1"/>
            <a:r>
              <a:rPr lang="en-US" dirty="0" smtClean="0"/>
              <a:t>Many </a:t>
            </a:r>
            <a:r>
              <a:rPr lang="en-US" dirty="0" err="1" smtClean="0"/>
              <a:t>protists</a:t>
            </a:r>
            <a:r>
              <a:rPr lang="en-US" dirty="0" smtClean="0"/>
              <a:t> and animals have cells covered in </a:t>
            </a:r>
            <a:r>
              <a:rPr lang="en-US" dirty="0" err="1" smtClean="0"/>
              <a:t>hairlike</a:t>
            </a:r>
            <a:r>
              <a:rPr lang="en-US" dirty="0" smtClean="0"/>
              <a:t> </a:t>
            </a:r>
            <a:r>
              <a:rPr lang="en-US" b="1" dirty="0" smtClean="0"/>
              <a:t>cilia</a:t>
            </a:r>
          </a:p>
          <a:p>
            <a:pPr eaLnBrk="1" hangingPunct="1"/>
            <a:r>
              <a:rPr lang="en-US" dirty="0" smtClean="0"/>
              <a:t>Microtubules inside cilia</a:t>
            </a:r>
            <a:endParaRPr lang="en-US" b="1" dirty="0" smtClean="0"/>
          </a:p>
          <a:p>
            <a:pPr eaLnBrk="1" hangingPunct="1"/>
            <a:r>
              <a:rPr lang="en-US" dirty="0" smtClean="0"/>
              <a:t>Motor proteins use ATP to bend cilia</a:t>
            </a:r>
          </a:p>
          <a:p>
            <a:pPr eaLnBrk="1" hangingPunct="1"/>
            <a:r>
              <a:rPr lang="en-US" dirty="0" smtClean="0"/>
              <a:t>Cilia can be moved back and forth like oars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figure_06_02b"/>
          <p:cNvPicPr>
            <a:picLocks noChangeAspect="1" noChangeArrowheads="1"/>
          </p:cNvPicPr>
          <p:nvPr/>
        </p:nvPicPr>
        <p:blipFill>
          <a:blip r:embed="rId3"/>
          <a:srcRect/>
          <a:stretch>
            <a:fillRect/>
          </a:stretch>
        </p:blipFill>
        <p:spPr bwMode="auto">
          <a:xfrm>
            <a:off x="2273300" y="215900"/>
            <a:ext cx="46132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figure_06_20a"/>
          <p:cNvPicPr>
            <a:picLocks noChangeAspect="1" noChangeArrowheads="1"/>
          </p:cNvPicPr>
          <p:nvPr/>
        </p:nvPicPr>
        <p:blipFill>
          <a:blip r:embed="rId3"/>
          <a:srcRect/>
          <a:stretch>
            <a:fillRect/>
          </a:stretch>
        </p:blipFill>
        <p:spPr bwMode="auto">
          <a:xfrm>
            <a:off x="304800" y="1689100"/>
            <a:ext cx="8531225" cy="3497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Flagella: another way to swim</a:t>
            </a:r>
            <a:endParaRPr lang="en-US" dirty="0"/>
          </a:p>
        </p:txBody>
      </p:sp>
      <p:sp>
        <p:nvSpPr>
          <p:cNvPr id="69634" name="Content Placeholder 2"/>
          <p:cNvSpPr>
            <a:spLocks noGrp="1"/>
          </p:cNvSpPr>
          <p:nvPr>
            <p:ph idx="1"/>
          </p:nvPr>
        </p:nvSpPr>
        <p:spPr/>
        <p:txBody>
          <a:bodyPr/>
          <a:lstStyle/>
          <a:p>
            <a:pPr eaLnBrk="1" hangingPunct="1"/>
            <a:r>
              <a:rPr lang="en-US" b="1" dirty="0" smtClean="0"/>
              <a:t>flagellum </a:t>
            </a:r>
            <a:r>
              <a:rPr lang="en-US" dirty="0" smtClean="0"/>
              <a:t>(plural: flagella)  has microtubules inside (like cilia, but longer)</a:t>
            </a:r>
          </a:p>
          <a:p>
            <a:pPr eaLnBrk="1" hangingPunct="1"/>
            <a:r>
              <a:rPr lang="en-US" dirty="0" smtClean="0"/>
              <a:t>Looks like a long tail.  Is used to swim </a:t>
            </a:r>
          </a:p>
          <a:p>
            <a:pPr eaLnBrk="1" hangingPunct="1"/>
            <a:r>
              <a:rPr lang="en-US" dirty="0" smtClean="0"/>
              <a:t>Used by bacteria, </a:t>
            </a:r>
            <a:r>
              <a:rPr lang="en-US" dirty="0" err="1" smtClean="0"/>
              <a:t>archaeans</a:t>
            </a:r>
            <a:r>
              <a:rPr lang="en-US" dirty="0" smtClean="0"/>
              <a:t>, and </a:t>
            </a:r>
            <a:r>
              <a:rPr lang="en-US" dirty="0" err="1" smtClean="0"/>
              <a:t>protists</a:t>
            </a:r>
            <a:r>
              <a:rPr lang="en-US" dirty="0" smtClean="0"/>
              <a:t>, and the sperm cells (plants and animals)</a:t>
            </a:r>
          </a:p>
          <a:p>
            <a:pPr eaLnBrk="1" hangingPunct="1"/>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figure_06_20b"/>
          <p:cNvPicPr>
            <a:picLocks noChangeAspect="1" noChangeArrowheads="1"/>
          </p:cNvPicPr>
          <p:nvPr/>
        </p:nvPicPr>
        <p:blipFill>
          <a:blip r:embed="rId3"/>
          <a:srcRect/>
          <a:stretch>
            <a:fillRect/>
          </a:stretch>
        </p:blipFill>
        <p:spPr bwMode="auto">
          <a:xfrm>
            <a:off x="304800" y="1689100"/>
            <a:ext cx="8531225" cy="347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figure_06_20c"/>
          <p:cNvPicPr>
            <a:picLocks noChangeAspect="1" noChangeArrowheads="1"/>
          </p:cNvPicPr>
          <p:nvPr/>
        </p:nvPicPr>
        <p:blipFill>
          <a:blip r:embed="rId3"/>
          <a:srcRect/>
          <a:stretch>
            <a:fillRect/>
          </a:stretch>
        </p:blipFill>
        <p:spPr bwMode="auto">
          <a:xfrm>
            <a:off x="304800" y="1485900"/>
            <a:ext cx="8531225" cy="3887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fontScale="90000"/>
          </a:bodyPr>
          <a:lstStyle/>
          <a:p>
            <a:pPr eaLnBrk="1" hangingPunct="1">
              <a:defRPr/>
            </a:pPr>
            <a:r>
              <a:rPr lang="en-US" sz="6000" b="1" dirty="0" smtClean="0">
                <a:solidFill>
                  <a:srgbClr val="E03C3C"/>
                </a:solidFill>
                <a:ea typeface="+mj-ea"/>
                <a:cs typeface="+mj-cs"/>
              </a:rPr>
              <a:t>Concept &amp; Review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Grp="1" noChangeArrowheads="1"/>
          </p:cNvSpPr>
          <p:nvPr>
            <p:ph type="body" idx="4294967295"/>
          </p:nvPr>
        </p:nvSpPr>
        <p:spPr>
          <a:xfrm>
            <a:off x="457200" y="1600200"/>
            <a:ext cx="8229600" cy="3886200"/>
          </a:xfrm>
        </p:spPr>
        <p:txBody>
          <a:bodyPr lIns="50800" tIns="50800" rIns="132080" bIns="50800"/>
          <a:lstStyle/>
          <a:p>
            <a:pPr marL="649288" indent="-649288" eaLnBrk="1" hangingPunct="1">
              <a:lnSpc>
                <a:spcPct val="110000"/>
              </a:lnSpc>
              <a:spcBef>
                <a:spcPct val="0"/>
              </a:spcBef>
              <a:buFont typeface="Wingdings" pitchFamily="1" charset="2"/>
              <a:buNone/>
            </a:pPr>
            <a:r>
              <a:rPr lang="en-US">
                <a:solidFill>
                  <a:srgbClr val="000000"/>
                </a:solidFill>
              </a:rPr>
              <a:t>	Where is the secreted protein insulin synthesized?</a:t>
            </a:r>
          </a:p>
          <a:p>
            <a:pPr marL="649288" indent="-649288" eaLnBrk="1" hangingPunct="1">
              <a:lnSpc>
                <a:spcPct val="110000"/>
              </a:lnSpc>
              <a:spcBef>
                <a:spcPct val="0"/>
              </a:spcBef>
              <a:buSzPct val="99000"/>
              <a:buFont typeface="Wingdings" pitchFamily="1" charset="2"/>
              <a:buAutoNum type="alphaUcPeriod"/>
            </a:pPr>
            <a:r>
              <a:rPr lang="en-US"/>
              <a:t>In the Golgi apparatus</a:t>
            </a:r>
          </a:p>
          <a:p>
            <a:pPr marL="649288" indent="-649288" eaLnBrk="1" hangingPunct="1">
              <a:lnSpc>
                <a:spcPct val="110000"/>
              </a:lnSpc>
              <a:spcBef>
                <a:spcPct val="0"/>
              </a:spcBef>
              <a:buSzPct val="99000"/>
              <a:buFont typeface="Wingdings" pitchFamily="1" charset="2"/>
              <a:buAutoNum type="alphaUcPeriod"/>
            </a:pPr>
            <a:r>
              <a:rPr lang="en-US"/>
              <a:t>On the rough ER</a:t>
            </a:r>
          </a:p>
          <a:p>
            <a:pPr marL="649288" indent="-649288" eaLnBrk="1" hangingPunct="1">
              <a:lnSpc>
                <a:spcPct val="110000"/>
              </a:lnSpc>
              <a:spcBef>
                <a:spcPct val="0"/>
              </a:spcBef>
              <a:buSzPct val="99000"/>
              <a:buFont typeface="Wingdings" pitchFamily="1" charset="2"/>
              <a:buAutoNum type="alphaUcPeriod"/>
            </a:pPr>
            <a:r>
              <a:rPr lang="en-US"/>
              <a:t>On ribosomes in the cytoplasm</a:t>
            </a:r>
          </a:p>
          <a:p>
            <a:pPr marL="649288" indent="-649288" eaLnBrk="1" hangingPunct="1">
              <a:lnSpc>
                <a:spcPct val="110000"/>
              </a:lnSpc>
              <a:spcBef>
                <a:spcPct val="0"/>
              </a:spcBef>
              <a:buSzPct val="99000"/>
              <a:buFont typeface="Wingdings" pitchFamily="1" charset="2"/>
              <a:buAutoNum type="alphaUcPeriod"/>
            </a:pPr>
            <a:r>
              <a:rPr lang="en-US"/>
              <a:t>In the nucleus</a:t>
            </a:r>
          </a:p>
        </p:txBody>
      </p:sp>
      <p:sp>
        <p:nvSpPr>
          <p:cNvPr id="26627" name="Rectangle 14"/>
          <p:cNvSpPr>
            <a:spLocks noGrp="1" noChangeArrowheads="1"/>
          </p:cNvSpPr>
          <p:nvPr>
            <p:ph type="title" idx="4294967295"/>
          </p:nvPr>
        </p:nvSpPr>
        <p:spPr/>
        <p:txBody>
          <a:bodyPr lIns="50800" tIns="50800" rIns="132080" bIns="50800"/>
          <a:lstStyle/>
          <a:p>
            <a:pPr indent="39688" eaLnBrk="1" hangingPunct="1"/>
            <a:r>
              <a:rPr lang="en-US"/>
              <a:t>Concept Quiz</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p:cNvSpPr>
            <a:spLocks noGrp="1" noChangeArrowheads="1"/>
          </p:cNvSpPr>
          <p:nvPr>
            <p:ph type="body" idx="4294967295"/>
          </p:nvPr>
        </p:nvSpPr>
        <p:spPr>
          <a:xfrm>
            <a:off x="457200" y="1600200"/>
            <a:ext cx="8229600" cy="3468688"/>
          </a:xfrm>
        </p:spPr>
        <p:txBody>
          <a:bodyPr lIns="50800" tIns="50800" rIns="132080" bIns="50800"/>
          <a:lstStyle/>
          <a:p>
            <a:pPr marL="573088" indent="-573088" eaLnBrk="1" hangingPunct="1">
              <a:lnSpc>
                <a:spcPct val="120000"/>
              </a:lnSpc>
              <a:buFont typeface="Wingdings" pitchFamily="1" charset="2"/>
              <a:buNone/>
            </a:pPr>
            <a:r>
              <a:rPr lang="en-US">
                <a:solidFill>
                  <a:srgbClr val="000000"/>
                </a:solidFill>
              </a:rPr>
              <a:t>	Two main types of cells are ______ and _______.</a:t>
            </a:r>
          </a:p>
          <a:p>
            <a:pPr marL="573088" indent="-573088" eaLnBrk="1" hangingPunct="1">
              <a:lnSpc>
                <a:spcPct val="120000"/>
              </a:lnSpc>
              <a:buSzPct val="99000"/>
              <a:buFont typeface="Wingdings" pitchFamily="1" charset="2"/>
              <a:buAutoNum type="alphaUcPeriod"/>
            </a:pPr>
            <a:r>
              <a:rPr lang="en-US"/>
              <a:t>Prokaryotic; eukaryotic</a:t>
            </a:r>
          </a:p>
          <a:p>
            <a:pPr marL="573088" indent="-573088" eaLnBrk="1" hangingPunct="1">
              <a:lnSpc>
                <a:spcPct val="120000"/>
              </a:lnSpc>
              <a:buSzPct val="99000"/>
              <a:buFont typeface="Wingdings" pitchFamily="1" charset="2"/>
              <a:buAutoNum type="alphaUcPeriod"/>
            </a:pPr>
            <a:r>
              <a:rPr lang="en-US"/>
              <a:t>Bacterial; animal</a:t>
            </a:r>
          </a:p>
          <a:p>
            <a:pPr marL="573088" indent="-573088" eaLnBrk="1" hangingPunct="1">
              <a:lnSpc>
                <a:spcPct val="120000"/>
              </a:lnSpc>
              <a:buSzPct val="99000"/>
              <a:buFont typeface="Wingdings" pitchFamily="1" charset="2"/>
              <a:buAutoNum type="alphaUcPeriod"/>
            </a:pPr>
            <a:r>
              <a:rPr lang="en-US"/>
              <a:t>Nerves; muscles</a:t>
            </a:r>
          </a:p>
          <a:p>
            <a:pPr marL="573088" indent="-573088" eaLnBrk="1" hangingPunct="1">
              <a:lnSpc>
                <a:spcPct val="120000"/>
              </a:lnSpc>
              <a:buSzPct val="99000"/>
              <a:buFont typeface="Wingdings" pitchFamily="1" charset="2"/>
              <a:buAutoNum type="alphaUcPeriod"/>
            </a:pPr>
            <a:r>
              <a:rPr lang="en-US"/>
              <a:t>Plant; animal</a:t>
            </a:r>
          </a:p>
        </p:txBody>
      </p:sp>
      <p:sp>
        <p:nvSpPr>
          <p:cNvPr id="28675" name="Rectangle 14"/>
          <p:cNvSpPr>
            <a:spLocks noGrp="1" noChangeArrowheads="1"/>
          </p:cNvSpPr>
          <p:nvPr>
            <p:ph type="title" idx="4294967295"/>
          </p:nvPr>
        </p:nvSpPr>
        <p:spPr>
          <a:xfrm>
            <a:off x="457200" y="582613"/>
            <a:ext cx="8229600" cy="1120775"/>
          </a:xfrm>
        </p:spPr>
        <p:txBody>
          <a:bodyPr lIns="50800" tIns="50800" rIns="132080" bIns="50800"/>
          <a:lstStyle/>
          <a:p>
            <a:pPr indent="39688" eaLnBrk="1" hangingPunct="1"/>
            <a:r>
              <a:rPr lang="en-US"/>
              <a:t>Concept Quiz</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p:cNvSpPr>
          <p:nvPr/>
        </p:nvSpPr>
        <p:spPr bwMode="auto">
          <a:xfrm>
            <a:off x="609600" y="1600200"/>
            <a:ext cx="7861300" cy="3352800"/>
          </a:xfrm>
          <a:prstGeom prst="rect">
            <a:avLst/>
          </a:prstGeom>
          <a:noFill/>
          <a:ln w="9525">
            <a:noFill/>
            <a:miter lim="800000"/>
            <a:headEnd/>
            <a:tailEnd/>
          </a:ln>
        </p:spPr>
        <p:txBody>
          <a:bodyPr lIns="0" tIns="0" rIns="40639" bIns="0">
            <a:prstTxWarp prst="textNoShape">
              <a:avLst/>
            </a:prstTxWarp>
          </a:bodyPr>
          <a:lstStyle/>
          <a:p>
            <a:pPr defTabSz="914400">
              <a:lnSpc>
                <a:spcPct val="90000"/>
              </a:lnSpc>
              <a:spcBef>
                <a:spcPts val="1850"/>
              </a:spcBef>
            </a:pPr>
            <a:r>
              <a:rPr lang="en-US" sz="3200">
                <a:solidFill>
                  <a:srgbClr val="000000"/>
                </a:solidFill>
                <a:latin typeface="Arial" pitchFamily="1" charset="0"/>
                <a:ea typeface="Arial" pitchFamily="1" charset="0"/>
                <a:cs typeface="Arial" pitchFamily="1" charset="0"/>
                <a:sym typeface="Arial" pitchFamily="1" charset="0"/>
              </a:rPr>
              <a:t>The boundary structure that physically defines a cell is the </a:t>
            </a:r>
            <a:r>
              <a:rPr lang="en-US" sz="3200" u="sng">
                <a:solidFill>
                  <a:srgbClr val="000000"/>
                </a:solidFill>
                <a:latin typeface="Arial" pitchFamily="1" charset="0"/>
                <a:ea typeface="Arial" pitchFamily="1" charset="0"/>
                <a:cs typeface="Arial" pitchFamily="1" charset="0"/>
                <a:sym typeface="Arial" pitchFamily="1" charset="0"/>
              </a:rPr>
              <a:t>             </a:t>
            </a:r>
            <a:r>
              <a:rPr lang="en-US" sz="3200">
                <a:solidFill>
                  <a:srgbClr val="000000"/>
                </a:solidFill>
                <a:latin typeface="Arial" pitchFamily="1" charset="0"/>
                <a:ea typeface="Arial" pitchFamily="1" charset="0"/>
                <a:cs typeface="Arial" pitchFamily="1" charset="0"/>
                <a:sym typeface="Arial" pitchFamily="1" charset="0"/>
              </a:rPr>
              <a:t>.</a:t>
            </a:r>
          </a:p>
          <a:p>
            <a:pPr defTabSz="914400">
              <a:lnSpc>
                <a:spcPct val="90000"/>
              </a:lnSpc>
              <a:spcBef>
                <a:spcPts val="1850"/>
              </a:spcBef>
              <a:buFontTx/>
              <a:buAutoNum type="alphaUcPeriod"/>
            </a:pPr>
            <a:r>
              <a:rPr lang="en-US" sz="3200">
                <a:solidFill>
                  <a:srgbClr val="000000"/>
                </a:solidFill>
                <a:latin typeface="Arial" pitchFamily="1" charset="0"/>
                <a:ea typeface="Arial" pitchFamily="1" charset="0"/>
                <a:cs typeface="Arial" pitchFamily="1" charset="0"/>
                <a:sym typeface="Arial" pitchFamily="1" charset="0"/>
              </a:rPr>
              <a:t>Cell wall</a:t>
            </a:r>
          </a:p>
          <a:p>
            <a:pPr defTabSz="914400">
              <a:lnSpc>
                <a:spcPct val="90000"/>
              </a:lnSpc>
              <a:spcBef>
                <a:spcPts val="1850"/>
              </a:spcBef>
              <a:buFontTx/>
              <a:buAutoNum type="alphaUcPeriod"/>
            </a:pPr>
            <a:r>
              <a:rPr lang="en-US" sz="3200">
                <a:solidFill>
                  <a:srgbClr val="000000"/>
                </a:solidFill>
                <a:latin typeface="Arial" pitchFamily="1" charset="0"/>
                <a:ea typeface="Arial" pitchFamily="1" charset="0"/>
                <a:cs typeface="Arial" pitchFamily="1" charset="0"/>
                <a:sym typeface="Arial" pitchFamily="1" charset="0"/>
              </a:rPr>
              <a:t>Selective permeability</a:t>
            </a:r>
          </a:p>
          <a:p>
            <a:pPr defTabSz="914400">
              <a:lnSpc>
                <a:spcPct val="90000"/>
              </a:lnSpc>
              <a:spcBef>
                <a:spcPts val="1850"/>
              </a:spcBef>
              <a:buFontTx/>
              <a:buAutoNum type="alphaUcPeriod"/>
            </a:pPr>
            <a:r>
              <a:rPr lang="en-US" sz="3200">
                <a:solidFill>
                  <a:srgbClr val="000000"/>
                </a:solidFill>
                <a:latin typeface="Arial" pitchFamily="1" charset="0"/>
                <a:ea typeface="Arial" pitchFamily="1" charset="0"/>
                <a:cs typeface="Arial" pitchFamily="1" charset="0"/>
                <a:sym typeface="Arial" pitchFamily="1" charset="0"/>
              </a:rPr>
              <a:t>Plasma membrane</a:t>
            </a:r>
          </a:p>
          <a:p>
            <a:pPr defTabSz="914400">
              <a:lnSpc>
                <a:spcPct val="90000"/>
              </a:lnSpc>
              <a:spcBef>
                <a:spcPts val="1850"/>
              </a:spcBef>
              <a:buFontTx/>
              <a:buAutoNum type="alphaUcPeriod"/>
            </a:pPr>
            <a:r>
              <a:rPr lang="en-US" sz="3200">
                <a:solidFill>
                  <a:srgbClr val="000000"/>
                </a:solidFill>
                <a:latin typeface="Arial" pitchFamily="1" charset="0"/>
                <a:ea typeface="Arial" pitchFamily="1" charset="0"/>
                <a:cs typeface="Arial" pitchFamily="1" charset="0"/>
                <a:sym typeface="Arial" pitchFamily="1" charset="0"/>
              </a:rPr>
              <a:t>Protein coat	</a:t>
            </a:r>
            <a:br>
              <a:rPr lang="en-US" sz="3200">
                <a:solidFill>
                  <a:srgbClr val="000000"/>
                </a:solidFill>
                <a:latin typeface="Arial" pitchFamily="1" charset="0"/>
                <a:ea typeface="Arial" pitchFamily="1" charset="0"/>
                <a:cs typeface="Arial" pitchFamily="1" charset="0"/>
                <a:sym typeface="Arial" pitchFamily="1" charset="0"/>
              </a:rPr>
            </a:br>
            <a:endParaRPr lang="en-US" sz="3200">
              <a:solidFill>
                <a:srgbClr val="000000"/>
              </a:solidFill>
              <a:latin typeface="Arial" pitchFamily="1" charset="0"/>
              <a:ea typeface="Arial" pitchFamily="1" charset="0"/>
              <a:cs typeface="Arial" pitchFamily="1" charset="0"/>
              <a:sym typeface="Arial" pitchFamily="1" charset="0"/>
            </a:endParaRPr>
          </a:p>
        </p:txBody>
      </p:sp>
      <p:sp>
        <p:nvSpPr>
          <p:cNvPr id="30723" name="Rectangle 14"/>
          <p:cNvSpPr>
            <a:spLocks noGrp="1" noChangeArrowheads="1"/>
          </p:cNvSpPr>
          <p:nvPr>
            <p:ph type="title" idx="4294967295"/>
          </p:nvPr>
        </p:nvSpPr>
        <p:spPr>
          <a:xfrm>
            <a:off x="457200" y="304800"/>
            <a:ext cx="8458200" cy="1676400"/>
          </a:xfrm>
        </p:spPr>
        <p:txBody>
          <a:bodyPr lIns="50800" tIns="50800" rIns="132080" bIns="50800"/>
          <a:lstStyle/>
          <a:p>
            <a:pPr indent="39688" eaLnBrk="1" hangingPunct="1"/>
            <a:r>
              <a:rPr lang="en-US"/>
              <a:t>Concept Quiz</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2993571"/>
            <a:ext cx="7923212" cy="1752600"/>
          </a:xfrm>
          <a:effectLst>
            <a:outerShdw blurRad="25400" dist="12700" dir="2700000" algn="ctr" rotWithShape="0">
              <a:schemeClr val="tx1">
                <a:alpha val="74998"/>
              </a:schemeClr>
            </a:outerShdw>
          </a:effectLst>
        </p:spPr>
        <p:txBody>
          <a:bodyPr>
            <a:normAutofit fontScale="90000"/>
          </a:bodyPr>
          <a:lstStyle/>
          <a:p>
            <a:pPr algn="ct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0" y="783771"/>
            <a:ext cx="8839200" cy="2209800"/>
          </a:xfrm>
        </p:spPr>
        <p:txBody>
          <a:bodyPr rtlCol="0">
            <a:normAutofit/>
          </a:bodyPr>
          <a:lstStyle/>
          <a:p>
            <a:pPr eaLnBrk="1" fontAlgn="auto" hangingPunct="1">
              <a:lnSpc>
                <a:spcPct val="90000"/>
              </a:lnSpc>
              <a:spcAft>
                <a:spcPts val="0"/>
              </a:spcAft>
              <a:defRPr/>
            </a:pPr>
            <a:r>
              <a:rPr lang="en-US" sz="2800" b="1" dirty="0" smtClean="0"/>
              <a:t>Not Happy with your grade?</a:t>
            </a:r>
          </a:p>
          <a:p>
            <a:pPr eaLnBrk="1" fontAlgn="auto" hangingPunct="1">
              <a:lnSpc>
                <a:spcPct val="90000"/>
              </a:lnSpc>
              <a:spcAft>
                <a:spcPts val="0"/>
              </a:spcAft>
              <a:defRPr/>
            </a:pPr>
            <a:r>
              <a:rPr lang="en-US" sz="2800" b="1" dirty="0" smtClean="0"/>
              <a:t>Not understanding the material?</a:t>
            </a:r>
          </a:p>
          <a:p>
            <a:pP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452139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figure_06_03"/>
          <p:cNvPicPr>
            <a:picLocks noChangeAspect="1" noChangeArrowheads="1"/>
          </p:cNvPicPr>
          <p:nvPr/>
        </p:nvPicPr>
        <p:blipFill>
          <a:blip r:embed="rId3"/>
          <a:srcRect/>
          <a:stretch>
            <a:fillRect/>
          </a:stretch>
        </p:blipFill>
        <p:spPr bwMode="auto">
          <a:xfrm>
            <a:off x="1765300" y="215900"/>
            <a:ext cx="56070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Cells</a:t>
            </a:r>
            <a:endParaRPr lang="en-US" dirty="0"/>
          </a:p>
        </p:txBody>
      </p:sp>
      <p:sp>
        <p:nvSpPr>
          <p:cNvPr id="17410" name="Content Placeholder 2"/>
          <p:cNvSpPr>
            <a:spLocks noGrp="1"/>
          </p:cNvSpPr>
          <p:nvPr>
            <p:ph idx="1"/>
          </p:nvPr>
        </p:nvSpPr>
        <p:spPr/>
        <p:txBody>
          <a:bodyPr/>
          <a:lstStyle/>
          <a:p>
            <a:pPr eaLnBrk="1" hangingPunct="1"/>
            <a:r>
              <a:rPr lang="en-US" dirty="0" smtClean="0"/>
              <a:t>The cell is the smallest and simplest unit of life</a:t>
            </a:r>
          </a:p>
          <a:p>
            <a:pPr eaLnBrk="1" hangingPunct="1"/>
            <a:r>
              <a:rPr lang="en-US" dirty="0" smtClean="0"/>
              <a:t>A cell is composed of an aqueous interior enclosed in a lipid-based plasma membrane</a:t>
            </a:r>
          </a:p>
          <a:p>
            <a:pPr eaLnBrk="1" hangingPunct="1"/>
            <a:r>
              <a:rPr lang="en-US" dirty="0" smtClean="0"/>
              <a:t>Prokaryotes – smaller, few/no organelles</a:t>
            </a:r>
          </a:p>
          <a:p>
            <a:pPr lvl="1" eaLnBrk="1" hangingPunct="1"/>
            <a:r>
              <a:rPr lang="en-US" dirty="0" smtClean="0"/>
              <a:t>NO NUCLEUS</a:t>
            </a:r>
          </a:p>
          <a:p>
            <a:pPr eaLnBrk="1" hangingPunct="1"/>
            <a:r>
              <a:rPr lang="en-US" dirty="0" smtClean="0"/>
              <a:t>Eukaryotes – bigger, more organelles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36095"/>
            <a:ext cx="8229600" cy="974558"/>
          </a:xfrm>
        </p:spPr>
        <p:txBody>
          <a:bodyPr/>
          <a:lstStyle/>
          <a:p>
            <a:pPr eaLnBrk="1" hangingPunct="1"/>
            <a:r>
              <a:rPr lang="en-US" dirty="0" smtClean="0"/>
              <a:t>Prokaryotes </a:t>
            </a:r>
          </a:p>
        </p:txBody>
      </p:sp>
      <p:sp>
        <p:nvSpPr>
          <p:cNvPr id="36866" name="Content Placeholder 2"/>
          <p:cNvSpPr>
            <a:spLocks noGrp="1"/>
          </p:cNvSpPr>
          <p:nvPr>
            <p:ph idx="1"/>
          </p:nvPr>
        </p:nvSpPr>
        <p:spPr>
          <a:xfrm>
            <a:off x="457200" y="675515"/>
            <a:ext cx="8229600" cy="2851484"/>
          </a:xfrm>
        </p:spPr>
        <p:txBody>
          <a:bodyPr/>
          <a:lstStyle/>
          <a:p>
            <a:pPr eaLnBrk="1" hangingPunct="1"/>
            <a:r>
              <a:rPr lang="en-US" sz="2800" dirty="0" smtClean="0"/>
              <a:t>Most prokaryotes have a tough cell wall outside the plasma membrane</a:t>
            </a:r>
          </a:p>
          <a:p>
            <a:pPr eaLnBrk="1" hangingPunct="1"/>
            <a:r>
              <a:rPr lang="en-US" sz="2800" dirty="0" smtClean="0"/>
              <a:t>Prokaryotes: bacteria and </a:t>
            </a:r>
            <a:r>
              <a:rPr lang="en-US" sz="2800" dirty="0" err="1" smtClean="0"/>
              <a:t>archea</a:t>
            </a:r>
            <a:endParaRPr lang="en-US" sz="2800" dirty="0" smtClean="0"/>
          </a:p>
          <a:p>
            <a:pPr eaLnBrk="1" hangingPunct="1"/>
            <a:r>
              <a:rPr lang="en-US" sz="2800" dirty="0" smtClean="0"/>
              <a:t>Some bacteria have a slippery, protective layer called a </a:t>
            </a:r>
            <a:r>
              <a:rPr lang="en-US" sz="2800" i="1" dirty="0" smtClean="0"/>
              <a:t>capsule</a:t>
            </a:r>
          </a:p>
        </p:txBody>
      </p:sp>
      <p:pic>
        <p:nvPicPr>
          <p:cNvPr id="4" name="Picture 2" descr="figure_06_08a"/>
          <p:cNvPicPr>
            <a:picLocks noChangeAspect="1" noChangeArrowheads="1"/>
          </p:cNvPicPr>
          <p:nvPr/>
        </p:nvPicPr>
        <p:blipFill>
          <a:blip r:embed="rId2"/>
          <a:srcRect b="8400"/>
          <a:stretch>
            <a:fillRect/>
          </a:stretch>
        </p:blipFill>
        <p:spPr bwMode="auto">
          <a:xfrm>
            <a:off x="733926" y="3212432"/>
            <a:ext cx="7724274" cy="3331001"/>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dirty="0" smtClean="0"/>
              <a:t>Eukaryotic Cells</a:t>
            </a:r>
          </a:p>
        </p:txBody>
      </p:sp>
      <p:sp>
        <p:nvSpPr>
          <p:cNvPr id="36866" name="Content Placeholder 2"/>
          <p:cNvSpPr>
            <a:spLocks noGrp="1"/>
          </p:cNvSpPr>
          <p:nvPr>
            <p:ph idx="1"/>
          </p:nvPr>
        </p:nvSpPr>
        <p:spPr>
          <a:xfrm>
            <a:off x="457200" y="1417638"/>
            <a:ext cx="8229600" cy="2661067"/>
          </a:xfrm>
        </p:spPr>
        <p:txBody>
          <a:bodyPr/>
          <a:lstStyle/>
          <a:p>
            <a:pPr eaLnBrk="1" hangingPunct="1"/>
            <a:r>
              <a:rPr lang="en-US" dirty="0" smtClean="0"/>
              <a:t>Are much bigger than prokaryotes</a:t>
            </a:r>
          </a:p>
          <a:p>
            <a:pPr eaLnBrk="1" hangingPunct="1"/>
            <a:r>
              <a:rPr lang="en-US" dirty="0" smtClean="0"/>
              <a:t>have many organelles  </a:t>
            </a:r>
          </a:p>
          <a:p>
            <a:pPr eaLnBrk="1" hangingPunct="1"/>
            <a:r>
              <a:rPr lang="en-US" dirty="0" smtClean="0"/>
              <a:t>Eukaryotes: Plants, animals, algae and other </a:t>
            </a:r>
            <a:r>
              <a:rPr lang="en-US" dirty="0" err="1" smtClean="0"/>
              <a:t>protists</a:t>
            </a:r>
            <a:r>
              <a:rPr lang="en-US" dirty="0" smtClean="0"/>
              <a:t>, Fungi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figure_06_08b"/>
          <p:cNvPicPr>
            <a:picLocks noChangeAspect="1" noChangeArrowheads="1"/>
          </p:cNvPicPr>
          <p:nvPr/>
        </p:nvPicPr>
        <p:blipFill>
          <a:blip r:embed="rId3"/>
          <a:srcRect/>
          <a:stretch>
            <a:fillRect/>
          </a:stretch>
        </p:blipFill>
        <p:spPr bwMode="auto">
          <a:xfrm>
            <a:off x="876300" y="215900"/>
            <a:ext cx="73866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4867</TotalTime>
  <Words>2055</Words>
  <Application>Microsoft Office PowerPoint</Application>
  <PresentationFormat>On-screen Show (4:3)</PresentationFormat>
  <Paragraphs>209</Paragraphs>
  <Slides>48</Slides>
  <Notes>26</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3_Pixel</vt:lpstr>
      <vt:lpstr>Free Biology Tutoring</vt:lpstr>
      <vt:lpstr>The Microscope Is a Window  into the Life of a Cell</vt:lpstr>
      <vt:lpstr>PowerPoint Presentation</vt:lpstr>
      <vt:lpstr>PowerPoint Presentation</vt:lpstr>
      <vt:lpstr>PowerPoint Presentation</vt:lpstr>
      <vt:lpstr>Cells</vt:lpstr>
      <vt:lpstr>Prokaryotes </vt:lpstr>
      <vt:lpstr>Eukaryotic Cells</vt:lpstr>
      <vt:lpstr>PowerPoint Presentation</vt:lpstr>
      <vt:lpstr>PowerPoint Presentation</vt:lpstr>
      <vt:lpstr>Endosymbiosis: the evidence</vt:lpstr>
      <vt:lpstr>The Plasma Membrane</vt:lpstr>
      <vt:lpstr>Phospholipids</vt:lpstr>
      <vt:lpstr>The Plasma Membrane</vt:lpstr>
      <vt:lpstr>Proteins of Plasma Membrane</vt:lpstr>
      <vt:lpstr>Eukaryotic Cells: The parts</vt:lpstr>
      <vt:lpstr>Eukaryote Nucleus: Where the DNA is</vt:lpstr>
      <vt:lpstr>The Nucleus Houses Genetic Material</vt:lpstr>
      <vt:lpstr>PowerPoint Presentation</vt:lpstr>
      <vt:lpstr>Endoplasmic Reticulum: makes stuff</vt:lpstr>
      <vt:lpstr>PowerPoint Presentation</vt:lpstr>
      <vt:lpstr>Transport Vesicles: Move stuff</vt:lpstr>
      <vt:lpstr>PowerPoint Presentation</vt:lpstr>
      <vt:lpstr>Golgi Apparatus: Sorts/Ships stuff</vt:lpstr>
      <vt:lpstr>PowerPoint Presentation</vt:lpstr>
      <vt:lpstr>Lysosomes: they break stuff apart</vt:lpstr>
      <vt:lpstr>PowerPoint Presentation</vt:lpstr>
      <vt:lpstr>Vacuoles: breaking or storage</vt:lpstr>
      <vt:lpstr>PowerPoint Presentation</vt:lpstr>
      <vt:lpstr>Mitochondria: the Power plant </vt:lpstr>
      <vt:lpstr>PowerPoint Presentation</vt:lpstr>
      <vt:lpstr>Mitochondria Power the Cell</vt:lpstr>
      <vt:lpstr>Chloroplast: solar energy</vt:lpstr>
      <vt:lpstr>PowerPoint Presentation</vt:lpstr>
      <vt:lpstr>Cytoskeleton: “bones” of cell</vt:lpstr>
      <vt:lpstr>PowerPoint Presentation</vt:lpstr>
      <vt:lpstr>PowerPoint Presentation</vt:lpstr>
      <vt:lpstr>PowerPoint Presentation</vt:lpstr>
      <vt:lpstr>Cilia and Flagella (microtubules used for swimming)</vt:lpstr>
      <vt:lpstr>PowerPoint Presentation</vt:lpstr>
      <vt:lpstr>Flagella: another way to swim</vt:lpstr>
      <vt:lpstr>PowerPoint Presentation</vt:lpstr>
      <vt:lpstr>PowerPoint Presentation</vt:lpstr>
      <vt:lpstr>Concept &amp; Review Questions</vt:lpstr>
      <vt:lpstr>Concept Quiz</vt:lpstr>
      <vt:lpstr>Concept Quiz</vt:lpstr>
      <vt:lpstr>Concept Quiz</vt:lpstr>
      <vt:lpstr>Free Biology Tutoring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Joey Maier</cp:lastModifiedBy>
  <cp:revision>261</cp:revision>
  <dcterms:created xsi:type="dcterms:W3CDTF">2012-05-18T22:25:02Z</dcterms:created>
  <dcterms:modified xsi:type="dcterms:W3CDTF">2013-04-10T13:47:26Z</dcterms:modified>
</cp:coreProperties>
</file>