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9"/>
  </p:notesMasterIdLst>
  <p:sldIdLst>
    <p:sldId id="458" r:id="rId3"/>
    <p:sldId id="396" r:id="rId4"/>
    <p:sldId id="397" r:id="rId5"/>
    <p:sldId id="398" r:id="rId6"/>
    <p:sldId id="399" r:id="rId7"/>
    <p:sldId id="400" r:id="rId8"/>
    <p:sldId id="401" r:id="rId9"/>
    <p:sldId id="402" r:id="rId10"/>
    <p:sldId id="403" r:id="rId11"/>
    <p:sldId id="404" r:id="rId12"/>
    <p:sldId id="405"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418" r:id="rId26"/>
    <p:sldId id="419" r:id="rId27"/>
    <p:sldId id="457" r:id="rId28"/>
    <p:sldId id="420" r:id="rId29"/>
    <p:sldId id="421" r:id="rId30"/>
    <p:sldId id="422" r:id="rId31"/>
    <p:sldId id="423" r:id="rId32"/>
    <p:sldId id="258" r:id="rId33"/>
    <p:sldId id="426" r:id="rId34"/>
    <p:sldId id="260" r:id="rId35"/>
    <p:sldId id="429" r:id="rId36"/>
    <p:sldId id="435" r:id="rId37"/>
    <p:sldId id="431" r:id="rId38"/>
    <p:sldId id="430" r:id="rId39"/>
    <p:sldId id="436" r:id="rId40"/>
    <p:sldId id="432" r:id="rId41"/>
    <p:sldId id="434" r:id="rId42"/>
    <p:sldId id="437" r:id="rId43"/>
    <p:sldId id="446" r:id="rId44"/>
    <p:sldId id="441" r:id="rId45"/>
    <p:sldId id="442" r:id="rId46"/>
    <p:sldId id="390" r:id="rId47"/>
    <p:sldId id="445" r:id="rId48"/>
    <p:sldId id="267" r:id="rId49"/>
    <p:sldId id="294" r:id="rId50"/>
    <p:sldId id="277" r:id="rId51"/>
    <p:sldId id="373" r:id="rId52"/>
    <p:sldId id="265" r:id="rId53"/>
    <p:sldId id="366" r:id="rId54"/>
    <p:sldId id="439" r:id="rId55"/>
    <p:sldId id="447" r:id="rId56"/>
    <p:sldId id="391" r:id="rId57"/>
    <p:sldId id="450" r:id="rId58"/>
    <p:sldId id="451" r:id="rId59"/>
    <p:sldId id="452" r:id="rId60"/>
    <p:sldId id="453" r:id="rId61"/>
    <p:sldId id="449" r:id="rId62"/>
    <p:sldId id="341" r:id="rId63"/>
    <p:sldId id="454" r:id="rId64"/>
    <p:sldId id="376" r:id="rId65"/>
    <p:sldId id="356" r:id="rId66"/>
    <p:sldId id="384" r:id="rId67"/>
    <p:sldId id="456" r:id="rId6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py editor" initials="CE" lastIdx="11" clrIdx="0"/>
  <p:cmAuthor id="1" name="Carson Russell" initials="WN"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47" autoAdjust="0"/>
    <p:restoredTop sz="96137" autoAdjust="0"/>
  </p:normalViewPr>
  <p:slideViewPr>
    <p:cSldViewPr snapToGrid="0" snapToObjects="1">
      <p:cViewPr>
        <p:scale>
          <a:sx n="64" d="100"/>
          <a:sy n="64" d="100"/>
        </p:scale>
        <p:origin x="-1086" y="-3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1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7038236-16D8-4832-B2E1-2F2873110EF5}" type="datetimeFigureOut">
              <a:rPr lang="en-US"/>
              <a:pPr>
                <a:defRPr/>
              </a:pPr>
              <a:t>1/11/2014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AC1839F-D2F1-4C02-B877-1FBD87D44990}" type="slidenum">
              <a:rPr lang="en-US"/>
              <a:pPr>
                <a:defRPr/>
              </a:pPr>
              <a:t>‹#›</a:t>
            </a:fld>
            <a:endParaRPr lang="en-US" dirty="0"/>
          </a:p>
        </p:txBody>
      </p:sp>
    </p:spTree>
    <p:extLst>
      <p:ext uri="{BB962C8B-B14F-4D97-AF65-F5344CB8AC3E}">
        <p14:creationId xmlns="" xmlns:p14="http://schemas.microsoft.com/office/powerpoint/2010/main" val="259872478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65A03C03-DAB4-3E4C-B50F-F759BAD8B210}" type="slidenum">
              <a:rPr lang="en-US">
                <a:solidFill>
                  <a:prstClr val="black"/>
                </a:solidFill>
                <a:latin typeface="Calibri" pitchFamily="1" charset="0"/>
                <a:ea typeface="Arial" pitchFamily="1" charset="0"/>
                <a:cs typeface="Arial" pitchFamily="1" charset="0"/>
              </a:rPr>
              <a:pPr/>
              <a:t>1</a:t>
            </a:fld>
            <a:endParaRPr lang="en-US">
              <a:solidFill>
                <a:prstClr val="black"/>
              </a:solidFill>
              <a:latin typeface="Calibri" pitchFamily="1" charset="0"/>
              <a:ea typeface="Arial" pitchFamily="1" charset="0"/>
              <a:cs typeface="Arial" pitchFamily="1"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61446-57C4-C24F-9C0D-D9463366F57A}" type="slidenum">
              <a:rPr lang="en-US"/>
              <a:pPr/>
              <a:t>28</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b="1"/>
              <a:t>Figure 22.11 Bald Eagle Populations Increased After DDT Was Banned</a:t>
            </a:r>
            <a:endParaRPr lang="en-US"/>
          </a:p>
          <a:p>
            <a:r>
              <a:rPr lang="en-US"/>
              <a:t>Bald eagles are relatively easy to count: they have large, conspicuous nests to which they return year after year. By the early 1960s, population counts indicated that only 417 breeding pairs of eagles remained in the lower 48 states—a huge drop from the estimated 100,000 breeding pairs present in 1800. It was determined that DDT poisoning was directly responsible for declining eagle populations, which prompted a ban on DDT in 1972.</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0FAAF-2DD5-764E-811E-83B400318846}" type="slidenum">
              <a:rPr lang="en-US"/>
              <a:pPr/>
              <a:t>29</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b="1"/>
              <a:t>Figure 22.12 Same Species, Different Outcomes</a:t>
            </a:r>
            <a:endParaRPr lang="en-US"/>
          </a:p>
          <a:p>
            <a:r>
              <a:rPr lang="en-US"/>
              <a:t>Different populations of the endangered spotted owl are predicted to show different patterns of growth over time, depending on the arrangement and area of their preferred habitat: old-growth forest. Patches of old-growth forest are shown in blue in the diagrams on the right.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310A3-BA4C-394F-97D1-1AED2CDF0CC4}" type="slidenum">
              <a:rPr lang="en-US"/>
              <a:pPr/>
              <a:t>40</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b="1"/>
              <a:t>Figure 23.14 Food Webs Summarize the Movement of Food through a Community</a:t>
            </a:r>
            <a:endParaRPr lang="en-US"/>
          </a:p>
          <a:p>
            <a:r>
              <a:rPr lang="en-US"/>
              <a:t>Food webs are composed of many specific sequences, known as food chains, that show one species eating another. To make it easier to follow a single sequence of feeding relationships, one of the food chains in this food web is highlighted with red arrows and orange boxes.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3DC67-469F-A040-9700-19FD0016C038}" type="slidenum">
              <a:rPr lang="en-US"/>
              <a:pPr/>
              <a:t>50</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b="1"/>
              <a:t>Figure 23.12 What Keeps Them Apart?</a:t>
            </a:r>
            <a:endParaRPr lang="en-US"/>
          </a:p>
          <a:p>
            <a:r>
              <a:rPr lang="en-US"/>
              <a:t>On the rocky coast of Scotland, the larvae of </a:t>
            </a:r>
            <a:r>
              <a:rPr lang="en-US" i="1"/>
              <a:t>Semibalanus</a:t>
            </a:r>
            <a:r>
              <a:rPr lang="en-US"/>
              <a:t> and </a:t>
            </a:r>
            <a:r>
              <a:rPr lang="en-US" i="1"/>
              <a:t>Chthamalus</a:t>
            </a:r>
            <a:r>
              <a:rPr lang="en-US"/>
              <a:t> barnacles settle on rocks on both high and low portions of the shoreline. However, adult </a:t>
            </a:r>
            <a:r>
              <a:rPr lang="en-US" i="1"/>
              <a:t>Semibalanus</a:t>
            </a:r>
            <a:r>
              <a:rPr lang="en-US"/>
              <a:t> barnacles are not found on high portions of the shoreline, and adult </a:t>
            </a:r>
            <a:r>
              <a:rPr lang="en-US" i="1"/>
              <a:t>Chthamalus</a:t>
            </a:r>
            <a:r>
              <a:rPr lang="en-US"/>
              <a:t> individuals are not found on low portions.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C8E4FF-EA06-D444-B2A2-5BA5E9AB9370}" type="slidenum">
              <a:rPr lang="en-US"/>
              <a:pPr/>
              <a:t>52</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b="1"/>
              <a:t>Figure 23.7 Spines on Some Cacti Are an Induced Defense</a:t>
            </a:r>
            <a:endParaRPr lang="en-US"/>
          </a:p>
          <a:p>
            <a:r>
              <a:rPr lang="en-US"/>
              <a:t>On three islands off the coast of Australia, the percentage of cacti with spines is higher on the island that has cattle than on the two islands that do not. Field and laboratory experiments show that grazing by cattle directly stimulates the production of spines in this species of cactus.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1127D-ABF0-EC4F-AFCD-53D527B2A117}" type="slidenum">
              <a:rPr lang="en-US"/>
              <a:pPr/>
              <a:t>63</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r>
              <a:rPr lang="en-US" b="1"/>
              <a:t>Figure 23.15 The Star of the Community</a:t>
            </a:r>
            <a:endParaRPr lang="en-US"/>
          </a:p>
          <a:p>
            <a:r>
              <a:rPr lang="en-US"/>
              <a:t>The sea star </a:t>
            </a:r>
            <a:r>
              <a:rPr lang="en-US" i="1"/>
              <a:t>Pisaster ochraceus</a:t>
            </a:r>
            <a:r>
              <a:rPr lang="en-US"/>
              <a:t> is a predator that feeds on mussels and thereby prevents the mussels from crowding out other species in their community.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65A03C03-DAB4-3E4C-B50F-F759BAD8B210}" type="slidenum">
              <a:rPr lang="en-US">
                <a:solidFill>
                  <a:prstClr val="black"/>
                </a:solidFill>
                <a:latin typeface="Calibri" pitchFamily="1" charset="0"/>
                <a:ea typeface="Arial" pitchFamily="1" charset="0"/>
                <a:cs typeface="Arial" pitchFamily="1" charset="0"/>
              </a:rPr>
              <a:pPr/>
              <a:t>64</a:t>
            </a:fld>
            <a:endParaRPr lang="en-US">
              <a:solidFill>
                <a:prstClr val="black"/>
              </a:solidFill>
              <a:latin typeface="Calibri" pitchFamily="1" charset="0"/>
              <a:ea typeface="Arial" pitchFamily="1" charset="0"/>
              <a:cs typeface="Arial" pitchFamily="1"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ea typeface="ＭＳ Ｐゴシック" pitchFamily="1" charset="-128"/>
              <a:cs typeface="ＭＳ Ｐゴシック"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Grp="1" noRot="1" noChangeAspect="1" noChangeArrowheads="1" noTextEdit="1"/>
          </p:cNvSpPr>
          <p:nvPr>
            <p:ph type="sldImg"/>
          </p:nvPr>
        </p:nvSpPr>
        <p:spPr>
          <a:solidFill>
            <a:srgbClr val="FFFFFF"/>
          </a:solidFill>
          <a:ln/>
        </p:spPr>
      </p:sp>
      <p:sp>
        <p:nvSpPr>
          <p:cNvPr id="27651" name="Rectangle 2"/>
          <p:cNvSpPr>
            <a:spLocks noGrp="1" noChangeArrowheads="1"/>
          </p:cNvSpPr>
          <p:nvPr>
            <p:ph type="body" idx="1"/>
          </p:nvPr>
        </p:nvSpPr>
        <p:spPr>
          <a:noFill/>
          <a:ln/>
        </p:spPr>
        <p:txBody>
          <a:bodyPr/>
          <a:lstStyle/>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The correct answer is B because the question is asking about </a:t>
            </a:r>
            <a:r>
              <a:rPr lang="en-US" i="1">
                <a:solidFill>
                  <a:srgbClr val="000000"/>
                </a:solidFill>
                <a:latin typeface="Arial" pitchFamily="1" charset="0"/>
                <a:ea typeface="Arial" pitchFamily="1" charset="0"/>
                <a:cs typeface="Arial" pitchFamily="1" charset="0"/>
                <a:sym typeface="Arial" pitchFamily="1" charset="0"/>
              </a:rPr>
              <a:t>any </a:t>
            </a:r>
            <a:r>
              <a:rPr lang="en-US">
                <a:solidFill>
                  <a:srgbClr val="000000"/>
                </a:solidFill>
                <a:latin typeface="Arial" pitchFamily="1" charset="0"/>
                <a:ea typeface="Arial" pitchFamily="1" charset="0"/>
                <a:cs typeface="Arial" pitchFamily="1" charset="0"/>
                <a:sym typeface="Arial" pitchFamily="1" charset="0"/>
              </a:rPr>
              <a:t>organism that consumes food.  Carnivores also fall into this category.  Consumer is the answer that applies to all situations.</a:t>
            </a:r>
          </a:p>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Producers are organisms that can make their own food.</a:t>
            </a:r>
          </a:p>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Although herbivores eat other organisms, the term only includes organisms that eat producers.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65A03C03-DAB4-3E4C-B50F-F759BAD8B210}" type="slidenum">
              <a:rPr lang="en-US">
                <a:solidFill>
                  <a:prstClr val="black"/>
                </a:solidFill>
                <a:latin typeface="Calibri" pitchFamily="1" charset="0"/>
                <a:ea typeface="Arial" pitchFamily="1" charset="0"/>
                <a:cs typeface="Arial" pitchFamily="1" charset="0"/>
              </a:rPr>
              <a:pPr/>
              <a:t>66</a:t>
            </a:fld>
            <a:endParaRPr lang="en-US">
              <a:solidFill>
                <a:prstClr val="black"/>
              </a:solidFill>
              <a:latin typeface="Calibri" pitchFamily="1" charset="0"/>
              <a:ea typeface="Arial" pitchFamily="1" charset="0"/>
              <a:cs typeface="Arial" pitchFamily="1"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65A03C03-DAB4-3E4C-B50F-F759BAD8B210}" type="slidenum">
              <a:rPr lang="en-US">
                <a:latin typeface="Calibri" pitchFamily="1" charset="0"/>
                <a:ea typeface="Arial" pitchFamily="1" charset="0"/>
                <a:cs typeface="Arial" pitchFamily="1" charset="0"/>
              </a:rPr>
              <a:pPr/>
              <a:t>2</a:t>
            </a:fld>
            <a:endParaRPr lang="en-US">
              <a:latin typeface="Calibri" pitchFamily="1" charset="0"/>
              <a:ea typeface="Arial" pitchFamily="1" charset="0"/>
              <a:cs typeface="Arial" pitchFamily="1"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2E494-2537-F74D-9ABB-E7D77071E72B}" type="slidenum">
              <a:rPr lang="en-US"/>
              <a:pPr/>
              <a:t>5</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b="1"/>
              <a:t>Figure 21.5 The Leeward Side of a Mountain Is Usually Dry</a:t>
            </a:r>
            <a:endParaRPr lang="en-US"/>
          </a:p>
          <a:p>
            <a:r>
              <a:rPr lang="en-US"/>
              <a:t>The side of a high mountain that faces the prevailing winds (the windward side) receives more precipitation than the side of the mountain that faces away from the prevailing winds (the leeward side). The leeward side is therefore said to be in a rain shadow.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472C55-99A2-EF42-A78B-C19D2F80D839}" type="slidenum">
              <a:rPr lang="en-US"/>
              <a:pPr/>
              <a:t>8</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b="1"/>
              <a:t>Figure 21.6 The Distribution of Biomes Is Affected by Climate, Latitude, and Disturbance</a:t>
            </a:r>
            <a:endParaRPr lang="en-US"/>
          </a:p>
          <a:p>
            <a:r>
              <a:rPr lang="en-US"/>
              <a:t>Biomes do not begin and end abruptly. Instead, they generally transition into one another. Disturbances such as storms, fires, and human activities can alter biomes.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87ECA-B75B-AE40-B395-2103F142D903}" type="slidenum">
              <a:rPr lang="en-US"/>
              <a:pPr/>
              <a:t>10</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b="1"/>
              <a:t>A Cargo Ship Pumps Ballast Water.</a:t>
            </a:r>
            <a:endParaRPr lang="en-US"/>
          </a:p>
          <a:p>
            <a:r>
              <a:rPr lang="en-US"/>
              <a:t>This ship in Queensland, Australia, pumps ballast water while being loaded with coal bound for Japan. Dumping ballast water into local waters introduces aquatic species from other parts of the world. Zebra mussels are one of the most economically destructive invasive species in North America. Today, most ships replace ballast water while still at sea, where the saltiness of the ocean seawater kills most freshwater stowaways.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56FA5C-3FFA-4E8F-A9E9-D3350ABEED0B}" type="slidenum">
              <a:rPr lang="en-US">
                <a:cs typeface="Arial" charset="0"/>
              </a:rPr>
              <a:pPr fontAlgn="base">
                <a:spcBef>
                  <a:spcPct val="0"/>
                </a:spcBef>
                <a:spcAft>
                  <a:spcPct val="0"/>
                </a:spcAft>
                <a:defRPr/>
              </a:pPr>
              <a:t>17</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1AA6E7-8B86-5341-B612-7FD66A89D48E}" type="slidenum">
              <a:rPr lang="en-US"/>
              <a:pPr/>
              <a:t>18</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b="1"/>
              <a:t>Figure 22.1 Populations of Aphids Can Cause Extensive Crop Damage</a:t>
            </a:r>
            <a:endParaRPr lang="en-US"/>
          </a:p>
          <a:p>
            <a:r>
              <a:rPr lang="en-US"/>
              <a:t>Aphids are small insects with sucking mouthparts. They are pests on many plant species, which they infest in such large numbers that they can be difficult to count.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F5B32-ACB6-B945-81BA-FA127BF9F330}" type="slidenum">
              <a:rPr lang="en-US"/>
              <a:pPr/>
              <a:t>23</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b="1"/>
              <a:t>Figure 22.7 A Logistic Curve in a Natural Population</a:t>
            </a:r>
            <a:endParaRPr lang="en-US"/>
          </a:p>
          <a:p>
            <a:r>
              <a:rPr lang="en-US"/>
              <a:t>At a site in Australia, rabbits heavily grazed young willow trees, preventing willows from growing in the area. The rabbits were removed in 1954. By 1966, two willows had taken root in the area, presumably from seed blown in or carried in by animals. They increased rapidly in number, and the population then leveled off at about 475 trees.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A62B1-1428-4904-A391-F4EF0BCFF1AC}" type="slidenum">
              <a:rPr lang="en-US">
                <a:cs typeface="Arial" charset="0"/>
              </a:rPr>
              <a:pPr fontAlgn="base">
                <a:spcBef>
                  <a:spcPct val="0"/>
                </a:spcBef>
                <a:spcAft>
                  <a:spcPct val="0"/>
                </a:spcAft>
                <a:defRPr/>
              </a:pPr>
              <a:t>27</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3741A55-62C5-4278-8A92-1EE7B0C022C0}" type="datetimeFigureOut">
              <a:rPr lang="en-US"/>
              <a:pPr>
                <a:defRPr/>
              </a:pPr>
              <a:t>1/11/2014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CB66B0-B22B-4BD9-8660-2D75D412CBA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DA381A-519F-4F28-AB71-BDB3BF8E8590}" type="datetimeFigureOut">
              <a:rPr lang="en-US"/>
              <a:pPr>
                <a:defRPr/>
              </a:pPr>
              <a:t>1/11/2014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7F4128-5E87-4D1D-A4D7-F47A699A66B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03DA98-B977-4D70-BF8B-4D953ACBD0BC}" type="datetimeFigureOut">
              <a:rPr lang="en-US"/>
              <a:pPr>
                <a:defRPr/>
              </a:pPr>
              <a:t>1/11/2014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76F610-2439-4BAF-A527-CB97DD539C6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 2009 W.W. Norton &amp; Company, Inc. DISCOVER BIOLOGY 4/e</a:t>
            </a:r>
          </a:p>
        </p:txBody>
      </p:sp>
      <p:sp>
        <p:nvSpPr>
          <p:cNvPr id="5" name="Rectangle 3"/>
          <p:cNvSpPr>
            <a:spLocks noGrp="1" noChangeArrowheads="1"/>
          </p:cNvSpPr>
          <p:nvPr>
            <p:ph type="sldNum" sz="quarter" idx="11"/>
          </p:nvPr>
        </p:nvSpPr>
        <p:spPr>
          <a:ln/>
        </p:spPr>
        <p:txBody>
          <a:bodyPr/>
          <a:lstStyle>
            <a:lvl1pPr>
              <a:defRPr/>
            </a:lvl1pPr>
          </a:lstStyle>
          <a:p>
            <a:pPr>
              <a:defRPr/>
            </a:pPr>
            <a:fld id="{0CD19FFB-4864-DA4D-B6CC-652B668E2DAC}"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09BE98-FF13-462F-B0E3-F478EDB943F6}" type="datetimeFigureOut">
              <a:rPr lang="en-US"/>
              <a:pPr>
                <a:defRPr/>
              </a:pPr>
              <a:t>1/11/2014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9C15CD-0A3D-450F-A3C1-D52C4020E32A}" type="slidenum">
              <a:rPr lang="en-US"/>
              <a:pPr>
                <a:defRPr/>
              </a:pPr>
              <a:t>‹#›</a:t>
            </a:fld>
            <a:endParaRPr lang="en-US" dirty="0"/>
          </a:p>
        </p:txBody>
      </p:sp>
    </p:spTree>
    <p:extLst>
      <p:ext uri="{BB962C8B-B14F-4D97-AF65-F5344CB8AC3E}">
        <p14:creationId xmlns="" xmlns:p14="http://schemas.microsoft.com/office/powerpoint/2010/main" val="4086054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D30EA5-502E-48FD-8949-F3568C5C017E}" type="datetimeFigureOut">
              <a:rPr lang="en-US"/>
              <a:pPr>
                <a:defRPr/>
              </a:pPr>
              <a:t>1/11/2014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B35874-FB9C-4E92-A9EC-9C11BE9DC87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1CE8DAF-2E63-44FE-B086-3D3C8B95309A}" type="datetimeFigureOut">
              <a:rPr lang="en-US"/>
              <a:pPr>
                <a:defRPr/>
              </a:pPr>
              <a:t>1/11/2014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242BC5-1B24-4596-A1DE-582AA4DE694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D6CB31-D879-4397-A8A6-75FC563890FD}" type="datetimeFigureOut">
              <a:rPr lang="en-US"/>
              <a:pPr>
                <a:defRPr/>
              </a:pPr>
              <a:t>1/11/2014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A084C0-9FCB-4E5A-8A92-D995653FB3C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BA968EF-45FB-4B61-A5CD-AD798F9F22DC}" type="datetimeFigureOut">
              <a:rPr lang="en-US"/>
              <a:pPr>
                <a:defRPr/>
              </a:pPr>
              <a:t>1/11/2014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C3E6565-DF12-4A39-9756-AC814B68B99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2E31D5-D7E4-4CB4-A919-5E3D934F51D9}" type="datetimeFigureOut">
              <a:rPr lang="en-US"/>
              <a:pPr>
                <a:defRPr/>
              </a:pPr>
              <a:t>1/11/2014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F685A9-A2A8-48D6-9328-02BEF82D800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AB1785-4C70-4EB0-B02B-60E5721D2047}" type="datetimeFigureOut">
              <a:rPr lang="en-US"/>
              <a:pPr>
                <a:defRPr/>
              </a:pPr>
              <a:t>1/11/2014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7C13CE0-4D84-4E3F-BB4C-4236B41FD57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ACDAA0C-9748-4CD5-9125-6299B34A72A8}" type="datetimeFigureOut">
              <a:rPr lang="en-US"/>
              <a:pPr>
                <a:defRPr/>
              </a:pPr>
              <a:t>1/11/2014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CF857F-2694-4278-BC45-73158CDA6D3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6E77F11-64E1-4277-9E79-E7A56CD3D6B2}" type="datetimeFigureOut">
              <a:rPr lang="en-US"/>
              <a:pPr>
                <a:defRPr/>
              </a:pPr>
              <a:t>1/11/2014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33697B-7D3B-4F45-880A-81999383FD8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C3E0663-2689-42A7-A29A-7DFD277C96FA}" type="datetimeFigureOut">
              <a:rPr lang="en-US"/>
              <a:pPr>
                <a:defRPr/>
              </a:pPr>
              <a:t>1/11/2014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C799748-81F3-467E-9321-6DF4A931616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defRPr>
            </a:lvl1pPr>
          </a:lstStyle>
          <a:p>
            <a:pPr defTabSz="914400">
              <a:defRPr/>
            </a:pPr>
            <a:r>
              <a:rPr lang="en-US">
                <a:solidFill>
                  <a:srgbClr val="000000"/>
                </a:solidFill>
                <a:latin typeface="Arial" pitchFamily="1" charset="0"/>
                <a:cs typeface="+mn-cs"/>
                <a:sym typeface="Arial" pitchFamily="1" charset="0"/>
              </a:rPr>
              <a:t>© 2009 W.W. Norton &amp; Company, Inc. DISCOVER BIOLOGY 4/e</a:t>
            </a:r>
          </a:p>
        </p:txBody>
      </p:sp>
      <p:sp>
        <p:nvSpPr>
          <p:cNvPr id="409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Black" pitchFamily="1" charset="0"/>
              </a:defRPr>
            </a:lvl1pPr>
          </a:lstStyle>
          <a:p>
            <a:pPr defTabSz="914400">
              <a:defRPr/>
            </a:pPr>
            <a:fld id="{C36F6972-88DD-A341-840C-6DCCEB00237D}" type="slidenum">
              <a:rPr lang="en-US">
                <a:solidFill>
                  <a:srgbClr val="000000"/>
                </a:solidFill>
                <a:cs typeface="+mn-cs"/>
                <a:sym typeface="Arial" pitchFamily="1" charset="0"/>
              </a:rPr>
              <a:pPr defTabSz="914400">
                <a:defRPr/>
              </a:pPr>
              <a:t>‹#›</a:t>
            </a:fld>
            <a:endParaRPr lang="en-US">
              <a:solidFill>
                <a:srgbClr val="000000"/>
              </a:solidFill>
              <a:cs typeface="+mn-cs"/>
              <a:sym typeface="Arial" pitchFamily="1" charset="0"/>
            </a:endParaRPr>
          </a:p>
        </p:txBody>
      </p:sp>
      <p:grpSp>
        <p:nvGrpSpPr>
          <p:cNvPr id="2" name="Group 4"/>
          <p:cNvGrpSpPr>
            <a:grpSpLocks/>
          </p:cNvGrpSpPr>
          <p:nvPr/>
        </p:nvGrpSpPr>
        <p:grpSpPr bwMode="auto">
          <a:xfrm>
            <a:off x="0" y="0"/>
            <a:ext cx="9144000" cy="546100"/>
            <a:chOff x="0" y="0"/>
            <a:chExt cx="5760" cy="344"/>
          </a:xfrm>
        </p:grpSpPr>
        <p:sp>
          <p:nvSpPr>
            <p:cNvPr id="410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defTabSz="914400">
                <a:defRPr/>
              </a:pPr>
              <a:endParaRPr lang="en-US" sz="2400" dirty="0">
                <a:solidFill>
                  <a:srgbClr val="000000"/>
                </a:solidFill>
                <a:latin typeface="Times New Roman" pitchFamily="124" charset="0"/>
                <a:cs typeface="+mn-cs"/>
                <a:sym typeface="Arial" charset="0"/>
              </a:endParaRPr>
            </a:p>
          </p:txBody>
        </p:sp>
        <p:sp>
          <p:nvSpPr>
            <p:cNvPr id="410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defTabSz="914400">
                <a:defRPr/>
              </a:pPr>
              <a:endParaRPr lang="en-US" sz="2400" dirty="0">
                <a:solidFill>
                  <a:srgbClr val="000000"/>
                </a:solidFill>
                <a:latin typeface="Times New Roman" pitchFamily="124" charset="0"/>
                <a:cs typeface="+mn-cs"/>
                <a:sym typeface="Arial" charset="0"/>
              </a:endParaRPr>
            </a:p>
          </p:txBody>
        </p:sp>
        <p:sp>
          <p:nvSpPr>
            <p:cNvPr id="410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defTabSz="914400">
                <a:defRPr/>
              </a:pPr>
              <a:endParaRPr lang="en-US" dirty="0">
                <a:solidFill>
                  <a:srgbClr val="84B43A"/>
                </a:solidFill>
                <a:cs typeface="+mn-cs"/>
                <a:sym typeface="Arial" charset="0"/>
              </a:endParaRPr>
            </a:p>
          </p:txBody>
        </p:sp>
        <p:sp>
          <p:nvSpPr>
            <p:cNvPr id="410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defTabSz="914400">
                <a:defRPr/>
              </a:pPr>
              <a:endParaRPr lang="en-US" dirty="0">
                <a:solidFill>
                  <a:srgbClr val="84B43A"/>
                </a:solidFill>
                <a:cs typeface="+mn-cs"/>
                <a:sym typeface="Arial" charset="0"/>
              </a:endParaRPr>
            </a:p>
          </p:txBody>
        </p:sp>
        <p:sp>
          <p:nvSpPr>
            <p:cNvPr id="410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defTabSz="914400">
                <a:defRPr/>
              </a:pPr>
              <a:endParaRPr lang="en-US" dirty="0">
                <a:solidFill>
                  <a:srgbClr val="1F431F"/>
                </a:solidFill>
                <a:cs typeface="+mn-cs"/>
                <a:sym typeface="Arial" charset="0"/>
              </a:endParaRPr>
            </a:p>
          </p:txBody>
        </p:sp>
        <p:sp>
          <p:nvSpPr>
            <p:cNvPr id="410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defTabSz="914400">
                <a:defRPr/>
              </a:pPr>
              <a:endParaRPr lang="en-US" dirty="0">
                <a:solidFill>
                  <a:srgbClr val="84B43A"/>
                </a:solidFill>
                <a:cs typeface="+mn-cs"/>
                <a:sym typeface="Arial" charset="0"/>
              </a:endParaRPr>
            </a:p>
          </p:txBody>
        </p:sp>
        <p:sp>
          <p:nvSpPr>
            <p:cNvPr id="410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defTabSz="914400">
                <a:defRPr/>
              </a:pPr>
              <a:endParaRPr lang="en-US" sz="2400" dirty="0">
                <a:solidFill>
                  <a:srgbClr val="000000"/>
                </a:solidFill>
                <a:latin typeface="Times New Roman" pitchFamily="124" charset="0"/>
                <a:cs typeface="+mn-cs"/>
                <a:sym typeface="Arial" charset="0"/>
              </a:endParaRPr>
            </a:p>
          </p:txBody>
        </p:sp>
        <p:sp>
          <p:nvSpPr>
            <p:cNvPr id="410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defTabSz="914400">
                <a:defRPr/>
              </a:pPr>
              <a:endParaRPr lang="en-US" dirty="0">
                <a:solidFill>
                  <a:srgbClr val="1F431F"/>
                </a:solidFill>
                <a:cs typeface="+mn-cs"/>
                <a:sym typeface="Arial" charset="0"/>
              </a:endParaRPr>
            </a:p>
          </p:txBody>
        </p:sp>
        <p:sp>
          <p:nvSpPr>
            <p:cNvPr id="410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defTabSz="914400">
                <a:defRPr/>
              </a:pPr>
              <a:endParaRPr lang="en-US" dirty="0">
                <a:solidFill>
                  <a:srgbClr val="1F431F"/>
                </a:solidFill>
                <a:cs typeface="+mn-cs"/>
                <a:sym typeface="Arial" charset="0"/>
              </a:endParaRPr>
            </a:p>
          </p:txBody>
        </p:sp>
      </p:grpSp>
      <p:sp>
        <p:nvSpPr>
          <p:cNvPr id="13317"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8"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sym typeface="Arial" charset="0"/>
              </a:defRPr>
            </a:lvl1pPr>
          </a:lstStyle>
          <a:p>
            <a:pPr defTabSz="914400">
              <a:defRPr/>
            </a:pPr>
            <a:endParaRPr lang="en-US">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l" rtl="0" eaLnBrk="0" fontAlgn="base" hangingPunct="0">
        <a:spcBef>
          <a:spcPct val="0"/>
        </a:spcBef>
        <a:spcAft>
          <a:spcPct val="0"/>
        </a:spcAft>
        <a:defRPr sz="4400">
          <a:solidFill>
            <a:schemeClr val="tx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1" charset="2"/>
        <a:buChar char="n"/>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lr>
          <a:schemeClr val="accent2"/>
        </a:buClr>
        <a:buSzPct val="80000"/>
        <a:buFont typeface="Wingdings" pitchFamily="1" charset="2"/>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lr>
          <a:schemeClr val="bg2"/>
        </a:buClr>
        <a:buSzPct val="65000"/>
        <a:buFont typeface="Wingdings" pitchFamily="1" charset="2"/>
        <a:buChar char="n"/>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lr>
          <a:schemeClr val="accent2"/>
        </a:buClr>
        <a:buSzPct val="70000"/>
        <a:buFont typeface="Wingdings" pitchFamily="1" charset="2"/>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lr>
          <a:schemeClr val="bg2"/>
        </a:buClr>
        <a:buFont typeface="Wingdings" pitchFamily="1" charset="2"/>
        <a:buChar char="§"/>
        <a:defRPr sz="2000">
          <a:solidFill>
            <a:schemeClr val="tx1"/>
          </a:solidFill>
          <a:latin typeface="+mn-lt"/>
          <a:ea typeface="ＭＳ Ｐゴシック" pitchFamily="1" charset="-128"/>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3200400"/>
            <a:ext cx="7923212" cy="936171"/>
          </a:xfrm>
          <a:effectLst>
            <a:outerShdw blurRad="25400" dist="12700" dir="2700000" algn="ctr" rotWithShape="0">
              <a:schemeClr val="tx1">
                <a:alpha val="74998"/>
              </a:schemeClr>
            </a:outerShdw>
          </a:effectLst>
        </p:spPr>
        <p:txBody>
          <a:bodyPr>
            <a:normAutofit fontScale="90000"/>
          </a:bodyPr>
          <a:lstStyle/>
          <a:p>
            <a:pPr algn="ctr" eaLnBrk="1" hangingPunct="1">
              <a:defRPr/>
            </a:pPr>
            <a:r>
              <a:rPr lang="en-US" sz="6000" b="1" dirty="0" smtClean="0">
                <a:solidFill>
                  <a:srgbClr val="E03C3C"/>
                </a:solidFill>
                <a:ea typeface="+mj-ea"/>
                <a:cs typeface="+mj-cs"/>
              </a:rPr>
              <a:t>Log into PAL</a:t>
            </a:r>
            <a:endParaRPr lang="en-US" sz="4800" b="1" dirty="0">
              <a:ea typeface="+mj-ea"/>
              <a:cs typeface="+mj-cs"/>
            </a:endParaRPr>
          </a:p>
        </p:txBody>
      </p:sp>
      <p:sp>
        <p:nvSpPr>
          <p:cNvPr id="14339" name="Rectangle 3"/>
          <p:cNvSpPr>
            <a:spLocks noGrp="1" noChangeArrowheads="1"/>
          </p:cNvSpPr>
          <p:nvPr>
            <p:ph type="subTitle" idx="1"/>
          </p:nvPr>
        </p:nvSpPr>
        <p:spPr>
          <a:xfrm>
            <a:off x="228600" y="1676400"/>
            <a:ext cx="8839200" cy="1524000"/>
          </a:xfrm>
        </p:spPr>
        <p:txBody>
          <a:bodyPr rtlCol="0">
            <a:normAutofit/>
          </a:bodyPr>
          <a:lstStyle/>
          <a:p>
            <a:pPr algn="ctr" eaLnBrk="1" fontAlgn="auto" hangingPunct="1">
              <a:lnSpc>
                <a:spcPct val="90000"/>
              </a:lnSpc>
              <a:spcAft>
                <a:spcPts val="0"/>
              </a:spcAft>
              <a:defRPr/>
            </a:pPr>
            <a:r>
              <a:rPr lang="en-US" sz="2800" b="1" dirty="0" smtClean="0"/>
              <a:t>Have you taken the latest quiz?</a:t>
            </a:r>
            <a:endParaRPr lang="en-US" sz="2800" b="1" dirty="0" smtClean="0"/>
          </a:p>
          <a:p>
            <a:pPr algn="ctr" eaLnBrk="1" fontAlgn="auto" hangingPunct="1">
              <a:lnSpc>
                <a:spcPct val="90000"/>
              </a:lnSpc>
              <a:spcAft>
                <a:spcPts val="0"/>
              </a:spcAft>
              <a:defRPr/>
            </a:pPr>
            <a:r>
              <a:rPr lang="en-US" sz="2800" b="1" dirty="0" smtClean="0"/>
              <a:t>When is your next paper due?</a:t>
            </a:r>
            <a:endParaRPr lang="en-US" sz="2800" b="1" dirty="0" smtClean="0"/>
          </a:p>
          <a:p>
            <a:pPr algn="ctr" eaLnBrk="1" fontAlgn="auto" hangingPunct="1">
              <a:lnSpc>
                <a:spcPct val="90000"/>
              </a:lnSpc>
              <a:spcAft>
                <a:spcPts val="0"/>
              </a:spcAft>
              <a:defRPr/>
            </a:pPr>
            <a:r>
              <a:rPr lang="en-US" sz="2800" b="1" dirty="0" smtClean="0"/>
              <a:t>If you are not sure, you need to</a:t>
            </a:r>
            <a:endParaRPr lang="en-US" sz="2800" dirty="0"/>
          </a:p>
        </p:txBody>
      </p:sp>
    </p:spTree>
    <p:extLst>
      <p:ext uri="{BB962C8B-B14F-4D97-AF65-F5344CB8AC3E}">
        <p14:creationId xmlns:p14="http://schemas.microsoft.com/office/powerpoint/2010/main" xmlns="" val="3855374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figure_21_00_02"/>
          <p:cNvPicPr>
            <a:picLocks noChangeAspect="1" noChangeArrowheads="1"/>
          </p:cNvPicPr>
          <p:nvPr/>
        </p:nvPicPr>
        <p:blipFill>
          <a:blip r:embed="rId3"/>
          <a:srcRect l="12442" r="12069"/>
          <a:stretch>
            <a:fillRect/>
          </a:stretch>
        </p:blipFill>
        <p:spPr bwMode="auto">
          <a:xfrm>
            <a:off x="448574" y="241540"/>
            <a:ext cx="4451498" cy="4512274"/>
          </a:xfrm>
          <a:prstGeom prst="rect">
            <a:avLst/>
          </a:prstGeom>
          <a:noFill/>
          <a:ln w="9525">
            <a:noFill/>
            <a:miter lim="800000"/>
            <a:headEnd/>
            <a:tailEnd/>
          </a:ln>
          <a:effectLst/>
        </p:spPr>
      </p:pic>
      <p:pic>
        <p:nvPicPr>
          <p:cNvPr id="3" name="Picture 2" descr="figure_21_00_01"/>
          <p:cNvPicPr>
            <a:picLocks noChangeAspect="1" noChangeArrowheads="1"/>
          </p:cNvPicPr>
          <p:nvPr/>
        </p:nvPicPr>
        <p:blipFill>
          <a:blip r:embed="rId4"/>
          <a:srcRect b="25593"/>
          <a:stretch>
            <a:fillRect/>
          </a:stretch>
        </p:blipFill>
        <p:spPr bwMode="auto">
          <a:xfrm>
            <a:off x="448574" y="4421382"/>
            <a:ext cx="4584075" cy="2436618"/>
          </a:xfrm>
          <a:prstGeom prst="rect">
            <a:avLst/>
          </a:prstGeom>
          <a:noFill/>
          <a:ln w="9525">
            <a:noFill/>
            <a:miter lim="800000"/>
            <a:headEnd/>
            <a:tailEnd/>
          </a:ln>
          <a:effectLst/>
        </p:spPr>
      </p:pic>
      <p:sp>
        <p:nvSpPr>
          <p:cNvPr id="4" name="Rectangle 3"/>
          <p:cNvSpPr/>
          <p:nvPr/>
        </p:nvSpPr>
        <p:spPr>
          <a:xfrm>
            <a:off x="5032649" y="1759788"/>
            <a:ext cx="3559260" cy="4401205"/>
          </a:xfrm>
          <a:prstGeom prst="rect">
            <a:avLst/>
          </a:prstGeom>
        </p:spPr>
        <p:txBody>
          <a:bodyPr wrap="square">
            <a:spAutoFit/>
          </a:bodyPr>
          <a:lstStyle/>
          <a:p>
            <a:r>
              <a:rPr lang="en-US" sz="2800" dirty="0" smtClean="0"/>
              <a:t>Originally from Russia</a:t>
            </a:r>
          </a:p>
          <a:p>
            <a:endParaRPr lang="en-US" sz="2800" dirty="0" smtClean="0"/>
          </a:p>
          <a:p>
            <a:endParaRPr lang="en-US" sz="2800" dirty="0" smtClean="0"/>
          </a:p>
          <a:p>
            <a:r>
              <a:rPr lang="en-US" sz="2800" dirty="0" smtClean="0"/>
              <a:t>Brought over in ship ballast water</a:t>
            </a:r>
          </a:p>
          <a:p>
            <a:endParaRPr lang="en-US" sz="2800" dirty="0" smtClean="0"/>
          </a:p>
          <a:p>
            <a:endParaRPr lang="en-US" sz="2800" dirty="0" smtClean="0"/>
          </a:p>
          <a:p>
            <a:r>
              <a:rPr lang="en-US" sz="2800" dirty="0" smtClean="0"/>
              <a:t>Now </a:t>
            </a:r>
            <a:r>
              <a:rPr lang="en-US" sz="2800" dirty="0" err="1" smtClean="0"/>
              <a:t>quaaga</a:t>
            </a:r>
            <a:r>
              <a:rPr lang="en-US" sz="2800" dirty="0" smtClean="0"/>
              <a:t> muscles (worse)</a:t>
            </a:r>
            <a:endParaRPr lang="en-US" sz="2800" dirty="0"/>
          </a:p>
        </p:txBody>
      </p:sp>
      <p:sp>
        <p:nvSpPr>
          <p:cNvPr id="5" name="Rectangle 4"/>
          <p:cNvSpPr/>
          <p:nvPr/>
        </p:nvSpPr>
        <p:spPr>
          <a:xfrm>
            <a:off x="4900072" y="573286"/>
            <a:ext cx="3889916" cy="707886"/>
          </a:xfrm>
          <a:prstGeom prst="rect">
            <a:avLst/>
          </a:prstGeom>
        </p:spPr>
        <p:txBody>
          <a:bodyPr wrap="square">
            <a:spAutoFit/>
          </a:bodyPr>
          <a:lstStyle/>
          <a:p>
            <a:pPr lvl="0"/>
            <a:r>
              <a:rPr lang="en-US" sz="4000" dirty="0" smtClean="0">
                <a:solidFill>
                  <a:prstClr val="black"/>
                </a:solidFill>
              </a:rPr>
              <a:t>Zebra Mussels</a:t>
            </a:r>
            <a:endParaRPr lang="en-US" sz="4000" dirty="0">
              <a:solidFill>
                <a:prstClr val="black"/>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How Invasive Mussels Can Harm</a:t>
            </a:r>
            <a:br>
              <a:rPr lang="en-US" dirty="0" smtClean="0"/>
            </a:br>
            <a:r>
              <a:rPr lang="en-US" dirty="0" smtClean="0"/>
              <a:t>Whole Ecosystems</a:t>
            </a:r>
            <a:endParaRPr lang="en-US" dirty="0"/>
          </a:p>
        </p:txBody>
      </p:sp>
      <p:sp>
        <p:nvSpPr>
          <p:cNvPr id="63490" name="Content Placeholder 2"/>
          <p:cNvSpPr>
            <a:spLocks noGrp="1"/>
          </p:cNvSpPr>
          <p:nvPr>
            <p:ph idx="1"/>
          </p:nvPr>
        </p:nvSpPr>
        <p:spPr/>
        <p:txBody>
          <a:bodyPr/>
          <a:lstStyle/>
          <a:p>
            <a:pPr eaLnBrk="1" hangingPunct="1">
              <a:lnSpc>
                <a:spcPct val="90000"/>
              </a:lnSpc>
            </a:pPr>
            <a:r>
              <a:rPr lang="en-US" i="1" dirty="0" smtClean="0"/>
              <a:t>invasive species </a:t>
            </a:r>
            <a:r>
              <a:rPr lang="en-US" dirty="0" smtClean="0"/>
              <a:t>= Any introduced species that becomes a major pest in a new environment </a:t>
            </a:r>
          </a:p>
          <a:p>
            <a:pPr eaLnBrk="1" hangingPunct="1">
              <a:lnSpc>
                <a:spcPct val="90000"/>
              </a:lnSpc>
            </a:pPr>
            <a:endParaRPr lang="en-US" sz="2000" dirty="0" smtClean="0"/>
          </a:p>
          <a:p>
            <a:pPr eaLnBrk="1" hangingPunct="1">
              <a:lnSpc>
                <a:spcPct val="90000"/>
              </a:lnSpc>
            </a:pPr>
            <a:r>
              <a:rPr lang="en-US" dirty="0" smtClean="0"/>
              <a:t>zebra mussel outcompetes native mussels</a:t>
            </a:r>
          </a:p>
          <a:p>
            <a:pPr eaLnBrk="1" hangingPunct="1">
              <a:lnSpc>
                <a:spcPct val="90000"/>
              </a:lnSpc>
            </a:pPr>
            <a:r>
              <a:rPr lang="en-US" dirty="0" smtClean="0"/>
              <a:t>Eats all the algae:   out of the Great Lakes and left little for other aquatic species to eat</a:t>
            </a:r>
          </a:p>
          <a:p>
            <a:pPr eaLnBrk="1" hangingPunct="1">
              <a:lnSpc>
                <a:spcPct val="90000"/>
              </a:lnSpc>
            </a:pPr>
            <a:endParaRPr lang="en-US" sz="2000" dirty="0" smtClean="0"/>
          </a:p>
          <a:p>
            <a:pPr eaLnBrk="1" hangingPunct="1">
              <a:lnSpc>
                <a:spcPct val="90000"/>
              </a:lnSpc>
            </a:pPr>
            <a:r>
              <a:rPr lang="en-US" dirty="0" smtClean="0"/>
              <a:t>Threatens fishermen in Great Lakes</a:t>
            </a:r>
          </a:p>
          <a:p>
            <a:pPr eaLnBrk="1" hangingPunct="1">
              <a:lnSpc>
                <a:spcPct val="90000"/>
              </a:lnSpc>
            </a:pPr>
            <a:r>
              <a:rPr lang="en-US" sz="1800" dirty="0" smtClean="0"/>
              <a:t>http://www.pbs.org/newshour/bb/environment/july-dec11/mussels_11-23.html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Florida: Introduced &amp; </a:t>
            </a:r>
            <a:r>
              <a:rPr lang="en-US" dirty="0" err="1" smtClean="0"/>
              <a:t>Invasives</a:t>
            </a:r>
            <a:endParaRPr lang="en-US" dirty="0"/>
          </a:p>
        </p:txBody>
      </p:sp>
      <p:sp>
        <p:nvSpPr>
          <p:cNvPr id="63490" name="Content Placeholder 2"/>
          <p:cNvSpPr>
            <a:spLocks noGrp="1"/>
          </p:cNvSpPr>
          <p:nvPr>
            <p:ph idx="1"/>
          </p:nvPr>
        </p:nvSpPr>
        <p:spPr/>
        <p:txBody>
          <a:bodyPr/>
          <a:lstStyle/>
          <a:p>
            <a:pPr eaLnBrk="1" hangingPunct="1">
              <a:lnSpc>
                <a:spcPct val="90000"/>
              </a:lnSpc>
            </a:pPr>
            <a:r>
              <a:rPr lang="en-US" i="1" dirty="0" smtClean="0"/>
              <a:t>Introduced species</a:t>
            </a:r>
            <a:r>
              <a:rPr lang="en-US" dirty="0" smtClean="0"/>
              <a:t> = citrus trees</a:t>
            </a:r>
            <a:endParaRPr lang="en-US" i="1" dirty="0" smtClean="0"/>
          </a:p>
          <a:p>
            <a:pPr eaLnBrk="1" hangingPunct="1">
              <a:lnSpc>
                <a:spcPct val="90000"/>
              </a:lnSpc>
            </a:pPr>
            <a:endParaRPr lang="en-US" i="1" dirty="0" smtClean="0"/>
          </a:p>
          <a:p>
            <a:pPr eaLnBrk="1" hangingPunct="1">
              <a:lnSpc>
                <a:spcPct val="90000"/>
              </a:lnSpc>
            </a:pPr>
            <a:r>
              <a:rPr lang="en-US" i="1" dirty="0" smtClean="0"/>
              <a:t>invasive species </a:t>
            </a:r>
            <a:r>
              <a:rPr lang="en-US" dirty="0" smtClean="0"/>
              <a:t>= 	pythons</a:t>
            </a:r>
          </a:p>
          <a:p>
            <a:pPr eaLnBrk="1" hangingPunct="1">
              <a:lnSpc>
                <a:spcPct val="90000"/>
              </a:lnSpc>
              <a:buNone/>
            </a:pPr>
            <a:r>
              <a:rPr lang="en-US" dirty="0" smtClean="0"/>
              <a:t>									iguanas</a:t>
            </a:r>
          </a:p>
          <a:p>
            <a:pPr eaLnBrk="1" hangingPunct="1">
              <a:lnSpc>
                <a:spcPct val="90000"/>
              </a:lnSpc>
              <a:buNone/>
            </a:pPr>
            <a:r>
              <a:rPr lang="en-US" dirty="0" smtClean="0"/>
              <a:t>									monitor lizards</a:t>
            </a:r>
          </a:p>
          <a:p>
            <a:pPr eaLnBrk="1" hangingPunct="1">
              <a:lnSpc>
                <a:spcPct val="90000"/>
              </a:lnSpc>
              <a:buNone/>
            </a:pPr>
            <a:r>
              <a:rPr lang="en-US" dirty="0" smtClean="0"/>
              <a:t>									snails</a:t>
            </a:r>
          </a:p>
          <a:p>
            <a:pPr eaLnBrk="1" hangingPunct="1">
              <a:lnSpc>
                <a:spcPct val="90000"/>
              </a:lnSpc>
            </a:pPr>
            <a:endParaRPr lang="en-US" sz="20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Huge pythons eat EVERYTHING</a:t>
            </a:r>
            <a:endParaRPr lang="en-US" dirty="0"/>
          </a:p>
        </p:txBody>
      </p:sp>
      <p:sp>
        <p:nvSpPr>
          <p:cNvPr id="63490" name="Content Placeholder 2"/>
          <p:cNvSpPr>
            <a:spLocks noGrp="1"/>
          </p:cNvSpPr>
          <p:nvPr>
            <p:ph idx="1"/>
          </p:nvPr>
        </p:nvSpPr>
        <p:spPr>
          <a:xfrm>
            <a:off x="457200" y="6178669"/>
            <a:ext cx="8229600" cy="452887"/>
          </a:xfrm>
        </p:spPr>
        <p:txBody>
          <a:bodyPr/>
          <a:lstStyle/>
          <a:p>
            <a:pPr eaLnBrk="1" hangingPunct="1">
              <a:lnSpc>
                <a:spcPct val="90000"/>
              </a:lnSpc>
            </a:pPr>
            <a:r>
              <a:rPr lang="en-US" sz="2000" dirty="0" smtClean="0"/>
              <a:t>http://www.usgs.gov/blogs/features/usgs_top_story/under-siege-america%E2%80%99s-most-unwanted-invasive-species/</a:t>
            </a:r>
          </a:p>
        </p:txBody>
      </p:sp>
      <p:pic>
        <p:nvPicPr>
          <p:cNvPr id="3074" name="Picture 2"/>
          <p:cNvPicPr>
            <a:picLocks noChangeAspect="1" noChangeArrowheads="1"/>
          </p:cNvPicPr>
          <p:nvPr/>
        </p:nvPicPr>
        <p:blipFill>
          <a:blip r:embed="rId2"/>
          <a:srcRect t="31840" r="29776" b="6250"/>
          <a:stretch>
            <a:fillRect/>
          </a:stretch>
        </p:blipFill>
        <p:spPr bwMode="auto">
          <a:xfrm>
            <a:off x="1224951" y="1417638"/>
            <a:ext cx="6849374" cy="45288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00" dirty="0" smtClean="0"/>
              <a:t>Iguana in the toilet at  Boca Grande!</a:t>
            </a:r>
            <a:endParaRPr lang="en-US" sz="4300" dirty="0"/>
          </a:p>
        </p:txBody>
      </p:sp>
      <p:sp>
        <p:nvSpPr>
          <p:cNvPr id="3" name="Content Placeholder 2"/>
          <p:cNvSpPr>
            <a:spLocks noGrp="1"/>
          </p:cNvSpPr>
          <p:nvPr>
            <p:ph idx="1"/>
          </p:nvPr>
        </p:nvSpPr>
        <p:spPr>
          <a:xfrm>
            <a:off x="0" y="0"/>
            <a:ext cx="8229600" cy="642668"/>
          </a:xfrm>
        </p:spPr>
        <p:txBody>
          <a:bodyPr/>
          <a:lstStyle/>
          <a:p>
            <a:r>
              <a:rPr lang="en-US" sz="2000" dirty="0" smtClean="0"/>
              <a:t>http://news.nationalgeographic.com/news/2006/05/060524-iguanas.html</a:t>
            </a:r>
            <a:endParaRPr lang="en-US" sz="2000" dirty="0"/>
          </a:p>
        </p:txBody>
      </p:sp>
      <p:pic>
        <p:nvPicPr>
          <p:cNvPr id="1026" name="Picture 2"/>
          <p:cNvPicPr>
            <a:picLocks noChangeAspect="1" noChangeArrowheads="1"/>
          </p:cNvPicPr>
          <p:nvPr/>
        </p:nvPicPr>
        <p:blipFill>
          <a:blip r:embed="rId2"/>
          <a:srcRect l="15743" t="45519" r="35613" b="5644"/>
          <a:stretch>
            <a:fillRect/>
          </a:stretch>
        </p:blipFill>
        <p:spPr bwMode="auto">
          <a:xfrm>
            <a:off x="1443503" y="1193351"/>
            <a:ext cx="6550992" cy="4932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4049"/>
          </a:xfrm>
        </p:spPr>
        <p:txBody>
          <a:bodyPr/>
          <a:lstStyle/>
          <a:p>
            <a:r>
              <a:rPr lang="en-US" dirty="0" smtClean="0"/>
              <a:t>Giant lizards eat Cape Coral!!</a:t>
            </a:r>
            <a:endParaRPr lang="en-US" dirty="0"/>
          </a:p>
        </p:txBody>
      </p:sp>
      <p:sp>
        <p:nvSpPr>
          <p:cNvPr id="3" name="Content Placeholder 2"/>
          <p:cNvSpPr>
            <a:spLocks noGrp="1"/>
          </p:cNvSpPr>
          <p:nvPr>
            <p:ph idx="1"/>
          </p:nvPr>
        </p:nvSpPr>
        <p:spPr>
          <a:xfrm>
            <a:off x="457200" y="74074"/>
            <a:ext cx="8229600" cy="401128"/>
          </a:xfrm>
        </p:spPr>
        <p:txBody>
          <a:bodyPr/>
          <a:lstStyle/>
          <a:p>
            <a:r>
              <a:rPr lang="en-US" sz="1800" dirty="0" smtClean="0"/>
              <a:t>http://www.tampabay.com/news/environment/wildlife/article1011745.ece</a:t>
            </a:r>
            <a:endParaRPr lang="en-US" sz="1800" dirty="0"/>
          </a:p>
        </p:txBody>
      </p:sp>
      <p:pic>
        <p:nvPicPr>
          <p:cNvPr id="2050" name="Picture 2"/>
          <p:cNvPicPr>
            <a:picLocks noChangeAspect="1" noChangeArrowheads="1"/>
          </p:cNvPicPr>
          <p:nvPr/>
        </p:nvPicPr>
        <p:blipFill>
          <a:blip r:embed="rId2"/>
          <a:srcRect l="16450" t="9434" r="23939" b="31368"/>
          <a:stretch>
            <a:fillRect/>
          </a:stretch>
        </p:blipFill>
        <p:spPr bwMode="auto">
          <a:xfrm>
            <a:off x="457200" y="1138687"/>
            <a:ext cx="5814204" cy="4330461"/>
          </a:xfrm>
          <a:prstGeom prst="rect">
            <a:avLst/>
          </a:prstGeom>
          <a:noFill/>
          <a:ln w="9525">
            <a:noFill/>
            <a:miter lim="800000"/>
            <a:headEnd/>
            <a:tailEnd/>
          </a:ln>
        </p:spPr>
      </p:pic>
      <p:pic>
        <p:nvPicPr>
          <p:cNvPr id="2052" name="Picture 4" descr="http://images2.wikia.nocookie.net/__cb20120412050151/mugen/images/c/cf/Godzilla.jpg"/>
          <p:cNvPicPr>
            <a:picLocks noChangeAspect="1" noChangeArrowheads="1"/>
          </p:cNvPicPr>
          <p:nvPr/>
        </p:nvPicPr>
        <p:blipFill>
          <a:blip r:embed="rId3"/>
          <a:srcRect/>
          <a:stretch>
            <a:fillRect/>
          </a:stretch>
        </p:blipFill>
        <p:spPr bwMode="auto">
          <a:xfrm>
            <a:off x="6271404" y="2546290"/>
            <a:ext cx="2647950" cy="31432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Giant Snails eat Florida houses!!!</a:t>
            </a:r>
            <a:endParaRPr lang="en-US" dirty="0"/>
          </a:p>
        </p:txBody>
      </p:sp>
      <p:sp>
        <p:nvSpPr>
          <p:cNvPr id="63490" name="Content Placeholder 2"/>
          <p:cNvSpPr>
            <a:spLocks noGrp="1"/>
          </p:cNvSpPr>
          <p:nvPr>
            <p:ph idx="1"/>
          </p:nvPr>
        </p:nvSpPr>
        <p:spPr>
          <a:xfrm>
            <a:off x="457200" y="274638"/>
            <a:ext cx="8229600" cy="383875"/>
          </a:xfrm>
        </p:spPr>
        <p:txBody>
          <a:bodyPr/>
          <a:lstStyle/>
          <a:p>
            <a:pPr eaLnBrk="1" hangingPunct="1">
              <a:lnSpc>
                <a:spcPct val="90000"/>
              </a:lnSpc>
              <a:buNone/>
            </a:pPr>
            <a:r>
              <a:rPr lang="en-US" sz="1600" dirty="0" smtClean="0"/>
              <a:t>http://abcnews.go.com/blogs/headlines/2011/09/giant-african-snails-invade-miami-florida/</a:t>
            </a:r>
          </a:p>
        </p:txBody>
      </p:sp>
      <p:pic>
        <p:nvPicPr>
          <p:cNvPr id="97282" name="Picture 2"/>
          <p:cNvPicPr>
            <a:picLocks noChangeAspect="1" noChangeArrowheads="1"/>
          </p:cNvPicPr>
          <p:nvPr/>
        </p:nvPicPr>
        <p:blipFill>
          <a:blip r:embed="rId2"/>
          <a:srcRect l="21934" t="15623" r="39717" b="21660"/>
          <a:stretch>
            <a:fillRect/>
          </a:stretch>
        </p:blipFill>
        <p:spPr bwMode="auto">
          <a:xfrm>
            <a:off x="2432650" y="1190445"/>
            <a:ext cx="4675517" cy="4779034"/>
          </a:xfrm>
          <a:prstGeom prst="rect">
            <a:avLst/>
          </a:prstGeom>
          <a:noFill/>
          <a:ln w="9525">
            <a:noFill/>
            <a:miter lim="800000"/>
            <a:headEnd/>
            <a:tailEnd/>
          </a:ln>
        </p:spPr>
      </p:pic>
      <p:pic>
        <p:nvPicPr>
          <p:cNvPr id="5" name="Picture 2"/>
          <p:cNvPicPr>
            <a:picLocks noChangeAspect="1" noChangeArrowheads="1"/>
          </p:cNvPicPr>
          <p:nvPr/>
        </p:nvPicPr>
        <p:blipFill>
          <a:blip r:embed="rId2"/>
          <a:srcRect l="21934" t="38717" r="39717" b="10000"/>
          <a:stretch>
            <a:fillRect/>
          </a:stretch>
        </p:blipFill>
        <p:spPr bwMode="auto">
          <a:xfrm>
            <a:off x="2432650" y="2346385"/>
            <a:ext cx="4675517" cy="39077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US" smtClean="0"/>
              <a:t>What Is a Population?</a:t>
            </a:r>
          </a:p>
        </p:txBody>
      </p:sp>
      <p:sp>
        <p:nvSpPr>
          <p:cNvPr id="18434" name="Content Placeholder 2"/>
          <p:cNvSpPr>
            <a:spLocks noGrp="1"/>
          </p:cNvSpPr>
          <p:nvPr>
            <p:ph idx="1"/>
          </p:nvPr>
        </p:nvSpPr>
        <p:spPr>
          <a:xfrm>
            <a:off x="457200" y="1417638"/>
            <a:ext cx="8229600" cy="5130800"/>
          </a:xfrm>
        </p:spPr>
        <p:txBody>
          <a:bodyPr/>
          <a:lstStyle/>
          <a:p>
            <a:pPr eaLnBrk="1" hangingPunct="1">
              <a:lnSpc>
                <a:spcPct val="90000"/>
              </a:lnSpc>
              <a:buNone/>
            </a:pPr>
            <a:r>
              <a:rPr lang="en-US" b="1" dirty="0" smtClean="0"/>
              <a:t>population </a:t>
            </a:r>
            <a:r>
              <a:rPr lang="en-US" dirty="0" smtClean="0"/>
              <a:t>= all individuals of one species in </a:t>
            </a:r>
          </a:p>
          <a:p>
            <a:pPr eaLnBrk="1" hangingPunct="1">
              <a:lnSpc>
                <a:spcPct val="90000"/>
              </a:lnSpc>
              <a:buNone/>
            </a:pPr>
            <a:r>
              <a:rPr lang="en-US" dirty="0" smtClean="0"/>
              <a:t>						an area </a:t>
            </a:r>
          </a:p>
          <a:p>
            <a:pPr eaLnBrk="1" hangingPunct="1">
              <a:lnSpc>
                <a:spcPct val="90000"/>
              </a:lnSpc>
              <a:buNone/>
            </a:pPr>
            <a:endParaRPr lang="en-US" sz="1800" b="1" dirty="0" smtClean="0"/>
          </a:p>
          <a:p>
            <a:pPr eaLnBrk="1" hangingPunct="1">
              <a:lnSpc>
                <a:spcPct val="90000"/>
              </a:lnSpc>
              <a:buNone/>
            </a:pPr>
            <a:endParaRPr lang="en-US" sz="1800" b="1" dirty="0" smtClean="0"/>
          </a:p>
          <a:p>
            <a:pPr eaLnBrk="1" hangingPunct="1">
              <a:lnSpc>
                <a:spcPct val="90000"/>
              </a:lnSpc>
              <a:buNone/>
            </a:pPr>
            <a:r>
              <a:rPr lang="en-US" b="1" dirty="0" smtClean="0"/>
              <a:t>Population size </a:t>
            </a:r>
            <a:r>
              <a:rPr lang="en-US" dirty="0" smtClean="0"/>
              <a:t>= # of individuals in population </a:t>
            </a:r>
          </a:p>
          <a:p>
            <a:pPr eaLnBrk="1" hangingPunct="1">
              <a:lnSpc>
                <a:spcPct val="90000"/>
              </a:lnSpc>
            </a:pPr>
            <a:endParaRPr lang="en-US" sz="1800" b="1" dirty="0" smtClean="0"/>
          </a:p>
          <a:p>
            <a:pPr eaLnBrk="1" hangingPunct="1">
              <a:lnSpc>
                <a:spcPct val="90000"/>
              </a:lnSpc>
            </a:pPr>
            <a:endParaRPr lang="en-US" sz="1800" b="1" dirty="0" smtClean="0"/>
          </a:p>
          <a:p>
            <a:pPr eaLnBrk="1" hangingPunct="1">
              <a:lnSpc>
                <a:spcPct val="90000"/>
              </a:lnSpc>
              <a:buNone/>
            </a:pPr>
            <a:r>
              <a:rPr lang="en-US" b="1" dirty="0" smtClean="0"/>
              <a:t>Population density </a:t>
            </a:r>
            <a:r>
              <a:rPr lang="en-US" dirty="0" smtClean="0"/>
              <a:t>= # of individuals per unit of area</a:t>
            </a:r>
          </a:p>
        </p:txBody>
      </p:sp>
    </p:spTree>
    <p:extLst>
      <p:ext uri="{BB962C8B-B14F-4D97-AF65-F5344CB8AC3E}">
        <p14:creationId xmlns="" xmlns:p14="http://schemas.microsoft.com/office/powerpoint/2010/main" val="1877555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figure_22_01"/>
          <p:cNvPicPr>
            <a:picLocks noChangeAspect="1" noChangeArrowheads="1"/>
          </p:cNvPicPr>
          <p:nvPr/>
        </p:nvPicPr>
        <p:blipFill>
          <a:blip r:embed="rId3"/>
          <a:srcRect/>
          <a:stretch>
            <a:fillRect/>
          </a:stretch>
        </p:blipFill>
        <p:spPr bwMode="auto">
          <a:xfrm>
            <a:off x="1689100" y="215900"/>
            <a:ext cx="5759450" cy="6435725"/>
          </a:xfrm>
          <a:prstGeom prst="rect">
            <a:avLst/>
          </a:prstGeom>
          <a:noFill/>
          <a:ln w="9525">
            <a:noFill/>
            <a:miter lim="800000"/>
            <a:headEnd/>
            <a:tailEnd/>
          </a:ln>
          <a:effectLst/>
        </p:spPr>
      </p:pic>
    </p:spTree>
    <p:extLst>
      <p:ext uri="{BB962C8B-B14F-4D97-AF65-F5344CB8AC3E}">
        <p14:creationId xmlns="" xmlns:p14="http://schemas.microsoft.com/office/powerpoint/2010/main" val="6477215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274638"/>
            <a:ext cx="9144000" cy="1143000"/>
          </a:xfrm>
        </p:spPr>
        <p:txBody>
          <a:bodyPr/>
          <a:lstStyle/>
          <a:p>
            <a:pPr eaLnBrk="1" hangingPunct="1"/>
            <a:r>
              <a:rPr lang="en-US" smtClean="0"/>
              <a:t>Exponential Growth</a:t>
            </a:r>
          </a:p>
        </p:txBody>
      </p:sp>
      <p:sp>
        <p:nvSpPr>
          <p:cNvPr id="23554" name="Content Placeholder 2"/>
          <p:cNvSpPr>
            <a:spLocks noGrp="1"/>
          </p:cNvSpPr>
          <p:nvPr>
            <p:ph idx="1"/>
          </p:nvPr>
        </p:nvSpPr>
        <p:spPr>
          <a:xfrm>
            <a:off x="457201" y="1600200"/>
            <a:ext cx="3737428" cy="4525963"/>
          </a:xfrm>
        </p:spPr>
        <p:txBody>
          <a:bodyPr/>
          <a:lstStyle/>
          <a:p>
            <a:pPr eaLnBrk="1" hangingPunct="1">
              <a:buNone/>
            </a:pPr>
            <a:r>
              <a:rPr lang="en-US" sz="3000" dirty="0" smtClean="0"/>
              <a:t>what happens when there are no limits on resources</a:t>
            </a:r>
          </a:p>
          <a:p>
            <a:pPr eaLnBrk="1" hangingPunct="1">
              <a:buNone/>
            </a:pPr>
            <a:endParaRPr lang="en-US" sz="3000" dirty="0" smtClean="0"/>
          </a:p>
          <a:p>
            <a:pPr eaLnBrk="1" hangingPunct="1">
              <a:buNone/>
            </a:pPr>
            <a:r>
              <a:rPr lang="en-US" sz="3000" dirty="0" smtClean="0"/>
              <a:t>Can not last for long in nature (always some kind of limiting factor)</a:t>
            </a:r>
          </a:p>
        </p:txBody>
      </p:sp>
      <p:pic>
        <p:nvPicPr>
          <p:cNvPr id="4" name="Picture 2" descr="figure_22_03"/>
          <p:cNvPicPr>
            <a:picLocks noChangeAspect="1" noChangeArrowheads="1"/>
          </p:cNvPicPr>
          <p:nvPr/>
        </p:nvPicPr>
        <p:blipFill>
          <a:blip r:embed="rId2"/>
          <a:srcRect t="4539" b="5025"/>
          <a:stretch>
            <a:fillRect/>
          </a:stretch>
        </p:blipFill>
        <p:spPr bwMode="auto">
          <a:xfrm>
            <a:off x="5521745" y="1417638"/>
            <a:ext cx="2664245" cy="4528458"/>
          </a:xfrm>
          <a:prstGeom prst="rect">
            <a:avLst/>
          </a:prstGeom>
          <a:noFill/>
          <a:ln w="9525">
            <a:noFill/>
            <a:miter lim="800000"/>
            <a:headEnd/>
            <a:tailEnd/>
          </a:ln>
          <a:effectLst/>
        </p:spPr>
      </p:pic>
    </p:spTree>
    <p:extLst>
      <p:ext uri="{BB962C8B-B14F-4D97-AF65-F5344CB8AC3E}">
        <p14:creationId xmlns="" xmlns:p14="http://schemas.microsoft.com/office/powerpoint/2010/main" val="2098703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3588" y="1981200"/>
            <a:ext cx="7620000" cy="1752600"/>
          </a:xfrm>
          <a:effectLst>
            <a:outerShdw blurRad="25400" dist="12700" dir="2700000" algn="ctr" rotWithShape="0">
              <a:schemeClr val="tx1">
                <a:alpha val="74998"/>
              </a:schemeClr>
            </a:outerShdw>
          </a:effectLst>
        </p:spPr>
        <p:txBody>
          <a:bodyPr>
            <a:normAutofit/>
          </a:bodyPr>
          <a:lstStyle/>
          <a:p>
            <a:pPr eaLnBrk="1" hangingPunct="1">
              <a:defRPr/>
            </a:pPr>
            <a:r>
              <a:rPr lang="en-US" sz="6000" b="1">
                <a:solidFill>
                  <a:srgbClr val="E03C3C"/>
                </a:solidFill>
                <a:ea typeface="+mj-ea"/>
                <a:cs typeface="+mj-cs"/>
              </a:rPr>
              <a:t>Discover Biology</a:t>
            </a:r>
            <a:br>
              <a:rPr lang="en-US" sz="6000" b="1">
                <a:solidFill>
                  <a:srgbClr val="E03C3C"/>
                </a:solidFill>
                <a:ea typeface="+mj-ea"/>
                <a:cs typeface="+mj-cs"/>
              </a:rPr>
            </a:br>
            <a:r>
              <a:rPr lang="en-US" sz="2800" b="1">
                <a:solidFill>
                  <a:srgbClr val="E03C3C"/>
                </a:solidFill>
                <a:ea typeface="+mj-ea"/>
                <a:cs typeface="+mj-cs"/>
              </a:rPr>
              <a:t>FIFTH EDITION</a:t>
            </a:r>
            <a:endParaRPr lang="en-US" sz="4800" b="1">
              <a:ea typeface="+mj-ea"/>
              <a:cs typeface="+mj-cs"/>
            </a:endParaRPr>
          </a:p>
        </p:txBody>
      </p:sp>
      <p:sp>
        <p:nvSpPr>
          <p:cNvPr id="14339" name="Rectangle 3"/>
          <p:cNvSpPr>
            <a:spLocks noGrp="1" noChangeArrowheads="1"/>
          </p:cNvSpPr>
          <p:nvPr>
            <p:ph type="subTitle" idx="1"/>
          </p:nvPr>
        </p:nvSpPr>
        <p:spPr>
          <a:xfrm>
            <a:off x="153988" y="4114800"/>
            <a:ext cx="8839200" cy="2209800"/>
          </a:xfrm>
        </p:spPr>
        <p:txBody>
          <a:bodyPr rtlCol="0">
            <a:normAutofit/>
          </a:bodyPr>
          <a:lstStyle/>
          <a:p>
            <a:pPr eaLnBrk="1" fontAlgn="auto" hangingPunct="1">
              <a:lnSpc>
                <a:spcPct val="90000"/>
              </a:lnSpc>
              <a:spcAft>
                <a:spcPts val="0"/>
              </a:spcAft>
              <a:defRPr/>
            </a:pPr>
            <a:r>
              <a:rPr lang="en-US" sz="2800" b="1" dirty="0" smtClean="0"/>
              <a:t>23 with parts of 21 &amp; 22</a:t>
            </a:r>
            <a:endParaRPr lang="en-US" sz="2800" dirty="0" smtClean="0">
              <a:ea typeface="+mn-ea"/>
              <a:cs typeface="+mn-cs"/>
            </a:endParaRPr>
          </a:p>
          <a:p>
            <a:pPr eaLnBrk="1" fontAlgn="auto" hangingPunct="1">
              <a:lnSpc>
                <a:spcPct val="90000"/>
              </a:lnSpc>
              <a:spcAft>
                <a:spcPts val="0"/>
              </a:spcAft>
              <a:buFont typeface="Arial"/>
              <a:buNone/>
              <a:defRPr/>
            </a:pPr>
            <a:r>
              <a:rPr lang="en-US" sz="2800" dirty="0" smtClean="0">
                <a:ea typeface="+mn-ea"/>
                <a:cs typeface="+mn-cs"/>
              </a:rPr>
              <a:t>Ecology in a nutshell</a:t>
            </a:r>
            <a:endParaRPr lang="en-US" sz="2800" dirty="0">
              <a:ea typeface="+mn-ea"/>
              <a:cs typeface="+mn-cs"/>
            </a:endParaRPr>
          </a:p>
        </p:txBody>
      </p:sp>
      <p:sp>
        <p:nvSpPr>
          <p:cNvPr id="14340" name="Text Box 4"/>
          <p:cNvSpPr txBox="1">
            <a:spLocks noChangeArrowheads="1"/>
          </p:cNvSpPr>
          <p:nvPr/>
        </p:nvSpPr>
        <p:spPr bwMode="auto">
          <a:xfrm>
            <a:off x="4876800" y="6430963"/>
            <a:ext cx="4038600" cy="290512"/>
          </a:xfrm>
          <a:prstGeom prst="rect">
            <a:avLst/>
          </a:prstGeom>
          <a:noFill/>
          <a:ln w="9525">
            <a:noFill/>
            <a:miter lim="800000"/>
            <a:headEnd/>
            <a:tailEnd/>
          </a:ln>
        </p:spPr>
        <p:txBody>
          <a:bodyPr>
            <a:prstTxWarp prst="textNoShape">
              <a:avLst/>
            </a:prstTxWarp>
            <a:spAutoFit/>
          </a:bodyPr>
          <a:lstStyle/>
          <a:p>
            <a:pPr algn="r">
              <a:spcBef>
                <a:spcPct val="50000"/>
              </a:spcBef>
            </a:pPr>
            <a:r>
              <a:rPr lang="en-US" sz="1300">
                <a:ea typeface="ヒラギノ角ゴ ProN W3" pitchFamily="1" charset="-128"/>
                <a:cs typeface="ヒラギノ角ゴ ProN W3" pitchFamily="1" charset="-128"/>
              </a:rPr>
              <a:t>© </a:t>
            </a:r>
            <a:r>
              <a:rPr lang="en-US" sz="1300"/>
              <a:t>2012 W. W. Norton &amp; Company, Inc.</a:t>
            </a:r>
          </a:p>
        </p:txBody>
      </p:sp>
      <p:sp>
        <p:nvSpPr>
          <p:cNvPr id="14341" name="Text Box 5"/>
          <p:cNvSpPr txBox="1">
            <a:spLocks noChangeArrowheads="1"/>
          </p:cNvSpPr>
          <p:nvPr/>
        </p:nvSpPr>
        <p:spPr bwMode="auto">
          <a:xfrm>
            <a:off x="420688" y="1447800"/>
            <a:ext cx="8305800" cy="366713"/>
          </a:xfrm>
          <a:prstGeom prst="rect">
            <a:avLst/>
          </a:prstGeom>
          <a:noFill/>
          <a:ln w="9525">
            <a:noFill/>
            <a:miter lim="800000"/>
            <a:headEnd/>
            <a:tailEnd/>
          </a:ln>
        </p:spPr>
        <p:txBody>
          <a:bodyPr>
            <a:prstTxWarp prst="textNoShape">
              <a:avLst/>
            </a:prstTxWarp>
            <a:spAutoFit/>
          </a:bodyPr>
          <a:lstStyle/>
          <a:p>
            <a:pPr algn="ctr">
              <a:spcBef>
                <a:spcPct val="50000"/>
              </a:spcBef>
            </a:pPr>
            <a:r>
              <a:rPr lang="en-US" dirty="0" smtClean="0">
                <a:solidFill>
                  <a:schemeClr val="tx2"/>
                </a:solidFill>
              </a:rPr>
              <a:t>Ecology </a:t>
            </a:r>
            <a:r>
              <a:rPr lang="en-US" dirty="0" err="1" smtClean="0">
                <a:solidFill>
                  <a:schemeClr val="tx2"/>
                </a:solidFill>
              </a:rPr>
              <a:t>powerpoints</a:t>
            </a:r>
            <a:endParaRPr lang="en-US" dirty="0">
              <a:solidFill>
                <a:schemeClr val="tx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dirty="0" smtClean="0"/>
              <a:t>Logistic Growth &amp; Limits</a:t>
            </a:r>
            <a:endParaRPr lang="en-US" dirty="0"/>
          </a:p>
        </p:txBody>
      </p:sp>
      <p:sp>
        <p:nvSpPr>
          <p:cNvPr id="26626" name="Content Placeholder 2"/>
          <p:cNvSpPr>
            <a:spLocks noGrp="1"/>
          </p:cNvSpPr>
          <p:nvPr>
            <p:ph idx="1"/>
          </p:nvPr>
        </p:nvSpPr>
        <p:spPr/>
        <p:txBody>
          <a:bodyPr/>
          <a:lstStyle/>
          <a:p>
            <a:pPr eaLnBrk="1" hangingPunct="1"/>
            <a:r>
              <a:rPr lang="en-US" dirty="0" smtClean="0"/>
              <a:t>Populations cannot increase in size indefinitely</a:t>
            </a:r>
          </a:p>
          <a:p>
            <a:pPr eaLnBrk="1" hangingPunct="1"/>
            <a:endParaRPr lang="en-US" dirty="0" smtClean="0"/>
          </a:p>
          <a:p>
            <a:pPr eaLnBrk="1" hangingPunct="1"/>
            <a:r>
              <a:rPr lang="en-US" dirty="0" smtClean="0"/>
              <a:t>Some resource will become limited</a:t>
            </a:r>
          </a:p>
          <a:p>
            <a:pPr eaLnBrk="1" hangingPunct="1">
              <a:buNone/>
            </a:pPr>
            <a:r>
              <a:rPr lang="en-US" dirty="0" smtClean="0"/>
              <a:t>					space</a:t>
            </a:r>
          </a:p>
          <a:p>
            <a:pPr eaLnBrk="1" hangingPunct="1">
              <a:buNone/>
            </a:pPr>
            <a:r>
              <a:rPr lang="en-US" dirty="0" smtClean="0"/>
              <a:t>					nutrients</a:t>
            </a:r>
          </a:p>
          <a:p>
            <a:pPr eaLnBrk="1" hangingPunct="1">
              <a:buNone/>
            </a:pPr>
            <a:r>
              <a:rPr lang="en-US" dirty="0" smtClean="0"/>
              <a:t>					habitat</a:t>
            </a:r>
          </a:p>
          <a:p>
            <a:pPr eaLnBrk="1" hangingPunct="1"/>
            <a:endParaRPr lang="en-US" dirty="0" smtClean="0"/>
          </a:p>
        </p:txBody>
      </p:sp>
    </p:spTree>
    <p:extLst>
      <p:ext uri="{BB962C8B-B14F-4D97-AF65-F5344CB8AC3E}">
        <p14:creationId xmlns="" xmlns:p14="http://schemas.microsoft.com/office/powerpoint/2010/main" val="2595698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0"/>
            <a:ext cx="8229600" cy="1143000"/>
          </a:xfrm>
        </p:spPr>
        <p:txBody>
          <a:bodyPr/>
          <a:lstStyle/>
          <a:p>
            <a:pPr eaLnBrk="1" hangingPunct="1"/>
            <a:r>
              <a:rPr lang="en-US" sz="4000" dirty="0" smtClean="0"/>
              <a:t>Logistic Growth: normal in nature</a:t>
            </a:r>
          </a:p>
        </p:txBody>
      </p:sp>
      <p:sp>
        <p:nvSpPr>
          <p:cNvPr id="29698" name="Content Placeholder 2"/>
          <p:cNvSpPr>
            <a:spLocks noGrp="1"/>
          </p:cNvSpPr>
          <p:nvPr>
            <p:ph idx="1"/>
          </p:nvPr>
        </p:nvSpPr>
        <p:spPr>
          <a:xfrm>
            <a:off x="457200" y="1143000"/>
            <a:ext cx="8229600" cy="4525963"/>
          </a:xfrm>
        </p:spPr>
        <p:txBody>
          <a:bodyPr/>
          <a:lstStyle/>
          <a:p>
            <a:pPr eaLnBrk="1" hangingPunct="1">
              <a:lnSpc>
                <a:spcPct val="90000"/>
              </a:lnSpc>
            </a:pPr>
            <a:r>
              <a:rPr lang="en-US" b="1" dirty="0" smtClean="0"/>
              <a:t>Logistic growth</a:t>
            </a:r>
            <a:r>
              <a:rPr lang="en-US" dirty="0" smtClean="0"/>
              <a:t> = S-shaped curve</a:t>
            </a:r>
          </a:p>
          <a:p>
            <a:pPr eaLnBrk="1" hangingPunct="1">
              <a:lnSpc>
                <a:spcPct val="90000"/>
              </a:lnSpc>
              <a:buNone/>
            </a:pPr>
            <a:r>
              <a:rPr lang="en-US" dirty="0" smtClean="0"/>
              <a:t>				resources become limited</a:t>
            </a:r>
          </a:p>
        </p:txBody>
      </p:sp>
      <p:pic>
        <p:nvPicPr>
          <p:cNvPr id="4" name="Picture 2" descr="figure_22_06"/>
          <p:cNvPicPr>
            <a:picLocks noChangeAspect="1" noChangeArrowheads="1"/>
          </p:cNvPicPr>
          <p:nvPr/>
        </p:nvPicPr>
        <p:blipFill>
          <a:blip r:embed="rId2"/>
          <a:srcRect t="9727" b="6579"/>
          <a:stretch>
            <a:fillRect/>
          </a:stretch>
        </p:blipFill>
        <p:spPr bwMode="auto">
          <a:xfrm>
            <a:off x="1262743" y="2297244"/>
            <a:ext cx="6676571" cy="4043782"/>
          </a:xfrm>
          <a:prstGeom prst="rect">
            <a:avLst/>
          </a:prstGeom>
          <a:noFill/>
          <a:ln w="9525">
            <a:noFill/>
            <a:miter lim="800000"/>
            <a:headEnd/>
            <a:tailEnd/>
          </a:ln>
          <a:effectLst/>
        </p:spPr>
      </p:pic>
    </p:spTree>
    <p:extLst>
      <p:ext uri="{BB962C8B-B14F-4D97-AF65-F5344CB8AC3E}">
        <p14:creationId xmlns="" xmlns:p14="http://schemas.microsoft.com/office/powerpoint/2010/main" val="3355639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US" sz="4000" dirty="0" smtClean="0"/>
              <a:t>Logistic Growth: normal in nature</a:t>
            </a:r>
          </a:p>
        </p:txBody>
      </p:sp>
      <p:sp>
        <p:nvSpPr>
          <p:cNvPr id="29698" name="Content Placeholder 2"/>
          <p:cNvSpPr>
            <a:spLocks noGrp="1"/>
          </p:cNvSpPr>
          <p:nvPr>
            <p:ph idx="1"/>
          </p:nvPr>
        </p:nvSpPr>
        <p:spPr/>
        <p:txBody>
          <a:bodyPr/>
          <a:lstStyle/>
          <a:p>
            <a:pPr eaLnBrk="1" hangingPunct="1">
              <a:lnSpc>
                <a:spcPct val="90000"/>
              </a:lnSpc>
            </a:pPr>
            <a:r>
              <a:rPr lang="en-US" b="1" dirty="0" smtClean="0"/>
              <a:t>carrying capacity </a:t>
            </a:r>
            <a:r>
              <a:rPr lang="en-US" dirty="0" smtClean="0"/>
              <a:t>= maximum population size in a given environment </a:t>
            </a:r>
          </a:p>
          <a:p>
            <a:pPr eaLnBrk="1" hangingPunct="1">
              <a:lnSpc>
                <a:spcPct val="90000"/>
              </a:lnSpc>
            </a:pPr>
            <a:endParaRPr lang="en-US" b="1" dirty="0" smtClean="0"/>
          </a:p>
          <a:p>
            <a:pPr eaLnBrk="1" hangingPunct="1">
              <a:lnSpc>
                <a:spcPct val="90000"/>
              </a:lnSpc>
            </a:pPr>
            <a:r>
              <a:rPr lang="en-US" dirty="0" smtClean="0"/>
              <a:t>At the carrying capacity, the population growth rate is zero</a:t>
            </a:r>
          </a:p>
        </p:txBody>
      </p:sp>
    </p:spTree>
    <p:extLst>
      <p:ext uri="{BB962C8B-B14F-4D97-AF65-F5344CB8AC3E}">
        <p14:creationId xmlns="" xmlns:p14="http://schemas.microsoft.com/office/powerpoint/2010/main" val="17661645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gure_22_07"/>
          <p:cNvPicPr>
            <a:picLocks noChangeAspect="1" noChangeArrowheads="1"/>
          </p:cNvPicPr>
          <p:nvPr/>
        </p:nvPicPr>
        <p:blipFill>
          <a:blip r:embed="rId3"/>
          <a:srcRect/>
          <a:stretch>
            <a:fillRect/>
          </a:stretch>
        </p:blipFill>
        <p:spPr bwMode="auto">
          <a:xfrm>
            <a:off x="1511300" y="215900"/>
            <a:ext cx="6137275" cy="6435725"/>
          </a:xfrm>
          <a:prstGeom prst="rect">
            <a:avLst/>
          </a:prstGeom>
          <a:noFill/>
          <a:ln w="9525">
            <a:noFill/>
            <a:miter lim="800000"/>
            <a:headEnd/>
            <a:tailEnd/>
          </a:ln>
          <a:effectLst/>
        </p:spPr>
      </p:pic>
    </p:spTree>
    <p:extLst>
      <p:ext uri="{BB962C8B-B14F-4D97-AF65-F5344CB8AC3E}">
        <p14:creationId xmlns="" xmlns:p14="http://schemas.microsoft.com/office/powerpoint/2010/main" val="1790099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76200"/>
            <a:ext cx="8229600" cy="1143000"/>
          </a:xfrm>
        </p:spPr>
        <p:txBody>
          <a:bodyPr/>
          <a:lstStyle/>
          <a:p>
            <a:pPr eaLnBrk="1" hangingPunct="1"/>
            <a:r>
              <a:rPr lang="en-US" sz="4000" dirty="0" smtClean="0"/>
              <a:t>Population Crash: the unlucky option</a:t>
            </a:r>
          </a:p>
        </p:txBody>
      </p:sp>
      <p:sp>
        <p:nvSpPr>
          <p:cNvPr id="29698" name="Content Placeholder 2"/>
          <p:cNvSpPr>
            <a:spLocks noGrp="1"/>
          </p:cNvSpPr>
          <p:nvPr>
            <p:ph idx="1"/>
          </p:nvPr>
        </p:nvSpPr>
        <p:spPr>
          <a:xfrm>
            <a:off x="457200" y="1016000"/>
            <a:ext cx="8229600" cy="4525963"/>
          </a:xfrm>
        </p:spPr>
        <p:txBody>
          <a:bodyPr/>
          <a:lstStyle/>
          <a:p>
            <a:pPr eaLnBrk="1" hangingPunct="1">
              <a:lnSpc>
                <a:spcPct val="90000"/>
              </a:lnSpc>
              <a:buNone/>
            </a:pPr>
            <a:r>
              <a:rPr lang="en-US" dirty="0" smtClean="0"/>
              <a:t>If you use up a resource too quickly, you may not slow down as you near carrying capacity</a:t>
            </a:r>
          </a:p>
        </p:txBody>
      </p:sp>
      <p:pic>
        <p:nvPicPr>
          <p:cNvPr id="4" name="Picture 2" descr="figure_22_08"/>
          <p:cNvPicPr>
            <a:picLocks noChangeAspect="1" noChangeArrowheads="1"/>
          </p:cNvPicPr>
          <p:nvPr/>
        </p:nvPicPr>
        <p:blipFill>
          <a:blip r:embed="rId2"/>
          <a:srcRect b="5168"/>
          <a:stretch>
            <a:fillRect/>
          </a:stretch>
        </p:blipFill>
        <p:spPr bwMode="auto">
          <a:xfrm>
            <a:off x="1567542" y="1969703"/>
            <a:ext cx="6052457" cy="4140812"/>
          </a:xfrm>
          <a:prstGeom prst="rect">
            <a:avLst/>
          </a:prstGeom>
          <a:noFill/>
          <a:ln w="9525">
            <a:noFill/>
            <a:miter lim="800000"/>
            <a:headEnd/>
            <a:tailEnd/>
          </a:ln>
          <a:effectLst/>
        </p:spPr>
      </p:pic>
    </p:spTree>
    <p:extLst>
      <p:ext uri="{BB962C8B-B14F-4D97-AF65-F5344CB8AC3E}">
        <p14:creationId xmlns="" xmlns:p14="http://schemas.microsoft.com/office/powerpoint/2010/main" val="2293707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0"/>
            <a:ext cx="8229600" cy="1143000"/>
          </a:xfrm>
        </p:spPr>
        <p:txBody>
          <a:bodyPr/>
          <a:lstStyle/>
          <a:p>
            <a:pPr eaLnBrk="1" hangingPunct="1"/>
            <a:r>
              <a:rPr lang="en-US" dirty="0" smtClean="0"/>
              <a:t>Population Cycle</a:t>
            </a:r>
          </a:p>
        </p:txBody>
      </p:sp>
      <p:sp>
        <p:nvSpPr>
          <p:cNvPr id="34818" name="Content Placeholder 2"/>
          <p:cNvSpPr>
            <a:spLocks noGrp="1"/>
          </p:cNvSpPr>
          <p:nvPr>
            <p:ph idx="1"/>
          </p:nvPr>
        </p:nvSpPr>
        <p:spPr>
          <a:xfrm>
            <a:off x="457200" y="943429"/>
            <a:ext cx="8229600" cy="4525963"/>
          </a:xfrm>
        </p:spPr>
        <p:txBody>
          <a:bodyPr/>
          <a:lstStyle/>
          <a:p>
            <a:pPr eaLnBrk="1" hangingPunct="1">
              <a:lnSpc>
                <a:spcPct val="90000"/>
              </a:lnSpc>
              <a:buNone/>
            </a:pPr>
            <a:r>
              <a:rPr lang="en-US" sz="2800" b="1" dirty="0" smtClean="0"/>
              <a:t>population cycle</a:t>
            </a:r>
            <a:r>
              <a:rPr lang="en-US" sz="2800" dirty="0" smtClean="0"/>
              <a:t> = two or more species have populations change together (mutual influence)</a:t>
            </a:r>
          </a:p>
          <a:p>
            <a:pPr eaLnBrk="1" hangingPunct="1">
              <a:lnSpc>
                <a:spcPct val="90000"/>
              </a:lnSpc>
              <a:buNone/>
            </a:pPr>
            <a:endParaRPr lang="en-US" sz="2800" dirty="0" smtClean="0"/>
          </a:p>
          <a:p>
            <a:pPr eaLnBrk="1" hangingPunct="1">
              <a:lnSpc>
                <a:spcPct val="90000"/>
              </a:lnSpc>
              <a:buNone/>
            </a:pPr>
            <a:r>
              <a:rPr lang="en-US" sz="2800" dirty="0" smtClean="0"/>
              <a:t>Hare predation affects lynx</a:t>
            </a:r>
          </a:p>
          <a:p>
            <a:pPr eaLnBrk="1" hangingPunct="1">
              <a:lnSpc>
                <a:spcPct val="90000"/>
              </a:lnSpc>
              <a:buNone/>
            </a:pPr>
            <a:r>
              <a:rPr lang="en-US" sz="2800" dirty="0" smtClean="0"/>
              <a:t>population</a:t>
            </a:r>
          </a:p>
          <a:p>
            <a:pPr eaLnBrk="1" hangingPunct="1">
              <a:lnSpc>
                <a:spcPct val="90000"/>
              </a:lnSpc>
              <a:buNone/>
            </a:pPr>
            <a:endParaRPr lang="en-US" sz="2800" dirty="0" smtClean="0"/>
          </a:p>
          <a:p>
            <a:pPr eaLnBrk="1" hangingPunct="1">
              <a:lnSpc>
                <a:spcPct val="90000"/>
              </a:lnSpc>
              <a:buNone/>
            </a:pPr>
            <a:r>
              <a:rPr lang="en-US" sz="2800" dirty="0" smtClean="0"/>
              <a:t>Lynx (food) availability </a:t>
            </a:r>
          </a:p>
          <a:p>
            <a:pPr eaLnBrk="1" hangingPunct="1">
              <a:lnSpc>
                <a:spcPct val="90000"/>
              </a:lnSpc>
              <a:buNone/>
            </a:pPr>
            <a:r>
              <a:rPr lang="en-US" sz="2800" dirty="0" smtClean="0"/>
              <a:t>Affects lynx population</a:t>
            </a:r>
          </a:p>
        </p:txBody>
      </p:sp>
      <p:pic>
        <p:nvPicPr>
          <p:cNvPr id="4" name="Picture 2" descr="figure_22_10"/>
          <p:cNvPicPr>
            <a:picLocks noChangeAspect="1" noChangeArrowheads="1"/>
          </p:cNvPicPr>
          <p:nvPr/>
        </p:nvPicPr>
        <p:blipFill>
          <a:blip r:embed="rId2"/>
          <a:srcRect t="14406" b="5476"/>
          <a:stretch>
            <a:fillRect/>
          </a:stretch>
        </p:blipFill>
        <p:spPr bwMode="auto">
          <a:xfrm>
            <a:off x="4780643" y="1984142"/>
            <a:ext cx="3463471" cy="4315057"/>
          </a:xfrm>
          <a:prstGeom prst="rect">
            <a:avLst/>
          </a:prstGeom>
          <a:noFill/>
          <a:ln w="9525">
            <a:noFill/>
            <a:miter lim="800000"/>
            <a:headEnd/>
            <a:tailEnd/>
          </a:ln>
          <a:effectLst/>
        </p:spPr>
      </p:pic>
      <p:sp>
        <p:nvSpPr>
          <p:cNvPr id="5" name="Rectangle 4"/>
          <p:cNvSpPr/>
          <p:nvPr/>
        </p:nvSpPr>
        <p:spPr>
          <a:xfrm>
            <a:off x="457200" y="5146226"/>
            <a:ext cx="4129790" cy="646331"/>
          </a:xfrm>
          <a:prstGeom prst="rect">
            <a:avLst/>
          </a:prstGeom>
        </p:spPr>
        <p:txBody>
          <a:bodyPr wrap="square">
            <a:spAutoFit/>
          </a:bodyPr>
          <a:lstStyle/>
          <a:p>
            <a:r>
              <a:rPr lang="en-US" dirty="0" smtClean="0"/>
              <a:t>Each species is providing a selective force on the other one</a:t>
            </a:r>
            <a:endParaRPr lang="en-US" dirty="0"/>
          </a:p>
        </p:txBody>
      </p:sp>
    </p:spTree>
    <p:extLst>
      <p:ext uri="{BB962C8B-B14F-4D97-AF65-F5344CB8AC3E}">
        <p14:creationId xmlns="" xmlns:p14="http://schemas.microsoft.com/office/powerpoint/2010/main" val="28539095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0"/>
            <a:ext cx="8229600" cy="1143000"/>
          </a:xfrm>
        </p:spPr>
        <p:txBody>
          <a:bodyPr/>
          <a:lstStyle/>
          <a:p>
            <a:pPr eaLnBrk="1" hangingPunct="1"/>
            <a:r>
              <a:rPr lang="en-US" dirty="0" smtClean="0"/>
              <a:t>Co-evolution</a:t>
            </a:r>
          </a:p>
        </p:txBody>
      </p:sp>
      <p:sp>
        <p:nvSpPr>
          <p:cNvPr id="34818" name="Content Placeholder 2"/>
          <p:cNvSpPr>
            <a:spLocks noGrp="1"/>
          </p:cNvSpPr>
          <p:nvPr>
            <p:ph idx="1"/>
          </p:nvPr>
        </p:nvSpPr>
        <p:spPr>
          <a:xfrm>
            <a:off x="457200" y="1454226"/>
            <a:ext cx="4323443" cy="2424659"/>
          </a:xfrm>
        </p:spPr>
        <p:txBody>
          <a:bodyPr/>
          <a:lstStyle/>
          <a:p>
            <a:pPr eaLnBrk="1" hangingPunct="1">
              <a:lnSpc>
                <a:spcPct val="90000"/>
              </a:lnSpc>
              <a:buNone/>
            </a:pPr>
            <a:r>
              <a:rPr lang="en-US" sz="2800" dirty="0" smtClean="0"/>
              <a:t>Both have broad feet to run ON TOP of the snow</a:t>
            </a:r>
          </a:p>
          <a:p>
            <a:pPr eaLnBrk="1" hangingPunct="1">
              <a:lnSpc>
                <a:spcPct val="90000"/>
              </a:lnSpc>
              <a:buNone/>
            </a:pPr>
            <a:endParaRPr lang="en-US" sz="2800" dirty="0" smtClean="0"/>
          </a:p>
          <a:p>
            <a:pPr eaLnBrk="1" hangingPunct="1">
              <a:lnSpc>
                <a:spcPct val="90000"/>
              </a:lnSpc>
              <a:buNone/>
            </a:pPr>
            <a:endParaRPr lang="en-US" sz="2800" dirty="0" smtClean="0"/>
          </a:p>
          <a:p>
            <a:pPr eaLnBrk="1" hangingPunct="1">
              <a:lnSpc>
                <a:spcPct val="90000"/>
              </a:lnSpc>
              <a:buNone/>
            </a:pPr>
            <a:r>
              <a:rPr lang="en-US" sz="2800" dirty="0" smtClean="0"/>
              <a:t>Poison </a:t>
            </a:r>
            <a:r>
              <a:rPr lang="en-US" sz="2800" dirty="0" err="1" smtClean="0"/>
              <a:t>vs</a:t>
            </a:r>
            <a:r>
              <a:rPr lang="en-US" sz="2800" dirty="0" smtClean="0"/>
              <a:t> poison resistance</a:t>
            </a:r>
          </a:p>
        </p:txBody>
      </p:sp>
      <p:pic>
        <p:nvPicPr>
          <p:cNvPr id="4" name="Picture 2" descr="figure_22_10"/>
          <p:cNvPicPr>
            <a:picLocks noChangeAspect="1" noChangeArrowheads="1"/>
          </p:cNvPicPr>
          <p:nvPr/>
        </p:nvPicPr>
        <p:blipFill>
          <a:blip r:embed="rId2"/>
          <a:srcRect t="14406" b="60646"/>
          <a:stretch>
            <a:fillRect/>
          </a:stretch>
        </p:blipFill>
        <p:spPr bwMode="auto">
          <a:xfrm>
            <a:off x="4759663" y="1143000"/>
            <a:ext cx="3927137" cy="1523556"/>
          </a:xfrm>
          <a:prstGeom prst="rect">
            <a:avLst/>
          </a:prstGeom>
          <a:noFill/>
          <a:ln w="9525">
            <a:noFill/>
            <a:miter lim="800000"/>
            <a:headEnd/>
            <a:tailEnd/>
          </a:ln>
          <a:effectLst/>
        </p:spPr>
      </p:pic>
      <p:sp>
        <p:nvSpPr>
          <p:cNvPr id="6" name="Content Placeholder 2"/>
          <p:cNvSpPr txBox="1">
            <a:spLocks/>
          </p:cNvSpPr>
          <p:nvPr/>
        </p:nvSpPr>
        <p:spPr bwMode="auto">
          <a:xfrm>
            <a:off x="457200" y="5006715"/>
            <a:ext cx="7777367" cy="10043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In Co-Evolution the species are providing a selective force on each other</a:t>
            </a:r>
          </a:p>
        </p:txBody>
      </p:sp>
      <p:pic>
        <p:nvPicPr>
          <p:cNvPr id="1026" name="Picture 2" descr="http://s4.hubimg.com/u/4521299_f496.jpg"/>
          <p:cNvPicPr>
            <a:picLocks noChangeAspect="1" noChangeArrowheads="1"/>
          </p:cNvPicPr>
          <p:nvPr/>
        </p:nvPicPr>
        <p:blipFill>
          <a:blip r:embed="rId3"/>
          <a:srcRect/>
          <a:stretch>
            <a:fillRect/>
          </a:stretch>
        </p:blipFill>
        <p:spPr bwMode="auto">
          <a:xfrm>
            <a:off x="4770906" y="2835861"/>
            <a:ext cx="4171403" cy="1766119"/>
          </a:xfrm>
          <a:prstGeom prst="rect">
            <a:avLst/>
          </a:prstGeom>
          <a:noFill/>
        </p:spPr>
      </p:pic>
    </p:spTree>
    <p:extLst>
      <p:ext uri="{BB962C8B-B14F-4D97-AF65-F5344CB8AC3E}">
        <p14:creationId xmlns="" xmlns:p14="http://schemas.microsoft.com/office/powerpoint/2010/main" val="28539095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smtClean="0"/>
              <a:t>Patterns of Population Growth</a:t>
            </a:r>
          </a:p>
        </p:txBody>
      </p:sp>
      <p:sp>
        <p:nvSpPr>
          <p:cNvPr id="36866" name="Content Placeholder 2"/>
          <p:cNvSpPr>
            <a:spLocks noGrp="1"/>
          </p:cNvSpPr>
          <p:nvPr>
            <p:ph idx="1"/>
          </p:nvPr>
        </p:nvSpPr>
        <p:spPr/>
        <p:txBody>
          <a:bodyPr/>
          <a:lstStyle/>
          <a:p>
            <a:pPr eaLnBrk="1" hangingPunct="1"/>
            <a:r>
              <a:rPr lang="en-US" dirty="0" smtClean="0"/>
              <a:t>Most populations  have </a:t>
            </a:r>
            <a:r>
              <a:rPr lang="en-US" b="1" dirty="0" smtClean="0"/>
              <a:t>irregular fluctuations</a:t>
            </a:r>
          </a:p>
          <a:p>
            <a:pPr eaLnBrk="1" hangingPunct="1"/>
            <a:endParaRPr lang="en-US" b="1" dirty="0" smtClean="0"/>
          </a:p>
          <a:p>
            <a:pPr eaLnBrk="1" hangingPunct="1"/>
            <a:endParaRPr lang="en-US" b="1" dirty="0" smtClean="0"/>
          </a:p>
          <a:p>
            <a:pPr eaLnBrk="1" hangingPunct="1"/>
            <a:r>
              <a:rPr lang="en-US" dirty="0" smtClean="0"/>
              <a:t>Populations of the same species may experience different patterns of growth</a:t>
            </a:r>
          </a:p>
          <a:p>
            <a:pPr eaLnBrk="1" hangingPunct="1"/>
            <a:endParaRPr lang="en-US" dirty="0" smtClean="0"/>
          </a:p>
        </p:txBody>
      </p:sp>
    </p:spTree>
    <p:extLst>
      <p:ext uri="{BB962C8B-B14F-4D97-AF65-F5344CB8AC3E}">
        <p14:creationId xmlns="" xmlns:p14="http://schemas.microsoft.com/office/powerpoint/2010/main" val="32267859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figure_22_11"/>
          <p:cNvPicPr>
            <a:picLocks noChangeAspect="1" noChangeArrowheads="1"/>
          </p:cNvPicPr>
          <p:nvPr/>
        </p:nvPicPr>
        <p:blipFill>
          <a:blip r:embed="rId3"/>
          <a:srcRect/>
          <a:stretch>
            <a:fillRect/>
          </a:stretch>
        </p:blipFill>
        <p:spPr bwMode="auto">
          <a:xfrm>
            <a:off x="812800" y="215900"/>
            <a:ext cx="7532688" cy="6435725"/>
          </a:xfrm>
          <a:prstGeom prst="rect">
            <a:avLst/>
          </a:prstGeom>
          <a:noFill/>
          <a:ln w="9525">
            <a:noFill/>
            <a:miter lim="800000"/>
            <a:headEnd/>
            <a:tailEnd/>
          </a:ln>
          <a:effectLst/>
        </p:spPr>
      </p:pic>
    </p:spTree>
    <p:extLst>
      <p:ext uri="{BB962C8B-B14F-4D97-AF65-F5344CB8AC3E}">
        <p14:creationId xmlns="" xmlns:p14="http://schemas.microsoft.com/office/powerpoint/2010/main" val="3178790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figure_22_12"/>
          <p:cNvPicPr>
            <a:picLocks noChangeAspect="1" noChangeArrowheads="1"/>
          </p:cNvPicPr>
          <p:nvPr/>
        </p:nvPicPr>
        <p:blipFill>
          <a:blip r:embed="rId3"/>
          <a:srcRect/>
          <a:stretch>
            <a:fillRect/>
          </a:stretch>
        </p:blipFill>
        <p:spPr bwMode="auto">
          <a:xfrm>
            <a:off x="2540000" y="215900"/>
            <a:ext cx="4076700" cy="6435725"/>
          </a:xfrm>
          <a:prstGeom prst="rect">
            <a:avLst/>
          </a:prstGeom>
          <a:noFill/>
          <a:ln w="9525">
            <a:noFill/>
            <a:miter lim="800000"/>
            <a:headEnd/>
            <a:tailEnd/>
          </a:ln>
          <a:effectLst/>
        </p:spPr>
      </p:pic>
    </p:spTree>
    <p:extLst>
      <p:ext uri="{BB962C8B-B14F-4D97-AF65-F5344CB8AC3E}">
        <p14:creationId xmlns="" xmlns:p14="http://schemas.microsoft.com/office/powerpoint/2010/main" val="868284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274638"/>
            <a:ext cx="9144000" cy="1143000"/>
          </a:xfrm>
        </p:spPr>
        <p:txBody>
          <a:bodyPr/>
          <a:lstStyle/>
          <a:p>
            <a:pPr eaLnBrk="1" hangingPunct="1"/>
            <a:r>
              <a:rPr lang="en-US" dirty="0" smtClean="0"/>
              <a:t>Ecology: organisms and ecosystems</a:t>
            </a:r>
          </a:p>
        </p:txBody>
      </p:sp>
      <p:sp>
        <p:nvSpPr>
          <p:cNvPr id="17410" name="Content Placeholder 2"/>
          <p:cNvSpPr>
            <a:spLocks noGrp="1"/>
          </p:cNvSpPr>
          <p:nvPr>
            <p:ph idx="1"/>
          </p:nvPr>
        </p:nvSpPr>
        <p:spPr/>
        <p:txBody>
          <a:bodyPr/>
          <a:lstStyle/>
          <a:p>
            <a:pPr eaLnBrk="1" hangingPunct="1"/>
            <a:r>
              <a:rPr lang="en-US" b="1" dirty="0" smtClean="0"/>
              <a:t>biosphere </a:t>
            </a:r>
            <a:r>
              <a:rPr lang="en-US" dirty="0" smtClean="0"/>
              <a:t>– all earth’s living organisms &amp; their physical environments (living and non-living)</a:t>
            </a:r>
          </a:p>
          <a:p>
            <a:pPr eaLnBrk="1" hangingPunct="1"/>
            <a:endParaRPr lang="en-US" dirty="0" smtClean="0"/>
          </a:p>
          <a:p>
            <a:pPr eaLnBrk="1" hangingPunct="1"/>
            <a:r>
              <a:rPr lang="en-US" b="1" dirty="0" smtClean="0"/>
              <a:t>Ecology - </a:t>
            </a:r>
            <a:r>
              <a:rPr lang="en-US" dirty="0" smtClean="0"/>
              <a:t>study of interactions between organisms and their environment</a:t>
            </a:r>
          </a:p>
          <a:p>
            <a:pPr lvl="1" eaLnBrk="1" hangingPunct="1">
              <a:buNone/>
            </a:pPr>
            <a:r>
              <a:rPr lang="en-US" i="1" dirty="0" smtClean="0"/>
              <a:t>			biotic </a:t>
            </a:r>
            <a:r>
              <a:rPr lang="en-US" dirty="0" smtClean="0"/>
              <a:t>(living) and </a:t>
            </a:r>
            <a:r>
              <a:rPr lang="en-US" i="1" dirty="0" err="1" smtClean="0"/>
              <a:t>abiotic</a:t>
            </a:r>
            <a:r>
              <a:rPr lang="en-US" dirty="0" smtClean="0"/>
              <a:t> (nonliving)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169863" y="0"/>
            <a:ext cx="8785225" cy="1143000"/>
          </a:xfrm>
        </p:spPr>
        <p:txBody>
          <a:bodyPr/>
          <a:lstStyle/>
          <a:p>
            <a:pPr eaLnBrk="1" hangingPunct="1"/>
            <a:r>
              <a:rPr lang="en-US" dirty="0" smtClean="0"/>
              <a:t>What Does the Future Hold?</a:t>
            </a:r>
          </a:p>
        </p:txBody>
      </p:sp>
      <p:sp>
        <p:nvSpPr>
          <p:cNvPr id="40962" name="Content Placeholder 2"/>
          <p:cNvSpPr>
            <a:spLocks noGrp="1"/>
          </p:cNvSpPr>
          <p:nvPr>
            <p:ph idx="1"/>
          </p:nvPr>
        </p:nvSpPr>
        <p:spPr>
          <a:xfrm>
            <a:off x="457200" y="1013711"/>
            <a:ext cx="8229600" cy="1172980"/>
          </a:xfrm>
        </p:spPr>
        <p:txBody>
          <a:bodyPr/>
          <a:lstStyle/>
          <a:p>
            <a:pPr eaLnBrk="1" hangingPunct="1">
              <a:buNone/>
            </a:pPr>
            <a:r>
              <a:rPr lang="en-US" sz="3000" dirty="0" smtClean="0"/>
              <a:t>Most research indicates that the current human impact on Earth is </a:t>
            </a:r>
            <a:r>
              <a:rPr lang="en-US" sz="3000" i="1" dirty="0" smtClean="0"/>
              <a:t>un</a:t>
            </a:r>
            <a:r>
              <a:rPr lang="en-US" sz="3000" dirty="0" smtClean="0"/>
              <a:t>sustainable</a:t>
            </a:r>
          </a:p>
        </p:txBody>
      </p:sp>
      <p:pic>
        <p:nvPicPr>
          <p:cNvPr id="4" name="Picture 2" descr="figure_22_13_01"/>
          <p:cNvPicPr>
            <a:picLocks noChangeAspect="1" noChangeArrowheads="1"/>
          </p:cNvPicPr>
          <p:nvPr/>
        </p:nvPicPr>
        <p:blipFill>
          <a:blip r:embed="rId2"/>
          <a:srcRect b="4363"/>
          <a:stretch>
            <a:fillRect/>
          </a:stretch>
        </p:blipFill>
        <p:spPr bwMode="auto">
          <a:xfrm>
            <a:off x="1708879" y="1958588"/>
            <a:ext cx="5403954" cy="4250710"/>
          </a:xfrm>
          <a:prstGeom prst="rect">
            <a:avLst/>
          </a:prstGeom>
          <a:noFill/>
          <a:ln w="9525">
            <a:noFill/>
            <a:miter lim="800000"/>
            <a:headEnd/>
            <a:tailEnd/>
          </a:ln>
          <a:effectLst/>
        </p:spPr>
      </p:pic>
    </p:spTree>
    <p:extLst>
      <p:ext uri="{BB962C8B-B14F-4D97-AF65-F5344CB8AC3E}">
        <p14:creationId xmlns="" xmlns:p14="http://schemas.microsoft.com/office/powerpoint/2010/main" val="9912261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274638"/>
            <a:ext cx="9144000" cy="1143000"/>
          </a:xfrm>
        </p:spPr>
        <p:txBody>
          <a:bodyPr/>
          <a:lstStyle/>
          <a:p>
            <a:pPr eaLnBrk="1" hangingPunct="1"/>
            <a:r>
              <a:rPr lang="en-US" dirty="0" smtClean="0"/>
              <a:t>Community: Not the mediocre sitcom</a:t>
            </a:r>
          </a:p>
        </p:txBody>
      </p:sp>
      <p:sp>
        <p:nvSpPr>
          <p:cNvPr id="17410" name="Content Placeholder 2"/>
          <p:cNvSpPr>
            <a:spLocks noGrp="1"/>
          </p:cNvSpPr>
          <p:nvPr>
            <p:ph idx="1"/>
          </p:nvPr>
        </p:nvSpPr>
        <p:spPr/>
        <p:txBody>
          <a:bodyPr/>
          <a:lstStyle/>
          <a:p>
            <a:pPr eaLnBrk="1" hangingPunct="1">
              <a:lnSpc>
                <a:spcPct val="90000"/>
              </a:lnSpc>
              <a:buNone/>
            </a:pPr>
            <a:r>
              <a:rPr lang="en-US" b="1" dirty="0" smtClean="0"/>
              <a:t>community</a:t>
            </a:r>
            <a:r>
              <a:rPr lang="en-US" dirty="0" smtClean="0"/>
              <a:t> = several populations in same area</a:t>
            </a:r>
          </a:p>
          <a:p>
            <a:pPr eaLnBrk="1" hangingPunct="1">
              <a:lnSpc>
                <a:spcPct val="90000"/>
              </a:lnSpc>
              <a:buNone/>
            </a:pPr>
            <a:r>
              <a:rPr lang="en-US" dirty="0" smtClean="0"/>
              <a:t>				grass, rabbit, deer, squirrel, oak tree</a:t>
            </a:r>
          </a:p>
          <a:p>
            <a:pPr eaLnBrk="1" hangingPunct="1">
              <a:lnSpc>
                <a:spcPct val="90000"/>
              </a:lnSpc>
              <a:buNone/>
            </a:pPr>
            <a:endParaRPr lang="en-US" sz="2000" dirty="0" smtClean="0"/>
          </a:p>
        </p:txBody>
      </p:sp>
      <p:pic>
        <p:nvPicPr>
          <p:cNvPr id="4" name="Picture 2" descr="figure_23_01"/>
          <p:cNvPicPr>
            <a:picLocks noChangeAspect="1" noChangeArrowheads="1"/>
          </p:cNvPicPr>
          <p:nvPr/>
        </p:nvPicPr>
        <p:blipFill>
          <a:blip r:embed="rId2"/>
          <a:srcRect/>
          <a:stretch>
            <a:fillRect/>
          </a:stretch>
        </p:blipFill>
        <p:spPr bwMode="auto">
          <a:xfrm>
            <a:off x="1406770" y="2784100"/>
            <a:ext cx="6627397" cy="3342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66822"/>
            <a:ext cx="9144000" cy="1143000"/>
          </a:xfrm>
        </p:spPr>
        <p:txBody>
          <a:bodyPr/>
          <a:lstStyle/>
          <a:p>
            <a:pPr eaLnBrk="1" hangingPunct="1"/>
            <a:r>
              <a:rPr lang="en-US" dirty="0" smtClean="0"/>
              <a:t>Community Diversity</a:t>
            </a:r>
          </a:p>
        </p:txBody>
      </p:sp>
      <p:sp>
        <p:nvSpPr>
          <p:cNvPr id="17410" name="Content Placeholder 2"/>
          <p:cNvSpPr>
            <a:spLocks noGrp="1"/>
          </p:cNvSpPr>
          <p:nvPr>
            <p:ph idx="1"/>
          </p:nvPr>
        </p:nvSpPr>
        <p:spPr>
          <a:xfrm>
            <a:off x="457200" y="1209822"/>
            <a:ext cx="8229600" cy="4525963"/>
          </a:xfrm>
        </p:spPr>
        <p:txBody>
          <a:bodyPr/>
          <a:lstStyle/>
          <a:p>
            <a:pPr eaLnBrk="1" hangingPunct="1">
              <a:lnSpc>
                <a:spcPct val="90000"/>
              </a:lnSpc>
            </a:pPr>
            <a:r>
              <a:rPr lang="en-US" sz="2600" dirty="0" smtClean="0"/>
              <a:t>Some communities have more </a:t>
            </a:r>
            <a:r>
              <a:rPr lang="en-US" sz="2600" b="1" dirty="0" smtClean="0"/>
              <a:t>diversity</a:t>
            </a:r>
            <a:r>
              <a:rPr lang="en-US" sz="2600" dirty="0" smtClean="0"/>
              <a:t> than others </a:t>
            </a:r>
          </a:p>
          <a:p>
            <a:pPr eaLnBrk="1" hangingPunct="1">
              <a:lnSpc>
                <a:spcPct val="90000"/>
              </a:lnSpc>
              <a:buNone/>
            </a:pPr>
            <a:endParaRPr lang="en-US" sz="2600" dirty="0" smtClean="0"/>
          </a:p>
        </p:txBody>
      </p:sp>
      <p:pic>
        <p:nvPicPr>
          <p:cNvPr id="4" name="Picture 2" descr="figure_23_02"/>
          <p:cNvPicPr>
            <a:picLocks noChangeAspect="1" noChangeArrowheads="1"/>
          </p:cNvPicPr>
          <p:nvPr/>
        </p:nvPicPr>
        <p:blipFill>
          <a:blip r:embed="rId2"/>
          <a:srcRect t="7173" b="5643"/>
          <a:stretch>
            <a:fillRect/>
          </a:stretch>
        </p:blipFill>
        <p:spPr bwMode="auto">
          <a:xfrm>
            <a:off x="3555623" y="1645920"/>
            <a:ext cx="5299989" cy="4424289"/>
          </a:xfrm>
          <a:prstGeom prst="rect">
            <a:avLst/>
          </a:prstGeom>
          <a:noFill/>
          <a:ln w="9525">
            <a:noFill/>
            <a:miter lim="800000"/>
            <a:headEnd/>
            <a:tailEnd/>
          </a:ln>
          <a:effectLst/>
        </p:spPr>
      </p:pic>
      <p:sp>
        <p:nvSpPr>
          <p:cNvPr id="5" name="Content Placeholder 2"/>
          <p:cNvSpPr txBox="1">
            <a:spLocks/>
          </p:cNvSpPr>
          <p:nvPr/>
        </p:nvSpPr>
        <p:spPr bwMode="auto">
          <a:xfrm>
            <a:off x="457200" y="1856935"/>
            <a:ext cx="425547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90000"/>
              </a:lnSpc>
              <a:spcBef>
                <a:spcPct val="20000"/>
              </a:spcBef>
              <a:spcAft>
                <a:spcPct val="0"/>
              </a:spcAft>
              <a:buClrTx/>
              <a:buSzTx/>
              <a:buFont typeface="Arial"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2 parts to diversity:</a:t>
            </a:r>
          </a:p>
          <a:p>
            <a:pPr marL="342900" marR="0" lvl="0" indent="-342900" algn="l" defTabSz="457200" rtl="0" eaLnBrk="1" fontAlgn="base" latinLnBrk="0" hangingPunct="1">
              <a:lnSpc>
                <a:spcPct val="90000"/>
              </a:lnSpc>
              <a:spcBef>
                <a:spcPct val="20000"/>
              </a:spcBef>
              <a:spcAft>
                <a:spcPct val="0"/>
              </a:spcAft>
              <a:buClrTx/>
              <a:buSzTx/>
              <a:buFont typeface="Arial" charset="0"/>
              <a:buChar char="•"/>
              <a:tabLst/>
              <a:defRPr/>
            </a:pPr>
            <a:endParaRPr lang="en-US" sz="2600" dirty="0" smtClean="0">
              <a:latin typeface="+mn-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base" latinLnBrk="0" hangingPunct="1">
              <a:lnSpc>
                <a:spcPct val="90000"/>
              </a:lnSpc>
              <a:spcBef>
                <a:spcPct val="20000"/>
              </a:spcBef>
              <a:spcAft>
                <a:spcPct val="0"/>
              </a:spcAft>
              <a:buClrTx/>
              <a:buSzTx/>
              <a:buFont typeface="Arial"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Species richness</a:t>
            </a:r>
          </a:p>
          <a:p>
            <a:pPr marL="742950" marR="0" lvl="1" indent="-285750" algn="l" defTabSz="457200" rtl="0" eaLnBrk="1" fontAlgn="base" latinLnBrk="0" hangingPunct="1">
              <a:lnSpc>
                <a:spcPct val="90000"/>
              </a:lnSpc>
              <a:spcBef>
                <a:spcPct val="20000"/>
              </a:spcBef>
              <a:spcAft>
                <a:spcPct val="0"/>
              </a:spcAft>
              <a:buClrTx/>
              <a:buSzTx/>
              <a:buFont typeface="Arial" charset="0"/>
              <a:buChar char="–"/>
              <a:tabLst/>
              <a:defRPr/>
            </a:pPr>
            <a:endParaRPr lang="en-US" sz="2600" dirty="0" smtClean="0">
              <a:latin typeface="+mn-lt"/>
              <a:cs typeface="+mn-cs"/>
            </a:endParaRPr>
          </a:p>
          <a:p>
            <a:pPr marL="742950" marR="0" lvl="1" indent="-285750" algn="l" defTabSz="457200" rtl="0" eaLnBrk="1" fontAlgn="base" latinLnBrk="0" hangingPunct="1">
              <a:lnSpc>
                <a:spcPct val="90000"/>
              </a:lnSpc>
              <a:spcBef>
                <a:spcPct val="20000"/>
              </a:spcBef>
              <a:spcAft>
                <a:spcPct val="0"/>
              </a:spcAft>
              <a:buClrTx/>
              <a:buSzTx/>
              <a:buFont typeface="Arial" charset="0"/>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base" latinLnBrk="0" hangingPunct="1">
              <a:lnSpc>
                <a:spcPct val="90000"/>
              </a:lnSpc>
              <a:spcBef>
                <a:spcPct val="20000"/>
              </a:spcBef>
              <a:spcAft>
                <a:spcPct val="0"/>
              </a:spcAft>
              <a:buClrTx/>
              <a:buSzTx/>
              <a:buFont typeface="Arial"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Relative species abundance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Types of Species Interactions</a:t>
            </a:r>
          </a:p>
        </p:txBody>
      </p:sp>
      <p:sp>
        <p:nvSpPr>
          <p:cNvPr id="22530" name="Content Placeholder 2"/>
          <p:cNvSpPr>
            <a:spLocks noGrp="1"/>
          </p:cNvSpPr>
          <p:nvPr>
            <p:ph idx="1"/>
          </p:nvPr>
        </p:nvSpPr>
        <p:spPr>
          <a:xfrm>
            <a:off x="457200" y="1237957"/>
            <a:ext cx="8229600" cy="4525963"/>
          </a:xfrm>
        </p:spPr>
        <p:txBody>
          <a:bodyPr/>
          <a:lstStyle/>
          <a:p>
            <a:pPr eaLnBrk="1" hangingPunct="1">
              <a:lnSpc>
                <a:spcPct val="90000"/>
              </a:lnSpc>
              <a:buNone/>
            </a:pPr>
            <a:r>
              <a:rPr lang="en-US" i="1" dirty="0" smtClean="0">
                <a:solidFill>
                  <a:schemeClr val="tx2"/>
                </a:solidFill>
              </a:rPr>
              <a:t>Everything in nature either makes its own food or eats something else for food</a:t>
            </a:r>
          </a:p>
          <a:p>
            <a:pPr eaLnBrk="1" hangingPunct="1">
              <a:lnSpc>
                <a:spcPct val="90000"/>
              </a:lnSpc>
              <a:buNone/>
            </a:pPr>
            <a:endParaRPr lang="en-US" i="1" dirty="0" smtClean="0">
              <a:solidFill>
                <a:schemeClr val="tx2"/>
              </a:solidFill>
            </a:endParaRPr>
          </a:p>
        </p:txBody>
      </p:sp>
      <p:pic>
        <p:nvPicPr>
          <p:cNvPr id="133122" name="Picture 2" descr="File:Ecological pyramid.svg"/>
          <p:cNvPicPr>
            <a:picLocks noChangeAspect="1" noChangeArrowheads="1"/>
          </p:cNvPicPr>
          <p:nvPr/>
        </p:nvPicPr>
        <p:blipFill>
          <a:blip r:embed="rId2"/>
          <a:srcRect/>
          <a:stretch>
            <a:fillRect/>
          </a:stretch>
        </p:blipFill>
        <p:spPr bwMode="auto">
          <a:xfrm>
            <a:off x="5496374" y="3024554"/>
            <a:ext cx="3401442" cy="2110154"/>
          </a:xfrm>
          <a:prstGeom prst="rect">
            <a:avLst/>
          </a:prstGeom>
          <a:noFill/>
        </p:spPr>
      </p:pic>
      <p:pic>
        <p:nvPicPr>
          <p:cNvPr id="5" name="Picture 2" descr="figure_01_08"/>
          <p:cNvPicPr>
            <a:picLocks noChangeAspect="1" noChangeArrowheads="1"/>
          </p:cNvPicPr>
          <p:nvPr/>
        </p:nvPicPr>
        <p:blipFill>
          <a:blip r:embed="rId3"/>
          <a:srcRect t="7575" b="5646"/>
          <a:stretch>
            <a:fillRect/>
          </a:stretch>
        </p:blipFill>
        <p:spPr bwMode="auto">
          <a:xfrm>
            <a:off x="457200" y="2336481"/>
            <a:ext cx="4846320" cy="33092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Types of Consumers</a:t>
            </a:r>
          </a:p>
        </p:txBody>
      </p:sp>
      <p:sp>
        <p:nvSpPr>
          <p:cNvPr id="22530" name="Content Placeholder 2"/>
          <p:cNvSpPr>
            <a:spLocks noGrp="1"/>
          </p:cNvSpPr>
          <p:nvPr>
            <p:ph idx="1"/>
          </p:nvPr>
        </p:nvSpPr>
        <p:spPr>
          <a:xfrm>
            <a:off x="457200" y="1237957"/>
            <a:ext cx="8229600" cy="4525963"/>
          </a:xfrm>
        </p:spPr>
        <p:txBody>
          <a:bodyPr/>
          <a:lstStyle/>
          <a:p>
            <a:pPr eaLnBrk="1" hangingPunct="1">
              <a:lnSpc>
                <a:spcPct val="90000"/>
              </a:lnSpc>
              <a:buNone/>
            </a:pPr>
            <a:endParaRPr lang="en-US" dirty="0" smtClean="0"/>
          </a:p>
          <a:p>
            <a:pPr eaLnBrk="1" hangingPunct="1">
              <a:lnSpc>
                <a:spcPct val="90000"/>
              </a:lnSpc>
              <a:buNone/>
            </a:pPr>
            <a:r>
              <a:rPr lang="en-US" dirty="0" smtClean="0"/>
              <a:t>Herbivores: eat producers (plant/algae)</a:t>
            </a:r>
          </a:p>
          <a:p>
            <a:pPr eaLnBrk="1" hangingPunct="1">
              <a:lnSpc>
                <a:spcPct val="90000"/>
              </a:lnSpc>
              <a:buNone/>
            </a:pPr>
            <a:endParaRPr lang="en-US" dirty="0" smtClean="0"/>
          </a:p>
          <a:p>
            <a:pPr eaLnBrk="1" hangingPunct="1">
              <a:lnSpc>
                <a:spcPct val="90000"/>
              </a:lnSpc>
              <a:buNone/>
            </a:pPr>
            <a:r>
              <a:rPr lang="en-US" dirty="0" smtClean="0"/>
              <a:t>Predators: eat prey (other animals)</a:t>
            </a:r>
          </a:p>
          <a:p>
            <a:pPr eaLnBrk="1" hangingPunct="1">
              <a:lnSpc>
                <a:spcPct val="90000"/>
              </a:lnSpc>
              <a:buNone/>
            </a:pPr>
            <a:endParaRPr lang="en-US" dirty="0" smtClean="0"/>
          </a:p>
          <a:p>
            <a:pPr eaLnBrk="1" hangingPunct="1">
              <a:lnSpc>
                <a:spcPct val="90000"/>
              </a:lnSpc>
              <a:buNone/>
            </a:pPr>
            <a:r>
              <a:rPr lang="en-US" dirty="0" smtClean="0"/>
              <a:t>Omnivores:  eat many things (plant or animal)</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125562"/>
            <a:ext cx="8229600" cy="1143000"/>
          </a:xfrm>
        </p:spPr>
        <p:txBody>
          <a:bodyPr/>
          <a:lstStyle/>
          <a:p>
            <a:pPr eaLnBrk="1" hangingPunct="1"/>
            <a:r>
              <a:rPr lang="en-US" dirty="0" smtClean="0"/>
              <a:t>Food Chain</a:t>
            </a:r>
          </a:p>
        </p:txBody>
      </p:sp>
      <p:sp>
        <p:nvSpPr>
          <p:cNvPr id="22530" name="Content Placeholder 2"/>
          <p:cNvSpPr>
            <a:spLocks noGrp="1"/>
          </p:cNvSpPr>
          <p:nvPr>
            <p:ph idx="1"/>
          </p:nvPr>
        </p:nvSpPr>
        <p:spPr>
          <a:xfrm>
            <a:off x="457200" y="1237957"/>
            <a:ext cx="8046720" cy="956603"/>
          </a:xfrm>
        </p:spPr>
        <p:txBody>
          <a:bodyPr/>
          <a:lstStyle/>
          <a:p>
            <a:pPr eaLnBrk="1" hangingPunct="1">
              <a:lnSpc>
                <a:spcPct val="90000"/>
              </a:lnSpc>
              <a:buNone/>
            </a:pPr>
            <a:endParaRPr lang="en-US" sz="1800" i="1" dirty="0" smtClean="0">
              <a:solidFill>
                <a:schemeClr val="tx2"/>
              </a:solidFill>
            </a:endParaRPr>
          </a:p>
          <a:p>
            <a:pPr eaLnBrk="1" hangingPunct="1">
              <a:lnSpc>
                <a:spcPct val="90000"/>
              </a:lnSpc>
              <a:buNone/>
            </a:pPr>
            <a:endParaRPr lang="en-US" i="1" dirty="0" smtClean="0">
              <a:solidFill>
                <a:schemeClr val="tx2"/>
              </a:solidFill>
            </a:endParaRPr>
          </a:p>
        </p:txBody>
      </p:sp>
      <p:sp>
        <p:nvSpPr>
          <p:cNvPr id="8" name="Content Placeholder 2"/>
          <p:cNvSpPr txBox="1">
            <a:spLocks/>
          </p:cNvSpPr>
          <p:nvPr/>
        </p:nvSpPr>
        <p:spPr bwMode="auto">
          <a:xfrm>
            <a:off x="457200" y="1268562"/>
            <a:ext cx="7870874" cy="2785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lang="en-US" sz="2800" i="1" noProof="0"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p:txBody>
      </p:sp>
      <p:pic>
        <p:nvPicPr>
          <p:cNvPr id="153602" name="Picture 2" descr="http://king.portlandschools.org/files/houses/y2/animalmaineia/files/species/gseallk/foodweb/FoodChain.gif"/>
          <p:cNvPicPr>
            <a:picLocks noChangeAspect="1" noChangeArrowheads="1"/>
          </p:cNvPicPr>
          <p:nvPr/>
        </p:nvPicPr>
        <p:blipFill>
          <a:blip r:embed="rId2"/>
          <a:srcRect b="6769"/>
          <a:stretch>
            <a:fillRect/>
          </a:stretch>
        </p:blipFill>
        <p:spPr bwMode="auto">
          <a:xfrm>
            <a:off x="2438400" y="1143000"/>
            <a:ext cx="3962400" cy="532813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Apex Predator: top of food chain</a:t>
            </a:r>
          </a:p>
        </p:txBody>
      </p:sp>
      <p:sp>
        <p:nvSpPr>
          <p:cNvPr id="22530" name="Content Placeholder 2"/>
          <p:cNvSpPr>
            <a:spLocks noGrp="1"/>
          </p:cNvSpPr>
          <p:nvPr>
            <p:ph idx="1"/>
          </p:nvPr>
        </p:nvSpPr>
        <p:spPr>
          <a:xfrm>
            <a:off x="457200" y="1417638"/>
            <a:ext cx="8046720" cy="1688123"/>
          </a:xfrm>
        </p:spPr>
        <p:txBody>
          <a:bodyPr/>
          <a:lstStyle/>
          <a:p>
            <a:pPr eaLnBrk="1" hangingPunct="1">
              <a:lnSpc>
                <a:spcPct val="90000"/>
              </a:lnSpc>
              <a:buNone/>
            </a:pPr>
            <a:r>
              <a:rPr lang="en-US" dirty="0" smtClean="0"/>
              <a:t>Usually a Tertiary or Quaternary consumer</a:t>
            </a:r>
          </a:p>
          <a:p>
            <a:pPr eaLnBrk="1" hangingPunct="1">
              <a:lnSpc>
                <a:spcPct val="90000"/>
              </a:lnSpc>
              <a:buNone/>
            </a:pPr>
            <a:r>
              <a:rPr lang="en-US" sz="2400" dirty="0" smtClean="0">
                <a:solidFill>
                  <a:srgbClr val="FF0000"/>
                </a:solidFill>
              </a:rPr>
              <a:t>(Most ecosystems don’t have enough energy to go higher)</a:t>
            </a:r>
          </a:p>
          <a:p>
            <a:pPr eaLnBrk="1" hangingPunct="1">
              <a:lnSpc>
                <a:spcPct val="90000"/>
              </a:lnSpc>
              <a:buNone/>
            </a:pPr>
            <a:endParaRPr lang="en-US" i="1" dirty="0" smtClean="0">
              <a:solidFill>
                <a:schemeClr val="tx2"/>
              </a:solidFill>
            </a:endParaRPr>
          </a:p>
          <a:p>
            <a:pPr eaLnBrk="1" hangingPunct="1">
              <a:lnSpc>
                <a:spcPct val="90000"/>
              </a:lnSpc>
              <a:buNone/>
            </a:pPr>
            <a:endParaRPr lang="en-US" i="1" dirty="0" smtClean="0">
              <a:solidFill>
                <a:schemeClr val="tx2"/>
              </a:solidFill>
            </a:endParaRPr>
          </a:p>
        </p:txBody>
      </p:sp>
      <p:pic>
        <p:nvPicPr>
          <p:cNvPr id="155650" name="Picture 2" descr="http://pdsblogs.org/pdsapes512/files/2011/09/55_10NetProductPyramid-L.jpg"/>
          <p:cNvPicPr>
            <a:picLocks noChangeAspect="1" noChangeArrowheads="1"/>
          </p:cNvPicPr>
          <p:nvPr/>
        </p:nvPicPr>
        <p:blipFill>
          <a:blip r:embed="rId2"/>
          <a:srcRect r="58002" b="77703"/>
          <a:stretch>
            <a:fillRect/>
          </a:stretch>
        </p:blipFill>
        <p:spPr bwMode="auto">
          <a:xfrm>
            <a:off x="5725550" y="5277855"/>
            <a:ext cx="2454813" cy="844062"/>
          </a:xfrm>
          <a:prstGeom prst="rect">
            <a:avLst/>
          </a:prstGeom>
          <a:noFill/>
        </p:spPr>
      </p:pic>
      <p:pic>
        <p:nvPicPr>
          <p:cNvPr id="1028" name="Picture 4" descr="File:Canis lupus laying.jpg"/>
          <p:cNvPicPr>
            <a:picLocks noChangeAspect="1" noChangeArrowheads="1"/>
          </p:cNvPicPr>
          <p:nvPr/>
        </p:nvPicPr>
        <p:blipFill>
          <a:blip r:embed="rId3"/>
          <a:srcRect t="9221" r="18923"/>
          <a:stretch>
            <a:fillRect/>
          </a:stretch>
        </p:blipFill>
        <p:spPr bwMode="auto">
          <a:xfrm>
            <a:off x="457200" y="2486114"/>
            <a:ext cx="2300068" cy="3213772"/>
          </a:xfrm>
          <a:prstGeom prst="rect">
            <a:avLst/>
          </a:prstGeom>
          <a:noFill/>
        </p:spPr>
      </p:pic>
      <p:pic>
        <p:nvPicPr>
          <p:cNvPr id="1030" name="Picture 6" descr="File:Tysfjord orca 1.jpg"/>
          <p:cNvPicPr>
            <a:picLocks noChangeAspect="1" noChangeArrowheads="1"/>
          </p:cNvPicPr>
          <p:nvPr/>
        </p:nvPicPr>
        <p:blipFill>
          <a:blip r:embed="rId4"/>
          <a:srcRect/>
          <a:stretch>
            <a:fillRect/>
          </a:stretch>
        </p:blipFill>
        <p:spPr bwMode="auto">
          <a:xfrm>
            <a:off x="3173095" y="2459701"/>
            <a:ext cx="5330825" cy="2432190"/>
          </a:xfrm>
          <a:prstGeom prst="rect">
            <a:avLst/>
          </a:prstGeom>
          <a:noFill/>
        </p:spPr>
      </p:pic>
      <p:pic>
        <p:nvPicPr>
          <p:cNvPr id="9" name="Picture 2" descr="File:Lion waiting in Namibia.jpg"/>
          <p:cNvPicPr>
            <a:picLocks noChangeAspect="1" noChangeArrowheads="1"/>
          </p:cNvPicPr>
          <p:nvPr/>
        </p:nvPicPr>
        <p:blipFill>
          <a:blip r:embed="rId5"/>
          <a:srcRect l="18081" t="14732" r="11765" b="19243"/>
          <a:stretch>
            <a:fillRect/>
          </a:stretch>
        </p:blipFill>
        <p:spPr bwMode="auto">
          <a:xfrm>
            <a:off x="2567354" y="4716831"/>
            <a:ext cx="2785404" cy="1966109"/>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err="1" smtClean="0"/>
              <a:t>Trophic</a:t>
            </a:r>
            <a:r>
              <a:rPr lang="en-US" dirty="0" smtClean="0"/>
              <a:t> Levels and Energy</a:t>
            </a:r>
          </a:p>
        </p:txBody>
      </p:sp>
      <p:sp>
        <p:nvSpPr>
          <p:cNvPr id="22530" name="Content Placeholder 2"/>
          <p:cNvSpPr>
            <a:spLocks noGrp="1"/>
          </p:cNvSpPr>
          <p:nvPr>
            <p:ph idx="1"/>
          </p:nvPr>
        </p:nvSpPr>
        <p:spPr>
          <a:xfrm>
            <a:off x="457200" y="1237957"/>
            <a:ext cx="8046720" cy="956603"/>
          </a:xfrm>
        </p:spPr>
        <p:txBody>
          <a:bodyPr/>
          <a:lstStyle/>
          <a:p>
            <a:pPr eaLnBrk="1" hangingPunct="1">
              <a:lnSpc>
                <a:spcPct val="90000"/>
              </a:lnSpc>
              <a:buNone/>
            </a:pPr>
            <a:endParaRPr lang="en-US" sz="1800" i="1" dirty="0" smtClean="0">
              <a:solidFill>
                <a:schemeClr val="tx2"/>
              </a:solidFill>
            </a:endParaRPr>
          </a:p>
          <a:p>
            <a:pPr eaLnBrk="1" hangingPunct="1">
              <a:lnSpc>
                <a:spcPct val="90000"/>
              </a:lnSpc>
              <a:buNone/>
            </a:pPr>
            <a:endParaRPr lang="en-US" i="1" dirty="0" smtClean="0">
              <a:solidFill>
                <a:schemeClr val="tx2"/>
              </a:solidFill>
            </a:endParaRPr>
          </a:p>
        </p:txBody>
      </p:sp>
      <p:pic>
        <p:nvPicPr>
          <p:cNvPr id="155650" name="Picture 2" descr="http://pdsblogs.org/pdsapes512/files/2011/09/55_10NetProductPyramid-L.jpg"/>
          <p:cNvPicPr>
            <a:picLocks noChangeAspect="1" noChangeArrowheads="1"/>
          </p:cNvPicPr>
          <p:nvPr/>
        </p:nvPicPr>
        <p:blipFill>
          <a:blip r:embed="rId2"/>
          <a:srcRect/>
          <a:stretch>
            <a:fillRect/>
          </a:stretch>
        </p:blipFill>
        <p:spPr bwMode="auto">
          <a:xfrm>
            <a:off x="2671065" y="1786597"/>
            <a:ext cx="6472935" cy="4192172"/>
          </a:xfrm>
          <a:prstGeom prst="rect">
            <a:avLst/>
          </a:prstGeom>
          <a:noFill/>
        </p:spPr>
      </p:pic>
      <p:sp>
        <p:nvSpPr>
          <p:cNvPr id="8" name="Content Placeholder 2"/>
          <p:cNvSpPr txBox="1">
            <a:spLocks/>
          </p:cNvSpPr>
          <p:nvPr/>
        </p:nvSpPr>
        <p:spPr bwMode="auto">
          <a:xfrm>
            <a:off x="457200" y="1268562"/>
            <a:ext cx="7870874" cy="2785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None/>
            </a:pPr>
            <a:r>
              <a:rPr lang="en-US" sz="2800" i="1" dirty="0" smtClean="0">
                <a:solidFill>
                  <a:schemeClr val="tx2"/>
                </a:solidFill>
              </a:rPr>
              <a:t>Most organisms use around 10% of the energy they take in.</a:t>
            </a: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lang="en-US" sz="2800" i="1" noProof="0"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125562"/>
            <a:ext cx="8229600" cy="1143000"/>
          </a:xfrm>
        </p:spPr>
        <p:txBody>
          <a:bodyPr/>
          <a:lstStyle/>
          <a:p>
            <a:pPr eaLnBrk="1" hangingPunct="1"/>
            <a:r>
              <a:rPr lang="en-US" dirty="0" smtClean="0"/>
              <a:t>Less food available at top</a:t>
            </a:r>
          </a:p>
        </p:txBody>
      </p:sp>
      <p:sp>
        <p:nvSpPr>
          <p:cNvPr id="22530" name="Content Placeholder 2"/>
          <p:cNvSpPr>
            <a:spLocks noGrp="1"/>
          </p:cNvSpPr>
          <p:nvPr>
            <p:ph idx="1"/>
          </p:nvPr>
        </p:nvSpPr>
        <p:spPr>
          <a:xfrm>
            <a:off x="457200" y="1237957"/>
            <a:ext cx="8046720" cy="956603"/>
          </a:xfrm>
        </p:spPr>
        <p:txBody>
          <a:bodyPr/>
          <a:lstStyle/>
          <a:p>
            <a:pPr eaLnBrk="1" hangingPunct="1">
              <a:lnSpc>
                <a:spcPct val="90000"/>
              </a:lnSpc>
              <a:buNone/>
            </a:pPr>
            <a:endParaRPr lang="en-US" sz="1800" i="1" dirty="0" smtClean="0">
              <a:solidFill>
                <a:schemeClr val="tx2"/>
              </a:solidFill>
            </a:endParaRPr>
          </a:p>
          <a:p>
            <a:pPr eaLnBrk="1" hangingPunct="1">
              <a:lnSpc>
                <a:spcPct val="90000"/>
              </a:lnSpc>
              <a:buNone/>
            </a:pPr>
            <a:endParaRPr lang="en-US" i="1" dirty="0" smtClean="0">
              <a:solidFill>
                <a:schemeClr val="tx2"/>
              </a:solidFill>
            </a:endParaRPr>
          </a:p>
        </p:txBody>
      </p:sp>
      <p:sp>
        <p:nvSpPr>
          <p:cNvPr id="8" name="Content Placeholder 2"/>
          <p:cNvSpPr txBox="1">
            <a:spLocks/>
          </p:cNvSpPr>
          <p:nvPr/>
        </p:nvSpPr>
        <p:spPr bwMode="auto">
          <a:xfrm>
            <a:off x="457200" y="1268562"/>
            <a:ext cx="7870874" cy="2785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lang="en-US" sz="2800" i="1" noProof="0"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p:txBody>
      </p:sp>
      <p:pic>
        <p:nvPicPr>
          <p:cNvPr id="153602" name="Picture 2" descr="http://king.portlandschools.org/files/houses/y2/animalmaineia/files/species/gseallk/foodweb/FoodChain.gif"/>
          <p:cNvPicPr>
            <a:picLocks noChangeAspect="1" noChangeArrowheads="1"/>
          </p:cNvPicPr>
          <p:nvPr/>
        </p:nvPicPr>
        <p:blipFill>
          <a:blip r:embed="rId2"/>
          <a:srcRect b="6769"/>
          <a:stretch>
            <a:fillRect/>
          </a:stretch>
        </p:blipFill>
        <p:spPr bwMode="auto">
          <a:xfrm>
            <a:off x="457200" y="1143000"/>
            <a:ext cx="3962400" cy="5328138"/>
          </a:xfrm>
          <a:prstGeom prst="rect">
            <a:avLst/>
          </a:prstGeom>
          <a:noFill/>
        </p:spPr>
      </p:pic>
      <p:pic>
        <p:nvPicPr>
          <p:cNvPr id="153604" name="Picture 4" descr="http://mmi.oregonstate.edu/sites/default/files/blue-whale2-sm_0.jpg"/>
          <p:cNvPicPr>
            <a:picLocks noChangeAspect="1" noChangeArrowheads="1"/>
          </p:cNvPicPr>
          <p:nvPr/>
        </p:nvPicPr>
        <p:blipFill>
          <a:blip r:embed="rId3"/>
          <a:srcRect/>
          <a:stretch>
            <a:fillRect/>
          </a:stretch>
        </p:blipFill>
        <p:spPr bwMode="auto">
          <a:xfrm>
            <a:off x="4574687" y="3557090"/>
            <a:ext cx="4112113" cy="1727088"/>
          </a:xfrm>
          <a:prstGeom prst="rect">
            <a:avLst/>
          </a:prstGeom>
          <a:noFill/>
        </p:spPr>
      </p:pic>
      <p:sp>
        <p:nvSpPr>
          <p:cNvPr id="7" name="Content Placeholder 2"/>
          <p:cNvSpPr txBox="1">
            <a:spLocks/>
          </p:cNvSpPr>
          <p:nvPr/>
        </p:nvSpPr>
        <p:spPr bwMode="auto">
          <a:xfrm>
            <a:off x="4574687" y="2498775"/>
            <a:ext cx="4060874" cy="2785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None/>
            </a:pPr>
            <a:r>
              <a:rPr lang="en-US" sz="2800" i="1" dirty="0" smtClean="0">
                <a:solidFill>
                  <a:schemeClr val="tx2"/>
                </a:solidFill>
              </a:rPr>
              <a:t>Blue whale:  biggest animal EVER</a:t>
            </a:r>
          </a:p>
          <a:p>
            <a:pPr eaLnBrk="1" hangingPunct="1">
              <a:lnSpc>
                <a:spcPct val="90000"/>
              </a:lnSpc>
              <a:buNone/>
            </a:pPr>
            <a:endParaRPr lang="en-US" sz="2800" i="1" dirty="0" smtClean="0">
              <a:solidFill>
                <a:schemeClr val="tx2"/>
              </a:solidFill>
            </a:endParaRPr>
          </a:p>
          <a:p>
            <a:pPr eaLnBrk="1" hangingPunct="1">
              <a:lnSpc>
                <a:spcPct val="90000"/>
              </a:lnSpc>
              <a:buNone/>
            </a:pPr>
            <a:endParaRPr lang="en-US" sz="2800" i="1" dirty="0" smtClean="0">
              <a:solidFill>
                <a:schemeClr val="tx2"/>
              </a:solidFill>
            </a:endParaRPr>
          </a:p>
          <a:p>
            <a:pPr eaLnBrk="1" hangingPunct="1">
              <a:lnSpc>
                <a:spcPct val="90000"/>
              </a:lnSpc>
              <a:buNone/>
            </a:pPr>
            <a:endParaRPr lang="en-US" sz="2800" i="1" dirty="0" smtClean="0">
              <a:solidFill>
                <a:schemeClr val="tx2"/>
              </a:solidFill>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lang="en-US" sz="2800" i="1" noProof="0"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lang="en-US" sz="2800" i="1"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r>
              <a:rPr lang="en-US" sz="2800" i="1" noProof="0" dirty="0" smtClean="0">
                <a:solidFill>
                  <a:schemeClr val="tx2"/>
                </a:solidFill>
                <a:latin typeface="+mj-lt"/>
                <a:cs typeface="+mn-cs"/>
              </a:rPr>
              <a:t>Eats low on food chain:</a:t>
            </a: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r>
              <a:rPr lang="en-US" sz="2800" i="1" dirty="0" smtClean="0">
                <a:solidFill>
                  <a:schemeClr val="tx2"/>
                </a:solidFill>
                <a:latin typeface="+mj-lt"/>
                <a:cs typeface="+mn-cs"/>
              </a:rPr>
              <a:t>More food is available</a:t>
            </a:r>
            <a:endParaRPr lang="en-US" sz="2800" i="1" noProof="0"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sz="4000" dirty="0" smtClean="0"/>
              <a:t>Food Chains vs. Food Web</a:t>
            </a:r>
          </a:p>
        </p:txBody>
      </p:sp>
      <p:sp>
        <p:nvSpPr>
          <p:cNvPr id="50178" name="Content Placeholder 2"/>
          <p:cNvSpPr>
            <a:spLocks noGrp="1"/>
          </p:cNvSpPr>
          <p:nvPr>
            <p:ph idx="1"/>
          </p:nvPr>
        </p:nvSpPr>
        <p:spPr/>
        <p:txBody>
          <a:bodyPr/>
          <a:lstStyle/>
          <a:p>
            <a:pPr eaLnBrk="1" hangingPunct="1">
              <a:lnSpc>
                <a:spcPct val="90000"/>
              </a:lnSpc>
            </a:pPr>
            <a:r>
              <a:rPr lang="en-US" b="1" dirty="0" smtClean="0"/>
              <a:t>food chain</a:t>
            </a:r>
            <a:r>
              <a:rPr lang="en-US" dirty="0" smtClean="0"/>
              <a:t> simplified linear sequence </a:t>
            </a:r>
          </a:p>
          <a:p>
            <a:pPr eaLnBrk="1" hangingPunct="1">
              <a:lnSpc>
                <a:spcPct val="90000"/>
              </a:lnSpc>
            </a:pPr>
            <a:endParaRPr lang="en-US" dirty="0" smtClean="0"/>
          </a:p>
          <a:p>
            <a:pPr eaLnBrk="1" hangingPunct="1">
              <a:lnSpc>
                <a:spcPct val="90000"/>
              </a:lnSpc>
            </a:pPr>
            <a:r>
              <a:rPr lang="en-US" dirty="0" smtClean="0"/>
              <a:t>A </a:t>
            </a:r>
            <a:r>
              <a:rPr lang="en-US" b="1" dirty="0" smtClean="0"/>
              <a:t>food web </a:t>
            </a:r>
            <a:r>
              <a:rPr lang="en-US" dirty="0" smtClean="0"/>
              <a:t>shows some of the complexity of the relationships in a community</a:t>
            </a:r>
          </a:p>
          <a:p>
            <a:pPr eaLnBrk="1" hangingPunct="1">
              <a:lnSpc>
                <a:spcPct val="90000"/>
              </a:lnSpc>
            </a:pPr>
            <a:endParaRPr lang="en-US" dirty="0" smtClean="0"/>
          </a:p>
          <a:p>
            <a:pPr eaLnBrk="1" hangingPunct="1">
              <a:lnSpc>
                <a:spcPct val="90000"/>
              </a:lnSpc>
            </a:pPr>
            <a:r>
              <a:rPr lang="en-US" dirty="0" smtClean="0"/>
              <a:t>Organisms may eat an multiple </a:t>
            </a:r>
            <a:r>
              <a:rPr lang="en-US" dirty="0" err="1" smtClean="0"/>
              <a:t>trophic</a:t>
            </a:r>
            <a:r>
              <a:rPr lang="en-US" dirty="0" smtClean="0"/>
              <a:t> levels</a:t>
            </a:r>
          </a:p>
        </p:txBody>
      </p:sp>
      <p:pic>
        <p:nvPicPr>
          <p:cNvPr id="4" name="Picture 2" descr="http://pdsblogs.org/pdsapes512/files/2011/09/55_10NetProductPyramid-L.jpg"/>
          <p:cNvPicPr>
            <a:picLocks noChangeAspect="1" noChangeArrowheads="1"/>
          </p:cNvPicPr>
          <p:nvPr/>
        </p:nvPicPr>
        <p:blipFill>
          <a:blip r:embed="rId2"/>
          <a:srcRect l="18051" r="58002" b="77703"/>
          <a:stretch>
            <a:fillRect/>
          </a:stretch>
        </p:blipFill>
        <p:spPr bwMode="auto">
          <a:xfrm>
            <a:off x="3091266" y="4660652"/>
            <a:ext cx="2430304" cy="146551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dirty="0" smtClean="0"/>
              <a:t>Example:  Effect of Water</a:t>
            </a:r>
            <a:endParaRPr lang="en-US" dirty="0"/>
          </a:p>
        </p:txBody>
      </p:sp>
      <p:sp>
        <p:nvSpPr>
          <p:cNvPr id="28674" name="Content Placeholder 2"/>
          <p:cNvSpPr>
            <a:spLocks noGrp="1"/>
          </p:cNvSpPr>
          <p:nvPr>
            <p:ph idx="1"/>
          </p:nvPr>
        </p:nvSpPr>
        <p:spPr>
          <a:xfrm>
            <a:off x="457200" y="1143000"/>
            <a:ext cx="8229600" cy="4525963"/>
          </a:xfrm>
        </p:spPr>
        <p:txBody>
          <a:bodyPr/>
          <a:lstStyle/>
          <a:p>
            <a:pPr eaLnBrk="1" hangingPunct="1">
              <a:lnSpc>
                <a:spcPct val="90000"/>
              </a:lnSpc>
            </a:pPr>
            <a:r>
              <a:rPr lang="en-US" dirty="0" smtClean="0"/>
              <a:t>Oceans, large lakes and mountains affect ecosystems</a:t>
            </a:r>
          </a:p>
          <a:p>
            <a:pPr eaLnBrk="1" hangingPunct="1">
              <a:lnSpc>
                <a:spcPct val="90000"/>
              </a:lnSpc>
            </a:pPr>
            <a:endParaRPr lang="en-US" dirty="0" smtClean="0"/>
          </a:p>
          <a:p>
            <a:pPr eaLnBrk="1" hangingPunct="1">
              <a:lnSpc>
                <a:spcPct val="90000"/>
              </a:lnSpc>
            </a:pPr>
            <a:r>
              <a:rPr lang="en-US" dirty="0" smtClean="0"/>
              <a:t>Water gains and loses heat slowly</a:t>
            </a:r>
          </a:p>
          <a:p>
            <a:pPr eaLnBrk="1" hangingPunct="1">
              <a:lnSpc>
                <a:spcPct val="90000"/>
              </a:lnSpc>
              <a:buNone/>
            </a:pPr>
            <a:r>
              <a:rPr lang="en-US" dirty="0" smtClean="0"/>
              <a:t>				mild climate</a:t>
            </a:r>
          </a:p>
          <a:p>
            <a:pPr eaLnBrk="1" hangingPunct="1">
              <a:lnSpc>
                <a:spcPct val="90000"/>
              </a:lnSpc>
              <a:buNone/>
            </a:pPr>
            <a:r>
              <a:rPr lang="en-US" dirty="0" smtClean="0"/>
              <a:t>				lake effect </a:t>
            </a:r>
          </a:p>
          <a:p>
            <a:pPr eaLnBrk="1" hangingPunct="1">
              <a:lnSpc>
                <a:spcPct val="90000"/>
              </a:lnSpc>
              <a:buNone/>
            </a:pPr>
            <a:endParaRPr lang="en-US" dirty="0" smtClean="0"/>
          </a:p>
          <a:p>
            <a:pPr eaLnBrk="1" hangingPunct="1">
              <a:lnSpc>
                <a:spcPct val="90000"/>
              </a:lnSpc>
              <a:buNone/>
            </a:pPr>
            <a:endParaRPr lang="en-US" dirty="0" smtClean="0"/>
          </a:p>
          <a:p>
            <a:pPr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figure_23_14"/>
          <p:cNvPicPr>
            <a:picLocks noChangeAspect="1" noChangeArrowheads="1"/>
          </p:cNvPicPr>
          <p:nvPr/>
        </p:nvPicPr>
        <p:blipFill>
          <a:blip r:embed="rId3"/>
          <a:srcRect/>
          <a:stretch>
            <a:fillRect/>
          </a:stretch>
        </p:blipFill>
        <p:spPr bwMode="auto">
          <a:xfrm>
            <a:off x="1752600" y="215900"/>
            <a:ext cx="5649913" cy="643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Relationships:  Symbiosis</a:t>
            </a:r>
          </a:p>
        </p:txBody>
      </p:sp>
      <p:sp>
        <p:nvSpPr>
          <p:cNvPr id="22530" name="Content Placeholder 2"/>
          <p:cNvSpPr>
            <a:spLocks noGrp="1"/>
          </p:cNvSpPr>
          <p:nvPr>
            <p:ph idx="1"/>
          </p:nvPr>
        </p:nvSpPr>
        <p:spPr>
          <a:xfrm>
            <a:off x="457200" y="1237957"/>
            <a:ext cx="8229600" cy="4525963"/>
          </a:xfrm>
        </p:spPr>
        <p:txBody>
          <a:bodyPr/>
          <a:lstStyle/>
          <a:p>
            <a:pPr eaLnBrk="1" hangingPunct="1">
              <a:lnSpc>
                <a:spcPct val="90000"/>
              </a:lnSpc>
              <a:buNone/>
            </a:pPr>
            <a:r>
              <a:rPr lang="en-US" i="1" dirty="0" smtClean="0">
                <a:solidFill>
                  <a:schemeClr val="tx2"/>
                </a:solidFill>
              </a:rPr>
              <a:t>Sym (“same”) + bio(“life”) = symbiosis</a:t>
            </a:r>
          </a:p>
          <a:p>
            <a:pPr eaLnBrk="1" hangingPunct="1">
              <a:lnSpc>
                <a:spcPct val="90000"/>
              </a:lnSpc>
              <a:buNone/>
            </a:pPr>
            <a:endParaRPr lang="en-US" i="1" dirty="0" smtClean="0">
              <a:solidFill>
                <a:schemeClr val="tx2"/>
              </a:solidFill>
            </a:endParaRPr>
          </a:p>
          <a:p>
            <a:pPr eaLnBrk="1" hangingPunct="1">
              <a:lnSpc>
                <a:spcPct val="90000"/>
              </a:lnSpc>
              <a:buNone/>
            </a:pPr>
            <a:r>
              <a:rPr lang="en-US" dirty="0" smtClean="0"/>
              <a:t>When organisms live together.  </a:t>
            </a:r>
          </a:p>
          <a:p>
            <a:pPr eaLnBrk="1" hangingPunct="1">
              <a:lnSpc>
                <a:spcPct val="90000"/>
              </a:lnSpc>
              <a:buNone/>
            </a:pPr>
            <a:r>
              <a:rPr lang="en-US" dirty="0" smtClean="0"/>
              <a:t>			mutualism – good for both</a:t>
            </a:r>
          </a:p>
          <a:p>
            <a:pPr eaLnBrk="1" hangingPunct="1">
              <a:lnSpc>
                <a:spcPct val="90000"/>
              </a:lnSpc>
              <a:buNone/>
            </a:pPr>
            <a:r>
              <a:rPr lang="en-US" dirty="0" smtClean="0"/>
              <a:t>			commensalism – good for one</a:t>
            </a:r>
          </a:p>
          <a:p>
            <a:pPr eaLnBrk="1" hangingPunct="1">
              <a:lnSpc>
                <a:spcPct val="90000"/>
              </a:lnSpc>
              <a:buNone/>
            </a:pPr>
            <a:r>
              <a:rPr lang="en-US" dirty="0" smtClean="0"/>
              <a:t>			parasitism – good for one, bad for one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Relationships:  Symbiosis</a:t>
            </a:r>
          </a:p>
        </p:txBody>
      </p:sp>
      <p:sp>
        <p:nvSpPr>
          <p:cNvPr id="22530" name="Content Placeholder 2"/>
          <p:cNvSpPr>
            <a:spLocks noGrp="1"/>
          </p:cNvSpPr>
          <p:nvPr>
            <p:ph idx="1"/>
          </p:nvPr>
        </p:nvSpPr>
        <p:spPr>
          <a:xfrm>
            <a:off x="457200" y="1237957"/>
            <a:ext cx="8229600" cy="4525963"/>
          </a:xfrm>
        </p:spPr>
        <p:txBody>
          <a:bodyPr/>
          <a:lstStyle/>
          <a:p>
            <a:pPr lvl="1" eaLnBrk="1" hangingPunct="1">
              <a:lnSpc>
                <a:spcPct val="90000"/>
              </a:lnSpc>
            </a:pPr>
            <a:r>
              <a:rPr lang="en-US" i="1" dirty="0" smtClean="0">
                <a:solidFill>
                  <a:schemeClr val="tx2"/>
                </a:solidFill>
              </a:rPr>
              <a:t>Mutualism</a:t>
            </a:r>
            <a:r>
              <a:rPr lang="en-US" dirty="0" smtClean="0"/>
              <a:t>:</a:t>
            </a:r>
            <a:r>
              <a:rPr lang="en-US" i="1" dirty="0" smtClean="0"/>
              <a:t> </a:t>
            </a:r>
            <a:r>
              <a:rPr lang="en-US" dirty="0" smtClean="0"/>
              <a:t>both species benefits</a:t>
            </a:r>
          </a:p>
          <a:p>
            <a:pPr lvl="1" eaLnBrk="1" hangingPunct="1">
              <a:lnSpc>
                <a:spcPct val="90000"/>
              </a:lnSpc>
              <a:buNone/>
            </a:pPr>
            <a:r>
              <a:rPr lang="en-US" dirty="0" smtClean="0"/>
              <a:t>					</a:t>
            </a:r>
          </a:p>
        </p:txBody>
      </p:sp>
      <p:pic>
        <p:nvPicPr>
          <p:cNvPr id="4" name="Picture 2" descr="figure_23_05b"/>
          <p:cNvPicPr>
            <a:picLocks noChangeAspect="1" noChangeArrowheads="1"/>
          </p:cNvPicPr>
          <p:nvPr/>
        </p:nvPicPr>
        <p:blipFill>
          <a:blip r:embed="rId2"/>
          <a:srcRect l="4342" t="15881" r="71583" b="28598"/>
          <a:stretch>
            <a:fillRect/>
          </a:stretch>
        </p:blipFill>
        <p:spPr bwMode="auto">
          <a:xfrm>
            <a:off x="1167618" y="2190726"/>
            <a:ext cx="2053883" cy="3573194"/>
          </a:xfrm>
          <a:prstGeom prst="rect">
            <a:avLst/>
          </a:prstGeom>
          <a:noFill/>
          <a:ln w="9525">
            <a:noFill/>
            <a:miter lim="800000"/>
            <a:headEnd/>
            <a:tailEnd/>
          </a:ln>
          <a:effectLst/>
        </p:spPr>
      </p:pic>
      <p:pic>
        <p:nvPicPr>
          <p:cNvPr id="5" name="Picture 2" descr="figure_23_04"/>
          <p:cNvPicPr>
            <a:picLocks noChangeAspect="1" noChangeArrowheads="1"/>
          </p:cNvPicPr>
          <p:nvPr/>
        </p:nvPicPr>
        <p:blipFill>
          <a:blip r:embed="rId3"/>
          <a:srcRect b="10455"/>
          <a:stretch>
            <a:fillRect/>
          </a:stretch>
        </p:blipFill>
        <p:spPr bwMode="auto">
          <a:xfrm>
            <a:off x="3586090" y="2190726"/>
            <a:ext cx="4847492" cy="39009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94958"/>
            <a:ext cx="8229600" cy="1143000"/>
          </a:xfrm>
        </p:spPr>
        <p:txBody>
          <a:bodyPr/>
          <a:lstStyle/>
          <a:p>
            <a:pPr eaLnBrk="1" hangingPunct="1"/>
            <a:r>
              <a:rPr lang="en-US" dirty="0" smtClean="0"/>
              <a:t>Relationships:  Symbiosis</a:t>
            </a:r>
          </a:p>
        </p:txBody>
      </p:sp>
      <p:sp>
        <p:nvSpPr>
          <p:cNvPr id="22530" name="Content Placeholder 2"/>
          <p:cNvSpPr>
            <a:spLocks noGrp="1"/>
          </p:cNvSpPr>
          <p:nvPr>
            <p:ph idx="1"/>
          </p:nvPr>
        </p:nvSpPr>
        <p:spPr>
          <a:xfrm>
            <a:off x="457200" y="1012875"/>
            <a:ext cx="8229600" cy="450166"/>
          </a:xfrm>
        </p:spPr>
        <p:txBody>
          <a:bodyPr/>
          <a:lstStyle/>
          <a:p>
            <a:pPr lvl="1" eaLnBrk="1" hangingPunct="1">
              <a:lnSpc>
                <a:spcPct val="90000"/>
              </a:lnSpc>
            </a:pPr>
            <a:r>
              <a:rPr lang="en-US" i="1" dirty="0" smtClean="0">
                <a:solidFill>
                  <a:schemeClr val="tx2"/>
                </a:solidFill>
              </a:rPr>
              <a:t>Commensalism</a:t>
            </a:r>
            <a:r>
              <a:rPr lang="en-US" dirty="0" smtClean="0"/>
              <a:t>:</a:t>
            </a:r>
            <a:r>
              <a:rPr lang="en-US" i="1" dirty="0" smtClean="0"/>
              <a:t> </a:t>
            </a:r>
            <a:r>
              <a:rPr lang="en-US" dirty="0" smtClean="0"/>
              <a:t>one benefits, little effect on other</a:t>
            </a:r>
          </a:p>
        </p:txBody>
      </p:sp>
      <p:pic>
        <p:nvPicPr>
          <p:cNvPr id="4" name="Picture 2" descr="figure_23_06"/>
          <p:cNvPicPr>
            <a:picLocks noChangeAspect="1" noChangeArrowheads="1"/>
          </p:cNvPicPr>
          <p:nvPr/>
        </p:nvPicPr>
        <p:blipFill>
          <a:blip r:embed="rId2"/>
          <a:srcRect l="17204" t="32931" r="14858" b="6302"/>
          <a:stretch>
            <a:fillRect/>
          </a:stretch>
        </p:blipFill>
        <p:spPr bwMode="auto">
          <a:xfrm>
            <a:off x="1308297" y="1688124"/>
            <a:ext cx="6928338" cy="46749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Relationships:  Symbiosis</a:t>
            </a:r>
          </a:p>
        </p:txBody>
      </p:sp>
      <p:sp>
        <p:nvSpPr>
          <p:cNvPr id="22530" name="Content Placeholder 2"/>
          <p:cNvSpPr>
            <a:spLocks noGrp="1"/>
          </p:cNvSpPr>
          <p:nvPr>
            <p:ph idx="1"/>
          </p:nvPr>
        </p:nvSpPr>
        <p:spPr>
          <a:xfrm>
            <a:off x="457200" y="1237957"/>
            <a:ext cx="8229600" cy="4525963"/>
          </a:xfrm>
        </p:spPr>
        <p:txBody>
          <a:bodyPr/>
          <a:lstStyle/>
          <a:p>
            <a:pPr lvl="1" eaLnBrk="1" hangingPunct="1">
              <a:lnSpc>
                <a:spcPct val="90000"/>
              </a:lnSpc>
            </a:pPr>
            <a:r>
              <a:rPr lang="en-US" i="1" dirty="0" smtClean="0">
                <a:solidFill>
                  <a:schemeClr val="tx2"/>
                </a:solidFill>
              </a:rPr>
              <a:t>Parasitism</a:t>
            </a:r>
            <a:r>
              <a:rPr lang="en-US" dirty="0" smtClean="0"/>
              <a:t>: one benefits, the other is harmed</a:t>
            </a:r>
          </a:p>
          <a:p>
            <a:pPr lvl="1" eaLnBrk="1" hangingPunct="1">
              <a:lnSpc>
                <a:spcPct val="90000"/>
              </a:lnSpc>
              <a:buNone/>
            </a:pPr>
            <a:r>
              <a:rPr lang="en-US" dirty="0" smtClean="0"/>
              <a:t>					nuisance: tapeworm in dog  </a:t>
            </a:r>
          </a:p>
          <a:p>
            <a:pPr lvl="1" eaLnBrk="1" hangingPunct="1">
              <a:lnSpc>
                <a:spcPct val="90000"/>
              </a:lnSpc>
              <a:buNone/>
            </a:pPr>
            <a:r>
              <a:rPr lang="en-US" dirty="0" smtClean="0"/>
              <a:t>					deadly: heartworm in dog</a:t>
            </a:r>
          </a:p>
          <a:p>
            <a:pPr lvl="1" eaLnBrk="1" hangingPunct="1">
              <a:lnSpc>
                <a:spcPct val="90000"/>
              </a:lnSpc>
              <a:buNone/>
            </a:pPr>
            <a:r>
              <a:rPr lang="en-US" dirty="0" smtClean="0"/>
              <a:t>					“host”:  what parasite feeds on</a:t>
            </a:r>
          </a:p>
          <a:p>
            <a:pPr lvl="1" eaLnBrk="1" hangingPunct="1">
              <a:lnSpc>
                <a:spcPct val="90000"/>
              </a:lnSpc>
              <a:buNone/>
            </a:pPr>
            <a:endParaRPr lang="en-US" dirty="0" smtClean="0"/>
          </a:p>
          <a:p>
            <a:pPr lvl="1" eaLnBrk="1" hangingPunct="1">
              <a:lnSpc>
                <a:spcPct val="90000"/>
              </a:lnSpc>
              <a:buNone/>
            </a:pPr>
            <a:r>
              <a:rPr lang="en-US" dirty="0" smtClean="0"/>
              <a:t>It is often better to leave your host alive so you can continue to use them.</a:t>
            </a:r>
          </a:p>
          <a:p>
            <a:pPr lvl="1" eaLnBrk="1" hangingPunct="1">
              <a:lnSpc>
                <a:spcPct val="90000"/>
              </a:lnSpc>
              <a:buNone/>
            </a:pPr>
            <a:endParaRPr lang="en-US" dirty="0" smtClean="0"/>
          </a:p>
          <a:p>
            <a:pPr lvl="1" eaLnBrk="1" hangingPunct="1">
              <a:lnSpc>
                <a:spcPct val="90000"/>
              </a:lnSpc>
              <a:buNone/>
            </a:pPr>
            <a:r>
              <a:rPr lang="en-US" dirty="0" smtClean="0"/>
              <a:t>Exception:  you may need another host (T. </a:t>
            </a:r>
            <a:r>
              <a:rPr lang="en-US" dirty="0" err="1" smtClean="0"/>
              <a:t>gondii</a:t>
            </a:r>
            <a:r>
              <a:rPr lang="en-US" dirty="0" smtClean="0"/>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t>Parasites can change behavior</a:t>
            </a:r>
          </a:p>
        </p:txBody>
      </p:sp>
      <p:sp>
        <p:nvSpPr>
          <p:cNvPr id="16386" name="Content Placeholder 2"/>
          <p:cNvSpPr>
            <a:spLocks noGrp="1"/>
          </p:cNvSpPr>
          <p:nvPr>
            <p:ph idx="1"/>
          </p:nvPr>
        </p:nvSpPr>
        <p:spPr>
          <a:xfrm>
            <a:off x="457200" y="1223889"/>
            <a:ext cx="8229600" cy="4525963"/>
          </a:xfrm>
        </p:spPr>
        <p:txBody>
          <a:bodyPr/>
          <a:lstStyle/>
          <a:p>
            <a:pPr eaLnBrk="1" hangingPunct="1"/>
            <a:r>
              <a:rPr lang="en-US" i="1" dirty="0" err="1" smtClean="0"/>
              <a:t>Toxoplasma</a:t>
            </a:r>
            <a:r>
              <a:rPr lang="en-US" i="1" dirty="0" smtClean="0"/>
              <a:t> </a:t>
            </a:r>
            <a:r>
              <a:rPr lang="en-US" i="1" dirty="0" err="1" smtClean="0"/>
              <a:t>gondii</a:t>
            </a:r>
            <a:r>
              <a:rPr lang="en-US" i="1" dirty="0" smtClean="0"/>
              <a:t> </a:t>
            </a:r>
            <a:r>
              <a:rPr lang="en-US" dirty="0" smtClean="0"/>
              <a:t>is a single-celled parasite, most often contracted from raw meat, that alters the brain activity of rodents</a:t>
            </a:r>
          </a:p>
        </p:txBody>
      </p:sp>
      <p:pic>
        <p:nvPicPr>
          <p:cNvPr id="4" name="Picture 2" descr="figure_23_00"/>
          <p:cNvPicPr>
            <a:picLocks noChangeAspect="1" noChangeArrowheads="1"/>
          </p:cNvPicPr>
          <p:nvPr/>
        </p:nvPicPr>
        <p:blipFill>
          <a:blip r:embed="rId2"/>
          <a:srcRect l="23946" t="15881" r="23065" b="17013"/>
          <a:stretch>
            <a:fillRect/>
          </a:stretch>
        </p:blipFill>
        <p:spPr bwMode="auto">
          <a:xfrm>
            <a:off x="2696461" y="2715065"/>
            <a:ext cx="3422985" cy="35028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How a Parasite Can Hijack Your Brain</a:t>
            </a:r>
            <a:endParaRPr lang="en-US" dirty="0"/>
          </a:p>
        </p:txBody>
      </p:sp>
      <p:sp>
        <p:nvSpPr>
          <p:cNvPr id="66562" name="Content Placeholder 2"/>
          <p:cNvSpPr>
            <a:spLocks noGrp="1"/>
          </p:cNvSpPr>
          <p:nvPr>
            <p:ph idx="1"/>
          </p:nvPr>
        </p:nvSpPr>
        <p:spPr/>
        <p:txBody>
          <a:bodyPr/>
          <a:lstStyle/>
          <a:p>
            <a:pPr eaLnBrk="1" hangingPunct="1"/>
            <a:r>
              <a:rPr lang="en-US" i="1" dirty="0" smtClean="0"/>
              <a:t>T. </a:t>
            </a:r>
            <a:r>
              <a:rPr lang="en-US" i="1" dirty="0" err="1" smtClean="0"/>
              <a:t>gondii</a:t>
            </a:r>
            <a:r>
              <a:rPr lang="en-US" i="1" dirty="0" smtClean="0"/>
              <a:t> </a:t>
            </a:r>
            <a:r>
              <a:rPr lang="en-US" dirty="0" smtClean="0"/>
              <a:t>improves its chances of spreading to cats by changing the behavior of infected rats</a:t>
            </a:r>
          </a:p>
          <a:p>
            <a:pPr eaLnBrk="1" hangingPunct="1"/>
            <a:endParaRPr lang="en-US" dirty="0" smtClean="0"/>
          </a:p>
          <a:p>
            <a:pPr eaLnBrk="1" hangingPunct="1"/>
            <a:r>
              <a:rPr lang="en-US" dirty="0" smtClean="0"/>
              <a:t>Studies indicate </a:t>
            </a:r>
            <a:r>
              <a:rPr lang="en-US" i="1" dirty="0" smtClean="0"/>
              <a:t>T. </a:t>
            </a:r>
            <a:r>
              <a:rPr lang="en-US" i="1" dirty="0" err="1" smtClean="0"/>
              <a:t>gondii</a:t>
            </a:r>
            <a:r>
              <a:rPr lang="en-US" i="1" dirty="0" smtClean="0"/>
              <a:t> </a:t>
            </a:r>
            <a:r>
              <a:rPr lang="en-US" dirty="0" smtClean="0"/>
              <a:t>infections in humans also alter behavior…also more risky choices</a:t>
            </a:r>
          </a:p>
          <a:p>
            <a:pPr eaLnBrk="1" hangingPunct="1"/>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sz="4000" dirty="0" smtClean="0"/>
              <a:t>Relationships: Competition</a:t>
            </a:r>
          </a:p>
        </p:txBody>
      </p:sp>
      <p:sp>
        <p:nvSpPr>
          <p:cNvPr id="43010" name="Content Placeholder 2"/>
          <p:cNvSpPr>
            <a:spLocks noGrp="1"/>
          </p:cNvSpPr>
          <p:nvPr>
            <p:ph idx="1"/>
          </p:nvPr>
        </p:nvSpPr>
        <p:spPr/>
        <p:txBody>
          <a:bodyPr/>
          <a:lstStyle/>
          <a:p>
            <a:pPr eaLnBrk="1" hangingPunct="1"/>
            <a:r>
              <a:rPr lang="en-US" sz="3000" b="1" dirty="0" smtClean="0"/>
              <a:t>competition</a:t>
            </a:r>
            <a:r>
              <a:rPr lang="en-US" sz="3000" dirty="0" smtClean="0"/>
              <a:t> = two species in same place want same lifestyle/resource</a:t>
            </a:r>
          </a:p>
          <a:p>
            <a:pPr eaLnBrk="1" hangingPunct="1"/>
            <a:endParaRPr lang="en-US" sz="3000" dirty="0" smtClean="0"/>
          </a:p>
          <a:p>
            <a:pPr eaLnBrk="1" hangingPunct="1"/>
            <a:r>
              <a:rPr lang="en-US" sz="3000" b="1" dirty="0" smtClean="0"/>
              <a:t>niche </a:t>
            </a:r>
            <a:r>
              <a:rPr lang="en-US" sz="3000" dirty="0" smtClean="0"/>
              <a:t>= resources and conditions needed for a lifestyle (job)</a:t>
            </a:r>
          </a:p>
          <a:p>
            <a:pPr eaLnBrk="1" hangingPunct="1"/>
            <a:endParaRPr lang="en-US" sz="3000" dirty="0" smtClean="0"/>
          </a:p>
          <a:p>
            <a:pPr eaLnBrk="1" hangingPunct="1"/>
            <a:r>
              <a:rPr lang="en-US" sz="2800" b="1" dirty="0" smtClean="0"/>
              <a:t>Competitive </a:t>
            </a:r>
            <a:r>
              <a:rPr lang="en-US" sz="2800" b="1" dirty="0" smtClean="0">
                <a:solidFill>
                  <a:srgbClr val="FF0000"/>
                </a:solidFill>
              </a:rPr>
              <a:t>exclusion</a:t>
            </a:r>
            <a:r>
              <a:rPr lang="en-US" sz="2800" dirty="0" smtClean="0"/>
              <a:t> = winning species stays.  Looser moves away or dies out  (looser is </a:t>
            </a:r>
            <a:r>
              <a:rPr lang="en-US" sz="2800" dirty="0" smtClean="0">
                <a:solidFill>
                  <a:srgbClr val="FF0000"/>
                </a:solidFill>
              </a:rPr>
              <a:t>excluded </a:t>
            </a:r>
            <a:r>
              <a:rPr lang="en-US" sz="2800" dirty="0" smtClean="0"/>
              <a:t>from the niche)</a:t>
            </a:r>
          </a:p>
          <a:p>
            <a:pPr eaLnBrk="1" hangingPunct="1"/>
            <a:endParaRPr lang="en-US" sz="3000" b="1"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r>
              <a:rPr lang="en-US" sz="4000" dirty="0" smtClean="0"/>
              <a:t>Competition (2 more ways)</a:t>
            </a:r>
          </a:p>
        </p:txBody>
      </p:sp>
      <p:sp>
        <p:nvSpPr>
          <p:cNvPr id="44034" name="Content Placeholder 2"/>
          <p:cNvSpPr>
            <a:spLocks noGrp="1"/>
          </p:cNvSpPr>
          <p:nvPr>
            <p:ph idx="1"/>
          </p:nvPr>
        </p:nvSpPr>
        <p:spPr/>
        <p:txBody>
          <a:bodyPr/>
          <a:lstStyle/>
          <a:p>
            <a:pPr eaLnBrk="1" hangingPunct="1"/>
            <a:r>
              <a:rPr lang="en-US" dirty="0" smtClean="0"/>
              <a:t> Interference = keep other species away from resource</a:t>
            </a:r>
          </a:p>
          <a:p>
            <a:pPr eaLnBrk="1" hangingPunct="1"/>
            <a:endParaRPr lang="en-US" dirty="0" smtClean="0"/>
          </a:p>
          <a:p>
            <a:pPr eaLnBrk="1" hangingPunct="1"/>
            <a:r>
              <a:rPr lang="en-US" dirty="0" smtClean="0"/>
              <a:t>Try to use more of resource than other species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86"/>
            <a:ext cx="8229600" cy="1143000"/>
          </a:xfrm>
        </p:spPr>
        <p:txBody>
          <a:bodyPr rtlCol="0">
            <a:normAutofit/>
          </a:bodyPr>
          <a:lstStyle/>
          <a:p>
            <a:pPr eaLnBrk="1" fontAlgn="auto" hangingPunct="1">
              <a:spcAft>
                <a:spcPts val="0"/>
              </a:spcAft>
              <a:defRPr/>
            </a:pPr>
            <a:r>
              <a:rPr lang="en-US" b="1" dirty="0" smtClean="0"/>
              <a:t>Niche partitioning </a:t>
            </a:r>
            <a:endParaRPr lang="en-US" dirty="0"/>
          </a:p>
        </p:txBody>
      </p:sp>
      <p:sp>
        <p:nvSpPr>
          <p:cNvPr id="45058" name="Content Placeholder 2"/>
          <p:cNvSpPr>
            <a:spLocks noGrp="1"/>
          </p:cNvSpPr>
          <p:nvPr>
            <p:ph idx="1"/>
          </p:nvPr>
        </p:nvSpPr>
        <p:spPr>
          <a:xfrm>
            <a:off x="457200" y="970669"/>
            <a:ext cx="8229600" cy="1111348"/>
          </a:xfrm>
        </p:spPr>
        <p:txBody>
          <a:bodyPr/>
          <a:lstStyle/>
          <a:p>
            <a:pPr eaLnBrk="1" hangingPunct="1"/>
            <a:r>
              <a:rPr lang="en-US" dirty="0" smtClean="0"/>
              <a:t>Reduce competition by using niche in different way.  (loser finds a way to not be chased off)</a:t>
            </a:r>
          </a:p>
          <a:p>
            <a:pPr eaLnBrk="1" hangingPunct="1"/>
            <a:endParaRPr lang="en-US" b="1" dirty="0" smtClean="0"/>
          </a:p>
        </p:txBody>
      </p:sp>
      <p:pic>
        <p:nvPicPr>
          <p:cNvPr id="51204" name="Picture 4" descr="http://zoology.muohio.edu/oris/cunn06/graphics/cunningham06es_s/ch04/others/fig4_07.jpg"/>
          <p:cNvPicPr>
            <a:picLocks noChangeAspect="1" noChangeArrowheads="1"/>
          </p:cNvPicPr>
          <p:nvPr/>
        </p:nvPicPr>
        <p:blipFill>
          <a:blip r:embed="rId2"/>
          <a:srcRect/>
          <a:stretch>
            <a:fillRect/>
          </a:stretch>
        </p:blipFill>
        <p:spPr bwMode="auto">
          <a:xfrm>
            <a:off x="4952889" y="3080825"/>
            <a:ext cx="4056184" cy="3045338"/>
          </a:xfrm>
          <a:prstGeom prst="rect">
            <a:avLst/>
          </a:prstGeom>
          <a:noFill/>
        </p:spPr>
      </p:pic>
      <p:pic>
        <p:nvPicPr>
          <p:cNvPr id="51206" name="Picture 6" descr="http://1.bp.blogspot.com/-fu9Qu0xXPko/TouV4vBBecI/AAAAAAAAEcs/x1g4Iy6zsRo/s1600/niche%2Bpartitioning%2Bin%2Banolis%2Blizards.jpg"/>
          <p:cNvPicPr>
            <a:picLocks noChangeAspect="1" noChangeArrowheads="1"/>
          </p:cNvPicPr>
          <p:nvPr/>
        </p:nvPicPr>
        <p:blipFill>
          <a:blip r:embed="rId3"/>
          <a:srcRect/>
          <a:stretch>
            <a:fillRect/>
          </a:stretch>
        </p:blipFill>
        <p:spPr bwMode="auto">
          <a:xfrm>
            <a:off x="457200" y="2082017"/>
            <a:ext cx="4495689" cy="4554732"/>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gure_21_05"/>
          <p:cNvPicPr>
            <a:picLocks noChangeAspect="1" noChangeArrowheads="1"/>
          </p:cNvPicPr>
          <p:nvPr/>
        </p:nvPicPr>
        <p:blipFill>
          <a:blip r:embed="rId3"/>
          <a:srcRect t="9462" b="6763"/>
          <a:stretch>
            <a:fillRect/>
          </a:stretch>
        </p:blipFill>
        <p:spPr bwMode="auto">
          <a:xfrm>
            <a:off x="2501660" y="2415396"/>
            <a:ext cx="6334365" cy="3692106"/>
          </a:xfrm>
          <a:prstGeom prst="rect">
            <a:avLst/>
          </a:prstGeom>
          <a:noFill/>
          <a:ln w="9525">
            <a:noFill/>
            <a:miter lim="800000"/>
            <a:headEnd/>
            <a:tailEnd/>
          </a:ln>
          <a:effectLst/>
        </p:spPr>
      </p:pic>
      <p:sp>
        <p:nvSpPr>
          <p:cNvPr id="3" name="Content Placeholder 2"/>
          <p:cNvSpPr txBox="1">
            <a:spLocks/>
          </p:cNvSpPr>
          <p:nvPr/>
        </p:nvSpPr>
        <p:spPr>
          <a:xfrm>
            <a:off x="457200" y="1143000"/>
            <a:ext cx="8229600" cy="4525963"/>
          </a:xfrm>
          <a:prstGeom prst="rect">
            <a:avLst/>
          </a:prstGeom>
        </p:spPr>
        <p:txBody>
          <a:bodyPr/>
          <a:lstStyle/>
          <a:p>
            <a:pPr marL="342900" marR="0" lvl="0" indent="-342900" algn="l" defTabSz="457200" rtl="0" eaLnBrk="1" fontAlgn="base" latinLnBrk="0" hangingPunct="1">
              <a:lnSpc>
                <a:spcPct val="9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Mountains often produce a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rain shadow effect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in which little precipitation falls on the side of the mountain that faces away from the prevailing winds</a:t>
            </a: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figure_23_12"/>
          <p:cNvPicPr>
            <a:picLocks noChangeAspect="1" noChangeArrowheads="1"/>
          </p:cNvPicPr>
          <p:nvPr/>
        </p:nvPicPr>
        <p:blipFill>
          <a:blip r:embed="rId3"/>
          <a:srcRect t="8886" b="6083"/>
          <a:stretch>
            <a:fillRect/>
          </a:stretch>
        </p:blipFill>
        <p:spPr bwMode="auto">
          <a:xfrm>
            <a:off x="584200" y="787791"/>
            <a:ext cx="7983538" cy="54723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0" y="274638"/>
            <a:ext cx="9144000" cy="935183"/>
          </a:xfrm>
        </p:spPr>
        <p:txBody>
          <a:bodyPr/>
          <a:lstStyle/>
          <a:p>
            <a:pPr eaLnBrk="1" hangingPunct="1"/>
            <a:r>
              <a:rPr lang="en-US" sz="4000" dirty="0" smtClean="0"/>
              <a:t>Consumers can cause natural selection</a:t>
            </a:r>
            <a:br>
              <a:rPr lang="en-US" sz="4000" dirty="0" smtClean="0"/>
            </a:br>
            <a:endParaRPr lang="en-US" sz="4000" dirty="0" smtClean="0"/>
          </a:p>
        </p:txBody>
      </p:sp>
      <p:sp>
        <p:nvSpPr>
          <p:cNvPr id="32770" name="Content Placeholder 2"/>
          <p:cNvSpPr>
            <a:spLocks noGrp="1"/>
          </p:cNvSpPr>
          <p:nvPr>
            <p:ph idx="1"/>
          </p:nvPr>
        </p:nvSpPr>
        <p:spPr>
          <a:xfrm>
            <a:off x="457200" y="1012874"/>
            <a:ext cx="8229600" cy="4959350"/>
          </a:xfrm>
        </p:spPr>
        <p:txBody>
          <a:bodyPr/>
          <a:lstStyle/>
          <a:p>
            <a:pPr eaLnBrk="1" hangingPunct="1">
              <a:buNone/>
            </a:pPr>
            <a:r>
              <a:rPr lang="en-US" dirty="0" smtClean="0"/>
              <a:t>Traits that help you not get eaten are passed on</a:t>
            </a:r>
          </a:p>
          <a:p>
            <a:pPr eaLnBrk="1" hangingPunct="1"/>
            <a:endParaRPr lang="en-US" sz="2000" dirty="0" smtClean="0"/>
          </a:p>
          <a:p>
            <a:pPr eaLnBrk="1" hangingPunct="1">
              <a:buNone/>
            </a:pPr>
            <a:r>
              <a:rPr lang="en-US" b="1" dirty="0" smtClean="0"/>
              <a:t>Induced defenses </a:t>
            </a:r>
            <a:r>
              <a:rPr lang="en-US" dirty="0" smtClean="0"/>
              <a:t>= plants attacked by herbivores (spines, chemicals)</a:t>
            </a:r>
          </a:p>
          <a:p>
            <a:pPr eaLnBrk="1" hangingPunct="1">
              <a:buNone/>
            </a:pPr>
            <a:endParaRPr lang="en-US" dirty="0" smtClean="0"/>
          </a:p>
        </p:txBody>
      </p:sp>
      <p:pic>
        <p:nvPicPr>
          <p:cNvPr id="73730" name="Picture 2" descr="http://africansafaris.com/blogdirectory/blogdirectory/wp-content/uploads/2011/11/giraffe1-1024x768.jpg"/>
          <p:cNvPicPr>
            <a:picLocks noChangeAspect="1" noChangeArrowheads="1"/>
          </p:cNvPicPr>
          <p:nvPr/>
        </p:nvPicPr>
        <p:blipFill>
          <a:blip r:embed="rId2"/>
          <a:srcRect/>
          <a:stretch>
            <a:fillRect/>
          </a:stretch>
        </p:blipFill>
        <p:spPr bwMode="auto">
          <a:xfrm>
            <a:off x="2045605" y="2985734"/>
            <a:ext cx="4732263" cy="3549197"/>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gure_23_07"/>
          <p:cNvPicPr>
            <a:picLocks noChangeAspect="1" noChangeArrowheads="1"/>
          </p:cNvPicPr>
          <p:nvPr/>
        </p:nvPicPr>
        <p:blipFill>
          <a:blip r:embed="rId3"/>
          <a:srcRect/>
          <a:stretch>
            <a:fillRect/>
          </a:stretch>
        </p:blipFill>
        <p:spPr bwMode="auto">
          <a:xfrm>
            <a:off x="1079500" y="215900"/>
            <a:ext cx="6983413" cy="643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Other Defensive Adaptations</a:t>
            </a:r>
          </a:p>
        </p:txBody>
      </p:sp>
      <p:sp>
        <p:nvSpPr>
          <p:cNvPr id="22530" name="Content Placeholder 2"/>
          <p:cNvSpPr>
            <a:spLocks noGrp="1"/>
          </p:cNvSpPr>
          <p:nvPr>
            <p:ph idx="1"/>
          </p:nvPr>
        </p:nvSpPr>
        <p:spPr>
          <a:xfrm>
            <a:off x="457200" y="1237957"/>
            <a:ext cx="8229600" cy="4525963"/>
          </a:xfrm>
        </p:spPr>
        <p:txBody>
          <a:bodyPr/>
          <a:lstStyle/>
          <a:p>
            <a:pPr eaLnBrk="1" hangingPunct="1">
              <a:lnSpc>
                <a:spcPct val="90000"/>
              </a:lnSpc>
              <a:buNone/>
            </a:pPr>
            <a:r>
              <a:rPr lang="en-US" dirty="0" smtClean="0"/>
              <a:t>Cryptic coloration &amp; Camouflage</a:t>
            </a:r>
          </a:p>
          <a:p>
            <a:pPr eaLnBrk="1" hangingPunct="1">
              <a:lnSpc>
                <a:spcPct val="90000"/>
              </a:lnSpc>
              <a:buNone/>
            </a:pPr>
            <a:endParaRPr lang="en-US" sz="2000" dirty="0" smtClean="0"/>
          </a:p>
          <a:p>
            <a:pPr eaLnBrk="1" hangingPunct="1">
              <a:lnSpc>
                <a:spcPct val="90000"/>
              </a:lnSpc>
              <a:buNone/>
            </a:pPr>
            <a:r>
              <a:rPr lang="en-US" dirty="0" smtClean="0"/>
              <a:t>Warning Coloration</a:t>
            </a:r>
          </a:p>
          <a:p>
            <a:pPr eaLnBrk="1" hangingPunct="1">
              <a:lnSpc>
                <a:spcPct val="90000"/>
              </a:lnSpc>
              <a:buNone/>
            </a:pPr>
            <a:endParaRPr lang="en-US" sz="2000" dirty="0" smtClean="0"/>
          </a:p>
          <a:p>
            <a:pPr eaLnBrk="1" hangingPunct="1">
              <a:lnSpc>
                <a:spcPct val="90000"/>
              </a:lnSpc>
              <a:buNone/>
            </a:pPr>
            <a:r>
              <a:rPr lang="en-US" dirty="0" smtClean="0"/>
              <a:t>Mimicry</a:t>
            </a:r>
          </a:p>
          <a:p>
            <a:pPr eaLnBrk="1" hangingPunct="1">
              <a:lnSpc>
                <a:spcPct val="90000"/>
              </a:lnSpc>
              <a:buNone/>
            </a:pPr>
            <a:r>
              <a:rPr lang="en-US" dirty="0" smtClean="0"/>
              <a:t>			</a:t>
            </a:r>
            <a:r>
              <a:rPr lang="en-US" dirty="0" err="1" smtClean="0"/>
              <a:t>Batsian</a:t>
            </a:r>
            <a:endParaRPr lang="en-US" dirty="0" smtClean="0"/>
          </a:p>
          <a:p>
            <a:pPr eaLnBrk="1" hangingPunct="1">
              <a:lnSpc>
                <a:spcPct val="90000"/>
              </a:lnSpc>
              <a:buNone/>
            </a:pPr>
            <a:r>
              <a:rPr lang="en-US" dirty="0" smtClean="0"/>
              <a:t>			</a:t>
            </a:r>
            <a:r>
              <a:rPr lang="en-US" dirty="0" err="1" smtClean="0"/>
              <a:t>Muellarian</a:t>
            </a:r>
            <a:endParaRPr lang="en-US" dirty="0" smtClean="0"/>
          </a:p>
          <a:p>
            <a:pPr eaLnBrk="1" hangingPunct="1">
              <a:lnSpc>
                <a:spcPct val="90000"/>
              </a:lnSpc>
              <a:buNone/>
            </a:pPr>
            <a:endParaRPr lang="en-US" sz="2000" dirty="0" smtClean="0"/>
          </a:p>
          <a:p>
            <a:pPr eaLnBrk="1" hangingPunct="1">
              <a:lnSpc>
                <a:spcPct val="90000"/>
              </a:lnSpc>
              <a:buNone/>
            </a:pPr>
            <a:r>
              <a:rPr lang="en-US" dirty="0" smtClean="0"/>
              <a:t>Cooperation</a:t>
            </a:r>
          </a:p>
          <a:p>
            <a:pPr eaLnBrk="1" hangingPunct="1">
              <a:lnSpc>
                <a:spcPct val="90000"/>
              </a:lnSpc>
              <a:buNone/>
            </a:pPr>
            <a:endParaRPr lang="en-U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sz="4000" dirty="0" smtClean="0"/>
              <a:t>Defensive Adaptations: </a:t>
            </a:r>
            <a:r>
              <a:rPr lang="en-US" sz="4000" dirty="0" err="1" smtClean="0"/>
              <a:t>camoflauge</a:t>
            </a:r>
            <a:endParaRPr lang="en-US" sz="4000" dirty="0" smtClean="0"/>
          </a:p>
        </p:txBody>
      </p:sp>
      <p:sp>
        <p:nvSpPr>
          <p:cNvPr id="22530" name="Content Placeholder 2"/>
          <p:cNvSpPr>
            <a:spLocks noGrp="1"/>
          </p:cNvSpPr>
          <p:nvPr>
            <p:ph idx="1"/>
          </p:nvPr>
        </p:nvSpPr>
        <p:spPr>
          <a:xfrm>
            <a:off x="457200" y="1237957"/>
            <a:ext cx="8229600" cy="956603"/>
          </a:xfrm>
        </p:spPr>
        <p:txBody>
          <a:bodyPr/>
          <a:lstStyle/>
          <a:p>
            <a:pPr eaLnBrk="1" hangingPunct="1">
              <a:lnSpc>
                <a:spcPct val="90000"/>
              </a:lnSpc>
              <a:buNone/>
            </a:pPr>
            <a:endParaRPr lang="en-US" dirty="0" smtClean="0"/>
          </a:p>
          <a:p>
            <a:pPr eaLnBrk="1" hangingPunct="1">
              <a:lnSpc>
                <a:spcPct val="90000"/>
              </a:lnSpc>
              <a:buNone/>
            </a:pPr>
            <a:endParaRPr lang="en-US" dirty="0" smtClean="0"/>
          </a:p>
          <a:p>
            <a:pPr eaLnBrk="1" hangingPunct="1">
              <a:lnSpc>
                <a:spcPct val="90000"/>
              </a:lnSpc>
              <a:buNone/>
            </a:pPr>
            <a:endParaRPr lang="en-US" dirty="0" smtClean="0"/>
          </a:p>
        </p:txBody>
      </p:sp>
      <p:pic>
        <p:nvPicPr>
          <p:cNvPr id="168962" name="Picture 2" descr="https://lh3.googleusercontent.com/-oms2ec8y2ys/TAvHr3W0UOI/AAAAAAAABis/pekVouNePEc/s720/P4140204.jpg"/>
          <p:cNvPicPr>
            <a:picLocks noChangeAspect="1" noChangeArrowheads="1"/>
          </p:cNvPicPr>
          <p:nvPr/>
        </p:nvPicPr>
        <p:blipFill>
          <a:blip r:embed="rId2"/>
          <a:srcRect/>
          <a:stretch>
            <a:fillRect/>
          </a:stretch>
        </p:blipFill>
        <p:spPr bwMode="auto">
          <a:xfrm>
            <a:off x="155576" y="4206870"/>
            <a:ext cx="3727108" cy="2484739"/>
          </a:xfrm>
          <a:prstGeom prst="rect">
            <a:avLst/>
          </a:prstGeom>
          <a:noFill/>
        </p:spPr>
      </p:pic>
      <p:pic>
        <p:nvPicPr>
          <p:cNvPr id="168964" name="Picture 4" descr="File:Leafy Seadragon Phycodurus eques 2500px PLW edit.jpg"/>
          <p:cNvPicPr>
            <a:picLocks noChangeAspect="1" noChangeArrowheads="1"/>
          </p:cNvPicPr>
          <p:nvPr/>
        </p:nvPicPr>
        <p:blipFill>
          <a:blip r:embed="rId3"/>
          <a:srcRect/>
          <a:stretch>
            <a:fillRect/>
          </a:stretch>
        </p:blipFill>
        <p:spPr bwMode="auto">
          <a:xfrm>
            <a:off x="155576" y="2049111"/>
            <a:ext cx="4335356" cy="2232709"/>
          </a:xfrm>
          <a:prstGeom prst="rect">
            <a:avLst/>
          </a:prstGeom>
          <a:noFill/>
        </p:spPr>
      </p:pic>
      <p:pic>
        <p:nvPicPr>
          <p:cNvPr id="168966" name="Picture 6" descr="File:Phyllium bilobatum, male larva.jpg"/>
          <p:cNvPicPr>
            <a:picLocks noChangeAspect="1" noChangeArrowheads="1"/>
          </p:cNvPicPr>
          <p:nvPr/>
        </p:nvPicPr>
        <p:blipFill>
          <a:blip r:embed="rId4"/>
          <a:srcRect/>
          <a:stretch>
            <a:fillRect/>
          </a:stretch>
        </p:blipFill>
        <p:spPr bwMode="auto">
          <a:xfrm>
            <a:off x="3882684" y="4281820"/>
            <a:ext cx="1988770" cy="2339729"/>
          </a:xfrm>
          <a:prstGeom prst="rect">
            <a:avLst/>
          </a:prstGeom>
          <a:noFill/>
        </p:spPr>
      </p:pic>
      <p:pic>
        <p:nvPicPr>
          <p:cNvPr id="168968" name="Picture 8" descr="http://www.painetworks.com/photos/fr/fr2269.JPG"/>
          <p:cNvPicPr>
            <a:picLocks noChangeAspect="1" noChangeArrowheads="1"/>
          </p:cNvPicPr>
          <p:nvPr/>
        </p:nvPicPr>
        <p:blipFill>
          <a:blip r:embed="rId5"/>
          <a:srcRect/>
          <a:stretch>
            <a:fillRect/>
          </a:stretch>
        </p:blipFill>
        <p:spPr bwMode="auto">
          <a:xfrm>
            <a:off x="5871454" y="4281820"/>
            <a:ext cx="3002622" cy="2009568"/>
          </a:xfrm>
          <a:prstGeom prst="rect">
            <a:avLst/>
          </a:prstGeom>
          <a:noFill/>
        </p:spPr>
      </p:pic>
      <p:sp>
        <p:nvSpPr>
          <p:cNvPr id="9" name="Title 1"/>
          <p:cNvSpPr txBox="1">
            <a:spLocks/>
          </p:cNvSpPr>
          <p:nvPr/>
        </p:nvSpPr>
        <p:spPr bwMode="auto">
          <a:xfrm>
            <a:off x="4490932" y="2194560"/>
            <a:ext cx="4445391"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000" dirty="0" smtClean="0">
                <a:latin typeface="+mj-lt"/>
                <a:ea typeface="+mj-ea"/>
                <a:cs typeface="+mj-cs"/>
              </a:rPr>
              <a:t>Trying not to be</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4000" dirty="0" smtClean="0">
                <a:latin typeface="+mj-lt"/>
                <a:ea typeface="+mj-ea"/>
                <a:cs typeface="+mj-cs"/>
              </a:rPr>
              <a:t>Seen by predators </a:t>
            </a:r>
            <a:endParaRPr kumimoji="0" lang="en-US" sz="4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0" y="274638"/>
            <a:ext cx="9144000" cy="935183"/>
          </a:xfrm>
        </p:spPr>
        <p:txBody>
          <a:bodyPr/>
          <a:lstStyle/>
          <a:p>
            <a:pPr eaLnBrk="1" hangingPunct="1"/>
            <a:r>
              <a:rPr lang="en-US" sz="4000" dirty="0" smtClean="0"/>
              <a:t>Defensive Adaptations: warning coloration</a:t>
            </a:r>
          </a:p>
        </p:txBody>
      </p:sp>
      <p:sp>
        <p:nvSpPr>
          <p:cNvPr id="32770" name="Content Placeholder 2"/>
          <p:cNvSpPr>
            <a:spLocks noGrp="1"/>
          </p:cNvSpPr>
          <p:nvPr>
            <p:ph idx="1"/>
          </p:nvPr>
        </p:nvSpPr>
        <p:spPr>
          <a:xfrm>
            <a:off x="457200" y="1012874"/>
            <a:ext cx="8229600" cy="4959350"/>
          </a:xfrm>
        </p:spPr>
        <p:txBody>
          <a:bodyPr/>
          <a:lstStyle/>
          <a:p>
            <a:pPr eaLnBrk="1" hangingPunct="1">
              <a:buNone/>
            </a:pPr>
            <a:endParaRPr lang="en-US" sz="1600" dirty="0" smtClean="0"/>
          </a:p>
          <a:p>
            <a:pPr eaLnBrk="1" hangingPunct="1">
              <a:buNone/>
            </a:pPr>
            <a:r>
              <a:rPr lang="en-US" dirty="0" smtClean="0"/>
              <a:t>Traits that help you not get eaten are passed on</a:t>
            </a:r>
          </a:p>
          <a:p>
            <a:pPr eaLnBrk="1" hangingPunct="1">
              <a:buNone/>
            </a:pPr>
            <a:endParaRPr lang="en-US" sz="2000" dirty="0" smtClean="0"/>
          </a:p>
          <a:p>
            <a:pPr eaLnBrk="1" hangingPunct="1"/>
            <a:r>
              <a:rPr lang="en-US" b="1" dirty="0" smtClean="0"/>
              <a:t>Warning coloration</a:t>
            </a:r>
            <a:r>
              <a:rPr lang="en-US" dirty="0" smtClean="0"/>
              <a:t> = “you’ll regret it if you eat me or bother me”</a:t>
            </a:r>
          </a:p>
          <a:p>
            <a:pPr eaLnBrk="1" hangingPunct="1"/>
            <a:endParaRPr lang="en-US" dirty="0" smtClean="0"/>
          </a:p>
          <a:p>
            <a:pPr eaLnBrk="1" hangingPunct="1">
              <a:buNone/>
            </a:pPr>
            <a:r>
              <a:rPr lang="en-US" dirty="0" smtClean="0"/>
              <a:t>				</a:t>
            </a:r>
          </a:p>
        </p:txBody>
      </p:sp>
      <p:pic>
        <p:nvPicPr>
          <p:cNvPr id="4" name="Picture 2" descr="figure_23_08a"/>
          <p:cNvPicPr>
            <a:picLocks noChangeAspect="1" noChangeArrowheads="1"/>
          </p:cNvPicPr>
          <p:nvPr/>
        </p:nvPicPr>
        <p:blipFill>
          <a:blip r:embed="rId2"/>
          <a:srcRect t="22439" b="6520"/>
          <a:stretch>
            <a:fillRect/>
          </a:stretch>
        </p:blipFill>
        <p:spPr bwMode="auto">
          <a:xfrm>
            <a:off x="4022359" y="3296334"/>
            <a:ext cx="4453426" cy="2935653"/>
          </a:xfrm>
          <a:prstGeom prst="rect">
            <a:avLst/>
          </a:prstGeom>
          <a:noFill/>
          <a:ln w="9525">
            <a:noFill/>
            <a:miter lim="800000"/>
            <a:headEnd/>
            <a:tailEnd/>
          </a:ln>
          <a:effectLst/>
        </p:spPr>
      </p:pic>
      <p:pic>
        <p:nvPicPr>
          <p:cNvPr id="66562" name="Picture 2" descr="http://www.dendroworld.co.uk/FAQ/pics/leuc.jpg"/>
          <p:cNvPicPr>
            <a:picLocks noChangeAspect="1" noChangeArrowheads="1"/>
          </p:cNvPicPr>
          <p:nvPr/>
        </p:nvPicPr>
        <p:blipFill>
          <a:blip r:embed="rId3"/>
          <a:srcRect/>
          <a:stretch>
            <a:fillRect/>
          </a:stretch>
        </p:blipFill>
        <p:spPr bwMode="auto">
          <a:xfrm>
            <a:off x="872539" y="3296334"/>
            <a:ext cx="3149820" cy="2968707"/>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0"/>
            <a:ext cx="8229600" cy="1069145"/>
          </a:xfrm>
        </p:spPr>
        <p:txBody>
          <a:bodyPr/>
          <a:lstStyle/>
          <a:p>
            <a:pPr eaLnBrk="1" hangingPunct="1"/>
            <a:r>
              <a:rPr lang="en-US" sz="4000" dirty="0" smtClean="0"/>
              <a:t>Defensive Adaptations: Mimicry</a:t>
            </a:r>
          </a:p>
        </p:txBody>
      </p:sp>
      <p:sp>
        <p:nvSpPr>
          <p:cNvPr id="34818" name="Content Placeholder 2"/>
          <p:cNvSpPr>
            <a:spLocks noGrp="1"/>
          </p:cNvSpPr>
          <p:nvPr>
            <p:ph idx="1"/>
          </p:nvPr>
        </p:nvSpPr>
        <p:spPr>
          <a:xfrm>
            <a:off x="457200" y="1069145"/>
            <a:ext cx="8229600" cy="5345723"/>
          </a:xfrm>
        </p:spPr>
        <p:txBody>
          <a:bodyPr/>
          <a:lstStyle/>
          <a:p>
            <a:pPr eaLnBrk="1" hangingPunct="1">
              <a:buNone/>
            </a:pPr>
            <a:r>
              <a:rPr lang="en-US" b="1" dirty="0" smtClean="0"/>
              <a:t>Mimicry </a:t>
            </a:r>
            <a:r>
              <a:rPr lang="en-US" dirty="0" smtClean="0"/>
              <a:t>= looking like something else</a:t>
            </a:r>
          </a:p>
          <a:p>
            <a:pPr eaLnBrk="1" hangingPunct="1">
              <a:buNone/>
            </a:pPr>
            <a:r>
              <a:rPr lang="en-US" dirty="0" smtClean="0"/>
              <a:t>		</a:t>
            </a:r>
            <a:r>
              <a:rPr lang="en-US" dirty="0" err="1" smtClean="0">
                <a:solidFill>
                  <a:srgbClr val="FF0000"/>
                </a:solidFill>
              </a:rPr>
              <a:t>M</a:t>
            </a:r>
            <a:r>
              <a:rPr lang="en-US" dirty="0" err="1" smtClean="0"/>
              <a:t>uellerian</a:t>
            </a:r>
            <a:r>
              <a:rPr lang="en-US" dirty="0" smtClean="0"/>
              <a:t> Mimicry = </a:t>
            </a:r>
            <a:r>
              <a:rPr lang="en-US" dirty="0" smtClean="0">
                <a:solidFill>
                  <a:srgbClr val="FF0000"/>
                </a:solidFill>
              </a:rPr>
              <a:t>M</a:t>
            </a:r>
            <a:r>
              <a:rPr lang="en-US" dirty="0" smtClean="0"/>
              <a:t>ember of group you </a:t>
            </a:r>
          </a:p>
          <a:p>
            <a:pPr eaLnBrk="1" hangingPunct="1">
              <a:buNone/>
            </a:pPr>
            <a:r>
              <a:rPr lang="en-US" dirty="0" smtClean="0"/>
              <a:t>										should avoid</a:t>
            </a:r>
          </a:p>
          <a:p>
            <a:pPr eaLnBrk="1" hangingPunct="1">
              <a:buNone/>
            </a:pPr>
            <a:endParaRPr lang="en-US" dirty="0" smtClean="0"/>
          </a:p>
          <a:p>
            <a:pPr eaLnBrk="1" hangingPunct="1">
              <a:buNone/>
            </a:pPr>
            <a:r>
              <a:rPr lang="en-US" dirty="0" smtClean="0"/>
              <a:t>	</a:t>
            </a:r>
            <a:r>
              <a:rPr lang="en-US" dirty="0" smtClean="0">
                <a:solidFill>
                  <a:srgbClr val="FF0000"/>
                </a:solidFill>
              </a:rPr>
              <a:t>B</a:t>
            </a:r>
            <a:r>
              <a:rPr lang="en-US" dirty="0" smtClean="0"/>
              <a:t>astian Mimicry = </a:t>
            </a:r>
            <a:r>
              <a:rPr lang="en-US" dirty="0" smtClean="0">
                <a:solidFill>
                  <a:srgbClr val="FF0000"/>
                </a:solidFill>
              </a:rPr>
              <a:t>B</a:t>
            </a:r>
            <a:r>
              <a:rPr lang="en-US" dirty="0" smtClean="0"/>
              <a:t>luffing.  Look like you are a </a:t>
            </a:r>
          </a:p>
          <a:p>
            <a:pPr eaLnBrk="1" hangingPunct="1">
              <a:buNone/>
            </a:pPr>
            <a:r>
              <a:rPr lang="en-US" dirty="0" smtClean="0"/>
              <a:t>								  member of a group to avoid</a:t>
            </a:r>
          </a:p>
          <a:p>
            <a:pPr eaLnBrk="1" hangingPunct="1">
              <a:buNone/>
            </a:pPr>
            <a:endParaRPr lang="en-US" dirty="0" smtClean="0"/>
          </a:p>
          <a:p>
            <a:pPr eaLnBrk="1" hangingPunct="1">
              <a:buNone/>
            </a:pPr>
            <a:r>
              <a:rPr lang="en-US" dirty="0" smtClean="0"/>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0"/>
            <a:ext cx="8229600" cy="1069145"/>
          </a:xfrm>
        </p:spPr>
        <p:txBody>
          <a:bodyPr/>
          <a:lstStyle/>
          <a:p>
            <a:pPr eaLnBrk="1" hangingPunct="1"/>
            <a:r>
              <a:rPr lang="en-US" sz="4000" dirty="0" err="1" smtClean="0"/>
              <a:t>Mullerian</a:t>
            </a:r>
            <a:r>
              <a:rPr lang="en-US" sz="4000" dirty="0" smtClean="0"/>
              <a:t> Mimicry: Member of group</a:t>
            </a:r>
          </a:p>
        </p:txBody>
      </p:sp>
      <p:sp>
        <p:nvSpPr>
          <p:cNvPr id="34818" name="Content Placeholder 2"/>
          <p:cNvSpPr>
            <a:spLocks noGrp="1"/>
          </p:cNvSpPr>
          <p:nvPr>
            <p:ph idx="1"/>
          </p:nvPr>
        </p:nvSpPr>
        <p:spPr>
          <a:xfrm>
            <a:off x="5120640" y="1069145"/>
            <a:ext cx="3566160" cy="5192737"/>
          </a:xfrm>
        </p:spPr>
        <p:txBody>
          <a:bodyPr/>
          <a:lstStyle/>
          <a:p>
            <a:pPr eaLnBrk="1" hangingPunct="1">
              <a:buNone/>
            </a:pPr>
            <a:r>
              <a:rPr lang="en-US" dirty="0" smtClean="0"/>
              <a:t>Insects  with “gang colors” </a:t>
            </a:r>
          </a:p>
          <a:p>
            <a:pPr eaLnBrk="1" hangingPunct="1">
              <a:buNone/>
            </a:pPr>
            <a:endParaRPr lang="en-US" dirty="0" smtClean="0"/>
          </a:p>
          <a:p>
            <a:pPr eaLnBrk="1" hangingPunct="1">
              <a:buNone/>
            </a:pPr>
            <a:r>
              <a:rPr lang="en-US" dirty="0" smtClean="0"/>
              <a:t>Black and yellow stripes mean</a:t>
            </a:r>
          </a:p>
          <a:p>
            <a:pPr eaLnBrk="1" hangingPunct="1">
              <a:buNone/>
            </a:pPr>
            <a:r>
              <a:rPr lang="en-US" dirty="0" smtClean="0"/>
              <a:t>“leave me alone”</a:t>
            </a:r>
          </a:p>
          <a:p>
            <a:pPr eaLnBrk="1" hangingPunct="1">
              <a:buNone/>
            </a:pPr>
            <a:endParaRPr lang="en-US" dirty="0" smtClean="0"/>
          </a:p>
          <a:p>
            <a:pPr eaLnBrk="1" hangingPunct="1">
              <a:buNone/>
            </a:pPr>
            <a:r>
              <a:rPr lang="en-US" dirty="0" smtClean="0">
                <a:solidFill>
                  <a:srgbClr val="FF0000"/>
                </a:solidFill>
              </a:rPr>
              <a:t>Shared warning coloration</a:t>
            </a:r>
          </a:p>
        </p:txBody>
      </p:sp>
      <p:pic>
        <p:nvPicPr>
          <p:cNvPr id="1026" name="Picture 2" descr="File:Wasp mimicry.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4215"/>
          <a:stretch/>
        </p:blipFill>
        <p:spPr bwMode="auto">
          <a:xfrm>
            <a:off x="457200" y="787791"/>
            <a:ext cx="4591050" cy="547409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670083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0"/>
            <a:ext cx="8229600" cy="1069145"/>
          </a:xfrm>
        </p:spPr>
        <p:txBody>
          <a:bodyPr/>
          <a:lstStyle/>
          <a:p>
            <a:pPr eaLnBrk="1" hangingPunct="1"/>
            <a:r>
              <a:rPr lang="en-US" sz="4000" dirty="0" err="1" smtClean="0"/>
              <a:t>Batsian</a:t>
            </a:r>
            <a:r>
              <a:rPr lang="en-US" sz="4000" dirty="0" smtClean="0"/>
              <a:t> Mimicry: Bluffing</a:t>
            </a:r>
          </a:p>
        </p:txBody>
      </p:sp>
      <p:sp>
        <p:nvSpPr>
          <p:cNvPr id="34818" name="Content Placeholder 2"/>
          <p:cNvSpPr>
            <a:spLocks noGrp="1"/>
          </p:cNvSpPr>
          <p:nvPr>
            <p:ph idx="1"/>
          </p:nvPr>
        </p:nvSpPr>
        <p:spPr>
          <a:xfrm>
            <a:off x="1252025" y="886265"/>
            <a:ext cx="7434775" cy="1055077"/>
          </a:xfrm>
        </p:spPr>
        <p:txBody>
          <a:bodyPr/>
          <a:lstStyle/>
          <a:p>
            <a:pPr eaLnBrk="1" hangingPunct="1">
              <a:buNone/>
            </a:pPr>
            <a:r>
              <a:rPr lang="en-US" dirty="0" smtClean="0"/>
              <a:t>When a defenseless organism tries to look like one to avoid</a:t>
            </a:r>
          </a:p>
        </p:txBody>
      </p:sp>
      <p:pic>
        <p:nvPicPr>
          <p:cNvPr id="174082" name="Picture 2" descr="http://img.gawkerassets.com/img/185i1lokn4dprpng/original.png"/>
          <p:cNvPicPr>
            <a:picLocks noChangeAspect="1" noChangeArrowheads="1"/>
          </p:cNvPicPr>
          <p:nvPr/>
        </p:nvPicPr>
        <p:blipFill>
          <a:blip r:embed="rId2"/>
          <a:srcRect/>
          <a:stretch>
            <a:fillRect/>
          </a:stretch>
        </p:blipFill>
        <p:spPr bwMode="auto">
          <a:xfrm>
            <a:off x="627183" y="1941342"/>
            <a:ext cx="3950677" cy="4555625"/>
          </a:xfrm>
          <a:prstGeom prst="rect">
            <a:avLst/>
          </a:prstGeom>
          <a:noFill/>
        </p:spPr>
      </p:pic>
      <p:sp>
        <p:nvSpPr>
          <p:cNvPr id="6" name="Rectangle 5"/>
          <p:cNvSpPr/>
          <p:nvPr/>
        </p:nvSpPr>
        <p:spPr>
          <a:xfrm>
            <a:off x="4967856" y="5050301"/>
            <a:ext cx="3718944" cy="369332"/>
          </a:xfrm>
          <a:prstGeom prst="rect">
            <a:avLst/>
          </a:prstGeom>
        </p:spPr>
        <p:txBody>
          <a:bodyPr wrap="square">
            <a:spAutoFit/>
          </a:bodyPr>
          <a:lstStyle/>
          <a:p>
            <a:r>
              <a:rPr lang="en-US" dirty="0" err="1" smtClean="0"/>
              <a:t>Tetraponera</a:t>
            </a:r>
            <a:r>
              <a:rPr lang="en-US" dirty="0" smtClean="0"/>
              <a:t> twig ant (stinging) </a:t>
            </a:r>
            <a:endParaRPr lang="en-US" dirty="0"/>
          </a:p>
        </p:txBody>
      </p:sp>
      <p:sp>
        <p:nvSpPr>
          <p:cNvPr id="7" name="Rectangle 6"/>
          <p:cNvSpPr/>
          <p:nvPr/>
        </p:nvSpPr>
        <p:spPr>
          <a:xfrm>
            <a:off x="4967856" y="2630658"/>
            <a:ext cx="3718944" cy="369332"/>
          </a:xfrm>
          <a:prstGeom prst="rect">
            <a:avLst/>
          </a:prstGeom>
        </p:spPr>
        <p:txBody>
          <a:bodyPr wrap="square">
            <a:spAutoFit/>
          </a:bodyPr>
          <a:lstStyle/>
          <a:p>
            <a:r>
              <a:rPr lang="en-US" dirty="0" smtClean="0"/>
              <a:t>Ugandan jumping spider (tasty)</a:t>
            </a:r>
            <a:endParaRPr lang="en-US" dirty="0"/>
          </a:p>
        </p:txBody>
      </p:sp>
    </p:spTree>
    <p:extLst>
      <p:ext uri="{BB962C8B-B14F-4D97-AF65-F5344CB8AC3E}">
        <p14:creationId xmlns="" xmlns:p14="http://schemas.microsoft.com/office/powerpoint/2010/main" val="30670083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0"/>
            <a:ext cx="8229600" cy="1069145"/>
          </a:xfrm>
        </p:spPr>
        <p:txBody>
          <a:bodyPr/>
          <a:lstStyle/>
          <a:p>
            <a:pPr eaLnBrk="1" hangingPunct="1"/>
            <a:r>
              <a:rPr lang="en-US" sz="4000" dirty="0" err="1" smtClean="0"/>
              <a:t>Batsian</a:t>
            </a:r>
            <a:r>
              <a:rPr lang="en-US" sz="4000" dirty="0" smtClean="0"/>
              <a:t> Mimicry: Bluffing</a:t>
            </a:r>
          </a:p>
        </p:txBody>
      </p:sp>
      <p:sp>
        <p:nvSpPr>
          <p:cNvPr id="34818" name="Content Placeholder 2"/>
          <p:cNvSpPr>
            <a:spLocks noGrp="1"/>
          </p:cNvSpPr>
          <p:nvPr>
            <p:ph idx="1"/>
          </p:nvPr>
        </p:nvSpPr>
        <p:spPr>
          <a:xfrm>
            <a:off x="1252025" y="886265"/>
            <a:ext cx="7434775" cy="1055077"/>
          </a:xfrm>
        </p:spPr>
        <p:txBody>
          <a:bodyPr/>
          <a:lstStyle/>
          <a:p>
            <a:pPr eaLnBrk="1" hangingPunct="1">
              <a:buNone/>
            </a:pPr>
            <a:r>
              <a:rPr lang="en-US" dirty="0" smtClean="0"/>
              <a:t>When a defenseless organism tries to look like one to avoid</a:t>
            </a:r>
          </a:p>
        </p:txBody>
      </p:sp>
      <p:sp>
        <p:nvSpPr>
          <p:cNvPr id="6" name="Rectangle 5"/>
          <p:cNvSpPr/>
          <p:nvPr/>
        </p:nvSpPr>
        <p:spPr>
          <a:xfrm>
            <a:off x="5291413" y="2076660"/>
            <a:ext cx="1629892" cy="369332"/>
          </a:xfrm>
          <a:prstGeom prst="rect">
            <a:avLst/>
          </a:prstGeom>
        </p:spPr>
        <p:txBody>
          <a:bodyPr wrap="square">
            <a:spAutoFit/>
          </a:bodyPr>
          <a:lstStyle/>
          <a:p>
            <a:r>
              <a:rPr lang="en-US" dirty="0" err="1" smtClean="0"/>
              <a:t>Batsian</a:t>
            </a:r>
            <a:r>
              <a:rPr lang="en-US" dirty="0" smtClean="0"/>
              <a:t> Mimic</a:t>
            </a:r>
            <a:endParaRPr lang="en-US" dirty="0"/>
          </a:p>
        </p:txBody>
      </p:sp>
      <p:sp>
        <p:nvSpPr>
          <p:cNvPr id="7" name="Rectangle 6"/>
          <p:cNvSpPr/>
          <p:nvPr/>
        </p:nvSpPr>
        <p:spPr>
          <a:xfrm>
            <a:off x="1493136" y="2076660"/>
            <a:ext cx="2080059" cy="369332"/>
          </a:xfrm>
          <a:prstGeom prst="rect">
            <a:avLst/>
          </a:prstGeom>
        </p:spPr>
        <p:txBody>
          <a:bodyPr wrap="square">
            <a:spAutoFit/>
          </a:bodyPr>
          <a:lstStyle/>
          <a:p>
            <a:r>
              <a:rPr lang="en-US" dirty="0" smtClean="0"/>
              <a:t>Warning coloration</a:t>
            </a:r>
            <a:endParaRPr lang="en-US" dirty="0"/>
          </a:p>
        </p:txBody>
      </p:sp>
      <p:pic>
        <p:nvPicPr>
          <p:cNvPr id="175106" name="Picture 2" descr="http://oakdome.com/k5/lesson-plans/powerpoint/images/camouflage-pics/mimicry/coral-scarlet-kingsnake-large.jpg"/>
          <p:cNvPicPr>
            <a:picLocks noChangeAspect="1" noChangeArrowheads="1"/>
          </p:cNvPicPr>
          <p:nvPr/>
        </p:nvPicPr>
        <p:blipFill>
          <a:blip r:embed="rId2"/>
          <a:srcRect/>
          <a:stretch>
            <a:fillRect/>
          </a:stretch>
        </p:blipFill>
        <p:spPr bwMode="auto">
          <a:xfrm>
            <a:off x="457200" y="2445992"/>
            <a:ext cx="8001695" cy="3693090"/>
          </a:xfrm>
          <a:prstGeom prst="rect">
            <a:avLst/>
          </a:prstGeom>
          <a:noFill/>
        </p:spPr>
      </p:pic>
    </p:spTree>
    <p:extLst>
      <p:ext uri="{BB962C8B-B14F-4D97-AF65-F5344CB8AC3E}">
        <p14:creationId xmlns="" xmlns:p14="http://schemas.microsoft.com/office/powerpoint/2010/main" val="3067008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dirty="0" smtClean="0"/>
              <a:t>Rain Shadow:  Same Island</a:t>
            </a:r>
            <a:endParaRPr lang="en-US" dirty="0"/>
          </a:p>
        </p:txBody>
      </p:sp>
      <p:sp>
        <p:nvSpPr>
          <p:cNvPr id="28674" name="Content Placeholder 2"/>
          <p:cNvSpPr>
            <a:spLocks noGrp="1"/>
          </p:cNvSpPr>
          <p:nvPr>
            <p:ph idx="1"/>
          </p:nvPr>
        </p:nvSpPr>
        <p:spPr>
          <a:xfrm>
            <a:off x="457200" y="1143000"/>
            <a:ext cx="8229600" cy="4525963"/>
          </a:xfrm>
        </p:spPr>
        <p:txBody>
          <a:bodyPr/>
          <a:lstStyle/>
          <a:p>
            <a:pPr eaLnBrk="1" hangingPunct="1">
              <a:lnSpc>
                <a:spcPct val="90000"/>
              </a:lnSpc>
              <a:buNone/>
            </a:pPr>
            <a:endParaRPr lang="en-US" dirty="0" smtClean="0"/>
          </a:p>
          <a:p>
            <a:pPr eaLnBrk="1" hangingPunct="1">
              <a:lnSpc>
                <a:spcPct val="90000"/>
              </a:lnSpc>
              <a:buNone/>
            </a:pPr>
            <a:endParaRPr lang="en-US" dirty="0" smtClean="0"/>
          </a:p>
          <a:p>
            <a:pPr eaLnBrk="1" hangingPunct="1">
              <a:lnSpc>
                <a:spcPct val="90000"/>
              </a:lnSpc>
            </a:pPr>
            <a:endParaRPr lang="en-US" dirty="0" smtClean="0"/>
          </a:p>
        </p:txBody>
      </p:sp>
      <p:pic>
        <p:nvPicPr>
          <p:cNvPr id="1030" name="Picture 6" descr="http://www.climatewatch.noaa.gov/wp-content/uploads/2011/01/CW_hawaii_image_lbl.png"/>
          <p:cNvPicPr>
            <a:picLocks noChangeAspect="1" noChangeArrowheads="1"/>
          </p:cNvPicPr>
          <p:nvPr/>
        </p:nvPicPr>
        <p:blipFill>
          <a:blip r:embed="rId2"/>
          <a:srcRect b="11459"/>
          <a:stretch>
            <a:fillRect/>
          </a:stretch>
        </p:blipFill>
        <p:spPr bwMode="auto">
          <a:xfrm>
            <a:off x="2299808" y="1143000"/>
            <a:ext cx="4107909" cy="2374267"/>
          </a:xfrm>
          <a:prstGeom prst="rect">
            <a:avLst/>
          </a:prstGeom>
          <a:noFill/>
        </p:spPr>
      </p:pic>
      <p:pic>
        <p:nvPicPr>
          <p:cNvPr id="8" name="Picture 4" descr="https://lh6.googleusercontent.com/-BjTK9pTgOz4/TAvHWsY8AQI/AAAAAAAABc8/jRgFPRbeGMw/s720/_MG_6109.jpg"/>
          <p:cNvPicPr>
            <a:picLocks noChangeAspect="1" noChangeArrowheads="1"/>
          </p:cNvPicPr>
          <p:nvPr/>
        </p:nvPicPr>
        <p:blipFill>
          <a:blip r:embed="rId3"/>
          <a:srcRect/>
          <a:stretch>
            <a:fillRect/>
          </a:stretch>
        </p:blipFill>
        <p:spPr bwMode="auto">
          <a:xfrm>
            <a:off x="4353763" y="3043466"/>
            <a:ext cx="4540071" cy="3026714"/>
          </a:xfrm>
          <a:prstGeom prst="rect">
            <a:avLst/>
          </a:prstGeom>
          <a:noFill/>
        </p:spPr>
      </p:pic>
      <p:pic>
        <p:nvPicPr>
          <p:cNvPr id="9" name="Picture 2" descr="https://lh6.googleusercontent.com/-cLTn_S3Wdgc/S-W6DvEGR3I/AAAAAAAABDU/qq21FK_Cc7o/s640/P4110031.JPG"/>
          <p:cNvPicPr>
            <a:picLocks noChangeAspect="1" noChangeArrowheads="1"/>
          </p:cNvPicPr>
          <p:nvPr/>
        </p:nvPicPr>
        <p:blipFill>
          <a:blip r:embed="rId4"/>
          <a:srcRect/>
          <a:stretch>
            <a:fillRect/>
          </a:stretch>
        </p:blipFill>
        <p:spPr bwMode="auto">
          <a:xfrm>
            <a:off x="262846" y="3001992"/>
            <a:ext cx="4090917" cy="3068188"/>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sz="4200" dirty="0" smtClean="0"/>
              <a:t>Defensive Adaptations: cooperation</a:t>
            </a:r>
          </a:p>
        </p:txBody>
      </p:sp>
      <p:sp>
        <p:nvSpPr>
          <p:cNvPr id="22530" name="Content Placeholder 2"/>
          <p:cNvSpPr>
            <a:spLocks noGrp="1"/>
          </p:cNvSpPr>
          <p:nvPr>
            <p:ph idx="1"/>
          </p:nvPr>
        </p:nvSpPr>
        <p:spPr>
          <a:xfrm>
            <a:off x="457200" y="1237957"/>
            <a:ext cx="8229600" cy="4525963"/>
          </a:xfrm>
        </p:spPr>
        <p:txBody>
          <a:bodyPr/>
          <a:lstStyle/>
          <a:p>
            <a:pPr eaLnBrk="1" hangingPunct="1">
              <a:lnSpc>
                <a:spcPct val="90000"/>
              </a:lnSpc>
              <a:buNone/>
            </a:pPr>
            <a:endParaRPr lang="en-US" dirty="0" smtClean="0"/>
          </a:p>
          <a:p>
            <a:pPr eaLnBrk="1" hangingPunct="1">
              <a:lnSpc>
                <a:spcPct val="90000"/>
              </a:lnSpc>
              <a:buNone/>
            </a:pPr>
            <a:r>
              <a:rPr lang="en-US" dirty="0" smtClean="0"/>
              <a:t>Working together against predators</a:t>
            </a:r>
          </a:p>
          <a:p>
            <a:pPr eaLnBrk="1" hangingPunct="1">
              <a:lnSpc>
                <a:spcPct val="90000"/>
              </a:lnSpc>
              <a:buNone/>
            </a:pPr>
            <a:endParaRPr lang="en-US" dirty="0" smtClean="0"/>
          </a:p>
        </p:txBody>
      </p:sp>
      <p:pic>
        <p:nvPicPr>
          <p:cNvPr id="4" name="Picture 2" descr="figure_23_09"/>
          <p:cNvPicPr>
            <a:picLocks noChangeAspect="1" noChangeArrowheads="1"/>
          </p:cNvPicPr>
          <p:nvPr/>
        </p:nvPicPr>
        <p:blipFill>
          <a:blip r:embed="rId2"/>
          <a:srcRect t="25280" b="28379"/>
          <a:stretch>
            <a:fillRect/>
          </a:stretch>
        </p:blipFill>
        <p:spPr bwMode="auto">
          <a:xfrm>
            <a:off x="304800" y="2546252"/>
            <a:ext cx="8531225" cy="2982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Keystone</a:t>
            </a:r>
            <a:endParaRPr lang="en-US" dirty="0"/>
          </a:p>
        </p:txBody>
      </p:sp>
      <p:sp>
        <p:nvSpPr>
          <p:cNvPr id="53250" name="Content Placeholder 2"/>
          <p:cNvSpPr>
            <a:spLocks noGrp="1"/>
          </p:cNvSpPr>
          <p:nvPr>
            <p:ph idx="1"/>
          </p:nvPr>
        </p:nvSpPr>
        <p:spPr>
          <a:xfrm>
            <a:off x="457200" y="1209822"/>
            <a:ext cx="8229600" cy="4525963"/>
          </a:xfrm>
        </p:spPr>
        <p:txBody>
          <a:bodyPr/>
          <a:lstStyle/>
          <a:p>
            <a:pPr eaLnBrk="1" hangingPunct="1"/>
            <a:r>
              <a:rPr lang="en-US" sz="3000" dirty="0" smtClean="0"/>
              <a:t>Most important part of an arch</a:t>
            </a:r>
          </a:p>
          <a:p>
            <a:pPr eaLnBrk="1" hangingPunct="1"/>
            <a:r>
              <a:rPr lang="en-US" sz="3000" dirty="0" smtClean="0"/>
              <a:t>Remove it an the arch falls down</a:t>
            </a:r>
          </a:p>
          <a:p>
            <a:pPr eaLnBrk="1" hangingPunct="1"/>
            <a:endParaRPr lang="en-US" sz="3000" dirty="0" smtClean="0"/>
          </a:p>
          <a:p>
            <a:pPr eaLnBrk="1" hangingPunct="1"/>
            <a:endParaRPr lang="en-US" sz="3000" dirty="0" smtClean="0"/>
          </a:p>
          <a:p>
            <a:pPr eaLnBrk="1" hangingPunct="1"/>
            <a:endParaRPr lang="en-US" sz="3000" dirty="0" smtClean="0"/>
          </a:p>
          <a:p>
            <a:pPr eaLnBrk="1" hangingPunct="1"/>
            <a:endParaRPr lang="en-US" sz="3000" dirty="0" smtClean="0"/>
          </a:p>
          <a:p>
            <a:pPr eaLnBrk="1" hangingPunct="1"/>
            <a:endParaRPr lang="en-US" sz="3000" dirty="0" smtClean="0"/>
          </a:p>
          <a:p>
            <a:pPr eaLnBrk="1" hangingPunct="1"/>
            <a:endParaRPr lang="en-US" sz="3000" dirty="0" smtClean="0"/>
          </a:p>
          <a:p>
            <a:pPr eaLnBrk="1" hangingPunct="1"/>
            <a:endParaRPr lang="en-US" sz="3000" dirty="0" smtClean="0"/>
          </a:p>
          <a:p>
            <a:pPr eaLnBrk="1" hangingPunct="1"/>
            <a:r>
              <a:rPr lang="en-US" sz="3000" dirty="0" smtClean="0"/>
              <a:t>Small part, but ultra important for entire arch</a:t>
            </a:r>
          </a:p>
          <a:p>
            <a:pPr eaLnBrk="1" hangingPunct="1"/>
            <a:endParaRPr lang="en-US" sz="3000" dirty="0" smtClean="0"/>
          </a:p>
        </p:txBody>
      </p:sp>
      <p:pic>
        <p:nvPicPr>
          <p:cNvPr id="39938" name="Picture 2" descr="http://lucysfur.files.wordpress.com/2009/12/keystone_psf.png"/>
          <p:cNvPicPr>
            <a:picLocks noChangeAspect="1" noChangeArrowheads="1"/>
          </p:cNvPicPr>
          <p:nvPr/>
        </p:nvPicPr>
        <p:blipFill>
          <a:blip r:embed="rId2"/>
          <a:srcRect/>
          <a:stretch>
            <a:fillRect/>
          </a:stretch>
        </p:blipFill>
        <p:spPr bwMode="auto">
          <a:xfrm>
            <a:off x="318541" y="2263514"/>
            <a:ext cx="8368259" cy="3695075"/>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Keystone Species: big effects</a:t>
            </a:r>
            <a:endParaRPr lang="en-US" dirty="0"/>
          </a:p>
        </p:txBody>
      </p:sp>
      <p:sp>
        <p:nvSpPr>
          <p:cNvPr id="53250" name="Content Placeholder 2"/>
          <p:cNvSpPr>
            <a:spLocks noGrp="1"/>
          </p:cNvSpPr>
          <p:nvPr>
            <p:ph idx="1"/>
          </p:nvPr>
        </p:nvSpPr>
        <p:spPr/>
        <p:txBody>
          <a:bodyPr/>
          <a:lstStyle/>
          <a:p>
            <a:pPr eaLnBrk="1" hangingPunct="1"/>
            <a:r>
              <a:rPr lang="en-US" sz="3000" b="1" dirty="0" smtClean="0"/>
              <a:t>Keystone species </a:t>
            </a:r>
            <a:r>
              <a:rPr lang="en-US" sz="3000" dirty="0" smtClean="0"/>
              <a:t>= low numbers but have an important job in ecosystem</a:t>
            </a:r>
          </a:p>
          <a:p>
            <a:pPr eaLnBrk="1" hangingPunct="1"/>
            <a:endParaRPr lang="en-US" sz="3000" dirty="0" smtClean="0"/>
          </a:p>
          <a:p>
            <a:pPr eaLnBrk="1" hangingPunct="1"/>
            <a:r>
              <a:rPr lang="en-US" sz="3000" dirty="0" smtClean="0"/>
              <a:t>Producer or consumer</a:t>
            </a:r>
          </a:p>
          <a:p>
            <a:pPr eaLnBrk="1" hangingPunct="1"/>
            <a:endParaRPr lang="en-US" sz="3000" dirty="0" smtClean="0"/>
          </a:p>
          <a:p>
            <a:pPr eaLnBrk="1" hangingPunct="1"/>
            <a:r>
              <a:rPr lang="en-US" sz="3000" dirty="0" smtClean="0"/>
              <a:t>removing them from ecosystem causes a HUGE change</a:t>
            </a:r>
          </a:p>
          <a:p>
            <a:pPr eaLnBrk="1" hangingPunct="1"/>
            <a:endParaRPr lang="en-US" sz="3000"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figure_23_15"/>
          <p:cNvPicPr>
            <a:picLocks noChangeAspect="1" noChangeArrowheads="1"/>
          </p:cNvPicPr>
          <p:nvPr/>
        </p:nvPicPr>
        <p:blipFill>
          <a:blip r:embed="rId3"/>
          <a:srcRect/>
          <a:stretch>
            <a:fillRect/>
          </a:stretch>
        </p:blipFill>
        <p:spPr bwMode="auto">
          <a:xfrm>
            <a:off x="1714500" y="215900"/>
            <a:ext cx="5727700" cy="643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3588" y="1981200"/>
            <a:ext cx="7620000" cy="1752600"/>
          </a:xfrm>
          <a:effectLst>
            <a:outerShdw blurRad="25400" dist="12700" dir="2700000" algn="ctr" rotWithShape="0">
              <a:schemeClr val="tx1">
                <a:alpha val="74998"/>
              </a:schemeClr>
            </a:outerShdw>
          </a:effectLst>
        </p:spPr>
        <p:txBody>
          <a:bodyPr>
            <a:normAutofit/>
          </a:bodyPr>
          <a:lstStyle/>
          <a:p>
            <a:pPr eaLnBrk="1" hangingPunct="1">
              <a:defRPr/>
            </a:pPr>
            <a:r>
              <a:rPr lang="en-US" sz="6000" b="1" dirty="0" smtClean="0">
                <a:solidFill>
                  <a:srgbClr val="E03C3C"/>
                </a:solidFill>
                <a:ea typeface="+mj-ea"/>
                <a:cs typeface="+mj-cs"/>
              </a:rPr>
              <a:t>Clicker Questions</a:t>
            </a:r>
            <a:endParaRPr lang="en-US" sz="4800" b="1" dirty="0">
              <a:ea typeface="+mj-ea"/>
              <a:cs typeface="+mj-cs"/>
            </a:endParaRPr>
          </a:p>
        </p:txBody>
      </p:sp>
      <p:sp>
        <p:nvSpPr>
          <p:cNvPr id="14339" name="Rectangle 3"/>
          <p:cNvSpPr>
            <a:spLocks noGrp="1" noChangeArrowheads="1"/>
          </p:cNvSpPr>
          <p:nvPr>
            <p:ph type="subTitle" idx="1"/>
          </p:nvPr>
        </p:nvSpPr>
        <p:spPr>
          <a:xfrm>
            <a:off x="153988" y="4114800"/>
            <a:ext cx="8839200" cy="2209800"/>
          </a:xfrm>
        </p:spPr>
        <p:txBody>
          <a:bodyPr rtlCol="0">
            <a:normAutofit/>
          </a:bodyPr>
          <a:lstStyle/>
          <a:p>
            <a:pPr eaLnBrk="1" fontAlgn="auto" hangingPunct="1">
              <a:lnSpc>
                <a:spcPct val="90000"/>
              </a:lnSpc>
              <a:spcAft>
                <a:spcPts val="0"/>
              </a:spcAft>
              <a:defRPr/>
            </a:pPr>
            <a:r>
              <a:rPr lang="en-US" sz="2800" b="1" dirty="0" smtClean="0"/>
              <a:t>CHAPTER 23</a:t>
            </a:r>
            <a:endParaRPr lang="en-US" sz="2800" dirty="0" smtClean="0"/>
          </a:p>
          <a:p>
            <a:pPr eaLnBrk="1" fontAlgn="auto" hangingPunct="1">
              <a:lnSpc>
                <a:spcPct val="90000"/>
              </a:lnSpc>
              <a:spcAft>
                <a:spcPts val="0"/>
              </a:spcAft>
              <a:defRPr/>
            </a:pPr>
            <a:r>
              <a:rPr lang="en-US" sz="2800" dirty="0" smtClean="0"/>
              <a:t>Ecological Communities</a:t>
            </a:r>
            <a:endParaRPr lang="en-US" sz="2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3"/>
          <p:cNvSpPr>
            <a:spLocks noGrp="1" noChangeArrowheads="1"/>
          </p:cNvSpPr>
          <p:nvPr>
            <p:ph type="title"/>
          </p:nvPr>
        </p:nvSpPr>
        <p:spPr/>
        <p:txBody>
          <a:bodyPr rIns="132080"/>
          <a:lstStyle/>
          <a:p>
            <a:pPr eaLnBrk="1" hangingPunct="1"/>
            <a:r>
              <a:rPr lang="en-US"/>
              <a:t>Concept Quiz</a:t>
            </a:r>
          </a:p>
        </p:txBody>
      </p:sp>
      <p:sp>
        <p:nvSpPr>
          <p:cNvPr id="26627" name="Rectangle 14"/>
          <p:cNvSpPr>
            <a:spLocks noGrp="1" noChangeArrowheads="1"/>
          </p:cNvSpPr>
          <p:nvPr>
            <p:ph type="body" idx="1"/>
          </p:nvPr>
        </p:nvSpPr>
        <p:spPr>
          <a:xfrm>
            <a:off x="457200" y="1752600"/>
            <a:ext cx="8229600" cy="3886200"/>
          </a:xfrm>
        </p:spPr>
        <p:txBody>
          <a:bodyPr rIns="132080"/>
          <a:lstStyle/>
          <a:p>
            <a:pPr marL="649288" indent="-649288" eaLnBrk="1" hangingPunct="1">
              <a:buFont typeface="Wingdings" pitchFamily="1" charset="2"/>
              <a:buNone/>
            </a:pPr>
            <a:r>
              <a:rPr lang="en-US"/>
              <a:t>Organisms that must survive by eating other</a:t>
            </a:r>
          </a:p>
          <a:p>
            <a:pPr marL="649288" indent="-649288" eaLnBrk="1" hangingPunct="1">
              <a:buFont typeface="Wingdings" pitchFamily="1" charset="2"/>
              <a:buNone/>
            </a:pPr>
            <a:r>
              <a:rPr lang="en-US"/>
              <a:t>organisms are called</a:t>
            </a:r>
          </a:p>
          <a:p>
            <a:pPr marL="649288" indent="-649288" eaLnBrk="1" hangingPunct="1">
              <a:buFont typeface="Wingdings" pitchFamily="1" charset="2"/>
              <a:buNone/>
            </a:pPr>
            <a:endParaRPr lang="en-US"/>
          </a:p>
          <a:p>
            <a:pPr marL="649288" indent="-649288" eaLnBrk="1" hangingPunct="1">
              <a:buSzPct val="99000"/>
              <a:buFont typeface="Wingdings" pitchFamily="1" charset="2"/>
              <a:buAutoNum type="alphaUcPeriod"/>
            </a:pPr>
            <a:r>
              <a:rPr lang="en-US"/>
              <a:t>Producers</a:t>
            </a:r>
          </a:p>
          <a:p>
            <a:pPr marL="649288" indent="-649288" eaLnBrk="1" hangingPunct="1">
              <a:buSzPct val="99000"/>
              <a:buFont typeface="Wingdings" pitchFamily="1" charset="2"/>
              <a:buAutoNum type="alphaUcPeriod"/>
            </a:pPr>
            <a:r>
              <a:rPr lang="en-US"/>
              <a:t>Consumers</a:t>
            </a:r>
          </a:p>
          <a:p>
            <a:pPr marL="649288" indent="-649288" eaLnBrk="1" hangingPunct="1">
              <a:buSzPct val="99000"/>
              <a:buFont typeface="Wingdings" pitchFamily="1" charset="2"/>
              <a:buAutoNum type="alphaUcPeriod"/>
            </a:pPr>
            <a:r>
              <a:rPr lang="en-US"/>
              <a:t>Herbivores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3588" y="2993571"/>
            <a:ext cx="7923212" cy="1752600"/>
          </a:xfrm>
          <a:effectLst>
            <a:outerShdw blurRad="25400" dist="12700" dir="2700000" algn="ctr" rotWithShape="0">
              <a:schemeClr val="tx1">
                <a:alpha val="74998"/>
              </a:schemeClr>
            </a:outerShdw>
          </a:effectLst>
        </p:spPr>
        <p:txBody>
          <a:bodyPr>
            <a:normAutofit fontScale="90000"/>
          </a:bodyPr>
          <a:lstStyle/>
          <a:p>
            <a:pPr algn="ctr" eaLnBrk="1" hangingPunct="1">
              <a:defRPr/>
            </a:pPr>
            <a:r>
              <a:rPr lang="en-US" sz="6000" b="1" dirty="0" smtClean="0">
                <a:solidFill>
                  <a:srgbClr val="E03C3C"/>
                </a:solidFill>
                <a:ea typeface="+mj-ea"/>
                <a:cs typeface="+mj-cs"/>
              </a:rPr>
              <a:t>Free Biology Tutoring</a:t>
            </a:r>
            <a:endParaRPr lang="en-US" sz="4800" b="1" dirty="0">
              <a:ea typeface="+mj-ea"/>
              <a:cs typeface="+mj-cs"/>
            </a:endParaRPr>
          </a:p>
        </p:txBody>
      </p:sp>
      <p:sp>
        <p:nvSpPr>
          <p:cNvPr id="14339" name="Rectangle 3"/>
          <p:cNvSpPr>
            <a:spLocks noGrp="1" noChangeArrowheads="1"/>
          </p:cNvSpPr>
          <p:nvPr>
            <p:ph type="subTitle" idx="1"/>
          </p:nvPr>
        </p:nvSpPr>
        <p:spPr>
          <a:xfrm>
            <a:off x="0" y="783771"/>
            <a:ext cx="8839200" cy="2209800"/>
          </a:xfrm>
        </p:spPr>
        <p:txBody>
          <a:bodyPr rtlCol="0">
            <a:normAutofit/>
          </a:bodyPr>
          <a:lstStyle/>
          <a:p>
            <a:pPr eaLnBrk="1" fontAlgn="auto" hangingPunct="1">
              <a:lnSpc>
                <a:spcPct val="90000"/>
              </a:lnSpc>
              <a:spcAft>
                <a:spcPts val="0"/>
              </a:spcAft>
              <a:defRPr/>
            </a:pPr>
            <a:r>
              <a:rPr lang="en-US" sz="2800" b="1" dirty="0" smtClean="0"/>
              <a:t>Not Happy with your grade?</a:t>
            </a:r>
          </a:p>
          <a:p>
            <a:pPr eaLnBrk="1" fontAlgn="auto" hangingPunct="1">
              <a:lnSpc>
                <a:spcPct val="90000"/>
              </a:lnSpc>
              <a:spcAft>
                <a:spcPts val="0"/>
              </a:spcAft>
              <a:defRPr/>
            </a:pPr>
            <a:r>
              <a:rPr lang="en-US" sz="2800" b="1" dirty="0" smtClean="0"/>
              <a:t>Not understanding the material?</a:t>
            </a:r>
          </a:p>
          <a:p>
            <a:pPr eaLnBrk="1" fontAlgn="auto" hangingPunct="1">
              <a:lnSpc>
                <a:spcPct val="90000"/>
              </a:lnSpc>
              <a:spcAft>
                <a:spcPts val="0"/>
              </a:spcAft>
              <a:defRPr/>
            </a:pPr>
            <a:r>
              <a:rPr lang="en-US" sz="2800" b="1" dirty="0" smtClean="0"/>
              <a:t>Remember that the TLCC has </a:t>
            </a:r>
            <a:endParaRPr lang="en-US" sz="2800" dirty="0"/>
          </a:p>
        </p:txBody>
      </p:sp>
    </p:spTree>
    <p:extLst>
      <p:ext uri="{BB962C8B-B14F-4D97-AF65-F5344CB8AC3E}">
        <p14:creationId xmlns="" xmlns:p14="http://schemas.microsoft.com/office/powerpoint/2010/main" val="4521396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dirty="0" smtClean="0"/>
              <a:t>Biomes: regions of biosphere</a:t>
            </a:r>
          </a:p>
        </p:txBody>
      </p:sp>
      <p:sp>
        <p:nvSpPr>
          <p:cNvPr id="3" name="Content Placeholder 2"/>
          <p:cNvSpPr>
            <a:spLocks noGrp="1"/>
          </p:cNvSpPr>
          <p:nvPr>
            <p:ph idx="1"/>
          </p:nvPr>
        </p:nvSpPr>
        <p:spPr>
          <a:xfrm>
            <a:off x="457200" y="1207698"/>
            <a:ext cx="8229600" cy="5279366"/>
          </a:xfrm>
        </p:spPr>
        <p:txBody>
          <a:bodyPr rtlCol="0">
            <a:normAutofit/>
          </a:bodyPr>
          <a:lstStyle/>
          <a:p>
            <a:pPr eaLnBrk="1" fontAlgn="auto" hangingPunct="1">
              <a:spcAft>
                <a:spcPts val="0"/>
              </a:spcAft>
              <a:buFont typeface="Arial"/>
              <a:buChar char="•"/>
              <a:defRPr/>
            </a:pPr>
            <a:r>
              <a:rPr lang="en-US" b="1" dirty="0" smtClean="0"/>
              <a:t>Biomes</a:t>
            </a:r>
            <a:r>
              <a:rPr lang="en-US" dirty="0" smtClean="0"/>
              <a:t> – divided by climate and ecological 						features of each such region</a:t>
            </a:r>
          </a:p>
          <a:p>
            <a:pPr eaLnBrk="1" fontAlgn="auto" hangingPunct="1">
              <a:spcAft>
                <a:spcPts val="0"/>
              </a:spcAft>
              <a:buNone/>
              <a:defRPr/>
            </a:pPr>
            <a:endParaRPr lang="en-US" sz="2000" i="1" dirty="0" smtClean="0"/>
          </a:p>
          <a:p>
            <a:pPr eaLnBrk="1" fontAlgn="auto" hangingPunct="1">
              <a:spcAft>
                <a:spcPts val="0"/>
              </a:spcAft>
              <a:buFont typeface="Arial"/>
              <a:buChar char="•"/>
              <a:defRPr/>
            </a:pPr>
            <a:r>
              <a:rPr lang="en-US" i="1" dirty="0" smtClean="0"/>
              <a:t>Terrestrial biomes - </a:t>
            </a:r>
            <a:r>
              <a:rPr lang="en-US" dirty="0" smtClean="0"/>
              <a:t>usually named after the 									dominant vegetation </a:t>
            </a:r>
          </a:p>
          <a:p>
            <a:pPr eaLnBrk="1" fontAlgn="auto" hangingPunct="1">
              <a:spcAft>
                <a:spcPts val="0"/>
              </a:spcAft>
              <a:buFont typeface="Arial"/>
              <a:buChar char="•"/>
              <a:defRPr/>
            </a:pPr>
            <a:endParaRPr lang="en-US" sz="2000" i="1" dirty="0" smtClean="0"/>
          </a:p>
          <a:p>
            <a:pPr eaLnBrk="1" fontAlgn="auto" hangingPunct="1">
              <a:spcAft>
                <a:spcPts val="0"/>
              </a:spcAft>
              <a:buFont typeface="Arial"/>
              <a:buChar char="•"/>
              <a:defRPr/>
            </a:pPr>
            <a:r>
              <a:rPr lang="en-US" i="1" dirty="0" smtClean="0"/>
              <a:t>Aquatic biomes  - </a:t>
            </a:r>
            <a:r>
              <a:rPr lang="en-US" dirty="0" smtClean="0"/>
              <a:t>classified by physical or 									chemical features</a:t>
            </a:r>
          </a:p>
          <a:p>
            <a:pPr eaLnBrk="1" fontAlgn="auto" hangingPunct="1">
              <a:spcAft>
                <a:spcPts val="0"/>
              </a:spcAft>
              <a:buNone/>
              <a:defRPr/>
            </a:pPr>
            <a:r>
              <a:rPr lang="en-US" dirty="0" smtClean="0"/>
              <a:t>					e.g. salt content</a:t>
            </a:r>
          </a:p>
          <a:p>
            <a:pPr eaLnBrk="1" fontAlgn="auto" hangingPunct="1">
              <a:spcAft>
                <a:spcPts val="0"/>
              </a:spcAft>
              <a:buFont typeface="Arial"/>
              <a:buChar char="•"/>
              <a:defRPr/>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figure_21_06"/>
          <p:cNvPicPr>
            <a:picLocks noChangeAspect="1" noChangeArrowheads="1"/>
          </p:cNvPicPr>
          <p:nvPr/>
        </p:nvPicPr>
        <p:blipFill>
          <a:blip r:embed="rId3"/>
          <a:srcRect/>
          <a:stretch>
            <a:fillRect/>
          </a:stretch>
        </p:blipFill>
        <p:spPr bwMode="auto">
          <a:xfrm>
            <a:off x="304800" y="952500"/>
            <a:ext cx="8531225" cy="49609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Introduced and invasive species</a:t>
            </a:r>
            <a:endParaRPr lang="en-US" dirty="0"/>
          </a:p>
        </p:txBody>
      </p:sp>
      <p:sp>
        <p:nvSpPr>
          <p:cNvPr id="63490" name="Content Placeholder 2"/>
          <p:cNvSpPr>
            <a:spLocks noGrp="1"/>
          </p:cNvSpPr>
          <p:nvPr>
            <p:ph idx="1"/>
          </p:nvPr>
        </p:nvSpPr>
        <p:spPr/>
        <p:txBody>
          <a:bodyPr/>
          <a:lstStyle/>
          <a:p>
            <a:pPr eaLnBrk="1" hangingPunct="1">
              <a:lnSpc>
                <a:spcPct val="90000"/>
              </a:lnSpc>
            </a:pPr>
            <a:r>
              <a:rPr lang="en-US" i="1" dirty="0" smtClean="0"/>
              <a:t>Introduced species</a:t>
            </a:r>
            <a:r>
              <a:rPr lang="en-US" dirty="0" smtClean="0"/>
              <a:t> = in this location because of human activity</a:t>
            </a:r>
            <a:endParaRPr lang="en-US" i="1" dirty="0" smtClean="0"/>
          </a:p>
          <a:p>
            <a:pPr eaLnBrk="1" hangingPunct="1">
              <a:lnSpc>
                <a:spcPct val="90000"/>
              </a:lnSpc>
            </a:pPr>
            <a:endParaRPr lang="en-US" i="1" dirty="0" smtClean="0"/>
          </a:p>
          <a:p>
            <a:pPr eaLnBrk="1" hangingPunct="1">
              <a:lnSpc>
                <a:spcPct val="90000"/>
              </a:lnSpc>
            </a:pPr>
            <a:r>
              <a:rPr lang="en-US" i="1" dirty="0" smtClean="0"/>
              <a:t>invasive species </a:t>
            </a:r>
            <a:r>
              <a:rPr lang="en-US" dirty="0" smtClean="0"/>
              <a:t>= Any introduced species that becomes a major pest in a new environment </a:t>
            </a:r>
          </a:p>
          <a:p>
            <a:pPr eaLnBrk="1" hangingPunct="1">
              <a:lnSpc>
                <a:spcPct val="90000"/>
              </a:lnSpc>
            </a:pPr>
            <a:endParaRPr lang="en-US" sz="20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Pixel">
  <a:themeElements>
    <a:clrScheme name="">
      <a:dk1>
        <a:srgbClr val="000000"/>
      </a:dk1>
      <a:lt1>
        <a:srgbClr val="FFFFFF"/>
      </a:lt1>
      <a:dk2>
        <a:srgbClr val="000000"/>
      </a:dk2>
      <a:lt2>
        <a:srgbClr val="1F431F"/>
      </a:lt2>
      <a:accent1>
        <a:srgbClr val="84B43A"/>
      </a:accent1>
      <a:accent2>
        <a:srgbClr val="1F431F"/>
      </a:accent2>
      <a:accent3>
        <a:srgbClr val="FFFFFF"/>
      </a:accent3>
      <a:accent4>
        <a:srgbClr val="000000"/>
      </a:accent4>
      <a:accent5>
        <a:srgbClr val="C2D6AE"/>
      </a:accent5>
      <a:accent6>
        <a:srgbClr val="1B3C1B"/>
      </a:accent6>
      <a:hlink>
        <a:srgbClr val="84B43A"/>
      </a:hlink>
      <a:folHlink>
        <a:srgbClr val="326C32"/>
      </a:folHlink>
    </a:clrScheme>
    <a:fontScheme name="3_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CC00"/>
        </a:solidFill>
        <a:ln w="9525" cap="flat" cmpd="sng" algn="ctr">
          <a:solidFill>
            <a:srgbClr val="0033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00"/>
            </a:solidFill>
            <a:effectLst/>
            <a:latin typeface="Arial" charset="0"/>
            <a:sym typeface="Arial" charset="0"/>
          </a:defRPr>
        </a:defPPr>
      </a:lstStyle>
    </a:spDef>
    <a:lnDef>
      <a:spPr bwMode="auto">
        <a:xfrm>
          <a:off x="0" y="0"/>
          <a:ext cx="1" cy="1"/>
        </a:xfrm>
        <a:custGeom>
          <a:avLst/>
          <a:gdLst/>
          <a:ahLst/>
          <a:cxnLst/>
          <a:rect l="0" t="0" r="0" b="0"/>
          <a:pathLst/>
        </a:custGeom>
        <a:solidFill>
          <a:srgbClr val="CCCC00"/>
        </a:solidFill>
        <a:ln w="9525" cap="flat" cmpd="sng" algn="ctr">
          <a:solidFill>
            <a:srgbClr val="0033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00"/>
            </a:solidFill>
            <a:effectLst/>
            <a:latin typeface="Arial" charset="0"/>
            <a:sym typeface="Arial" charset="0"/>
          </a:defRPr>
        </a:defPPr>
      </a:lstStyle>
    </a:lnDef>
  </a:objectDefaults>
  <a:extraClrSchemeLst>
    <a:extraClrScheme>
      <a:clrScheme name="3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3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3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3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3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3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3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3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3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3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3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3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3_Pixel 13">
        <a:dk1>
          <a:srgbClr val="000000"/>
        </a:dk1>
        <a:lt1>
          <a:srgbClr val="FFFFFF"/>
        </a:lt1>
        <a:dk2>
          <a:srgbClr val="000000"/>
        </a:dk2>
        <a:lt2>
          <a:srgbClr val="F78222"/>
        </a:lt2>
        <a:accent1>
          <a:srgbClr val="FFCC99"/>
        </a:accent1>
        <a:accent2>
          <a:srgbClr val="F78222"/>
        </a:accent2>
        <a:accent3>
          <a:srgbClr val="FFFFFF"/>
        </a:accent3>
        <a:accent4>
          <a:srgbClr val="000000"/>
        </a:accent4>
        <a:accent5>
          <a:srgbClr val="FFE2CA"/>
        </a:accent5>
        <a:accent6>
          <a:srgbClr val="E0751E"/>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3_Pixel 14">
        <a:dk1>
          <a:srgbClr val="F78222"/>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3_Pixel 15">
        <a:dk1>
          <a:srgbClr val="F78222"/>
        </a:dk1>
        <a:lt1>
          <a:srgbClr val="FFFFFF"/>
        </a:lt1>
        <a:dk2>
          <a:srgbClr val="330000"/>
        </a:dk2>
        <a:lt2>
          <a:srgbClr val="FFFFFF"/>
        </a:lt2>
        <a:accent1>
          <a:srgbClr val="F78222"/>
        </a:accent1>
        <a:accent2>
          <a:srgbClr val="9E2A06"/>
        </a:accent2>
        <a:accent3>
          <a:srgbClr val="ADAAAA"/>
        </a:accent3>
        <a:accent4>
          <a:srgbClr val="DADADA"/>
        </a:accent4>
        <a:accent5>
          <a:srgbClr val="FAC1AB"/>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3_Pixel 16">
        <a:dk1>
          <a:srgbClr val="F78222"/>
        </a:dk1>
        <a:lt1>
          <a:srgbClr val="FFFFFF"/>
        </a:lt1>
        <a:dk2>
          <a:srgbClr val="0C0E0B"/>
        </a:dk2>
        <a:lt2>
          <a:srgbClr val="FFFFFF"/>
        </a:lt2>
        <a:accent1>
          <a:srgbClr val="F78222"/>
        </a:accent1>
        <a:accent2>
          <a:srgbClr val="1F431F"/>
        </a:accent2>
        <a:accent3>
          <a:srgbClr val="AAAAAA"/>
        </a:accent3>
        <a:accent4>
          <a:srgbClr val="DADADA"/>
        </a:accent4>
        <a:accent5>
          <a:srgbClr val="FAC1AB"/>
        </a:accent5>
        <a:accent6>
          <a:srgbClr val="1B3C1B"/>
        </a:accent6>
        <a:hlink>
          <a:srgbClr val="84B43A"/>
        </a:hlink>
        <a:folHlink>
          <a:srgbClr val="326C3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6019</TotalTime>
  <Words>1900</Words>
  <Application>Microsoft Office PowerPoint</Application>
  <PresentationFormat>On-screen Show (4:3)</PresentationFormat>
  <Paragraphs>326</Paragraphs>
  <Slides>66</Slides>
  <Notes>18</Notes>
  <HiddenSlides>0</HiddenSlides>
  <MMClips>0</MMClips>
  <ScaleCrop>false</ScaleCrop>
  <HeadingPairs>
    <vt:vector size="4" baseType="variant">
      <vt:variant>
        <vt:lpstr>Theme</vt:lpstr>
      </vt:variant>
      <vt:variant>
        <vt:i4>2</vt:i4>
      </vt:variant>
      <vt:variant>
        <vt:lpstr>Slide Titles</vt:lpstr>
      </vt:variant>
      <vt:variant>
        <vt:i4>66</vt:i4>
      </vt:variant>
    </vt:vector>
  </HeadingPairs>
  <TitlesOfParts>
    <vt:vector size="68" baseType="lpstr">
      <vt:lpstr>Office Theme</vt:lpstr>
      <vt:lpstr>3_Pixel</vt:lpstr>
      <vt:lpstr>Log into PAL</vt:lpstr>
      <vt:lpstr>Discover Biology FIFTH EDITION</vt:lpstr>
      <vt:lpstr>Ecology: organisms and ecosystems</vt:lpstr>
      <vt:lpstr>Example:  Effect of Water</vt:lpstr>
      <vt:lpstr>Slide 5</vt:lpstr>
      <vt:lpstr>Rain Shadow:  Same Island</vt:lpstr>
      <vt:lpstr>Biomes: regions of biosphere</vt:lpstr>
      <vt:lpstr>Slide 8</vt:lpstr>
      <vt:lpstr>Introduced and invasive species</vt:lpstr>
      <vt:lpstr>Slide 10</vt:lpstr>
      <vt:lpstr>How Invasive Mussels Can Harm Whole Ecosystems</vt:lpstr>
      <vt:lpstr>Florida: Introduced &amp; Invasives</vt:lpstr>
      <vt:lpstr>Huge pythons eat EVERYTHING</vt:lpstr>
      <vt:lpstr>Iguana in the toilet at  Boca Grande!</vt:lpstr>
      <vt:lpstr>Giant lizards eat Cape Coral!!</vt:lpstr>
      <vt:lpstr>Giant Snails eat Florida houses!!!</vt:lpstr>
      <vt:lpstr>What Is a Population?</vt:lpstr>
      <vt:lpstr>Slide 18</vt:lpstr>
      <vt:lpstr>Exponential Growth</vt:lpstr>
      <vt:lpstr>Logistic Growth &amp; Limits</vt:lpstr>
      <vt:lpstr>Logistic Growth: normal in nature</vt:lpstr>
      <vt:lpstr>Logistic Growth: normal in nature</vt:lpstr>
      <vt:lpstr>Slide 23</vt:lpstr>
      <vt:lpstr>Population Crash: the unlucky option</vt:lpstr>
      <vt:lpstr>Population Cycle</vt:lpstr>
      <vt:lpstr>Co-evolution</vt:lpstr>
      <vt:lpstr>Patterns of Population Growth</vt:lpstr>
      <vt:lpstr>Slide 28</vt:lpstr>
      <vt:lpstr>Slide 29</vt:lpstr>
      <vt:lpstr>What Does the Future Hold?</vt:lpstr>
      <vt:lpstr>Community: Not the mediocre sitcom</vt:lpstr>
      <vt:lpstr>Community Diversity</vt:lpstr>
      <vt:lpstr>Types of Species Interactions</vt:lpstr>
      <vt:lpstr>Types of Consumers</vt:lpstr>
      <vt:lpstr>Food Chain</vt:lpstr>
      <vt:lpstr>Apex Predator: top of food chain</vt:lpstr>
      <vt:lpstr>Trophic Levels and Energy</vt:lpstr>
      <vt:lpstr>Less food available at top</vt:lpstr>
      <vt:lpstr>Food Chains vs. Food Web</vt:lpstr>
      <vt:lpstr>Slide 40</vt:lpstr>
      <vt:lpstr>Relationships:  Symbiosis</vt:lpstr>
      <vt:lpstr>Relationships:  Symbiosis</vt:lpstr>
      <vt:lpstr>Relationships:  Symbiosis</vt:lpstr>
      <vt:lpstr>Relationships:  Symbiosis</vt:lpstr>
      <vt:lpstr>Parasites can change behavior</vt:lpstr>
      <vt:lpstr>How a Parasite Can Hijack Your Brain</vt:lpstr>
      <vt:lpstr>Relationships: Competition</vt:lpstr>
      <vt:lpstr>Competition (2 more ways)</vt:lpstr>
      <vt:lpstr>Niche partitioning </vt:lpstr>
      <vt:lpstr>Slide 50</vt:lpstr>
      <vt:lpstr>Consumers can cause natural selection </vt:lpstr>
      <vt:lpstr>Slide 52</vt:lpstr>
      <vt:lpstr>Other Defensive Adaptations</vt:lpstr>
      <vt:lpstr>Defensive Adaptations: camoflauge</vt:lpstr>
      <vt:lpstr>Defensive Adaptations: warning coloration</vt:lpstr>
      <vt:lpstr>Defensive Adaptations: Mimicry</vt:lpstr>
      <vt:lpstr>Mullerian Mimicry: Member of group</vt:lpstr>
      <vt:lpstr>Batsian Mimicry: Bluffing</vt:lpstr>
      <vt:lpstr>Batsian Mimicry: Bluffing</vt:lpstr>
      <vt:lpstr>Defensive Adaptations: cooperation</vt:lpstr>
      <vt:lpstr>Keystone</vt:lpstr>
      <vt:lpstr>Keystone Species: big effects</vt:lpstr>
      <vt:lpstr>Slide 63</vt:lpstr>
      <vt:lpstr>Clicker Questions</vt:lpstr>
      <vt:lpstr>Concept Quiz</vt:lpstr>
      <vt:lpstr>Free Biology Tutoring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Cells, Cancer, and Human Health</dc:title>
  <dc:creator>Patrick Shriner</dc:creator>
  <cp:lastModifiedBy>maierj</cp:lastModifiedBy>
  <cp:revision>338</cp:revision>
  <dcterms:created xsi:type="dcterms:W3CDTF">2012-06-18T16:16:33Z</dcterms:created>
  <dcterms:modified xsi:type="dcterms:W3CDTF">2014-01-11T22:43:15Z</dcterms:modified>
</cp:coreProperties>
</file>