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07"/>
  </p:notesMasterIdLst>
  <p:sldIdLst>
    <p:sldId id="465" r:id="rId3"/>
    <p:sldId id="346" r:id="rId4"/>
    <p:sldId id="349" r:id="rId5"/>
    <p:sldId id="257" r:id="rId6"/>
    <p:sldId id="411" r:id="rId7"/>
    <p:sldId id="382" r:id="rId8"/>
    <p:sldId id="462" r:id="rId9"/>
    <p:sldId id="385" r:id="rId10"/>
    <p:sldId id="258" r:id="rId11"/>
    <p:sldId id="412" r:id="rId12"/>
    <p:sldId id="413" r:id="rId13"/>
    <p:sldId id="414" r:id="rId14"/>
    <p:sldId id="467" r:id="rId15"/>
    <p:sldId id="388" r:id="rId16"/>
    <p:sldId id="472" r:id="rId17"/>
    <p:sldId id="415" r:id="rId18"/>
    <p:sldId id="394" r:id="rId19"/>
    <p:sldId id="397" r:id="rId20"/>
    <p:sldId id="391" r:id="rId21"/>
    <p:sldId id="486" r:id="rId22"/>
    <p:sldId id="392" r:id="rId23"/>
    <p:sldId id="417" r:id="rId24"/>
    <p:sldId id="487" r:id="rId25"/>
    <p:sldId id="395" r:id="rId26"/>
    <p:sldId id="416" r:id="rId27"/>
    <p:sldId id="390" r:id="rId28"/>
    <p:sldId id="393" r:id="rId29"/>
    <p:sldId id="419" r:id="rId30"/>
    <p:sldId id="398" r:id="rId31"/>
    <p:sldId id="284" r:id="rId32"/>
    <p:sldId id="410" r:id="rId33"/>
    <p:sldId id="449" r:id="rId34"/>
    <p:sldId id="334" r:id="rId35"/>
    <p:sldId id="401" r:id="rId36"/>
    <p:sldId id="399" r:id="rId37"/>
    <p:sldId id="406" r:id="rId38"/>
    <p:sldId id="386" r:id="rId39"/>
    <p:sldId id="351" r:id="rId40"/>
    <p:sldId id="470" r:id="rId41"/>
    <p:sldId id="404" r:id="rId42"/>
    <p:sldId id="439" r:id="rId43"/>
    <p:sldId id="440" r:id="rId44"/>
    <p:sldId id="261" r:id="rId45"/>
    <p:sldId id="441" r:id="rId46"/>
    <p:sldId id="442" r:id="rId47"/>
    <p:sldId id="384" r:id="rId48"/>
    <p:sldId id="459" r:id="rId49"/>
    <p:sldId id="420" r:id="rId50"/>
    <p:sldId id="460" r:id="rId51"/>
    <p:sldId id="461" r:id="rId52"/>
    <p:sldId id="483" r:id="rId53"/>
    <p:sldId id="485" r:id="rId54"/>
    <p:sldId id="451" r:id="rId55"/>
    <p:sldId id="275" r:id="rId56"/>
    <p:sldId id="263" r:id="rId57"/>
    <p:sldId id="478" r:id="rId58"/>
    <p:sldId id="352" r:id="rId59"/>
    <p:sldId id="423" r:id="rId60"/>
    <p:sldId id="480" r:id="rId61"/>
    <p:sldId id="482" r:id="rId62"/>
    <p:sldId id="479" r:id="rId63"/>
    <p:sldId id="336" r:id="rId64"/>
    <p:sldId id="446" r:id="rId65"/>
    <p:sldId id="447" r:id="rId66"/>
    <p:sldId id="448" r:id="rId67"/>
    <p:sldId id="332" r:id="rId68"/>
    <p:sldId id="453" r:id="rId69"/>
    <p:sldId id="454" r:id="rId70"/>
    <p:sldId id="455" r:id="rId71"/>
    <p:sldId id="458" r:id="rId72"/>
    <p:sldId id="424" r:id="rId73"/>
    <p:sldId id="463" r:id="rId74"/>
    <p:sldId id="473" r:id="rId75"/>
    <p:sldId id="475" r:id="rId76"/>
    <p:sldId id="464" r:id="rId77"/>
    <p:sldId id="437" r:id="rId78"/>
    <p:sldId id="435" r:id="rId79"/>
    <p:sldId id="276" r:id="rId80"/>
    <p:sldId id="488" r:id="rId81"/>
    <p:sldId id="266" r:id="rId82"/>
    <p:sldId id="430" r:id="rId83"/>
    <p:sldId id="359" r:id="rId84"/>
    <p:sldId id="489" r:id="rId85"/>
    <p:sldId id="433" r:id="rId86"/>
    <p:sldId id="434" r:id="rId87"/>
    <p:sldId id="476" r:id="rId88"/>
    <p:sldId id="432" r:id="rId89"/>
    <p:sldId id="267" r:id="rId90"/>
    <p:sldId id="360" r:id="rId91"/>
    <p:sldId id="294" r:id="rId92"/>
    <p:sldId id="456" r:id="rId93"/>
    <p:sldId id="361" r:id="rId94"/>
    <p:sldId id="277" r:id="rId95"/>
    <p:sldId id="339" r:id="rId96"/>
    <p:sldId id="363" r:id="rId97"/>
    <p:sldId id="457" r:id="rId98"/>
    <p:sldId id="340" r:id="rId99"/>
    <p:sldId id="347" r:id="rId100"/>
    <p:sldId id="367" r:id="rId101"/>
    <p:sldId id="368" r:id="rId102"/>
    <p:sldId id="369" r:id="rId103"/>
    <p:sldId id="466" r:id="rId104"/>
    <p:sldId id="348" r:id="rId105"/>
    <p:sldId id="436" r:id="rId106"/>
  </p:sldIdLst>
  <p:sldSz cx="9144000" cy="6858000" type="screen4x3"/>
  <p:notesSz cx="7077075" cy="9077325"/>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py editor" initials="CE"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88000" autoAdjust="0"/>
  </p:normalViewPr>
  <p:slideViewPr>
    <p:cSldViewPr snapToGrid="0" snapToObjects="1">
      <p:cViewPr>
        <p:scale>
          <a:sx n="80" d="100"/>
          <a:sy n="80" d="100"/>
        </p:scale>
        <p:origin x="2514" y="9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5402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008438" y="0"/>
            <a:ext cx="3067050" cy="454025"/>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1F53A14-1558-45AF-A106-9793CF3A5652}" type="datetimeFigureOut">
              <a:rPr lang="en-US"/>
              <a:pPr>
                <a:defRPr/>
              </a:pPr>
              <a:t>6/5/2014</a:t>
            </a:fld>
            <a:endParaRPr lang="en-US" dirty="0"/>
          </a:p>
        </p:txBody>
      </p:sp>
      <p:sp>
        <p:nvSpPr>
          <p:cNvPr id="4" name="Slide Image Placeholder 3"/>
          <p:cNvSpPr>
            <a:spLocks noGrp="1" noRot="1" noChangeAspect="1"/>
          </p:cNvSpPr>
          <p:nvPr>
            <p:ph type="sldImg" idx="2"/>
          </p:nvPr>
        </p:nvSpPr>
        <p:spPr>
          <a:xfrm>
            <a:off x="1270000" y="681038"/>
            <a:ext cx="4538663" cy="34036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8025" y="4311650"/>
            <a:ext cx="5661025" cy="408463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21713"/>
            <a:ext cx="3067050" cy="45402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008438" y="8621713"/>
            <a:ext cx="3067050" cy="454025"/>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F139777-CDAF-4D64-B2AF-9969DC2BC39F}" type="slidenum">
              <a:rPr lang="en-US"/>
              <a:pPr>
                <a:defRPr/>
              </a:pPr>
              <a:t>‹#›</a:t>
            </a:fld>
            <a:endParaRPr lang="en-US" dirty="0"/>
          </a:p>
        </p:txBody>
      </p:sp>
    </p:spTree>
    <p:extLst>
      <p:ext uri="{BB962C8B-B14F-4D97-AF65-F5344CB8AC3E}">
        <p14:creationId xmlns:p14="http://schemas.microsoft.com/office/powerpoint/2010/main" val="172512496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65A03C03-DAB4-3E4C-B50F-F759BAD8B210}" type="slidenum">
              <a:rPr lang="en-US">
                <a:solidFill>
                  <a:prstClr val="black"/>
                </a:solidFill>
                <a:latin typeface="Calibri" pitchFamily="1" charset="0"/>
                <a:ea typeface="Arial" pitchFamily="1" charset="0"/>
                <a:cs typeface="Arial" pitchFamily="1" charset="0"/>
              </a:rPr>
              <a:pPr/>
              <a:t>1</a:t>
            </a:fld>
            <a:endParaRPr lang="en-US" dirty="0">
              <a:solidFill>
                <a:prstClr val="black"/>
              </a:solidFill>
              <a:latin typeface="Calibri" pitchFamily="1" charset="0"/>
              <a:ea typeface="Arial" pitchFamily="1" charset="0"/>
              <a:cs typeface="Arial" pitchFamily="1" charset="0"/>
            </a:endParaRPr>
          </a:p>
        </p:txBody>
      </p:sp>
      <p:sp>
        <p:nvSpPr>
          <p:cNvPr id="153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1983111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217E4A-15DA-3F49-A07B-AE3559F8A116}" type="slidenum">
              <a:rPr lang="en-US"/>
              <a:pPr/>
              <a:t>45</a:t>
            </a:fld>
            <a:endParaRPr 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US" b="1" dirty="0"/>
              <a:t>Figure 17.5b Natural Selection Adapts a Population to Its Environment</a:t>
            </a:r>
            <a:r>
              <a:rPr lang="en-US" dirty="0"/>
              <a:t> </a:t>
            </a:r>
          </a:p>
          <a:p>
            <a:r>
              <a:rPr lang="en-US" dirty="0"/>
              <a:t>Researchers studied subspecies of a deer mouse (</a:t>
            </a:r>
            <a:r>
              <a:rPr lang="en-US" i="1" dirty="0" err="1"/>
              <a:t>Peromyscus</a:t>
            </a:r>
            <a:r>
              <a:rPr lang="en-US" i="1" dirty="0"/>
              <a:t> </a:t>
            </a:r>
            <a:r>
              <a:rPr lang="en-US" i="1" dirty="0" err="1"/>
              <a:t>polionotus</a:t>
            </a:r>
            <a:r>
              <a:rPr lang="en-US" dirty="0"/>
              <a:t>) that inhabit each of eight barrier islands off the coast of Florida. Darker and more extensive areas of pigmentation are most common among the mainland subspecies (called the </a:t>
            </a:r>
            <a:r>
              <a:rPr lang="en-US" dirty="0" err="1"/>
              <a:t>oldfield</a:t>
            </a:r>
            <a:r>
              <a:rPr lang="en-US" dirty="0"/>
              <a:t> mouse). (b) Researchers used clay models of </a:t>
            </a:r>
            <a:r>
              <a:rPr lang="en-US" dirty="0" err="1"/>
              <a:t>oldfield</a:t>
            </a:r>
            <a:r>
              <a:rPr lang="en-US" dirty="0"/>
              <a:t> mice and beach mice to test the hypothesis that predators will see and attack coat patterns that contrast with their background.</a:t>
            </a:r>
          </a:p>
        </p:txBody>
      </p:sp>
    </p:spTree>
    <p:extLst>
      <p:ext uri="{BB962C8B-B14F-4D97-AF65-F5344CB8AC3E}">
        <p14:creationId xmlns:p14="http://schemas.microsoft.com/office/powerpoint/2010/main" val="54271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905EF6-498D-AF4E-9291-42AFF248A6F5}" type="slidenum">
              <a:rPr lang="en-US"/>
              <a:pPr/>
              <a:t>48</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b="1"/>
              <a:t>Figure 17.15 Unique Species of Finches Evolved in the Galápagos Islands</a:t>
            </a:r>
            <a:endParaRPr lang="en-US"/>
          </a:p>
          <a:p>
            <a:r>
              <a:rPr lang="en-US"/>
              <a:t>This evolutionary tree is based on comparison of DNA sequences from each of the 14 species. The descendants of the ancestral form diverged into different evolutionary lineages as they adapted to diverse environments and different diets.</a:t>
            </a:r>
          </a:p>
        </p:txBody>
      </p:sp>
    </p:spTree>
    <p:extLst>
      <p:ext uri="{BB962C8B-B14F-4D97-AF65-F5344CB8AC3E}">
        <p14:creationId xmlns:p14="http://schemas.microsoft.com/office/powerpoint/2010/main" val="264033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222BEF-6FE7-334A-A527-7005E5E87AC7}" type="slidenum">
              <a:rPr lang="en-US"/>
              <a:pPr/>
              <a:t>49</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b="1"/>
              <a:t>Figure 17.13 A Drought Results in Rapid Evolutionary Change</a:t>
            </a:r>
            <a:r>
              <a:rPr lang="en-US"/>
              <a:t> </a:t>
            </a:r>
          </a:p>
          <a:p>
            <a:r>
              <a:rPr lang="en-US"/>
              <a:t>The 1977 drought on Daphne Major in the Galápagos Islands had a dramatic effect on the plant life there, setting the stage for natural selection to cause rapid evolutionary change in birds that depended on the plants for food.</a:t>
            </a:r>
          </a:p>
        </p:txBody>
      </p:sp>
    </p:spTree>
    <p:extLst>
      <p:ext uri="{BB962C8B-B14F-4D97-AF65-F5344CB8AC3E}">
        <p14:creationId xmlns:p14="http://schemas.microsoft.com/office/powerpoint/2010/main" val="3014717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8F016E-4089-B545-AB24-42C3213FC920}" type="slidenum">
              <a:rPr lang="en-US"/>
              <a:pPr/>
              <a:t>50</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b="1"/>
              <a:t>Figure 17.14 Evolutionary Change within a Species</a:t>
            </a:r>
            <a:r>
              <a:rPr lang="en-US"/>
              <a:t> </a:t>
            </a:r>
          </a:p>
          <a:p>
            <a:r>
              <a:rPr lang="en-US"/>
              <a:t>Scientists have been studying the medium ground finch (a) on the Galápagos island Daphne Major for more than 30 years. Average beak size increased in the population after a severe drought in 1977. When rainfall resumed, natural selection drove the evolution of smaller beaks (b). The orange-colored band indicates the range of values that would be expected without evolutionary change.</a:t>
            </a:r>
          </a:p>
        </p:txBody>
      </p:sp>
    </p:spTree>
    <p:extLst>
      <p:ext uri="{BB962C8B-B14F-4D97-AF65-F5344CB8AC3E}">
        <p14:creationId xmlns:p14="http://schemas.microsoft.com/office/powerpoint/2010/main" val="477674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F919940-97A2-45E9-B253-6DA8AFA4BB9D}" type="slidenum">
              <a:rPr lang="en-US" smtClean="0"/>
              <a:pPr/>
              <a:t>56</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w="9525"/>
        </p:spPr>
        <p:txBody>
          <a:bodyPr/>
          <a:lstStyle/>
          <a:p>
            <a:pPr eaLnBrk="1" hangingPunct="1"/>
            <a:r>
              <a:rPr lang="en-US" smtClean="0"/>
              <a:t>Figure 23.8 Genetic drift</a:t>
            </a:r>
          </a:p>
        </p:txBody>
      </p:sp>
    </p:spTree>
    <p:extLst>
      <p:ext uri="{BB962C8B-B14F-4D97-AF65-F5344CB8AC3E}">
        <p14:creationId xmlns:p14="http://schemas.microsoft.com/office/powerpoint/2010/main" val="2045584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9AB0F-70DD-8542-9B06-FBD620460A76}" type="slidenum">
              <a:rPr lang="en-US"/>
              <a:pPr/>
              <a:t>57</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b="1" dirty="0"/>
              <a:t>Figure 17.3 Genetic Variation in Happy-Face Spiders</a:t>
            </a:r>
            <a:endParaRPr lang="en-US" dirty="0"/>
          </a:p>
          <a:p>
            <a:r>
              <a:rPr lang="en-US" dirty="0"/>
              <a:t>Markings on the backs of happy-face spiders, which inhabit four of the Hawaiian Islands.</a:t>
            </a:r>
          </a:p>
        </p:txBody>
      </p:sp>
    </p:spTree>
    <p:extLst>
      <p:ext uri="{BB962C8B-B14F-4D97-AF65-F5344CB8AC3E}">
        <p14:creationId xmlns:p14="http://schemas.microsoft.com/office/powerpoint/2010/main" val="1170337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B9B2746-EACD-4EAF-829A-6811D06A07F9}" type="slidenum">
              <a:rPr lang="en-US" smtClean="0"/>
              <a:pPr/>
              <a:t>59</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w="9525"/>
        </p:spPr>
        <p:txBody>
          <a:bodyPr/>
          <a:lstStyle/>
          <a:p>
            <a:pPr eaLnBrk="1" hangingPunct="1"/>
            <a:endParaRPr lang="en-US" smtClean="0"/>
          </a:p>
        </p:txBody>
      </p:sp>
    </p:spTree>
    <p:extLst>
      <p:ext uri="{BB962C8B-B14F-4D97-AF65-F5344CB8AC3E}">
        <p14:creationId xmlns:p14="http://schemas.microsoft.com/office/powerpoint/2010/main" val="1068587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51F51FA6-4765-4A7D-B995-6D1ADC07BEF5}" type="slidenum">
              <a:rPr lang="en-US" smtClean="0"/>
              <a:pPr/>
              <a:t>60</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w="9525"/>
        </p:spPr>
        <p:txBody>
          <a:bodyPr/>
          <a:lstStyle/>
          <a:p>
            <a:pPr eaLnBrk="1" hangingPunct="1"/>
            <a:endParaRPr lang="en-US" smtClean="0"/>
          </a:p>
        </p:txBody>
      </p:sp>
    </p:spTree>
    <p:extLst>
      <p:ext uri="{BB962C8B-B14F-4D97-AF65-F5344CB8AC3E}">
        <p14:creationId xmlns:p14="http://schemas.microsoft.com/office/powerpoint/2010/main" val="4099947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665481DE-9BD2-4FB6-8D8F-6489C3BBB62F}" type="slidenum">
              <a:rPr lang="en-US" smtClean="0"/>
              <a:pPr/>
              <a:t>61</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w="9525"/>
        </p:spPr>
        <p:txBody>
          <a:bodyPr/>
          <a:lstStyle/>
          <a:p>
            <a:pPr eaLnBrk="1" hangingPunct="1"/>
            <a:endParaRPr lang="en-US" smtClean="0"/>
          </a:p>
        </p:txBody>
      </p:sp>
    </p:spTree>
    <p:extLst>
      <p:ext uri="{BB962C8B-B14F-4D97-AF65-F5344CB8AC3E}">
        <p14:creationId xmlns:p14="http://schemas.microsoft.com/office/powerpoint/2010/main" val="3833292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6C575E-60A6-FA40-9643-959D65BD17FF}" type="slidenum">
              <a:rPr lang="en-US"/>
              <a:pPr/>
              <a:t>65</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b="1"/>
              <a:t>Figure 19.10 The Grand Canyon Is a Geographic Barrier for Squirrels</a:t>
            </a:r>
            <a:r>
              <a:rPr lang="en-US"/>
              <a:t> </a:t>
            </a:r>
          </a:p>
          <a:p>
            <a:r>
              <a:rPr lang="en-US"/>
              <a:t>The Kaibab squirrel is confined to the ponderosa pine forests on the north rim of the Grand Canyon. Abert’s squirrel lives on the south rim and also farther south on the Colorado Plateau and in the southern Rocky Mountains to Mexico. The Kaibab population became isolated from the Abert’s squirrels when the Colorado River cut a canyon—as deep as 6,000 feet in some places. With gene flow between them blocked, probably beginning about 5 million years ago, the Kaibab population diverged from the ancestral Abert’s squirrel. The two squirrels used to be considered separate species, but now most experts classify them as subspecies of the Abert’s squirrel, </a:t>
            </a:r>
            <a:r>
              <a:rPr lang="en-US" i="1"/>
              <a:t>Sciurus aberti</a:t>
            </a:r>
            <a:r>
              <a:rPr lang="en-US"/>
              <a:t>.</a:t>
            </a:r>
          </a:p>
        </p:txBody>
      </p:sp>
    </p:spTree>
    <p:extLst>
      <p:ext uri="{BB962C8B-B14F-4D97-AF65-F5344CB8AC3E}">
        <p14:creationId xmlns:p14="http://schemas.microsoft.com/office/powerpoint/2010/main" val="1905422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65A03C03-DAB4-3E4C-B50F-F759BAD8B210}" type="slidenum">
              <a:rPr lang="en-US">
                <a:latin typeface="Calibri" pitchFamily="1" charset="0"/>
                <a:ea typeface="Arial" pitchFamily="1" charset="0"/>
                <a:cs typeface="Arial" pitchFamily="1" charset="0"/>
              </a:rPr>
              <a:pPr/>
              <a:t>2</a:t>
            </a:fld>
            <a:endParaRPr lang="en-US" dirty="0">
              <a:latin typeface="Calibri" pitchFamily="1" charset="0"/>
              <a:ea typeface="Arial" pitchFamily="1" charset="0"/>
              <a:cs typeface="Arial" pitchFamily="1" charset="0"/>
            </a:endParaRPr>
          </a:p>
        </p:txBody>
      </p:sp>
      <p:sp>
        <p:nvSpPr>
          <p:cNvPr id="153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2085122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076300-D947-354F-90F7-0680C700FA79}" type="slidenum">
              <a:rPr lang="en-US"/>
              <a:pPr/>
              <a:t>68</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en-US" b="1" dirty="0"/>
              <a:t>Figure 17.8 The Power of Natural Selection</a:t>
            </a:r>
            <a:r>
              <a:rPr lang="en-US" dirty="0"/>
              <a:t> </a:t>
            </a:r>
          </a:p>
          <a:p>
            <a:r>
              <a:rPr lang="en-US" dirty="0"/>
              <a:t>(a–c) These three plants evolved from very different groups of leafy plants. They resemble one another because of convergent evolution: each was similarly driven by natural selection to adapt to life in a desert. Their shared structures (fleshy stems, spines, reduced leaves) are therefore analogous, not homologous. (a) </a:t>
            </a:r>
            <a:r>
              <a:rPr lang="en-US" i="1" dirty="0"/>
              <a:t>Euphorbia</a:t>
            </a:r>
            <a:r>
              <a:rPr lang="en-US" dirty="0"/>
              <a:t> [</a:t>
            </a:r>
            <a:r>
              <a:rPr lang="en-US" dirty="0" err="1"/>
              <a:t>yoo</a:t>
            </a:r>
            <a:r>
              <a:rPr lang="en-US" dirty="0"/>
              <a:t>-</a:t>
            </a:r>
            <a:r>
              <a:rPr lang="en-US" dirty="0" err="1"/>
              <a:t>fohr</a:t>
            </a:r>
            <a:r>
              <a:rPr lang="en-US" dirty="0"/>
              <a:t>-bee-uh] belongs to the spurge family and can be found in Africa. (b) </a:t>
            </a:r>
            <a:r>
              <a:rPr lang="en-US" i="1" dirty="0" err="1"/>
              <a:t>Echinocereus</a:t>
            </a:r>
            <a:r>
              <a:rPr lang="en-US" dirty="0"/>
              <a:t> [</a:t>
            </a:r>
            <a:r>
              <a:rPr lang="en-US" dirty="0" err="1"/>
              <a:t>ee</a:t>
            </a:r>
            <a:r>
              <a:rPr lang="en-US" dirty="0"/>
              <a:t>-</a:t>
            </a:r>
            <a:r>
              <a:rPr lang="en-US" dirty="0" err="1"/>
              <a:t>kye</a:t>
            </a:r>
            <a:r>
              <a:rPr lang="en-US" dirty="0"/>
              <a:t>-</a:t>
            </a:r>
            <a:r>
              <a:rPr lang="en-US" dirty="0" err="1"/>
              <a:t>noh</a:t>
            </a:r>
            <a:r>
              <a:rPr lang="en-US" dirty="0"/>
              <a:t>-seer-</a:t>
            </a:r>
            <a:r>
              <a:rPr lang="en-US" dirty="0" err="1"/>
              <a:t>ee</a:t>
            </a:r>
            <a:r>
              <a:rPr lang="en-US" dirty="0"/>
              <a:t>-us] is a cactus found in North America. (c) </a:t>
            </a:r>
            <a:r>
              <a:rPr lang="en-US" i="1" dirty="0" err="1"/>
              <a:t>Hoodia</a:t>
            </a:r>
            <a:r>
              <a:rPr lang="en-US" dirty="0"/>
              <a:t>, a fleshy milkweed, can be found in Africa. (</a:t>
            </a:r>
            <a:r>
              <a:rPr lang="en-US" dirty="0" err="1"/>
              <a:t>d,e</a:t>
            </a:r>
            <a:r>
              <a:rPr lang="en-US" dirty="0"/>
              <a:t>) Convergent evolution can be a powerful force shaping animals as well. Here we see how natural selection has caused two distantly related animals—sharks (d) and dolphins (e)—to look very similar. Sharks are a kind of fish; dolphins are mammals.</a:t>
            </a:r>
          </a:p>
        </p:txBody>
      </p:sp>
    </p:spTree>
    <p:extLst>
      <p:ext uri="{BB962C8B-B14F-4D97-AF65-F5344CB8AC3E}">
        <p14:creationId xmlns:p14="http://schemas.microsoft.com/office/powerpoint/2010/main" val="3118344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076300-D947-354F-90F7-0680C700FA79}" type="slidenum">
              <a:rPr lang="en-US"/>
              <a:pPr/>
              <a:t>69</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en-US" b="1" dirty="0"/>
              <a:t>Figure 17.8 The Power of Natural Selection</a:t>
            </a:r>
            <a:r>
              <a:rPr lang="en-US" dirty="0"/>
              <a:t> </a:t>
            </a:r>
          </a:p>
          <a:p>
            <a:r>
              <a:rPr lang="en-US" dirty="0"/>
              <a:t>(a–c) These three plants evolved from very different groups of leafy plants. They resemble one another because of convergent evolution: each was similarly driven by natural selection to adapt to life in a desert. Their shared structures (fleshy stems, spines, reduced leaves) are therefore analogous, not homologous. (a) </a:t>
            </a:r>
            <a:r>
              <a:rPr lang="en-US" i="1" dirty="0"/>
              <a:t>Euphorbia</a:t>
            </a:r>
            <a:r>
              <a:rPr lang="en-US" dirty="0"/>
              <a:t> [</a:t>
            </a:r>
            <a:r>
              <a:rPr lang="en-US" dirty="0" err="1"/>
              <a:t>yoo</a:t>
            </a:r>
            <a:r>
              <a:rPr lang="en-US" dirty="0"/>
              <a:t>-</a:t>
            </a:r>
            <a:r>
              <a:rPr lang="en-US" dirty="0" err="1"/>
              <a:t>fohr</a:t>
            </a:r>
            <a:r>
              <a:rPr lang="en-US" dirty="0"/>
              <a:t>-bee-uh] belongs to the spurge family and can be found in Africa. (b) </a:t>
            </a:r>
            <a:r>
              <a:rPr lang="en-US" i="1" dirty="0" err="1"/>
              <a:t>Echinocereus</a:t>
            </a:r>
            <a:r>
              <a:rPr lang="en-US" dirty="0"/>
              <a:t> [</a:t>
            </a:r>
            <a:r>
              <a:rPr lang="en-US" dirty="0" err="1"/>
              <a:t>ee</a:t>
            </a:r>
            <a:r>
              <a:rPr lang="en-US" dirty="0"/>
              <a:t>-</a:t>
            </a:r>
            <a:r>
              <a:rPr lang="en-US" dirty="0" err="1"/>
              <a:t>kye</a:t>
            </a:r>
            <a:r>
              <a:rPr lang="en-US" dirty="0"/>
              <a:t>-</a:t>
            </a:r>
            <a:r>
              <a:rPr lang="en-US" dirty="0" err="1"/>
              <a:t>noh</a:t>
            </a:r>
            <a:r>
              <a:rPr lang="en-US" dirty="0"/>
              <a:t>-seer-</a:t>
            </a:r>
            <a:r>
              <a:rPr lang="en-US" dirty="0" err="1"/>
              <a:t>ee</a:t>
            </a:r>
            <a:r>
              <a:rPr lang="en-US" dirty="0"/>
              <a:t>-us] is a cactus found in North America. (c) </a:t>
            </a:r>
            <a:r>
              <a:rPr lang="en-US" i="1" dirty="0" err="1"/>
              <a:t>Hoodia</a:t>
            </a:r>
            <a:r>
              <a:rPr lang="en-US" dirty="0"/>
              <a:t>, a fleshy milkweed, can be found in Africa. (</a:t>
            </a:r>
            <a:r>
              <a:rPr lang="en-US" dirty="0" err="1"/>
              <a:t>d,e</a:t>
            </a:r>
            <a:r>
              <a:rPr lang="en-US" dirty="0"/>
              <a:t>) Convergent evolution can be a powerful force shaping animals as well. Here we see how natural selection has caused two distantly related animals—sharks (d) and dolphins (e)—to look very similar. Sharks are a kind of fish; dolphins are mammals.</a:t>
            </a:r>
          </a:p>
        </p:txBody>
      </p:sp>
    </p:spTree>
    <p:extLst>
      <p:ext uri="{BB962C8B-B14F-4D97-AF65-F5344CB8AC3E}">
        <p14:creationId xmlns:p14="http://schemas.microsoft.com/office/powerpoint/2010/main" val="3560813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B91A7-A774-2746-BA47-020545714FE6}" type="slidenum">
              <a:rPr lang="en-US"/>
              <a:pPr/>
              <a:t>82</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b="1"/>
              <a:t>Figure 17.9 Fossils Reveal Descent with Modification in Horse Lineages</a:t>
            </a:r>
            <a:r>
              <a:rPr lang="en-US"/>
              <a:t> </a:t>
            </a:r>
          </a:p>
          <a:p>
            <a:r>
              <a:rPr lang="en-US"/>
              <a:t>The evolutionary tree of the horse family (Equidae) is highly branched, as deduced from the fossil remains of more than 200 different species. Progressive changes in the anatomy, especially of the leg bones and teeth, are seen in some lineages.</a:t>
            </a:r>
          </a:p>
        </p:txBody>
      </p:sp>
    </p:spTree>
    <p:extLst>
      <p:ext uri="{BB962C8B-B14F-4D97-AF65-F5344CB8AC3E}">
        <p14:creationId xmlns:p14="http://schemas.microsoft.com/office/powerpoint/2010/main" val="790329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Dorudon</a:t>
            </a:r>
            <a:r>
              <a:rPr lang="en-US" dirty="0" smtClean="0"/>
              <a:t>  </a:t>
            </a:r>
          </a:p>
          <a:p>
            <a:endParaRPr lang="en-US" dirty="0" smtClean="0"/>
          </a:p>
          <a:p>
            <a:r>
              <a:rPr lang="en-US" smtClean="0"/>
              <a:t>https://www.youtube.com/watch?v=uXhMtxgsGMs</a:t>
            </a:r>
          </a:p>
          <a:p>
            <a:endParaRPr lang="en-US" dirty="0"/>
          </a:p>
        </p:txBody>
      </p:sp>
      <p:sp>
        <p:nvSpPr>
          <p:cNvPr id="4" name="Slide Number Placeholder 3"/>
          <p:cNvSpPr>
            <a:spLocks noGrp="1"/>
          </p:cNvSpPr>
          <p:nvPr>
            <p:ph type="sldNum" sz="quarter" idx="10"/>
          </p:nvPr>
        </p:nvSpPr>
        <p:spPr/>
        <p:txBody>
          <a:bodyPr/>
          <a:lstStyle/>
          <a:p>
            <a:pPr>
              <a:defRPr/>
            </a:pPr>
            <a:fld id="{8F139777-CDAF-4D64-B2AF-9969DC2BC39F}" type="slidenum">
              <a:rPr lang="en-US" smtClean="0"/>
              <a:pPr>
                <a:defRPr/>
              </a:pPr>
              <a:t>85</a:t>
            </a:fld>
            <a:endParaRPr lang="en-US" dirty="0"/>
          </a:p>
        </p:txBody>
      </p:sp>
    </p:spTree>
    <p:extLst>
      <p:ext uri="{BB962C8B-B14F-4D97-AF65-F5344CB8AC3E}">
        <p14:creationId xmlns:p14="http://schemas.microsoft.com/office/powerpoint/2010/main" val="77806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FBDDF2-719C-F04C-A8AE-B04741308052}" type="slidenum">
              <a:rPr lang="en-US"/>
              <a:pPr/>
              <a:t>89</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b="1"/>
              <a:t>Human embryo, about 30 days after fertilization</a:t>
            </a:r>
          </a:p>
        </p:txBody>
      </p:sp>
    </p:spTree>
    <p:extLst>
      <p:ext uri="{BB962C8B-B14F-4D97-AF65-F5344CB8AC3E}">
        <p14:creationId xmlns:p14="http://schemas.microsoft.com/office/powerpoint/2010/main" val="669650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E126DF-78C4-A445-AB97-7F3FFC085150}" type="slidenum">
              <a:rPr lang="en-US"/>
              <a:pPr/>
              <a:t>92</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b="1"/>
              <a:t>Figure 17.10 Independent Lines of Evidence Yield the Same Result</a:t>
            </a:r>
            <a:r>
              <a:rPr lang="en-US"/>
              <a:t> </a:t>
            </a:r>
          </a:p>
          <a:p>
            <a:r>
              <a:rPr lang="en-US"/>
              <a:t>Cytochrome </a:t>
            </a:r>
            <a:r>
              <a:rPr lang="en-US" i="1"/>
              <a:t>c</a:t>
            </a:r>
            <a:r>
              <a:rPr lang="en-US"/>
              <a:t> is an enzyme that functions in aerobic respiration and is found in all eukaryotes. A pattern of evolutionary relationships among animals is based on the number of DNA sequence differences between the cytochrome </a:t>
            </a:r>
            <a:r>
              <a:rPr lang="en-US" i="1"/>
              <a:t>c</a:t>
            </a:r>
            <a:r>
              <a:rPr lang="en-US"/>
              <a:t> gene found in humans and other organisms. The pattern of evolutionary relationships shown here, in which humans are most closely related to rhesus monkeys and least closely related to moths, matches the pattern derived independently from anatomical features.</a:t>
            </a:r>
          </a:p>
        </p:txBody>
      </p:sp>
    </p:spTree>
    <p:extLst>
      <p:ext uri="{BB962C8B-B14F-4D97-AF65-F5344CB8AC3E}">
        <p14:creationId xmlns:p14="http://schemas.microsoft.com/office/powerpoint/2010/main" val="1504274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4B50FF-3DCB-F743-9299-902DA7EDA5E1}" type="slidenum">
              <a:rPr lang="en-US"/>
              <a:pPr/>
              <a:t>95</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r>
              <a:rPr lang="en-US" b="1"/>
              <a:t>Figure 17.12 The Biogeography of a Lungfish Reflects Its Evolutionary Past</a:t>
            </a:r>
            <a:endParaRPr lang="en-US"/>
          </a:p>
          <a:p>
            <a:r>
              <a:rPr lang="en-US"/>
              <a:t>Ancestors of the freshwater lungfish </a:t>
            </a:r>
            <a:r>
              <a:rPr lang="en-US" i="1"/>
              <a:t>Neoceratodus fosteri</a:t>
            </a:r>
            <a:r>
              <a:rPr lang="en-US"/>
              <a:t> (inset) lived during the time of Pangaea. </a:t>
            </a:r>
            <a:r>
              <a:rPr lang="en-US" i="1"/>
              <a:t>N. fosteri</a:t>
            </a:r>
            <a:r>
              <a:rPr lang="en-US"/>
              <a:t> fossils have been found on all continents except Antarctica. Currently found only in the orange-shaded region of northeastern Australia, this species is the only surviving member of its family. Red dots indicate places where fossils of </a:t>
            </a:r>
            <a:r>
              <a:rPr lang="en-US" i="1"/>
              <a:t>N. fosteri</a:t>
            </a:r>
            <a:r>
              <a:rPr lang="en-US"/>
              <a:t>’s ancestors have been found.</a:t>
            </a:r>
          </a:p>
        </p:txBody>
      </p:sp>
    </p:spTree>
    <p:extLst>
      <p:ext uri="{BB962C8B-B14F-4D97-AF65-F5344CB8AC3E}">
        <p14:creationId xmlns:p14="http://schemas.microsoft.com/office/powerpoint/2010/main" val="2610667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65A03C03-DAB4-3E4C-B50F-F759BAD8B210}" type="slidenum">
              <a:rPr lang="en-US">
                <a:solidFill>
                  <a:prstClr val="black"/>
                </a:solidFill>
                <a:latin typeface="Calibri" pitchFamily="1" charset="0"/>
                <a:ea typeface="Arial" pitchFamily="1" charset="0"/>
                <a:cs typeface="Arial" pitchFamily="1" charset="0"/>
              </a:rPr>
              <a:pPr/>
              <a:t>98</a:t>
            </a:fld>
            <a:endParaRPr lang="en-US">
              <a:solidFill>
                <a:prstClr val="black"/>
              </a:solidFill>
              <a:latin typeface="Calibri" pitchFamily="1" charset="0"/>
              <a:ea typeface="Arial" pitchFamily="1" charset="0"/>
              <a:cs typeface="Arial" pitchFamily="1" charset="0"/>
            </a:endParaRPr>
          </a:p>
        </p:txBody>
      </p:sp>
      <p:sp>
        <p:nvSpPr>
          <p:cNvPr id="153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2275945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Grp="1" noRot="1" noChangeAspect="1" noChangeArrowheads="1" noTextEdit="1"/>
          </p:cNvSpPr>
          <p:nvPr>
            <p:ph type="sldImg"/>
          </p:nvPr>
        </p:nvSpPr>
        <p:spPr>
          <a:solidFill>
            <a:srgbClr val="FFFFFF"/>
          </a:solidFill>
          <a:ln/>
        </p:spPr>
      </p:sp>
      <p:sp>
        <p:nvSpPr>
          <p:cNvPr id="27651" name="Rectangle 2"/>
          <p:cNvSpPr>
            <a:spLocks noGrp="1" noChangeArrowheads="1"/>
          </p:cNvSpPr>
          <p:nvPr>
            <p:ph type="body" idx="1"/>
          </p:nvPr>
        </p:nvSpPr>
        <p:spPr>
          <a:noFill/>
          <a:ln/>
        </p:spPr>
        <p:txBody>
          <a:bodyPr/>
          <a:lstStyle/>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The correct answer is B.</a:t>
            </a:r>
          </a:p>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Students may feel compelled to answer choice C; evolution can happen by chance.</a:t>
            </a:r>
          </a:p>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Remind them that evolution can happen in two ways: natural selection and genetic drift.  Genetic drift is a random event.</a:t>
            </a:r>
          </a:p>
        </p:txBody>
      </p:sp>
    </p:spTree>
    <p:extLst>
      <p:ext uri="{BB962C8B-B14F-4D97-AF65-F5344CB8AC3E}">
        <p14:creationId xmlns:p14="http://schemas.microsoft.com/office/powerpoint/2010/main" val="702834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Rot="1" noChangeAspect="1" noChangeArrowheads="1" noTextEdit="1"/>
          </p:cNvSpPr>
          <p:nvPr>
            <p:ph type="sldImg"/>
          </p:nvPr>
        </p:nvSpPr>
        <p:spPr>
          <a:solidFill>
            <a:srgbClr val="FFFFFF"/>
          </a:solidFill>
          <a:ln/>
        </p:spPr>
      </p:sp>
      <p:sp>
        <p:nvSpPr>
          <p:cNvPr id="29699" name="Rectangle 2"/>
          <p:cNvSpPr>
            <a:spLocks noGrp="1" noChangeArrowheads="1"/>
          </p:cNvSpPr>
          <p:nvPr>
            <p:ph type="body" idx="1"/>
          </p:nvPr>
        </p:nvSpPr>
        <p:spPr>
          <a:noFill/>
          <a:ln/>
        </p:spPr>
        <p:txBody>
          <a:bodyPr/>
          <a:lstStyle/>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The correct answer is A.</a:t>
            </a:r>
          </a:p>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Populations can evolve over time, but an individual organism cannot evolve because its genes are mostly fixed at the time of conception.</a:t>
            </a:r>
          </a:p>
        </p:txBody>
      </p:sp>
    </p:spTree>
    <p:extLst>
      <p:ext uri="{BB962C8B-B14F-4D97-AF65-F5344CB8AC3E}">
        <p14:creationId xmlns:p14="http://schemas.microsoft.com/office/powerpoint/2010/main" val="171623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22A82E-5A26-5A41-9AD2-A2902640AB6B}" type="slidenum">
              <a:rPr lang="en-US"/>
              <a:pPr/>
              <a:t>3</a:t>
            </a:fld>
            <a:endParaRPr lang="en-US" dirty="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b="1" dirty="0"/>
              <a:t>Vampire finch.</a:t>
            </a:r>
            <a:r>
              <a:rPr lang="en-US" dirty="0"/>
              <a:t> </a:t>
            </a:r>
          </a:p>
          <a:p>
            <a:r>
              <a:rPr lang="en-US" dirty="0"/>
              <a:t>This subspecies of the sharp-billed ground finch lives on two of the Galápagos Islands. In addition to eating insects, the birds drink nectar from flowers, the contents of eggs, and sometimes, the blood of other birds. Scientists speculate that the strange diet may be driven by the scarcity of fresh water on the islands inhabited by this subspecies.</a:t>
            </a:r>
          </a:p>
        </p:txBody>
      </p:sp>
    </p:spTree>
    <p:extLst>
      <p:ext uri="{BB962C8B-B14F-4D97-AF65-F5344CB8AC3E}">
        <p14:creationId xmlns:p14="http://schemas.microsoft.com/office/powerpoint/2010/main" val="1929528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Grp="1" noRot="1" noChangeAspect="1" noChangeArrowheads="1" noTextEdit="1"/>
          </p:cNvSpPr>
          <p:nvPr>
            <p:ph type="sldImg"/>
          </p:nvPr>
        </p:nvSpPr>
        <p:spPr>
          <a:solidFill>
            <a:srgbClr val="FFFFFF"/>
          </a:solidFill>
          <a:ln/>
        </p:spPr>
      </p:sp>
      <p:sp>
        <p:nvSpPr>
          <p:cNvPr id="31747" name="Rectangle 2"/>
          <p:cNvSpPr>
            <a:spLocks noGrp="1" noChangeArrowheads="1"/>
          </p:cNvSpPr>
          <p:nvPr>
            <p:ph type="body" idx="1"/>
          </p:nvPr>
        </p:nvSpPr>
        <p:spPr>
          <a:noFill/>
          <a:ln/>
        </p:spPr>
        <p:txBody>
          <a:bodyPr/>
          <a:lstStyle/>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The correct answer is B.</a:t>
            </a:r>
          </a:p>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Natural selection is often described as the “survival of the fittest”.</a:t>
            </a:r>
          </a:p>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The best adapted organisms have a better chance at a longer life, which gives them a better chance at reproduction.</a:t>
            </a:r>
          </a:p>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Genetic drift is a random process and is evolution </a:t>
            </a:r>
            <a:r>
              <a:rPr lang="en-US" i="1">
                <a:solidFill>
                  <a:srgbClr val="000000"/>
                </a:solidFill>
                <a:latin typeface="Arial" pitchFamily="1" charset="0"/>
                <a:ea typeface="Arial" pitchFamily="1" charset="0"/>
                <a:cs typeface="Arial" pitchFamily="1" charset="0"/>
                <a:sym typeface="Arial" pitchFamily="1" charset="0"/>
              </a:rPr>
              <a:t>without</a:t>
            </a:r>
            <a:r>
              <a:rPr lang="en-US">
                <a:solidFill>
                  <a:srgbClr val="000000"/>
                </a:solidFill>
                <a:latin typeface="Arial" pitchFamily="1" charset="0"/>
                <a:ea typeface="Arial" pitchFamily="1" charset="0"/>
                <a:cs typeface="Arial" pitchFamily="1" charset="0"/>
                <a:sym typeface="Arial" pitchFamily="1" charset="0"/>
              </a:rPr>
              <a:t> natural selection.</a:t>
            </a:r>
          </a:p>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Speciation may be the </a:t>
            </a:r>
            <a:r>
              <a:rPr lang="en-US" i="1">
                <a:solidFill>
                  <a:srgbClr val="000000"/>
                </a:solidFill>
                <a:latin typeface="Arial" pitchFamily="1" charset="0"/>
                <a:ea typeface="Arial" pitchFamily="1" charset="0"/>
                <a:cs typeface="Arial" pitchFamily="1" charset="0"/>
                <a:sym typeface="Arial" pitchFamily="1" charset="0"/>
              </a:rPr>
              <a:t>result</a:t>
            </a:r>
            <a:r>
              <a:rPr lang="en-US">
                <a:solidFill>
                  <a:srgbClr val="000000"/>
                </a:solidFill>
                <a:latin typeface="Arial" pitchFamily="1" charset="0"/>
                <a:ea typeface="Arial" pitchFamily="1" charset="0"/>
                <a:cs typeface="Arial" pitchFamily="1" charset="0"/>
                <a:sym typeface="Arial" pitchFamily="1" charset="0"/>
              </a:rPr>
              <a:t> of natural selection, but does not describe the process.</a:t>
            </a:r>
          </a:p>
        </p:txBody>
      </p:sp>
    </p:spTree>
    <p:extLst>
      <p:ext uri="{BB962C8B-B14F-4D97-AF65-F5344CB8AC3E}">
        <p14:creationId xmlns:p14="http://schemas.microsoft.com/office/powerpoint/2010/main" val="3494179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65A03C03-DAB4-3E4C-B50F-F759BAD8B210}" type="slidenum">
              <a:rPr lang="en-US">
                <a:solidFill>
                  <a:prstClr val="black"/>
                </a:solidFill>
                <a:latin typeface="Calibri" pitchFamily="1" charset="0"/>
                <a:ea typeface="Arial" pitchFamily="1" charset="0"/>
                <a:cs typeface="Arial" pitchFamily="1" charset="0"/>
              </a:rPr>
              <a:pPr/>
              <a:t>102</a:t>
            </a:fld>
            <a:endParaRPr lang="en-US">
              <a:solidFill>
                <a:prstClr val="black"/>
              </a:solidFill>
              <a:latin typeface="Calibri" pitchFamily="1" charset="0"/>
              <a:ea typeface="Arial" pitchFamily="1" charset="0"/>
              <a:cs typeface="Arial" pitchFamily="1" charset="0"/>
            </a:endParaRPr>
          </a:p>
        </p:txBody>
      </p:sp>
      <p:sp>
        <p:nvSpPr>
          <p:cNvPr id="153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1588554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78CB7E19-0862-3A45-914D-41644F2601F9}" type="slidenum">
              <a:rPr lang="en-US"/>
              <a:pPr/>
              <a:t>6</a:t>
            </a:fld>
            <a:endParaRPr lang="en-US" dirty="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b="1" dirty="0"/>
              <a:t>Figure 1.10 Evolution of Wild Mustard through Domestication</a:t>
            </a:r>
            <a:r>
              <a:rPr lang="en-US" dirty="0"/>
              <a:t> </a:t>
            </a:r>
          </a:p>
          <a:p>
            <a:pPr eaLnBrk="1" hangingPunct="1"/>
            <a:r>
              <a:rPr lang="en-US" dirty="0"/>
              <a:t>In artificial selection, humans are the selective agents. The many different varieties of cruciferous plants were created by humans through selective breeding of genetically varied wild mustard plants. Individuals with desired genetic characteristics were bred with each other until their descendants became distinctly different from the ancestor, the wild mustard.</a:t>
            </a:r>
          </a:p>
        </p:txBody>
      </p:sp>
    </p:spTree>
    <p:extLst>
      <p:ext uri="{BB962C8B-B14F-4D97-AF65-F5344CB8AC3E}">
        <p14:creationId xmlns:p14="http://schemas.microsoft.com/office/powerpoint/2010/main" val="3594025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64F661-F4FC-2E49-B25C-946D68AA0D38}" type="slidenum">
              <a:rPr lang="en-US"/>
              <a:pPr/>
              <a:t>7</a:t>
            </a:fld>
            <a:endParaRPr lang="en-US" dirty="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b="1" dirty="0"/>
              <a:t>Domesticated Siberian Silver Foxes. </a:t>
            </a:r>
            <a:r>
              <a:rPr lang="en-US" dirty="0"/>
              <a:t>Not just hand-raised descendants of wild foxes, these foxes have been bred since 1959 only to respond positively to humans. In the process of genetic domestication, the foxes also evolved multicolored coats, curly tails, broader heads, and other traits typical of domesticated animals. Domesticated foxes, unlike their wild cousins, make great pets.</a:t>
            </a:r>
          </a:p>
        </p:txBody>
      </p:sp>
    </p:spTree>
    <p:extLst>
      <p:ext uri="{BB962C8B-B14F-4D97-AF65-F5344CB8AC3E}">
        <p14:creationId xmlns:p14="http://schemas.microsoft.com/office/powerpoint/2010/main" val="3617515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6DCED-42C0-5A43-B8CD-77FC0325459A}" type="slidenum">
              <a:rPr lang="en-US"/>
              <a:pPr/>
              <a:t>38</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b="1"/>
              <a:t>Figure 17.2 Darwin Proposed Natural Selection as the Mechanism behind Species Formation</a:t>
            </a:r>
          </a:p>
        </p:txBody>
      </p:sp>
    </p:spTree>
    <p:extLst>
      <p:ext uri="{BB962C8B-B14F-4D97-AF65-F5344CB8AC3E}">
        <p14:creationId xmlns:p14="http://schemas.microsoft.com/office/powerpoint/2010/main" val="455157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6DCED-42C0-5A43-B8CD-77FC0325459A}" type="slidenum">
              <a:rPr lang="en-US"/>
              <a:pPr/>
              <a:t>39</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b="1"/>
              <a:t>Figure 17.2 Darwin Proposed Natural Selection as the Mechanism behind Species Formation</a:t>
            </a:r>
          </a:p>
        </p:txBody>
      </p:sp>
    </p:spTree>
    <p:extLst>
      <p:ext uri="{BB962C8B-B14F-4D97-AF65-F5344CB8AC3E}">
        <p14:creationId xmlns:p14="http://schemas.microsoft.com/office/powerpoint/2010/main" val="1101329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E220D3-F75C-44B5-A3EE-F6ADD9911322}" type="slidenum">
              <a:rPr lang="en-US">
                <a:cs typeface="Arial" charset="0"/>
              </a:rPr>
              <a:pPr fontAlgn="base">
                <a:spcBef>
                  <a:spcPct val="0"/>
                </a:spcBef>
                <a:spcAft>
                  <a:spcPct val="0"/>
                </a:spcAft>
                <a:defRPr/>
              </a:pPr>
              <a:t>41</a:t>
            </a:fld>
            <a:endParaRPr lang="en-US">
              <a:cs typeface="Arial" charset="0"/>
            </a:endParaRPr>
          </a:p>
        </p:txBody>
      </p:sp>
    </p:spTree>
    <p:extLst>
      <p:ext uri="{BB962C8B-B14F-4D97-AF65-F5344CB8AC3E}">
        <p14:creationId xmlns:p14="http://schemas.microsoft.com/office/powerpoint/2010/main" val="2315817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2A5535-D609-8849-9A7A-0869C016596C}" type="slidenum">
              <a:rPr lang="en-US"/>
              <a:pPr/>
              <a:t>44</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b="1"/>
              <a:t>Figure 17.5a Natural Selection Adapts a Population to Its Environment</a:t>
            </a:r>
            <a:r>
              <a:rPr lang="en-US"/>
              <a:t> </a:t>
            </a:r>
          </a:p>
          <a:p>
            <a:r>
              <a:rPr lang="en-US"/>
              <a:t>Researchers studied subspecies of a deer mouse (</a:t>
            </a:r>
            <a:r>
              <a:rPr lang="en-US" i="1"/>
              <a:t>Peromyscus polionotus</a:t>
            </a:r>
            <a:r>
              <a:rPr lang="en-US"/>
              <a:t>) that inhabit each of eight barrier islands off the coast of Florida. Darker and more extensive areas of pigmentation are most common among the mainland subspecies (called the oldfield mouse). (a) The barrier island subspecies, known as beach mice, tend to have paler coats and reduced areas of pigmentation on the back. </a:t>
            </a:r>
          </a:p>
        </p:txBody>
      </p:sp>
    </p:spTree>
    <p:extLst>
      <p:ext uri="{BB962C8B-B14F-4D97-AF65-F5344CB8AC3E}">
        <p14:creationId xmlns:p14="http://schemas.microsoft.com/office/powerpoint/2010/main" val="396226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1CE5341-2EF5-4E9C-A4A8-79367FC394CB}" type="datetimeFigureOut">
              <a:rPr lang="en-US"/>
              <a:pPr>
                <a:defRPr/>
              </a:pPr>
              <a:t>6/5/2014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97CE68-E26F-405C-89C8-B1133A974EEE}"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9D0973-C733-45DB-8F2C-8DB69B2494EF}" type="datetimeFigureOut">
              <a:rPr lang="en-US"/>
              <a:pPr>
                <a:defRPr/>
              </a:pPr>
              <a:t>6/5/2014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188C-0F88-4CD0-BF6B-4B0CE5195E3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F84DE3D-E085-4EDB-96C4-BA2E4A8D6764}" type="datetimeFigureOut">
              <a:rPr lang="en-US"/>
              <a:pPr>
                <a:defRPr/>
              </a:pPr>
              <a:t>6/5/2014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90E920-A3DF-4F7B-908B-B607720729DF}"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 2009 W.W. Norton &amp; Company, Inc. DISCOVER BIOLOGY 4/e</a:t>
            </a:r>
          </a:p>
        </p:txBody>
      </p:sp>
      <p:sp>
        <p:nvSpPr>
          <p:cNvPr id="5" name="Rectangle 3"/>
          <p:cNvSpPr>
            <a:spLocks noGrp="1" noChangeArrowheads="1"/>
          </p:cNvSpPr>
          <p:nvPr>
            <p:ph type="sldNum" sz="quarter" idx="11"/>
          </p:nvPr>
        </p:nvSpPr>
        <p:spPr>
          <a:ln/>
        </p:spPr>
        <p:txBody>
          <a:bodyPr/>
          <a:lstStyle>
            <a:lvl1pPr>
              <a:defRPr/>
            </a:lvl1pPr>
          </a:lstStyle>
          <a:p>
            <a:pPr>
              <a:defRPr/>
            </a:pPr>
            <a:fld id="{F30021EC-973A-0048-BB1D-A55D12151DEC}"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09BE98-FF13-462F-B0E3-F478EDB943F6}" type="datetimeFigureOut">
              <a:rPr lang="en-US"/>
              <a:pPr>
                <a:defRPr/>
              </a:pPr>
              <a:t>6/5/2014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9C15CD-0A3D-450F-A3C1-D52C4020E32A}" type="slidenum">
              <a:rPr lang="en-US"/>
              <a:pPr>
                <a:defRPr/>
              </a:pPr>
              <a:t>‹#›</a:t>
            </a:fld>
            <a:endParaRPr lang="en-US" dirty="0"/>
          </a:p>
        </p:txBody>
      </p:sp>
    </p:spTree>
    <p:extLst>
      <p:ext uri="{BB962C8B-B14F-4D97-AF65-F5344CB8AC3E}">
        <p14:creationId xmlns:p14="http://schemas.microsoft.com/office/powerpoint/2010/main" val="4086054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FFF965-4BEF-42E4-86EB-0C6E52AAEC92}" type="datetimeFigureOut">
              <a:rPr lang="en-US"/>
              <a:pPr>
                <a:defRPr/>
              </a:pPr>
              <a:t>6/5/2014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3800DD-CBCA-40F4-BD18-E3529AFBBC7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B3F8088-A662-465F-88A8-DA6F33884EDA}" type="datetimeFigureOut">
              <a:rPr lang="en-US"/>
              <a:pPr>
                <a:defRPr/>
              </a:pPr>
              <a:t>6/5/2014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7FA6D4-B97C-4D12-99FA-8FF9C0FB7CE3}"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1BBDABA-63BD-4E68-A7D2-203AD8729776}" type="datetimeFigureOut">
              <a:rPr lang="en-US"/>
              <a:pPr>
                <a:defRPr/>
              </a:pPr>
              <a:t>6/5/2014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85BC1A-69D2-496D-A8B9-9E80BDA0FDE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E78B6CC-5DA8-4D72-B22A-BB1CFA33A215}" type="datetimeFigureOut">
              <a:rPr lang="en-US"/>
              <a:pPr>
                <a:defRPr/>
              </a:pPr>
              <a:t>6/5/2014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B470A98-E6F5-44BA-8A2C-A1A3ECF832BB}"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2AFCA30-BF44-4D28-927F-F0B796A76E3C}" type="datetimeFigureOut">
              <a:rPr lang="en-US"/>
              <a:pPr>
                <a:defRPr/>
              </a:pPr>
              <a:t>6/5/2014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B20AC8C-3BE0-4AAD-957E-8483EF2ABB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C10ABAC-5AD8-45A6-B63D-A9EBC9AF61BB}" type="datetimeFigureOut">
              <a:rPr lang="en-US"/>
              <a:pPr>
                <a:defRPr/>
              </a:pPr>
              <a:t>6/5/2014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3F466E1-AA45-47AA-85E0-EBBC8D2428C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08F791-62F8-494F-8DE1-20765A871188}" type="datetimeFigureOut">
              <a:rPr lang="en-US"/>
              <a:pPr>
                <a:defRPr/>
              </a:pPr>
              <a:t>6/5/2014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C10EE3-657D-4268-99FA-A5AD0AA2D3C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C3F07F2-8647-4DD6-98BE-D55B2CB589A3}" type="datetimeFigureOut">
              <a:rPr lang="en-US"/>
              <a:pPr>
                <a:defRPr/>
              </a:pPr>
              <a:t>6/5/2014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B0849B-73D6-4DD3-AAEC-27ADA95B75F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B69457A-1D2F-4930-BCF4-CC4A0ED45ACE}" type="datetimeFigureOut">
              <a:rPr lang="en-US"/>
              <a:pPr>
                <a:defRPr/>
              </a:pPr>
              <a:t>6/5/2014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B6FB2C5-C862-493C-B048-E458E125F4F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defRPr>
            </a:lvl1pPr>
          </a:lstStyle>
          <a:p>
            <a:pPr defTabSz="914400">
              <a:defRPr/>
            </a:pPr>
            <a:r>
              <a:rPr lang="en-US">
                <a:solidFill>
                  <a:srgbClr val="000000"/>
                </a:solidFill>
                <a:latin typeface="Arial" pitchFamily="1" charset="0"/>
                <a:cs typeface="+mn-cs"/>
                <a:sym typeface="Arial" pitchFamily="1" charset="0"/>
              </a:rPr>
              <a:t>© 2009 W.W. Norton &amp; Company, Inc. DISCOVER BIOLOGY 4/e</a:t>
            </a:r>
          </a:p>
        </p:txBody>
      </p:sp>
      <p:sp>
        <p:nvSpPr>
          <p:cNvPr id="4099"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Black" pitchFamily="1" charset="0"/>
              </a:defRPr>
            </a:lvl1pPr>
          </a:lstStyle>
          <a:p>
            <a:pPr defTabSz="914400">
              <a:defRPr/>
            </a:pPr>
            <a:fld id="{CAE451F4-5580-4143-B0C9-A97650295EF6}" type="slidenum">
              <a:rPr lang="en-US">
                <a:solidFill>
                  <a:srgbClr val="000000"/>
                </a:solidFill>
                <a:cs typeface="+mn-cs"/>
                <a:sym typeface="Arial" pitchFamily="1" charset="0"/>
              </a:rPr>
              <a:pPr defTabSz="914400">
                <a:defRPr/>
              </a:pPr>
              <a:t>‹#›</a:t>
            </a:fld>
            <a:endParaRPr lang="en-US">
              <a:solidFill>
                <a:srgbClr val="000000"/>
              </a:solidFill>
              <a:cs typeface="+mn-cs"/>
              <a:sym typeface="Arial" pitchFamily="1" charset="0"/>
            </a:endParaRPr>
          </a:p>
        </p:txBody>
      </p:sp>
      <p:grpSp>
        <p:nvGrpSpPr>
          <p:cNvPr id="2" name="Group 4"/>
          <p:cNvGrpSpPr>
            <a:grpSpLocks/>
          </p:cNvGrpSpPr>
          <p:nvPr/>
        </p:nvGrpSpPr>
        <p:grpSpPr bwMode="auto">
          <a:xfrm>
            <a:off x="0" y="0"/>
            <a:ext cx="9144000" cy="546100"/>
            <a:chOff x="0" y="0"/>
            <a:chExt cx="5760" cy="344"/>
          </a:xfrm>
        </p:grpSpPr>
        <p:sp>
          <p:nvSpPr>
            <p:cNvPr id="410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defTabSz="914400">
                <a:defRPr/>
              </a:pPr>
              <a:endParaRPr lang="en-US" sz="2400" dirty="0">
                <a:solidFill>
                  <a:srgbClr val="000000"/>
                </a:solidFill>
                <a:latin typeface="Times New Roman" pitchFamily="124" charset="0"/>
                <a:cs typeface="+mn-cs"/>
                <a:sym typeface="Arial" charset="0"/>
              </a:endParaRPr>
            </a:p>
          </p:txBody>
        </p:sp>
        <p:sp>
          <p:nvSpPr>
            <p:cNvPr id="410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defTabSz="914400">
                <a:defRPr/>
              </a:pPr>
              <a:endParaRPr lang="en-US" sz="2400" dirty="0">
                <a:solidFill>
                  <a:srgbClr val="000000"/>
                </a:solidFill>
                <a:latin typeface="Times New Roman" pitchFamily="124" charset="0"/>
                <a:cs typeface="+mn-cs"/>
                <a:sym typeface="Arial" charset="0"/>
              </a:endParaRPr>
            </a:p>
          </p:txBody>
        </p:sp>
        <p:sp>
          <p:nvSpPr>
            <p:cNvPr id="4103"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defTabSz="914400">
                <a:defRPr/>
              </a:pPr>
              <a:endParaRPr lang="en-US" dirty="0">
                <a:solidFill>
                  <a:srgbClr val="84B43A"/>
                </a:solidFill>
                <a:cs typeface="+mn-cs"/>
                <a:sym typeface="Arial" charset="0"/>
              </a:endParaRPr>
            </a:p>
          </p:txBody>
        </p:sp>
        <p:sp>
          <p:nvSpPr>
            <p:cNvPr id="4104"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defTabSz="914400">
                <a:defRPr/>
              </a:pPr>
              <a:endParaRPr lang="en-US" dirty="0">
                <a:solidFill>
                  <a:srgbClr val="84B43A"/>
                </a:solidFill>
                <a:cs typeface="+mn-cs"/>
                <a:sym typeface="Arial" charset="0"/>
              </a:endParaRPr>
            </a:p>
          </p:txBody>
        </p:sp>
        <p:sp>
          <p:nvSpPr>
            <p:cNvPr id="4105"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defTabSz="914400">
                <a:defRPr/>
              </a:pPr>
              <a:endParaRPr lang="en-US" dirty="0">
                <a:solidFill>
                  <a:srgbClr val="1F431F"/>
                </a:solidFill>
                <a:cs typeface="+mn-cs"/>
                <a:sym typeface="Arial" charset="0"/>
              </a:endParaRPr>
            </a:p>
          </p:txBody>
        </p:sp>
        <p:sp>
          <p:nvSpPr>
            <p:cNvPr id="4106"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defTabSz="914400">
                <a:defRPr/>
              </a:pPr>
              <a:endParaRPr lang="en-US" dirty="0">
                <a:solidFill>
                  <a:srgbClr val="84B43A"/>
                </a:solidFill>
                <a:cs typeface="+mn-cs"/>
                <a:sym typeface="Arial" charset="0"/>
              </a:endParaRPr>
            </a:p>
          </p:txBody>
        </p:sp>
        <p:sp>
          <p:nvSpPr>
            <p:cNvPr id="4107"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defTabSz="914400">
                <a:defRPr/>
              </a:pPr>
              <a:endParaRPr lang="en-US" sz="2400" dirty="0">
                <a:solidFill>
                  <a:srgbClr val="000000"/>
                </a:solidFill>
                <a:latin typeface="Times New Roman" pitchFamily="124" charset="0"/>
                <a:cs typeface="+mn-cs"/>
                <a:sym typeface="Arial" charset="0"/>
              </a:endParaRPr>
            </a:p>
          </p:txBody>
        </p:sp>
        <p:sp>
          <p:nvSpPr>
            <p:cNvPr id="4108"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defTabSz="914400">
                <a:defRPr/>
              </a:pPr>
              <a:endParaRPr lang="en-US" dirty="0">
                <a:solidFill>
                  <a:srgbClr val="1F431F"/>
                </a:solidFill>
                <a:cs typeface="+mn-cs"/>
                <a:sym typeface="Arial" charset="0"/>
              </a:endParaRPr>
            </a:p>
          </p:txBody>
        </p:sp>
        <p:sp>
          <p:nvSpPr>
            <p:cNvPr id="4109"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defTabSz="914400">
                <a:defRPr/>
              </a:pPr>
              <a:endParaRPr lang="en-US" dirty="0">
                <a:solidFill>
                  <a:srgbClr val="1F431F"/>
                </a:solidFill>
                <a:cs typeface="+mn-cs"/>
                <a:sym typeface="Arial" charset="0"/>
              </a:endParaRPr>
            </a:p>
          </p:txBody>
        </p:sp>
      </p:grpSp>
      <p:sp>
        <p:nvSpPr>
          <p:cNvPr id="13317"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8"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2"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sym typeface="Arial" charset="0"/>
              </a:defRPr>
            </a:lvl1pPr>
          </a:lstStyle>
          <a:p>
            <a:pPr defTabSz="914400">
              <a:defRPr/>
            </a:pPr>
            <a:endParaRPr lang="en-US">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l" rtl="0" eaLnBrk="0" fontAlgn="base" hangingPunct="0">
        <a:spcBef>
          <a:spcPct val="0"/>
        </a:spcBef>
        <a:spcAft>
          <a:spcPct val="0"/>
        </a:spcAft>
        <a:defRPr sz="4400">
          <a:solidFill>
            <a:schemeClr val="tx1"/>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4400">
          <a:solidFill>
            <a:schemeClr val="tx1"/>
          </a:solidFill>
          <a:latin typeface="Arial" charset="0"/>
          <a:ea typeface="ＭＳ Ｐゴシック" pitchFamily="1" charset="-128"/>
          <a:cs typeface="ＭＳ Ｐゴシック" pitchFamily="1" charset="-128"/>
        </a:defRPr>
      </a:lvl2pPr>
      <a:lvl3pPr algn="l" rtl="0" eaLnBrk="0" fontAlgn="base" hangingPunct="0">
        <a:spcBef>
          <a:spcPct val="0"/>
        </a:spcBef>
        <a:spcAft>
          <a:spcPct val="0"/>
        </a:spcAft>
        <a:defRPr sz="4400">
          <a:solidFill>
            <a:schemeClr val="tx1"/>
          </a:solidFill>
          <a:latin typeface="Arial" charset="0"/>
          <a:ea typeface="ＭＳ Ｐゴシック" pitchFamily="1" charset="-128"/>
          <a:cs typeface="ＭＳ Ｐゴシック" pitchFamily="1" charset="-128"/>
        </a:defRPr>
      </a:lvl3pPr>
      <a:lvl4pPr algn="l" rtl="0" eaLnBrk="0" fontAlgn="base" hangingPunct="0">
        <a:spcBef>
          <a:spcPct val="0"/>
        </a:spcBef>
        <a:spcAft>
          <a:spcPct val="0"/>
        </a:spcAft>
        <a:defRPr sz="4400">
          <a:solidFill>
            <a:schemeClr val="tx1"/>
          </a:solidFill>
          <a:latin typeface="Arial" charset="0"/>
          <a:ea typeface="ＭＳ Ｐゴシック" pitchFamily="1" charset="-128"/>
          <a:cs typeface="ＭＳ Ｐゴシック" pitchFamily="1" charset="-128"/>
        </a:defRPr>
      </a:lvl4pPr>
      <a:lvl5pPr algn="l" rtl="0" eaLnBrk="0" fontAlgn="base" hangingPunct="0">
        <a:spcBef>
          <a:spcPct val="0"/>
        </a:spcBef>
        <a:spcAft>
          <a:spcPct val="0"/>
        </a:spcAft>
        <a:defRPr sz="4400">
          <a:solidFill>
            <a:schemeClr val="tx1"/>
          </a:solidFill>
          <a:latin typeface="Arial" charset="0"/>
          <a:ea typeface="ＭＳ Ｐゴシック" pitchFamily="1" charset="-128"/>
          <a:cs typeface="ＭＳ Ｐゴシック" pitchFamily="1" charset="-128"/>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1" charset="2"/>
        <a:buChar char="n"/>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lr>
          <a:schemeClr val="accent2"/>
        </a:buClr>
        <a:buSzPct val="80000"/>
        <a:buFont typeface="Wingdings" pitchFamily="1" charset="2"/>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lr>
          <a:schemeClr val="bg2"/>
        </a:buClr>
        <a:buSzPct val="65000"/>
        <a:buFont typeface="Wingdings" pitchFamily="1" charset="2"/>
        <a:buChar char="n"/>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lr>
          <a:schemeClr val="accent2"/>
        </a:buClr>
        <a:buSzPct val="70000"/>
        <a:buFont typeface="Wingdings" pitchFamily="1" charset="2"/>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lr>
          <a:schemeClr val="bg2"/>
        </a:buClr>
        <a:buFont typeface="Wingdings" pitchFamily="1" charset="2"/>
        <a:buChar char="§"/>
        <a:defRPr sz="2000">
          <a:solidFill>
            <a:schemeClr val="tx1"/>
          </a:solidFill>
          <a:latin typeface="+mn-lt"/>
          <a:ea typeface="ＭＳ Ｐゴシック" pitchFamily="1" charset="-128"/>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en.wikipedia.org/wiki/An_Essay_on_the_Principle_of_Population"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ufwildlife.ifas.ufl.edu/snakes/leglesslizards.shtml" TargetMode="Externa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news.nationalgeographic.com/news/2006/11/061106-dolphin-legs.html"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763588" y="630621"/>
            <a:ext cx="7923212" cy="1752600"/>
          </a:xfrm>
          <a:effectLst>
            <a:outerShdw blurRad="25400" dist="12700" dir="2700000" algn="ctr" rotWithShape="0">
              <a:schemeClr val="tx1">
                <a:alpha val="74998"/>
              </a:schemeClr>
            </a:outerShdw>
          </a:effectLst>
        </p:spPr>
        <p:txBody>
          <a:bodyPr>
            <a:normAutofit/>
          </a:bodyPr>
          <a:lstStyle/>
          <a:p>
            <a:pPr eaLnBrk="1" hangingPunct="1">
              <a:defRPr/>
            </a:pPr>
            <a:r>
              <a:rPr lang="en-US" sz="6000" b="1" dirty="0" smtClean="0">
                <a:solidFill>
                  <a:srgbClr val="E03C3C"/>
                </a:solidFill>
              </a:rPr>
              <a:t>How’s your grade?</a:t>
            </a:r>
            <a:endParaRPr lang="en-US" sz="4800" b="1" dirty="0">
              <a:ea typeface="+mj-ea"/>
              <a:cs typeface="+mj-cs"/>
            </a:endParaRPr>
          </a:p>
        </p:txBody>
      </p:sp>
      <p:sp>
        <p:nvSpPr>
          <p:cNvPr id="4" name="Rectangle 3"/>
          <p:cNvSpPr txBox="1">
            <a:spLocks noChangeArrowheads="1"/>
          </p:cNvSpPr>
          <p:nvPr/>
        </p:nvSpPr>
        <p:spPr bwMode="auto">
          <a:xfrm>
            <a:off x="152400" y="2383221"/>
            <a:ext cx="8839200" cy="2209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marL="0" marR="0" lvl="0" indent="0" algn="ctr" defTabSz="914400" rtl="0" eaLnBrk="1" fontAlgn="auto" latinLnBrk="0" hangingPunct="1">
              <a:lnSpc>
                <a:spcPct val="90000"/>
              </a:lnSpc>
              <a:spcBef>
                <a:spcPct val="20000"/>
              </a:spcBef>
              <a:spcAft>
                <a:spcPts val="0"/>
              </a:spcAft>
              <a:buClr>
                <a:schemeClr val="bg2"/>
              </a:buClr>
              <a:buSzPct val="75000"/>
              <a:buFont typeface="Wingdings" pitchFamily="1" charset="2"/>
              <a:buNone/>
              <a:tabLst/>
              <a:defRPr/>
            </a:pPr>
            <a:r>
              <a:rPr kumimoji="0" lang="en-US" sz="2800" b="1" i="0" u="none" strike="noStrike" kern="0" cap="none" spc="0" normalizeH="0" baseline="0" noProof="0" dirty="0" smtClean="0">
                <a:ln>
                  <a:noFill/>
                </a:ln>
                <a:solidFill>
                  <a:schemeClr val="tx1">
                    <a:tint val="75000"/>
                  </a:schemeClr>
                </a:solidFill>
                <a:effectLst/>
                <a:uLnTx/>
                <a:uFillTx/>
                <a:latin typeface="+mn-lt"/>
                <a:ea typeface="ＭＳ Ｐゴシック" pitchFamily="1" charset="-128"/>
                <a:cs typeface="ＭＳ Ｐゴシック" pitchFamily="1" charset="-128"/>
              </a:rPr>
              <a:t>Have you calculated your grade lately?</a:t>
            </a:r>
          </a:p>
          <a:p>
            <a:pPr marL="0" marR="0" lvl="0" indent="0" algn="ctr" defTabSz="914400" rtl="0" eaLnBrk="1" fontAlgn="auto" latinLnBrk="0" hangingPunct="1">
              <a:lnSpc>
                <a:spcPct val="90000"/>
              </a:lnSpc>
              <a:spcBef>
                <a:spcPct val="20000"/>
              </a:spcBef>
              <a:spcAft>
                <a:spcPts val="0"/>
              </a:spcAft>
              <a:buClr>
                <a:schemeClr val="bg2"/>
              </a:buClr>
              <a:buSzPct val="75000"/>
              <a:buFont typeface="Wingdings" pitchFamily="1" charset="2"/>
              <a:buNone/>
              <a:tabLst/>
              <a:defRPr/>
            </a:pPr>
            <a:r>
              <a:rPr kumimoji="0" lang="en-US" sz="1600" b="1" i="0" u="none" strike="noStrike" kern="0" cap="none" spc="0" normalizeH="0" baseline="0" noProof="0" dirty="0" smtClean="0">
                <a:ln>
                  <a:noFill/>
                </a:ln>
                <a:solidFill>
                  <a:srgbClr val="FF0000"/>
                </a:solidFill>
                <a:effectLst/>
                <a:uLnTx/>
                <a:uFillTx/>
                <a:latin typeface="+mn-lt"/>
                <a:ea typeface="ＭＳ Ｐゴシック" pitchFamily="1" charset="-128"/>
                <a:cs typeface="ＭＳ Ｐゴシック" pitchFamily="1" charset="-128"/>
              </a:rPr>
              <a:t>If not, use the spreadsheet</a:t>
            </a:r>
          </a:p>
          <a:p>
            <a:pPr marL="0" marR="0" lvl="0" indent="0" algn="ctr" defTabSz="914400" rtl="0" eaLnBrk="1" fontAlgn="auto" latinLnBrk="0" hangingPunct="1">
              <a:lnSpc>
                <a:spcPct val="90000"/>
              </a:lnSpc>
              <a:spcBef>
                <a:spcPct val="20000"/>
              </a:spcBef>
              <a:spcAft>
                <a:spcPts val="0"/>
              </a:spcAft>
              <a:buClr>
                <a:schemeClr val="bg2"/>
              </a:buClr>
              <a:buSzPct val="75000"/>
              <a:buFont typeface="Wingdings" pitchFamily="1" charset="2"/>
              <a:buNone/>
              <a:tabLst/>
              <a:defRPr/>
            </a:pPr>
            <a:r>
              <a:rPr kumimoji="0" lang="en-US" sz="2800" b="1" i="0" u="none" strike="noStrike" kern="0" cap="none" spc="0" normalizeH="0" baseline="0" noProof="0" dirty="0" smtClean="0">
                <a:ln>
                  <a:noFill/>
                </a:ln>
                <a:solidFill>
                  <a:schemeClr val="tx1">
                    <a:tint val="75000"/>
                  </a:schemeClr>
                </a:solidFill>
                <a:effectLst/>
                <a:uLnTx/>
                <a:uFillTx/>
                <a:latin typeface="+mn-lt"/>
                <a:ea typeface="ＭＳ Ｐゴシック" pitchFamily="1" charset="-128"/>
                <a:cs typeface="ＭＳ Ｐゴシック" pitchFamily="1" charset="-128"/>
              </a:rPr>
              <a:t>Are all your assignment listed in PAL?</a:t>
            </a:r>
          </a:p>
          <a:p>
            <a:pPr algn="ctr" defTabSz="914400" fontAlgn="auto">
              <a:lnSpc>
                <a:spcPct val="90000"/>
              </a:lnSpc>
              <a:spcBef>
                <a:spcPct val="20000"/>
              </a:spcBef>
              <a:spcAft>
                <a:spcPts val="0"/>
              </a:spcAft>
              <a:buClr>
                <a:schemeClr val="bg2"/>
              </a:buClr>
              <a:buSzPct val="75000"/>
              <a:defRPr/>
            </a:pPr>
            <a:r>
              <a:rPr lang="en-US" sz="1600" b="1" kern="0" dirty="0" smtClean="0">
                <a:solidFill>
                  <a:srgbClr val="FF0000"/>
                </a:solidFill>
                <a:ea typeface="ＭＳ Ｐゴシック" pitchFamily="1" charset="-128"/>
                <a:cs typeface="ＭＳ Ｐゴシック" pitchFamily="1" charset="-128"/>
              </a:rPr>
              <a:t>You need to let me know if they are not</a:t>
            </a:r>
          </a:p>
        </p:txBody>
      </p:sp>
    </p:spTree>
    <p:extLst>
      <p:ext uri="{BB962C8B-B14F-4D97-AF65-F5344CB8AC3E}">
        <p14:creationId xmlns:p14="http://schemas.microsoft.com/office/powerpoint/2010/main" val="4521396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66822"/>
            <a:ext cx="9144000" cy="1143000"/>
          </a:xfrm>
        </p:spPr>
        <p:txBody>
          <a:bodyPr/>
          <a:lstStyle/>
          <a:p>
            <a:pPr eaLnBrk="1" hangingPunct="1"/>
            <a:r>
              <a:rPr lang="en-US" dirty="0" smtClean="0"/>
              <a:t>Selection: bring  me a fast dog</a:t>
            </a:r>
          </a:p>
        </p:txBody>
      </p:sp>
      <p:sp>
        <p:nvSpPr>
          <p:cNvPr id="17410" name="Content Placeholder 2"/>
          <p:cNvSpPr>
            <a:spLocks noGrp="1"/>
          </p:cNvSpPr>
          <p:nvPr>
            <p:ph idx="1"/>
          </p:nvPr>
        </p:nvSpPr>
        <p:spPr>
          <a:xfrm>
            <a:off x="457200" y="1041010"/>
            <a:ext cx="3624497" cy="3249636"/>
          </a:xfrm>
        </p:spPr>
        <p:txBody>
          <a:bodyPr/>
          <a:lstStyle/>
          <a:p>
            <a:pPr eaLnBrk="1" hangingPunct="1"/>
            <a:r>
              <a:rPr lang="en-US" dirty="0" smtClean="0"/>
              <a:t>Random variation</a:t>
            </a:r>
          </a:p>
          <a:p>
            <a:pPr eaLnBrk="1" hangingPunct="1"/>
            <a:endParaRPr lang="en-US" dirty="0" smtClean="0"/>
          </a:p>
          <a:p>
            <a:pPr eaLnBrk="1" hangingPunct="1"/>
            <a:r>
              <a:rPr lang="en-US" dirty="0" smtClean="0"/>
              <a:t>No breeding allowed for slow dogs</a:t>
            </a:r>
          </a:p>
        </p:txBody>
      </p:sp>
      <p:sp>
        <p:nvSpPr>
          <p:cNvPr id="5" name="Content Placeholder 2"/>
          <p:cNvSpPr txBox="1">
            <a:spLocks/>
          </p:cNvSpPr>
          <p:nvPr/>
        </p:nvSpPr>
        <p:spPr bwMode="auto">
          <a:xfrm>
            <a:off x="457200" y="4557932"/>
            <a:ext cx="8489852" cy="15193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Eventually your population looks like salukis</a:t>
            </a:r>
          </a:p>
          <a:p>
            <a:pPr marL="342900" marR="0" lvl="0" indent="-342900" algn="l" defTabSz="457200" rtl="0" eaLnBrk="1" fontAlgn="base" latinLnBrk="0" hangingPunct="1">
              <a:lnSpc>
                <a:spcPct val="100000"/>
              </a:lnSpc>
              <a:spcBef>
                <a:spcPct val="20000"/>
              </a:spcBef>
              <a:spcAft>
                <a:spcPct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44390" name="Picture 6" descr="http://www.kimballstock.com/pix/DOG/11/DOG-11-AB0001-01P.JPG"/>
          <p:cNvPicPr>
            <a:picLocks noChangeAspect="1" noChangeArrowheads="1"/>
          </p:cNvPicPr>
          <p:nvPr/>
        </p:nvPicPr>
        <p:blipFill>
          <a:blip r:embed="rId2"/>
          <a:srcRect l="15911" t="22134" r="10243" b="18197"/>
          <a:stretch>
            <a:fillRect/>
          </a:stretch>
        </p:blipFill>
        <p:spPr bwMode="auto">
          <a:xfrm>
            <a:off x="4081697" y="1505243"/>
            <a:ext cx="4426834" cy="2447779"/>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3"/>
          <p:cNvSpPr>
            <a:spLocks noGrp="1" noChangeArrowheads="1"/>
          </p:cNvSpPr>
          <p:nvPr>
            <p:ph type="title"/>
          </p:nvPr>
        </p:nvSpPr>
        <p:spPr/>
        <p:txBody>
          <a:bodyPr rIns="132080"/>
          <a:lstStyle/>
          <a:p>
            <a:pPr eaLnBrk="1" hangingPunct="1"/>
            <a:r>
              <a:rPr lang="en-US"/>
              <a:t>Concept Quiz</a:t>
            </a:r>
          </a:p>
        </p:txBody>
      </p:sp>
      <p:sp>
        <p:nvSpPr>
          <p:cNvPr id="28675" name="Rectangle 14"/>
          <p:cNvSpPr>
            <a:spLocks noGrp="1" noChangeArrowheads="1"/>
          </p:cNvSpPr>
          <p:nvPr>
            <p:ph type="body" idx="1"/>
          </p:nvPr>
        </p:nvSpPr>
        <p:spPr>
          <a:xfrm>
            <a:off x="457200" y="1752600"/>
            <a:ext cx="8229600" cy="3886200"/>
          </a:xfrm>
        </p:spPr>
        <p:txBody>
          <a:bodyPr rIns="132080"/>
          <a:lstStyle/>
          <a:p>
            <a:pPr marL="649288" indent="-649288" eaLnBrk="1" hangingPunct="1">
              <a:buFont typeface="Wingdings" pitchFamily="1" charset="2"/>
              <a:buNone/>
            </a:pPr>
            <a:r>
              <a:rPr lang="en-US"/>
              <a:t>Evolution is the change that occurs in</a:t>
            </a:r>
          </a:p>
          <a:p>
            <a:pPr marL="649288" indent="-649288" eaLnBrk="1" hangingPunct="1">
              <a:buFont typeface="Wingdings" pitchFamily="1" charset="2"/>
              <a:buNone/>
            </a:pPr>
            <a:r>
              <a:rPr lang="en-US"/>
              <a:t>__________ over time.</a:t>
            </a:r>
          </a:p>
          <a:p>
            <a:pPr marL="649288" indent="-649288" eaLnBrk="1" hangingPunct="1">
              <a:buFont typeface="Wingdings" pitchFamily="1" charset="2"/>
              <a:buNone/>
            </a:pPr>
            <a:endParaRPr lang="en-US"/>
          </a:p>
          <a:p>
            <a:pPr marL="649288" indent="-649288" eaLnBrk="1" hangingPunct="1">
              <a:buSzPct val="99000"/>
              <a:buFont typeface="Wingdings" pitchFamily="1" charset="2"/>
              <a:buAutoNum type="alphaUcPeriod"/>
            </a:pPr>
            <a:r>
              <a:rPr lang="en-US"/>
              <a:t>A population</a:t>
            </a:r>
          </a:p>
          <a:p>
            <a:pPr marL="649288" indent="-649288" eaLnBrk="1" hangingPunct="1">
              <a:buSzPct val="99000"/>
              <a:buFont typeface="Wingdings" pitchFamily="1" charset="2"/>
              <a:buAutoNum type="alphaUcPeriod"/>
            </a:pPr>
            <a:r>
              <a:rPr lang="en-US"/>
              <a:t>An organism</a:t>
            </a:r>
          </a:p>
          <a:p>
            <a:pPr marL="649288" indent="-649288" eaLnBrk="1" hangingPunct="1">
              <a:buSzPct val="99000"/>
              <a:buFont typeface="Wingdings" pitchFamily="1" charset="2"/>
              <a:buAutoNum type="alphaUcPeriod"/>
            </a:pPr>
            <a:r>
              <a:rPr lang="en-US"/>
              <a:t>The environment</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3"/>
          <p:cNvSpPr>
            <a:spLocks noGrp="1" noChangeArrowheads="1"/>
          </p:cNvSpPr>
          <p:nvPr>
            <p:ph type="title"/>
          </p:nvPr>
        </p:nvSpPr>
        <p:spPr/>
        <p:txBody>
          <a:bodyPr rIns="132080"/>
          <a:lstStyle/>
          <a:p>
            <a:pPr eaLnBrk="1" hangingPunct="1"/>
            <a:r>
              <a:rPr lang="en-US"/>
              <a:t>Concept Quiz</a:t>
            </a:r>
          </a:p>
        </p:txBody>
      </p:sp>
      <p:sp>
        <p:nvSpPr>
          <p:cNvPr id="30723" name="Rectangle 14"/>
          <p:cNvSpPr>
            <a:spLocks noGrp="1" noChangeArrowheads="1"/>
          </p:cNvSpPr>
          <p:nvPr>
            <p:ph type="body" idx="1"/>
          </p:nvPr>
        </p:nvSpPr>
        <p:spPr>
          <a:xfrm>
            <a:off x="457200" y="1676400"/>
            <a:ext cx="8229600" cy="3886200"/>
          </a:xfrm>
        </p:spPr>
        <p:txBody>
          <a:bodyPr rIns="132080"/>
          <a:lstStyle/>
          <a:p>
            <a:pPr marL="649288" indent="-649288" eaLnBrk="1" hangingPunct="1">
              <a:lnSpc>
                <a:spcPct val="90000"/>
              </a:lnSpc>
              <a:buFont typeface="Wingdings" pitchFamily="1" charset="2"/>
              <a:buNone/>
            </a:pPr>
            <a:r>
              <a:rPr lang="en-US"/>
              <a:t>Of the following, which term or phrase best</a:t>
            </a:r>
          </a:p>
          <a:p>
            <a:pPr marL="649288" indent="-649288" eaLnBrk="1" hangingPunct="1">
              <a:lnSpc>
                <a:spcPct val="90000"/>
              </a:lnSpc>
              <a:buFont typeface="Wingdings" pitchFamily="1" charset="2"/>
              <a:buNone/>
            </a:pPr>
            <a:r>
              <a:rPr lang="en-US"/>
              <a:t>describes the </a:t>
            </a:r>
            <a:r>
              <a:rPr lang="en-US" i="1"/>
              <a:t>process</a:t>
            </a:r>
            <a:r>
              <a:rPr lang="en-US"/>
              <a:t> of natural selection?</a:t>
            </a:r>
          </a:p>
          <a:p>
            <a:pPr marL="649288" indent="-649288" eaLnBrk="1" hangingPunct="1">
              <a:lnSpc>
                <a:spcPct val="90000"/>
              </a:lnSpc>
              <a:buFont typeface="Wingdings" pitchFamily="1" charset="2"/>
              <a:buNone/>
            </a:pPr>
            <a:endParaRPr lang="en-US"/>
          </a:p>
          <a:p>
            <a:pPr marL="649288" indent="-649288" eaLnBrk="1" hangingPunct="1">
              <a:lnSpc>
                <a:spcPct val="90000"/>
              </a:lnSpc>
              <a:buSzPct val="99000"/>
              <a:buFont typeface="Wingdings" pitchFamily="1" charset="2"/>
              <a:buAutoNum type="alphaUcPeriod"/>
            </a:pPr>
            <a:r>
              <a:rPr lang="en-US"/>
              <a:t>Genetic drift</a:t>
            </a:r>
          </a:p>
          <a:p>
            <a:pPr marL="649288" indent="-649288" eaLnBrk="1" hangingPunct="1">
              <a:lnSpc>
                <a:spcPct val="90000"/>
              </a:lnSpc>
              <a:buSzPct val="99000"/>
              <a:buFont typeface="Wingdings" pitchFamily="1" charset="2"/>
              <a:buAutoNum type="alphaUcPeriod"/>
            </a:pPr>
            <a:r>
              <a:rPr lang="en-US"/>
              <a:t>Differential reproductive success</a:t>
            </a:r>
          </a:p>
          <a:p>
            <a:pPr marL="649288" indent="-649288" eaLnBrk="1" hangingPunct="1">
              <a:lnSpc>
                <a:spcPct val="90000"/>
              </a:lnSpc>
              <a:buSzPct val="99000"/>
              <a:buFont typeface="Wingdings" pitchFamily="1" charset="2"/>
              <a:buAutoNum type="alphaUcPeriod"/>
            </a:pPr>
            <a:r>
              <a:rPr lang="en-US"/>
              <a:t>Speciation</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763588" y="2585545"/>
            <a:ext cx="7923212" cy="1752600"/>
          </a:xfrm>
          <a:effectLst>
            <a:outerShdw blurRad="25400" dist="12700" dir="2700000" algn="ctr" rotWithShape="0">
              <a:schemeClr val="tx1">
                <a:alpha val="74998"/>
              </a:schemeClr>
            </a:outerShdw>
          </a:effectLst>
        </p:spPr>
        <p:txBody>
          <a:bodyPr>
            <a:normAutofit fontScale="90000"/>
          </a:bodyPr>
          <a:lstStyle/>
          <a:p>
            <a:pPr algn="ctr" eaLnBrk="1" hangingPunct="1">
              <a:defRPr/>
            </a:pPr>
            <a:r>
              <a:rPr lang="en-US" sz="6000" b="1" dirty="0" smtClean="0">
                <a:solidFill>
                  <a:srgbClr val="E03C3C"/>
                </a:solidFill>
                <a:ea typeface="+mj-ea"/>
                <a:cs typeface="+mj-cs"/>
              </a:rPr>
              <a:t>Free Biology Tutoring</a:t>
            </a:r>
            <a:endParaRPr lang="en-US" sz="4800" b="1" dirty="0">
              <a:ea typeface="+mj-ea"/>
              <a:cs typeface="+mj-cs"/>
            </a:endParaRPr>
          </a:p>
        </p:txBody>
      </p:sp>
      <p:sp>
        <p:nvSpPr>
          <p:cNvPr id="14339" name="Rectangle 3"/>
          <p:cNvSpPr>
            <a:spLocks noGrp="1" noChangeArrowheads="1"/>
          </p:cNvSpPr>
          <p:nvPr>
            <p:ph type="subTitle" idx="1"/>
          </p:nvPr>
        </p:nvSpPr>
        <p:spPr>
          <a:xfrm>
            <a:off x="0" y="783771"/>
            <a:ext cx="8839200" cy="2209800"/>
          </a:xfrm>
        </p:spPr>
        <p:txBody>
          <a:bodyPr rtlCol="0">
            <a:normAutofit/>
          </a:bodyPr>
          <a:lstStyle/>
          <a:p>
            <a:pPr eaLnBrk="1" fontAlgn="auto" hangingPunct="1">
              <a:lnSpc>
                <a:spcPct val="90000"/>
              </a:lnSpc>
              <a:spcAft>
                <a:spcPts val="0"/>
              </a:spcAft>
              <a:defRPr/>
            </a:pPr>
            <a:r>
              <a:rPr lang="en-US" sz="2800" b="1" dirty="0" smtClean="0"/>
              <a:t>Not Happy with your grade?</a:t>
            </a:r>
          </a:p>
          <a:p>
            <a:pPr eaLnBrk="1" fontAlgn="auto" hangingPunct="1">
              <a:lnSpc>
                <a:spcPct val="90000"/>
              </a:lnSpc>
              <a:spcAft>
                <a:spcPts val="0"/>
              </a:spcAft>
              <a:defRPr/>
            </a:pPr>
            <a:r>
              <a:rPr lang="en-US" sz="2800" b="1" dirty="0" smtClean="0"/>
              <a:t>Not understanding the material?</a:t>
            </a:r>
          </a:p>
          <a:p>
            <a:pPr eaLnBrk="1" fontAlgn="auto" hangingPunct="1">
              <a:lnSpc>
                <a:spcPct val="90000"/>
              </a:lnSpc>
              <a:spcAft>
                <a:spcPts val="0"/>
              </a:spcAft>
              <a:defRPr/>
            </a:pPr>
            <a:r>
              <a:rPr lang="en-US" sz="2800" b="1" dirty="0" smtClean="0"/>
              <a:t>Remember that the TLCC has </a:t>
            </a:r>
            <a:endParaRPr lang="en-US" sz="2800" dirty="0"/>
          </a:p>
        </p:txBody>
      </p:sp>
    </p:spTree>
    <p:extLst>
      <p:ext uri="{BB962C8B-B14F-4D97-AF65-F5344CB8AC3E}">
        <p14:creationId xmlns:p14="http://schemas.microsoft.com/office/powerpoint/2010/main" val="45213968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Grp="1" noChangeArrowheads="1"/>
          </p:cNvSpPr>
          <p:nvPr>
            <p:ph type="ctrTitle"/>
          </p:nvPr>
        </p:nvSpPr>
        <p:spPr/>
        <p:txBody>
          <a:bodyPr/>
          <a:lstStyle/>
          <a:p>
            <a:r>
              <a:rPr lang="en-US" b="1" dirty="0" smtClean="0">
                <a:solidFill>
                  <a:srgbClr val="E03C3C"/>
                </a:solidFill>
                <a:ea typeface="+mj-ea"/>
                <a:cs typeface="+mj-cs"/>
              </a:rPr>
              <a:t>Relevant Art from Other Chapters</a:t>
            </a:r>
            <a:endParaRPr lang="en-US" b="1" dirty="0">
              <a:solidFill>
                <a:srgbClr val="FF0000"/>
              </a:solidFill>
              <a:latin typeface="Calibri"/>
              <a:cs typeface="Calibri"/>
            </a:endParaRPr>
          </a:p>
        </p:txBody>
      </p:sp>
      <p:sp>
        <p:nvSpPr>
          <p:cNvPr id="144389" name="Rectangle 5"/>
          <p:cNvSpPr>
            <a:spLocks noGrp="1" noChangeArrowheads="1"/>
          </p:cNvSpPr>
          <p:nvPr>
            <p:ph type="subTitle" idx="1"/>
          </p:nvPr>
        </p:nvSpPr>
        <p:spPr/>
        <p:txBody>
          <a:bodyPr/>
          <a:lstStyle/>
          <a:p>
            <a:r>
              <a:rPr lang="en-US" sz="2800" dirty="0">
                <a:latin typeface="Calibri"/>
                <a:cs typeface="Calibri"/>
              </a:rPr>
              <a:t>All art files from the book are available in JPEG and PPT formats </a:t>
            </a:r>
            <a:r>
              <a:rPr lang="en-US" sz="2800" dirty="0" smtClean="0">
                <a:latin typeface="Calibri"/>
                <a:cs typeface="Calibri"/>
              </a:rPr>
              <a:t>online and on </a:t>
            </a:r>
            <a:r>
              <a:rPr lang="en-US" sz="2800" dirty="0">
                <a:latin typeface="Calibri"/>
                <a:cs typeface="Calibri"/>
              </a:rPr>
              <a:t>the Instructor Resource Disc</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c.pbs.org/wnet/nature/files/2011/11/domesticatedvswild_v4.jpg"/>
          <p:cNvPicPr>
            <a:picLocks noChangeAspect="1" noChangeArrowheads="1"/>
          </p:cNvPicPr>
          <p:nvPr/>
        </p:nvPicPr>
        <p:blipFill>
          <a:blip r:embed="rId2"/>
          <a:srcRect/>
          <a:stretch>
            <a:fillRect/>
          </a:stretch>
        </p:blipFill>
        <p:spPr bwMode="auto">
          <a:xfrm>
            <a:off x="392058" y="-1655381"/>
            <a:ext cx="5715000" cy="8797158"/>
          </a:xfrm>
          <a:prstGeom prst="rect">
            <a:avLst/>
          </a:prstGeom>
          <a:noFill/>
        </p:spPr>
      </p:pic>
      <p:pic>
        <p:nvPicPr>
          <p:cNvPr id="5" name="Picture 2" descr="http://wciv.images.worldnow.com/images/16117306_BG1.jpg"/>
          <p:cNvPicPr>
            <a:picLocks noChangeAspect="1" noChangeArrowheads="1"/>
          </p:cNvPicPr>
          <p:nvPr/>
        </p:nvPicPr>
        <p:blipFill>
          <a:blip r:embed="rId3"/>
          <a:srcRect/>
          <a:stretch>
            <a:fillRect/>
          </a:stretch>
        </p:blipFill>
        <p:spPr bwMode="auto">
          <a:xfrm>
            <a:off x="4916761" y="2191131"/>
            <a:ext cx="3905250" cy="260985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66822"/>
            <a:ext cx="9144000" cy="1143000"/>
          </a:xfrm>
        </p:spPr>
        <p:txBody>
          <a:bodyPr/>
          <a:lstStyle/>
          <a:p>
            <a:pPr eaLnBrk="1" hangingPunct="1"/>
            <a:r>
              <a:rPr lang="en-US" dirty="0" smtClean="0"/>
              <a:t>Selection: evolve a fast dog</a:t>
            </a:r>
          </a:p>
        </p:txBody>
      </p:sp>
      <p:sp>
        <p:nvSpPr>
          <p:cNvPr id="17410" name="Content Placeholder 2"/>
          <p:cNvSpPr>
            <a:spLocks noGrp="1"/>
          </p:cNvSpPr>
          <p:nvPr>
            <p:ph idx="1"/>
          </p:nvPr>
        </p:nvSpPr>
        <p:spPr>
          <a:xfrm>
            <a:off x="457200" y="1041010"/>
            <a:ext cx="3624497" cy="3249636"/>
          </a:xfrm>
        </p:spPr>
        <p:txBody>
          <a:bodyPr/>
          <a:lstStyle/>
          <a:p>
            <a:pPr eaLnBrk="1" hangingPunct="1"/>
            <a:r>
              <a:rPr lang="en-US" dirty="0" smtClean="0"/>
              <a:t>Random variation</a:t>
            </a:r>
          </a:p>
          <a:p>
            <a:pPr eaLnBrk="1" hangingPunct="1"/>
            <a:endParaRPr lang="en-US" dirty="0" smtClean="0"/>
          </a:p>
          <a:p>
            <a:pPr eaLnBrk="1" hangingPunct="1"/>
            <a:r>
              <a:rPr lang="en-US" dirty="0" smtClean="0"/>
              <a:t>No breeding for slow dogs (they starved)</a:t>
            </a:r>
          </a:p>
        </p:txBody>
      </p:sp>
      <p:sp>
        <p:nvSpPr>
          <p:cNvPr id="5" name="Content Placeholder 2"/>
          <p:cNvSpPr txBox="1">
            <a:spLocks/>
          </p:cNvSpPr>
          <p:nvPr/>
        </p:nvSpPr>
        <p:spPr bwMode="auto">
          <a:xfrm>
            <a:off x="457200" y="4557932"/>
            <a:ext cx="8489852" cy="15193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ts val="1200"/>
              </a:spcAft>
              <a:buClrTx/>
              <a:buSzTx/>
              <a:tabLst/>
              <a:defRPr/>
            </a:pPr>
            <a:r>
              <a:rPr kumimoji="0" lang="en-US" sz="3200" b="0" i="1" u="none" strike="noStrike" kern="1200" cap="none" spc="0" normalizeH="0" baseline="0" noProof="0" dirty="0" smtClean="0">
                <a:ln>
                  <a:noFill/>
                </a:ln>
                <a:solidFill>
                  <a:srgbClr val="FF0000"/>
                </a:solidFill>
                <a:effectLst/>
                <a:uLnTx/>
                <a:uFillTx/>
                <a:latin typeface="+mn-lt"/>
                <a:ea typeface="+mn-ea"/>
                <a:cs typeface="+mn-cs"/>
              </a:rPr>
              <a:t>Natural Selection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causes population to look like a cape hunting dog   </a:t>
            </a:r>
          </a:p>
          <a:p>
            <a:pPr marL="342900" marR="0" lvl="0" indent="-342900" algn="l" defTabSz="457200" rtl="0" eaLnBrk="1" fontAlgn="base" latinLnBrk="0" hangingPunct="1">
              <a:lnSpc>
                <a:spcPct val="100000"/>
              </a:lnSpc>
              <a:spcBef>
                <a:spcPct val="20000"/>
              </a:spcBef>
              <a:spcAft>
                <a:spcPts val="120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 non-random</a:t>
            </a:r>
            <a:r>
              <a:rPr kumimoji="0" lang="en-US" sz="3200" b="0" i="0" u="none" strike="noStrike" kern="1200" cap="none" spc="0" normalizeH="0" noProof="0" dirty="0" smtClean="0">
                <a:ln>
                  <a:noFill/>
                </a:ln>
                <a:solidFill>
                  <a:schemeClr val="tx1"/>
                </a:solidFill>
                <a:effectLst/>
                <a:uLnTx/>
                <a:uFillTx/>
                <a:latin typeface="+mn-lt"/>
                <a:ea typeface="+mn-ea"/>
                <a:cs typeface="+mn-cs"/>
              </a:rPr>
              <a:t> survival of random variants”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44388" name="Picture 4" descr="http://www.painteddog.org/uploads/images/homepage-image-rotation/incus_the_painted_dog.jpg"/>
          <p:cNvPicPr>
            <a:picLocks noChangeAspect="1" noChangeArrowheads="1"/>
          </p:cNvPicPr>
          <p:nvPr/>
        </p:nvPicPr>
        <p:blipFill>
          <a:blip r:embed="rId2"/>
          <a:srcRect/>
          <a:stretch>
            <a:fillRect/>
          </a:stretch>
        </p:blipFill>
        <p:spPr bwMode="auto">
          <a:xfrm>
            <a:off x="4291476" y="1209822"/>
            <a:ext cx="3206603" cy="320660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9035"/>
          </a:xfrm>
        </p:spPr>
        <p:txBody>
          <a:bodyPr/>
          <a:lstStyle/>
          <a:p>
            <a:r>
              <a:rPr lang="en-US" dirty="0" smtClean="0"/>
              <a:t>Fast dogs look similar</a:t>
            </a:r>
            <a:endParaRPr lang="en-US" dirty="0"/>
          </a:p>
        </p:txBody>
      </p:sp>
      <p:sp>
        <p:nvSpPr>
          <p:cNvPr id="3" name="Content Placeholder 2"/>
          <p:cNvSpPr>
            <a:spLocks noGrp="1"/>
          </p:cNvSpPr>
          <p:nvPr>
            <p:ph idx="1"/>
          </p:nvPr>
        </p:nvSpPr>
        <p:spPr>
          <a:xfrm>
            <a:off x="3563008" y="1205346"/>
            <a:ext cx="5123792" cy="4920818"/>
          </a:xfrm>
        </p:spPr>
        <p:txBody>
          <a:bodyPr/>
          <a:lstStyle/>
          <a:p>
            <a:pPr>
              <a:buNone/>
            </a:pPr>
            <a:r>
              <a:rPr lang="en-US" dirty="0" smtClean="0"/>
              <a:t>Similar lifestyle</a:t>
            </a:r>
          </a:p>
          <a:p>
            <a:pPr>
              <a:buNone/>
            </a:pPr>
            <a:endParaRPr lang="en-US" dirty="0" smtClean="0"/>
          </a:p>
          <a:p>
            <a:pPr>
              <a:buNone/>
            </a:pPr>
            <a:endParaRPr lang="en-US" dirty="0" smtClean="0"/>
          </a:p>
          <a:p>
            <a:pPr>
              <a:buNone/>
            </a:pPr>
            <a:r>
              <a:rPr lang="en-US" dirty="0" smtClean="0"/>
              <a:t>Similar appearance</a:t>
            </a:r>
          </a:p>
          <a:p>
            <a:pPr>
              <a:buNone/>
            </a:pPr>
            <a:r>
              <a:rPr lang="en-US" dirty="0" smtClean="0"/>
              <a:t>	Long legs for big stride</a:t>
            </a:r>
          </a:p>
          <a:p>
            <a:pPr>
              <a:buNone/>
            </a:pPr>
            <a:r>
              <a:rPr lang="en-US" dirty="0" smtClean="0"/>
              <a:t>	Tucked waist </a:t>
            </a:r>
          </a:p>
          <a:p>
            <a:pPr lvl="2">
              <a:buNone/>
            </a:pPr>
            <a:r>
              <a:rPr lang="en-US" dirty="0" smtClean="0"/>
              <a:t>Maximum range of leg movement</a:t>
            </a:r>
          </a:p>
          <a:p>
            <a:pPr>
              <a:buNone/>
            </a:pPr>
            <a:endParaRPr lang="en-US" sz="1100" dirty="0" smtClean="0"/>
          </a:p>
          <a:p>
            <a:pPr>
              <a:buNone/>
            </a:pPr>
            <a:endParaRPr lang="en-US" dirty="0" smtClean="0"/>
          </a:p>
        </p:txBody>
      </p:sp>
      <p:pic>
        <p:nvPicPr>
          <p:cNvPr id="147460" name="Picture 4" descr="http://www.painteddogconservation.iinet.net.au/images/Index/CNV00021b%20copy.jpg"/>
          <p:cNvPicPr>
            <a:picLocks noChangeAspect="1" noChangeArrowheads="1"/>
          </p:cNvPicPr>
          <p:nvPr/>
        </p:nvPicPr>
        <p:blipFill>
          <a:blip r:embed="rId2"/>
          <a:srcRect/>
          <a:stretch>
            <a:fillRect/>
          </a:stretch>
        </p:blipFill>
        <p:spPr bwMode="auto">
          <a:xfrm>
            <a:off x="457200" y="1417638"/>
            <a:ext cx="2857500" cy="2162176"/>
          </a:xfrm>
          <a:prstGeom prst="rect">
            <a:avLst/>
          </a:prstGeom>
          <a:noFill/>
        </p:spPr>
      </p:pic>
      <p:pic>
        <p:nvPicPr>
          <p:cNvPr id="147462" name="Picture 6" descr="http://www.moveoneinc.com/blog/wp-content/uploads/2010/02/saluki2.jpg"/>
          <p:cNvPicPr>
            <a:picLocks noChangeAspect="1" noChangeArrowheads="1"/>
          </p:cNvPicPr>
          <p:nvPr/>
        </p:nvPicPr>
        <p:blipFill>
          <a:blip r:embed="rId3"/>
          <a:srcRect/>
          <a:stretch>
            <a:fillRect/>
          </a:stretch>
        </p:blipFill>
        <p:spPr bwMode="auto">
          <a:xfrm>
            <a:off x="457200" y="3597276"/>
            <a:ext cx="2857499" cy="2528887"/>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9035"/>
          </a:xfrm>
        </p:spPr>
        <p:txBody>
          <a:bodyPr/>
          <a:lstStyle/>
          <a:p>
            <a:r>
              <a:rPr lang="en-US" dirty="0" smtClean="0"/>
              <a:t>Fast dogs look similar </a:t>
            </a:r>
            <a:r>
              <a:rPr lang="en-US" sz="3600" i="1" dirty="0" smtClean="0">
                <a:solidFill>
                  <a:srgbClr val="FF0000"/>
                </a:solidFill>
              </a:rPr>
              <a:t>due to selection</a:t>
            </a:r>
            <a:endParaRPr lang="en-US" sz="3600" i="1" dirty="0">
              <a:solidFill>
                <a:srgbClr val="FF0000"/>
              </a:solidFill>
            </a:endParaRPr>
          </a:p>
        </p:txBody>
      </p:sp>
      <p:sp>
        <p:nvSpPr>
          <p:cNvPr id="3" name="Content Placeholder 2"/>
          <p:cNvSpPr>
            <a:spLocks noGrp="1"/>
          </p:cNvSpPr>
          <p:nvPr>
            <p:ph idx="1"/>
          </p:nvPr>
        </p:nvSpPr>
        <p:spPr>
          <a:xfrm>
            <a:off x="3563008" y="1205346"/>
            <a:ext cx="5123792" cy="4920818"/>
          </a:xfrm>
        </p:spPr>
        <p:txBody>
          <a:bodyPr/>
          <a:lstStyle/>
          <a:p>
            <a:pPr>
              <a:buNone/>
            </a:pPr>
            <a:r>
              <a:rPr lang="en-US" dirty="0" smtClean="0"/>
              <a:t>Artificial selection:  </a:t>
            </a:r>
          </a:p>
          <a:p>
            <a:pPr>
              <a:buNone/>
            </a:pPr>
            <a:r>
              <a:rPr lang="en-US" sz="2800" dirty="0" smtClean="0"/>
              <a:t>	Characteristics that people choose will become more common in population.</a:t>
            </a:r>
          </a:p>
          <a:p>
            <a:pPr>
              <a:buNone/>
            </a:pPr>
            <a:endParaRPr lang="en-US" dirty="0" smtClean="0"/>
          </a:p>
          <a:p>
            <a:pPr>
              <a:buNone/>
            </a:pPr>
            <a:r>
              <a:rPr lang="en-US" dirty="0" smtClean="0"/>
              <a:t>natural selection: </a:t>
            </a:r>
            <a:r>
              <a:rPr lang="en-US" sz="2800" dirty="0" smtClean="0"/>
              <a:t>characteristics that help you </a:t>
            </a:r>
            <a:r>
              <a:rPr lang="en-US" sz="2800" dirty="0" smtClean="0">
                <a:solidFill>
                  <a:srgbClr val="FF0000"/>
                </a:solidFill>
              </a:rPr>
              <a:t>survive and </a:t>
            </a:r>
            <a:r>
              <a:rPr lang="en-US" sz="2800" b="1" i="1" dirty="0" smtClean="0">
                <a:solidFill>
                  <a:srgbClr val="FF0000"/>
                </a:solidFill>
              </a:rPr>
              <a:t>breed</a:t>
            </a:r>
            <a:r>
              <a:rPr lang="en-US" sz="2800" dirty="0" smtClean="0">
                <a:solidFill>
                  <a:srgbClr val="FF0000"/>
                </a:solidFill>
              </a:rPr>
              <a:t> </a:t>
            </a:r>
            <a:r>
              <a:rPr lang="en-US" sz="2800" dirty="0" smtClean="0"/>
              <a:t>become more common in a population</a:t>
            </a:r>
          </a:p>
        </p:txBody>
      </p:sp>
      <p:pic>
        <p:nvPicPr>
          <p:cNvPr id="147460" name="Picture 4" descr="http://www.painteddogconservation.iinet.net.au/images/Index/CNV00021b%20copy.jpg"/>
          <p:cNvPicPr>
            <a:picLocks noChangeAspect="1" noChangeArrowheads="1"/>
          </p:cNvPicPr>
          <p:nvPr/>
        </p:nvPicPr>
        <p:blipFill>
          <a:blip r:embed="rId2"/>
          <a:srcRect/>
          <a:stretch>
            <a:fillRect/>
          </a:stretch>
        </p:blipFill>
        <p:spPr bwMode="auto">
          <a:xfrm>
            <a:off x="287481" y="3734233"/>
            <a:ext cx="2857500" cy="2162176"/>
          </a:xfrm>
          <a:prstGeom prst="rect">
            <a:avLst/>
          </a:prstGeom>
          <a:noFill/>
        </p:spPr>
      </p:pic>
      <p:pic>
        <p:nvPicPr>
          <p:cNvPr id="147462" name="Picture 6" descr="http://www.moveoneinc.com/blog/wp-content/uploads/2010/02/saluki2.jpg"/>
          <p:cNvPicPr>
            <a:picLocks noChangeAspect="1" noChangeArrowheads="1"/>
          </p:cNvPicPr>
          <p:nvPr/>
        </p:nvPicPr>
        <p:blipFill>
          <a:blip r:embed="rId3"/>
          <a:srcRect/>
          <a:stretch>
            <a:fillRect/>
          </a:stretch>
        </p:blipFill>
        <p:spPr bwMode="auto">
          <a:xfrm>
            <a:off x="287482" y="1205346"/>
            <a:ext cx="2857499" cy="2528887"/>
          </a:xfrm>
          <a:prstGeom prst="rect">
            <a:avLst/>
          </a:prstGeom>
          <a:noFill/>
        </p:spPr>
      </p:pic>
      <p:sp>
        <p:nvSpPr>
          <p:cNvPr id="6" name="Rectangle 5"/>
          <p:cNvSpPr/>
          <p:nvPr/>
        </p:nvSpPr>
        <p:spPr>
          <a:xfrm>
            <a:off x="287481" y="6081075"/>
            <a:ext cx="8686800" cy="369332"/>
          </a:xfrm>
          <a:prstGeom prst="rect">
            <a:avLst/>
          </a:prstGeom>
        </p:spPr>
        <p:txBody>
          <a:bodyPr wrap="square">
            <a:spAutoFit/>
          </a:bodyPr>
          <a:lstStyle/>
          <a:p>
            <a:pPr>
              <a:buNone/>
            </a:pPr>
            <a:r>
              <a:rPr lang="en-US" dirty="0" smtClean="0"/>
              <a:t>Long legs for big stride               Tucked waist for Maximum range of leg movement</a:t>
            </a:r>
          </a:p>
        </p:txBody>
      </p:sp>
      <p:sp>
        <p:nvSpPr>
          <p:cNvPr id="7" name="Rectangle 6"/>
          <p:cNvSpPr/>
          <p:nvPr/>
        </p:nvSpPr>
        <p:spPr>
          <a:xfrm>
            <a:off x="4114800" y="2967335"/>
            <a:ext cx="4572000" cy="369332"/>
          </a:xfrm>
          <a:prstGeom prst="rect">
            <a:avLst/>
          </a:prstGeom>
        </p:spPr>
        <p:txBody>
          <a:bodyPr>
            <a:spAutoFit/>
          </a:bodyPr>
          <a:lstStyle/>
          <a:p>
            <a:pPr>
              <a:buNone/>
            </a:pPr>
            <a:r>
              <a:rPr lang="en-US" dirty="0" smtClean="0">
                <a:solidFill>
                  <a:srgbClr val="FF0000"/>
                </a:solidFill>
              </a:rPr>
              <a:t>We choose who gets to breed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smtClean="0"/>
              <a:t>Darwin:  Descent with Modification</a:t>
            </a:r>
          </a:p>
        </p:txBody>
      </p:sp>
      <p:sp>
        <p:nvSpPr>
          <p:cNvPr id="16386" name="Content Placeholder 2"/>
          <p:cNvSpPr>
            <a:spLocks noGrp="1"/>
          </p:cNvSpPr>
          <p:nvPr>
            <p:ph idx="1"/>
          </p:nvPr>
        </p:nvSpPr>
        <p:spPr/>
        <p:txBody>
          <a:bodyPr/>
          <a:lstStyle/>
          <a:p>
            <a:pPr eaLnBrk="1" hangingPunct="1">
              <a:buNone/>
            </a:pPr>
            <a:endParaRPr lang="en-US" dirty="0" smtClean="0"/>
          </a:p>
          <a:p>
            <a:pPr eaLnBrk="1" hangingPunct="1">
              <a:buNone/>
            </a:pPr>
            <a:endParaRPr lang="en-US" dirty="0" smtClean="0"/>
          </a:p>
          <a:p>
            <a:pPr eaLnBrk="1" hangingPunct="1">
              <a:buNone/>
            </a:pPr>
            <a:endParaRPr lang="en-US" dirty="0" smtClean="0"/>
          </a:p>
          <a:p>
            <a:pPr eaLnBrk="1" hangingPunct="1">
              <a:buNone/>
            </a:pPr>
            <a:endParaRPr lang="en-US" dirty="0" smtClean="0"/>
          </a:p>
          <a:p>
            <a:pPr eaLnBrk="1" hangingPunct="1">
              <a:buNone/>
            </a:pPr>
            <a:r>
              <a:rPr lang="en-US" dirty="0" smtClean="0"/>
              <a:t> </a:t>
            </a:r>
          </a:p>
        </p:txBody>
      </p:sp>
      <p:pic>
        <p:nvPicPr>
          <p:cNvPr id="124930" name="Picture 2" descr="campus view"/>
          <p:cNvPicPr>
            <a:picLocks noChangeAspect="1" noChangeArrowheads="1"/>
          </p:cNvPicPr>
          <p:nvPr/>
        </p:nvPicPr>
        <p:blipFill>
          <a:blip r:embed="rId2"/>
          <a:srcRect l="63537" b="48898"/>
          <a:stretch>
            <a:fillRect/>
          </a:stretch>
        </p:blipFill>
        <p:spPr bwMode="auto">
          <a:xfrm>
            <a:off x="2662551" y="3942484"/>
            <a:ext cx="3674224" cy="2610399"/>
          </a:xfrm>
          <a:prstGeom prst="rect">
            <a:avLst/>
          </a:prstGeom>
          <a:noFill/>
        </p:spPr>
      </p:pic>
      <p:pic>
        <p:nvPicPr>
          <p:cNvPr id="6" name="Picture 2" descr="unnumbered_01_p18a"/>
          <p:cNvPicPr>
            <a:picLocks noChangeAspect="1" noChangeArrowheads="1"/>
          </p:cNvPicPr>
          <p:nvPr/>
        </p:nvPicPr>
        <p:blipFill>
          <a:blip r:embed="rId3"/>
          <a:srcRect r="8453" b="8165"/>
          <a:stretch>
            <a:fillRect/>
          </a:stretch>
        </p:blipFill>
        <p:spPr bwMode="auto">
          <a:xfrm>
            <a:off x="5715819" y="1417638"/>
            <a:ext cx="2970981" cy="3588433"/>
          </a:xfrm>
          <a:prstGeom prst="rect">
            <a:avLst/>
          </a:prstGeom>
          <a:noFill/>
          <a:ln w="9525">
            <a:noFill/>
            <a:miter lim="800000"/>
            <a:headEnd/>
            <a:tailEnd/>
          </a:ln>
        </p:spPr>
      </p:pic>
      <p:pic>
        <p:nvPicPr>
          <p:cNvPr id="7" name="Picture 2" descr="figure_17_01"/>
          <p:cNvPicPr>
            <a:picLocks noChangeAspect="1" noChangeArrowheads="1"/>
          </p:cNvPicPr>
          <p:nvPr/>
        </p:nvPicPr>
        <p:blipFill>
          <a:blip r:embed="rId4"/>
          <a:srcRect l="2002" t="48003" r="78684" b="6396"/>
          <a:stretch>
            <a:fillRect/>
          </a:stretch>
        </p:blipFill>
        <p:spPr bwMode="auto">
          <a:xfrm>
            <a:off x="716280" y="1417638"/>
            <a:ext cx="2499360" cy="3658859"/>
          </a:xfrm>
          <a:prstGeom prst="rect">
            <a:avLst/>
          </a:prstGeom>
          <a:noFill/>
          <a:ln w="9525">
            <a:noFill/>
            <a:miter lim="800000"/>
            <a:headEnd/>
            <a:tailEnd/>
          </a:ln>
          <a:effectLst/>
        </p:spPr>
      </p:pic>
      <p:pic>
        <p:nvPicPr>
          <p:cNvPr id="8" name="Picture 2" descr="campus view"/>
          <p:cNvPicPr>
            <a:picLocks noChangeAspect="1" noChangeArrowheads="1"/>
          </p:cNvPicPr>
          <p:nvPr/>
        </p:nvPicPr>
        <p:blipFill>
          <a:blip r:embed="rId2"/>
          <a:srcRect l="5865" t="49331" r="73672"/>
          <a:stretch>
            <a:fillRect/>
          </a:stretch>
        </p:blipFill>
        <p:spPr bwMode="auto">
          <a:xfrm>
            <a:off x="3459480" y="1417638"/>
            <a:ext cx="2011394" cy="252484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304800"/>
            <a:ext cx="9144000" cy="1219200"/>
          </a:xfrm>
        </p:spPr>
        <p:txBody>
          <a:bodyPr>
            <a:normAutofit fontScale="90000"/>
          </a:bodyPr>
          <a:lstStyle/>
          <a:p>
            <a:pPr algn="ctr" eaLnBrk="1" hangingPunct="1"/>
            <a:r>
              <a:rPr lang="en-US" dirty="0" smtClean="0"/>
              <a:t>The “Somebody would have figured it out” principle</a:t>
            </a:r>
          </a:p>
        </p:txBody>
      </p:sp>
      <p:pic>
        <p:nvPicPr>
          <p:cNvPr id="7172" name="Picture 2" descr="File:Darwin-Wallace medal.jpg"/>
          <p:cNvPicPr>
            <a:picLocks noChangeAspect="1" noChangeArrowheads="1"/>
          </p:cNvPicPr>
          <p:nvPr/>
        </p:nvPicPr>
        <p:blipFill>
          <a:blip r:embed="rId2">
            <a:extLst>
              <a:ext uri="{28A0092B-C50C-407E-A947-70E740481C1C}">
                <a14:useLocalDpi xmlns:a14="http://schemas.microsoft.com/office/drawing/2010/main" val="0"/>
              </a:ext>
            </a:extLst>
          </a:blip>
          <a:srcRect l="11629" r="16280"/>
          <a:stretch>
            <a:fillRect/>
          </a:stretch>
        </p:blipFill>
        <p:spPr bwMode="auto">
          <a:xfrm>
            <a:off x="3048000" y="1524000"/>
            <a:ext cx="23622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http://www.chemheritage.org/Images/Main-Images-250x290/Discover/Themes/Biomolecules/watson-crick1.jpg"/>
          <p:cNvPicPr>
            <a:picLocks noChangeAspect="1" noChangeArrowheads="1"/>
          </p:cNvPicPr>
          <p:nvPr/>
        </p:nvPicPr>
        <p:blipFill>
          <a:blip r:embed="rId3">
            <a:extLst>
              <a:ext uri="{28A0092B-C50C-407E-A947-70E740481C1C}">
                <a14:useLocalDpi xmlns:a14="http://schemas.microsoft.com/office/drawing/2010/main" val="0"/>
              </a:ext>
            </a:extLst>
          </a:blip>
          <a:srcRect t="11034"/>
          <a:stretch>
            <a:fillRect/>
          </a:stretch>
        </p:blipFill>
        <p:spPr bwMode="auto">
          <a:xfrm>
            <a:off x="228600" y="3733800"/>
            <a:ext cx="20574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http://24.media.tumblr.com/tumblr_lo1hwzSFNc1qeu6ilo1_400.jpg"/>
          <p:cNvPicPr>
            <a:picLocks noChangeAspect="1" noChangeArrowheads="1"/>
          </p:cNvPicPr>
          <p:nvPr/>
        </p:nvPicPr>
        <p:blipFill>
          <a:blip r:embed="rId4">
            <a:extLst>
              <a:ext uri="{28A0092B-C50C-407E-A947-70E740481C1C}">
                <a14:useLocalDpi xmlns:a14="http://schemas.microsoft.com/office/drawing/2010/main" val="0"/>
              </a:ext>
            </a:extLst>
          </a:blip>
          <a:srcRect l="16000" r="12000" b="22824"/>
          <a:stretch>
            <a:fillRect/>
          </a:stretch>
        </p:blipFill>
        <p:spPr bwMode="auto">
          <a:xfrm>
            <a:off x="1219200" y="4876800"/>
            <a:ext cx="10731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0" descr="Hugo de Vri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855" y="3202781"/>
            <a:ext cx="9525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Carl Correns.jpg"/>
          <p:cNvPicPr>
            <a:picLocks noChangeAspect="1" noChangeArrowheads="1"/>
          </p:cNvPicPr>
          <p:nvPr/>
        </p:nvPicPr>
        <p:blipFill>
          <a:blip r:embed="rId6">
            <a:extLst>
              <a:ext uri="{28A0092B-C50C-407E-A947-70E740481C1C}">
                <a14:useLocalDpi xmlns:a14="http://schemas.microsoft.com/office/drawing/2010/main" val="0"/>
              </a:ext>
            </a:extLst>
          </a:blip>
          <a:srcRect l="37334" b="54930"/>
          <a:stretch>
            <a:fillRect/>
          </a:stretch>
        </p:blipFill>
        <p:spPr bwMode="auto">
          <a:xfrm>
            <a:off x="7696200" y="3202781"/>
            <a:ext cx="1193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8" descr="http://upload.wikimedia.org/wikipedia/commons/3/36/Gregor_Mendel_Monk.jpg"/>
          <p:cNvPicPr>
            <a:picLocks noChangeAspect="1" noChangeArrowheads="1"/>
          </p:cNvPicPr>
          <p:nvPr/>
        </p:nvPicPr>
        <p:blipFill>
          <a:blip r:embed="rId7" cstate="print">
            <a:extLst>
              <a:ext uri="{28A0092B-C50C-407E-A947-70E740481C1C}">
                <a14:useLocalDpi xmlns:a14="http://schemas.microsoft.com/office/drawing/2010/main" val="0"/>
              </a:ext>
            </a:extLst>
          </a:blip>
          <a:srcRect l="27361" t="15761" r="28557" b="44347"/>
          <a:stretch>
            <a:fillRect/>
          </a:stretch>
        </p:blipFill>
        <p:spPr bwMode="auto">
          <a:xfrm>
            <a:off x="7467600" y="2060391"/>
            <a:ext cx="9636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4" descr="Frank Whittle CH 011867.jpg"/>
          <p:cNvPicPr>
            <a:picLocks noChangeAspect="1" noChangeArrowheads="1"/>
          </p:cNvPicPr>
          <p:nvPr/>
        </p:nvPicPr>
        <p:blipFill>
          <a:blip r:embed="rId8">
            <a:extLst>
              <a:ext uri="{28A0092B-C50C-407E-A947-70E740481C1C}">
                <a14:useLocalDpi xmlns:a14="http://schemas.microsoft.com/office/drawing/2010/main" val="0"/>
              </a:ext>
            </a:extLst>
          </a:blip>
          <a:srcRect l="22400" t="19753" r="23199" b="11111"/>
          <a:stretch>
            <a:fillRect/>
          </a:stretch>
        </p:blipFill>
        <p:spPr bwMode="auto">
          <a:xfrm>
            <a:off x="5867400" y="5105400"/>
            <a:ext cx="1498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6" descr="Ohai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4953000"/>
            <a:ext cx="1330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5" descr="Ghhardy@72.jpg"/>
          <p:cNvPicPr>
            <a:picLocks noChangeAspect="1" noChangeArrowheads="1"/>
          </p:cNvPicPr>
          <p:nvPr/>
        </p:nvPicPr>
        <p:blipFill rotWithShape="1">
          <a:blip r:embed="rId10">
            <a:extLst>
              <a:ext uri="{28A0092B-C50C-407E-A947-70E740481C1C}">
                <a14:useLocalDpi xmlns:a14="http://schemas.microsoft.com/office/drawing/2010/main" val="0"/>
              </a:ext>
            </a:extLst>
          </a:blip>
          <a:srcRect l="22748" r="37167" b="64577"/>
          <a:stretch/>
        </p:blipFill>
        <p:spPr bwMode="auto">
          <a:xfrm>
            <a:off x="313661" y="1875650"/>
            <a:ext cx="1349492" cy="1403941"/>
          </a:xfrm>
          <a:prstGeom prst="rect">
            <a:avLst/>
          </a:prstGeom>
          <a:noFill/>
          <a:extLst>
            <a:ext uri="{909E8E84-426E-40DD-AFC4-6F175D3DCCD1}">
              <a14:hiddenFill xmlns:a14="http://schemas.microsoft.com/office/drawing/2010/main">
                <a:solidFill>
                  <a:srgbClr val="FFFFFF"/>
                </a:solidFill>
              </a14:hiddenFill>
            </a:ext>
          </a:extLst>
        </p:spPr>
      </p:pic>
      <p:pic>
        <p:nvPicPr>
          <p:cNvPr id="7185" name="Picture 17" descr="Wilhelm Weinber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63153" y="1875650"/>
            <a:ext cx="1030945" cy="147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395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Natural Selection:  Historical Context</a:t>
            </a:r>
            <a:endParaRPr lang="en-US" sz="4000" dirty="0"/>
          </a:p>
        </p:txBody>
      </p:sp>
      <p:sp>
        <p:nvSpPr>
          <p:cNvPr id="3" name="Content Placeholder 2"/>
          <p:cNvSpPr>
            <a:spLocks noGrp="1"/>
          </p:cNvSpPr>
          <p:nvPr>
            <p:ph idx="1"/>
          </p:nvPr>
        </p:nvSpPr>
        <p:spPr>
          <a:xfrm>
            <a:off x="457200" y="1417638"/>
            <a:ext cx="8229600" cy="4525963"/>
          </a:xfrm>
        </p:spPr>
        <p:txBody>
          <a:bodyPr/>
          <a:lstStyle/>
          <a:p>
            <a:pPr>
              <a:buNone/>
            </a:pPr>
            <a:r>
              <a:rPr lang="en-US" dirty="0" smtClean="0"/>
              <a:t>What people had written before about nature</a:t>
            </a:r>
          </a:p>
          <a:p>
            <a:pPr>
              <a:buNone/>
            </a:pPr>
            <a:endParaRPr lang="en-US" sz="2000" dirty="0" smtClean="0"/>
          </a:p>
          <a:p>
            <a:pPr>
              <a:buNone/>
            </a:pPr>
            <a:r>
              <a:rPr lang="en-US" dirty="0" smtClean="0"/>
              <a:t>What people were doing  (Victorian era hobbies)</a:t>
            </a:r>
          </a:p>
          <a:p>
            <a:pPr>
              <a:buNone/>
            </a:pPr>
            <a:endParaRPr lang="en-US" sz="2000" dirty="0" smtClean="0"/>
          </a:p>
          <a:p>
            <a:pPr>
              <a:buNone/>
            </a:pPr>
            <a:r>
              <a:rPr lang="en-US" dirty="0" smtClean="0"/>
              <a:t>Non-biology books that  people were reading and talking about</a:t>
            </a:r>
          </a:p>
          <a:p>
            <a:pPr>
              <a:buNone/>
            </a:pPr>
            <a:endParaRPr lang="en-US" sz="2000" dirty="0" smtClean="0"/>
          </a:p>
          <a:p>
            <a:pPr>
              <a:buNone/>
            </a:pPr>
            <a:r>
              <a:rPr lang="en-US" b="1" i="1" dirty="0" smtClean="0"/>
              <a:t>Awareness of these things shape the thoughts of current scientists  </a:t>
            </a:r>
            <a:r>
              <a:rPr lang="en-US" sz="2800" b="1" i="1" dirty="0" smtClean="0">
                <a:solidFill>
                  <a:srgbClr val="FF0000"/>
                </a:solidFill>
              </a:rPr>
              <a:t>(also true in Darwin’s era)</a:t>
            </a:r>
            <a:endParaRPr lang="en-US" sz="2800" b="1" i="1"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Erasmus Darwin:  Older idea</a:t>
            </a:r>
            <a:endParaRPr lang="en-US" dirty="0"/>
          </a:p>
        </p:txBody>
      </p:sp>
      <p:sp>
        <p:nvSpPr>
          <p:cNvPr id="54274" name="Content Placeholder 2"/>
          <p:cNvSpPr>
            <a:spLocks noGrp="1"/>
          </p:cNvSpPr>
          <p:nvPr>
            <p:ph idx="1"/>
          </p:nvPr>
        </p:nvSpPr>
        <p:spPr>
          <a:xfrm>
            <a:off x="457200" y="1219200"/>
            <a:ext cx="4916658" cy="4525963"/>
          </a:xfrm>
        </p:spPr>
        <p:txBody>
          <a:bodyPr/>
          <a:lstStyle/>
          <a:p>
            <a:pPr eaLnBrk="1" hangingPunct="1"/>
            <a:r>
              <a:rPr lang="en-US" dirty="0" smtClean="0"/>
              <a:t>Chuck’s Grandpa</a:t>
            </a:r>
          </a:p>
          <a:p>
            <a:pPr eaLnBrk="1" hangingPunct="1"/>
            <a:endParaRPr lang="en-US" sz="1200" dirty="0" smtClean="0"/>
          </a:p>
          <a:p>
            <a:pPr eaLnBrk="1" hangingPunct="1"/>
            <a:r>
              <a:rPr lang="en-US" dirty="0" err="1" smtClean="0"/>
              <a:t>Zoonomia</a:t>
            </a:r>
            <a:r>
              <a:rPr lang="en-US" dirty="0" smtClean="0"/>
              <a:t> (1796)</a:t>
            </a:r>
          </a:p>
          <a:p>
            <a:pPr eaLnBrk="1" hangingPunct="1">
              <a:buNone/>
            </a:pPr>
            <a:r>
              <a:rPr lang="en-US" dirty="0" smtClean="0"/>
              <a:t>		</a:t>
            </a:r>
            <a:r>
              <a:rPr lang="en-US" sz="2400" dirty="0" smtClean="0"/>
              <a:t>many current species 	may have descended 	from a single earlier</a:t>
            </a:r>
          </a:p>
          <a:p>
            <a:pPr eaLnBrk="1" hangingPunct="1">
              <a:buNone/>
            </a:pPr>
            <a:r>
              <a:rPr lang="en-US" sz="2400" dirty="0" smtClean="0"/>
              <a:t>		species</a:t>
            </a:r>
          </a:p>
          <a:p>
            <a:pPr lvl="1" eaLnBrk="1" hangingPunct="1">
              <a:buNone/>
            </a:pPr>
            <a:endParaRPr lang="en-US" dirty="0" smtClean="0"/>
          </a:p>
          <a:p>
            <a:pPr lvl="1" eaLnBrk="1" hangingPunct="1">
              <a:buNone/>
            </a:pPr>
            <a:endParaRPr lang="en-US" dirty="0" smtClean="0"/>
          </a:p>
          <a:p>
            <a:pPr lvl="0" eaLnBrk="1" hangingPunct="1"/>
            <a:endParaRPr lang="en-US" dirty="0" smtClean="0"/>
          </a:p>
          <a:p>
            <a:pPr marL="0" indent="0" eaLnBrk="1" hangingPunct="1">
              <a:buNone/>
            </a:pPr>
            <a:endParaRPr lang="en-US" dirty="0" smtClean="0"/>
          </a:p>
        </p:txBody>
      </p:sp>
      <p:pic>
        <p:nvPicPr>
          <p:cNvPr id="133122" name="Picture 2" descr="http://upload.wikimedia.org/wikipedia/commons/thumb/b/be/Portrait_of_Erasmus_Darwin_by_Joseph_Wright_of_Derby_%281792%29.jpg/220px-Portrait_of_Erasmus_Darwin_by_Joseph_Wright_of_Derby_%281792%29.jpg"/>
          <p:cNvPicPr>
            <a:picLocks noChangeAspect="1" noChangeArrowheads="1"/>
          </p:cNvPicPr>
          <p:nvPr/>
        </p:nvPicPr>
        <p:blipFill rotWithShape="1">
          <a:blip r:embed="rId2"/>
          <a:srcRect t="6930" b="7425"/>
          <a:stretch/>
        </p:blipFill>
        <p:spPr bwMode="auto">
          <a:xfrm>
            <a:off x="5287879" y="1244191"/>
            <a:ext cx="3183608" cy="3296653"/>
          </a:xfrm>
          <a:prstGeom prst="rect">
            <a:avLst/>
          </a:prstGeom>
          <a:noFill/>
        </p:spPr>
      </p:pic>
      <p:sp>
        <p:nvSpPr>
          <p:cNvPr id="3" name="Rectangle 1"/>
          <p:cNvSpPr>
            <a:spLocks noChangeArrowheads="1"/>
          </p:cNvSpPr>
          <p:nvPr/>
        </p:nvSpPr>
        <p:spPr bwMode="auto">
          <a:xfrm>
            <a:off x="192506" y="4746885"/>
            <a:ext cx="8578515" cy="16004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252525"/>
                </a:solidFill>
                <a:effectLst/>
                <a:latin typeface="Helvetica Neue"/>
              </a:rPr>
              <a:t>Would it be too bold to imagine, that in the great length of time, since the earth began to exist, perhaps millions of ages before the commencement of the history of mankind, would it be too bold to imagine, that all warm-blooded animals have arisen from one living filament, which THE GREAT FIRST CAUSE endued with </a:t>
            </a:r>
            <a:r>
              <a:rPr kumimoji="0" lang="en-US" altLang="en-US" sz="1400" b="0" i="0" u="none" strike="noStrike" cap="none" normalizeH="0" baseline="0" dirty="0" err="1" smtClean="0">
                <a:ln>
                  <a:noFill/>
                </a:ln>
                <a:solidFill>
                  <a:srgbClr val="252525"/>
                </a:solidFill>
                <a:effectLst/>
                <a:latin typeface="Helvetica Neue"/>
              </a:rPr>
              <a:t>animality</a:t>
            </a:r>
            <a:r>
              <a:rPr kumimoji="0" lang="en-US" altLang="en-US" sz="1400" b="0" i="0" u="none" strike="noStrike" cap="none" normalizeH="0" baseline="0" dirty="0" smtClean="0">
                <a:ln>
                  <a:noFill/>
                </a:ln>
                <a:solidFill>
                  <a:srgbClr val="252525"/>
                </a:solidFill>
                <a:effectLst/>
                <a:latin typeface="Helvetica Neue"/>
              </a:rPr>
              <a:t>, with the power of acquiring new parts, attended with new propensities, directed by irritations, sensations, volitions, and associations; and thus possessing the faculty of continuing to improve by its own inherent activity, and of delivering down those improvements by generation to its posterity, world without end!</a:t>
            </a:r>
            <a:r>
              <a:rPr kumimoji="0" lang="en-US" altLang="en-US" sz="1400" b="0" i="0" u="none" strike="noStrike" cap="none" normalizeH="0" baseline="0" dirty="0" smtClean="0">
                <a:ln>
                  <a:noFill/>
                </a:ln>
                <a:solidFill>
                  <a:schemeClr val="tx1"/>
                </a:solidFill>
                <a:effectLst/>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Lamarck:  Older idea</a:t>
            </a:r>
            <a:endParaRPr lang="en-US" dirty="0"/>
          </a:p>
        </p:txBody>
      </p:sp>
      <p:sp>
        <p:nvSpPr>
          <p:cNvPr id="54274" name="Content Placeholder 2"/>
          <p:cNvSpPr>
            <a:spLocks noGrp="1"/>
          </p:cNvSpPr>
          <p:nvPr>
            <p:ph idx="1"/>
          </p:nvPr>
        </p:nvSpPr>
        <p:spPr>
          <a:xfrm>
            <a:off x="457201" y="1219200"/>
            <a:ext cx="5250178" cy="4525963"/>
          </a:xfrm>
        </p:spPr>
        <p:txBody>
          <a:bodyPr/>
          <a:lstStyle/>
          <a:p>
            <a:pPr eaLnBrk="1" hangingPunct="1"/>
            <a:r>
              <a:rPr lang="en-US" dirty="0" smtClean="0"/>
              <a:t>Right:  Decent with modification happens in the wild</a:t>
            </a:r>
          </a:p>
          <a:p>
            <a:pPr eaLnBrk="1" hangingPunct="1"/>
            <a:endParaRPr lang="en-US" sz="2800" dirty="0" smtClean="0"/>
          </a:p>
          <a:p>
            <a:pPr eaLnBrk="1" hangingPunct="1"/>
            <a:r>
              <a:rPr lang="en-US" dirty="0" smtClean="0"/>
              <a:t>Wrong:  Mechanism</a:t>
            </a:r>
          </a:p>
          <a:p>
            <a:pPr lvl="1" eaLnBrk="1" hangingPunct="1">
              <a:buNone/>
            </a:pPr>
            <a:r>
              <a:rPr lang="en-US" dirty="0" smtClean="0"/>
              <a:t>	Lamarck thought that the organisms automatically get traits they need </a:t>
            </a:r>
          </a:p>
          <a:p>
            <a:pPr lvl="1" eaLnBrk="1" hangingPunct="1">
              <a:buNone/>
            </a:pPr>
            <a:endParaRPr lang="en-US" dirty="0" smtClean="0"/>
          </a:p>
          <a:p>
            <a:pPr lvl="1" eaLnBrk="1" hangingPunct="1">
              <a:buNone/>
            </a:pPr>
            <a:endParaRPr lang="en-US" dirty="0" smtClean="0"/>
          </a:p>
          <a:p>
            <a:pPr lvl="0" eaLnBrk="1" hangingPunct="1"/>
            <a:endParaRPr lang="en-US" dirty="0" smtClean="0"/>
          </a:p>
          <a:p>
            <a:pPr eaLnBrk="1" hangingPunct="1"/>
            <a:endParaRPr lang="en-US" dirty="0" smtClean="0"/>
          </a:p>
        </p:txBody>
      </p:sp>
      <p:pic>
        <p:nvPicPr>
          <p:cNvPr id="130050" name="Picture 2" descr="File:Jean-baptiste lamarck2.jpg"/>
          <p:cNvPicPr>
            <a:picLocks noChangeAspect="1" noChangeArrowheads="1"/>
          </p:cNvPicPr>
          <p:nvPr/>
        </p:nvPicPr>
        <p:blipFill>
          <a:blip r:embed="rId2"/>
          <a:srcRect/>
          <a:stretch>
            <a:fillRect/>
          </a:stretch>
        </p:blipFill>
        <p:spPr bwMode="auto">
          <a:xfrm>
            <a:off x="5448300" y="2263774"/>
            <a:ext cx="3238500" cy="313372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095"/>
            <a:ext cx="8229600" cy="1143000"/>
          </a:xfrm>
        </p:spPr>
        <p:txBody>
          <a:bodyPr rtlCol="0">
            <a:normAutofit/>
          </a:bodyPr>
          <a:lstStyle/>
          <a:p>
            <a:pPr eaLnBrk="1" fontAlgn="auto" hangingPunct="1">
              <a:spcAft>
                <a:spcPts val="0"/>
              </a:spcAft>
              <a:defRPr/>
            </a:pPr>
            <a:r>
              <a:rPr lang="en-US" dirty="0" smtClean="0"/>
              <a:t>Lamarck: right idea, wrong method</a:t>
            </a:r>
            <a:endParaRPr lang="en-US" dirty="0"/>
          </a:p>
        </p:txBody>
      </p:sp>
      <p:sp>
        <p:nvSpPr>
          <p:cNvPr id="54274" name="Content Placeholder 2"/>
          <p:cNvSpPr>
            <a:spLocks noGrp="1"/>
          </p:cNvSpPr>
          <p:nvPr>
            <p:ph idx="1"/>
          </p:nvPr>
        </p:nvSpPr>
        <p:spPr>
          <a:xfrm>
            <a:off x="4748815" y="4569458"/>
            <a:ext cx="5974080" cy="749301"/>
          </a:xfrm>
        </p:spPr>
        <p:txBody>
          <a:bodyPr/>
          <a:lstStyle/>
          <a:p>
            <a:pPr eaLnBrk="1" hangingPunct="1">
              <a:buNone/>
            </a:pPr>
            <a:r>
              <a:rPr lang="en-US" dirty="0" smtClean="0"/>
              <a:t>I’ll never play </a:t>
            </a:r>
          </a:p>
          <a:p>
            <a:pPr eaLnBrk="1" hangingPunct="1">
              <a:buNone/>
            </a:pPr>
            <a:r>
              <a:rPr lang="en-US" dirty="0" smtClean="0"/>
              <a:t>in the NBA</a:t>
            </a:r>
          </a:p>
          <a:p>
            <a:pPr lvl="0" eaLnBrk="1" hangingPunct="1"/>
            <a:endParaRPr lang="en-US" dirty="0" smtClean="0"/>
          </a:p>
          <a:p>
            <a:pPr eaLnBrk="1" hangingPunct="1">
              <a:buNone/>
            </a:pPr>
            <a:endParaRPr lang="en-US" dirty="0" smtClean="0"/>
          </a:p>
        </p:txBody>
      </p:sp>
      <p:pic>
        <p:nvPicPr>
          <p:cNvPr id="8" name="Picture 4" descr="http://upload.wikimedia.org/wikipedia/commons/thumb/7/7a/Basketball.png/220px-Basketball.png"/>
          <p:cNvPicPr>
            <a:picLocks noChangeAspect="1" noChangeArrowheads="1"/>
          </p:cNvPicPr>
          <p:nvPr/>
        </p:nvPicPr>
        <p:blipFill>
          <a:blip r:embed="rId2"/>
          <a:srcRect/>
          <a:stretch>
            <a:fillRect/>
          </a:stretch>
        </p:blipFill>
        <p:spPr bwMode="auto">
          <a:xfrm>
            <a:off x="6800215" y="4470081"/>
            <a:ext cx="2095500" cy="2095501"/>
          </a:xfrm>
          <a:prstGeom prst="rect">
            <a:avLst/>
          </a:prstGeom>
          <a:noFill/>
        </p:spPr>
      </p:pic>
      <p:pic>
        <p:nvPicPr>
          <p:cNvPr id="130056" name="Picture 8" descr="http://img.sparknotes.com/figures/1/1534327ece5d347f8fe2828c8fdb7677/giraffe.gif"/>
          <p:cNvPicPr>
            <a:picLocks noChangeAspect="1" noChangeArrowheads="1"/>
          </p:cNvPicPr>
          <p:nvPr/>
        </p:nvPicPr>
        <p:blipFill>
          <a:blip r:embed="rId3"/>
          <a:srcRect/>
          <a:stretch>
            <a:fillRect/>
          </a:stretch>
        </p:blipFill>
        <p:spPr bwMode="auto">
          <a:xfrm>
            <a:off x="1493520" y="1021081"/>
            <a:ext cx="2717259" cy="5544502"/>
          </a:xfrm>
          <a:prstGeom prst="rect">
            <a:avLst/>
          </a:prstGeom>
          <a:noFill/>
        </p:spPr>
      </p:pic>
      <p:pic>
        <p:nvPicPr>
          <p:cNvPr id="130058" name="Picture 10" descr="Giraffe neck extension"/>
          <p:cNvPicPr>
            <a:picLocks noChangeAspect="1" noChangeArrowheads="1"/>
          </p:cNvPicPr>
          <p:nvPr/>
        </p:nvPicPr>
        <p:blipFill>
          <a:blip r:embed="rId4"/>
          <a:srcRect/>
          <a:stretch>
            <a:fillRect/>
          </a:stretch>
        </p:blipFill>
        <p:spPr bwMode="auto">
          <a:xfrm>
            <a:off x="5451474" y="1021081"/>
            <a:ext cx="3006725" cy="269414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763588" y="1981200"/>
            <a:ext cx="7620000" cy="1752600"/>
          </a:xfrm>
          <a:effectLst>
            <a:outerShdw blurRad="25400" dist="12700" dir="2700000" algn="ctr" rotWithShape="0">
              <a:schemeClr val="tx1">
                <a:alpha val="74998"/>
              </a:schemeClr>
            </a:outerShdw>
          </a:effectLst>
        </p:spPr>
        <p:txBody>
          <a:bodyPr>
            <a:normAutofit/>
          </a:bodyPr>
          <a:lstStyle/>
          <a:p>
            <a:pPr eaLnBrk="1" hangingPunct="1">
              <a:defRPr/>
            </a:pPr>
            <a:r>
              <a:rPr lang="en-US" sz="6000" b="1" dirty="0">
                <a:solidFill>
                  <a:srgbClr val="E03C3C"/>
                </a:solidFill>
                <a:ea typeface="+mj-ea"/>
                <a:cs typeface="+mj-cs"/>
              </a:rPr>
              <a:t>Discover Biology</a:t>
            </a:r>
            <a:br>
              <a:rPr lang="en-US" sz="6000" b="1" dirty="0">
                <a:solidFill>
                  <a:srgbClr val="E03C3C"/>
                </a:solidFill>
                <a:ea typeface="+mj-ea"/>
                <a:cs typeface="+mj-cs"/>
              </a:rPr>
            </a:br>
            <a:r>
              <a:rPr lang="en-US" sz="2800" b="1" dirty="0">
                <a:solidFill>
                  <a:srgbClr val="E03C3C"/>
                </a:solidFill>
                <a:ea typeface="+mj-ea"/>
                <a:cs typeface="+mj-cs"/>
              </a:rPr>
              <a:t>FIFTH EDITION</a:t>
            </a:r>
            <a:endParaRPr lang="en-US" sz="4800" b="1" dirty="0">
              <a:ea typeface="+mj-ea"/>
              <a:cs typeface="+mj-cs"/>
            </a:endParaRPr>
          </a:p>
        </p:txBody>
      </p:sp>
      <p:sp>
        <p:nvSpPr>
          <p:cNvPr id="14339" name="Rectangle 3"/>
          <p:cNvSpPr>
            <a:spLocks noGrp="1" noChangeArrowheads="1"/>
          </p:cNvSpPr>
          <p:nvPr>
            <p:ph type="subTitle" idx="1"/>
          </p:nvPr>
        </p:nvSpPr>
        <p:spPr>
          <a:xfrm>
            <a:off x="153988" y="4114800"/>
            <a:ext cx="8839200" cy="2209800"/>
          </a:xfrm>
        </p:spPr>
        <p:txBody>
          <a:bodyPr rtlCol="0">
            <a:normAutofit/>
          </a:bodyPr>
          <a:lstStyle/>
          <a:p>
            <a:pPr eaLnBrk="1" fontAlgn="auto" hangingPunct="1">
              <a:lnSpc>
                <a:spcPct val="90000"/>
              </a:lnSpc>
              <a:spcAft>
                <a:spcPts val="0"/>
              </a:spcAft>
              <a:buFont typeface="Arial"/>
              <a:buNone/>
              <a:defRPr/>
            </a:pPr>
            <a:r>
              <a:rPr lang="en-US" sz="2800" b="1" dirty="0">
                <a:ea typeface="+mn-ea"/>
                <a:cs typeface="+mn-cs"/>
              </a:rPr>
              <a:t>CHAPTER</a:t>
            </a:r>
            <a:r>
              <a:rPr lang="en-US" sz="2800" b="1" dirty="0" smtClean="0">
                <a:ea typeface="+mn-ea"/>
                <a:cs typeface="+mn-cs"/>
              </a:rPr>
              <a:t> 1</a:t>
            </a:r>
            <a:r>
              <a:rPr lang="en-US" sz="2800" b="1" dirty="0" smtClean="0"/>
              <a:t>7</a:t>
            </a:r>
            <a:endParaRPr lang="en-US" sz="2800" dirty="0" smtClean="0">
              <a:ea typeface="+mn-ea"/>
              <a:cs typeface="+mn-cs"/>
            </a:endParaRPr>
          </a:p>
          <a:p>
            <a:pPr eaLnBrk="1" fontAlgn="auto" hangingPunct="1">
              <a:lnSpc>
                <a:spcPct val="90000"/>
              </a:lnSpc>
              <a:spcAft>
                <a:spcPts val="0"/>
              </a:spcAft>
              <a:buFont typeface="Arial"/>
              <a:buNone/>
              <a:defRPr/>
            </a:pPr>
            <a:r>
              <a:rPr lang="en-US" sz="2800" dirty="0" smtClean="0">
                <a:ea typeface="+mn-ea"/>
                <a:cs typeface="+mn-cs"/>
              </a:rPr>
              <a:t>A quick and dirty look at the E-word</a:t>
            </a:r>
            <a:endParaRPr lang="en-US" sz="2800" dirty="0">
              <a:ea typeface="+mn-ea"/>
              <a:cs typeface="+mn-cs"/>
            </a:endParaRPr>
          </a:p>
        </p:txBody>
      </p:sp>
      <p:sp>
        <p:nvSpPr>
          <p:cNvPr id="14340" name="Text Box 4"/>
          <p:cNvSpPr txBox="1">
            <a:spLocks noChangeArrowheads="1"/>
          </p:cNvSpPr>
          <p:nvPr/>
        </p:nvSpPr>
        <p:spPr bwMode="auto">
          <a:xfrm>
            <a:off x="4876800" y="6430963"/>
            <a:ext cx="4038600" cy="290512"/>
          </a:xfrm>
          <a:prstGeom prst="rect">
            <a:avLst/>
          </a:prstGeom>
          <a:noFill/>
          <a:ln w="9525">
            <a:noFill/>
            <a:miter lim="800000"/>
            <a:headEnd/>
            <a:tailEnd/>
          </a:ln>
        </p:spPr>
        <p:txBody>
          <a:bodyPr>
            <a:prstTxWarp prst="textNoShape">
              <a:avLst/>
            </a:prstTxWarp>
            <a:spAutoFit/>
          </a:bodyPr>
          <a:lstStyle/>
          <a:p>
            <a:pPr algn="r">
              <a:spcBef>
                <a:spcPct val="50000"/>
              </a:spcBef>
            </a:pPr>
            <a:r>
              <a:rPr lang="en-US" sz="1300" dirty="0">
                <a:ea typeface="ヒラギノ角ゴ ProN W3" pitchFamily="1" charset="-128"/>
                <a:cs typeface="ヒラギノ角ゴ ProN W3" pitchFamily="1" charset="-128"/>
              </a:rPr>
              <a:t>© </a:t>
            </a:r>
            <a:r>
              <a:rPr lang="en-US" sz="1300" dirty="0"/>
              <a:t>2012 W. W. Norton &amp; Company, Inc.</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0292"/>
          </a:xfrm>
        </p:spPr>
        <p:txBody>
          <a:bodyPr/>
          <a:lstStyle/>
          <a:p>
            <a:r>
              <a:rPr lang="en-US" dirty="0" smtClean="0"/>
              <a:t>Robert Chambers, journalist</a:t>
            </a:r>
            <a:endParaRPr lang="en-US" dirty="0"/>
          </a:p>
        </p:txBody>
      </p:sp>
      <p:sp>
        <p:nvSpPr>
          <p:cNvPr id="3" name="Content Placeholder 2"/>
          <p:cNvSpPr>
            <a:spLocks noGrp="1"/>
          </p:cNvSpPr>
          <p:nvPr>
            <p:ph idx="1"/>
          </p:nvPr>
        </p:nvSpPr>
        <p:spPr>
          <a:xfrm>
            <a:off x="457200" y="1143000"/>
            <a:ext cx="8229600" cy="4525963"/>
          </a:xfrm>
        </p:spPr>
        <p:txBody>
          <a:bodyPr/>
          <a:lstStyle/>
          <a:p>
            <a:pPr marL="0" indent="0">
              <a:buNone/>
            </a:pPr>
            <a:r>
              <a:rPr lang="en-US" i="1" dirty="0"/>
              <a:t>Vestiges of the Natural History of </a:t>
            </a:r>
            <a:r>
              <a:rPr lang="en-US" i="1" dirty="0" smtClean="0"/>
              <a:t>Creation</a:t>
            </a:r>
          </a:p>
          <a:p>
            <a:pPr marL="0" indent="0">
              <a:buNone/>
            </a:pPr>
            <a:r>
              <a:rPr lang="en-US" dirty="0" smtClean="0"/>
              <a:t>1844, published </a:t>
            </a:r>
            <a:r>
              <a:rPr lang="en-US" i="1" dirty="0" smtClean="0"/>
              <a:t>anonymously</a:t>
            </a:r>
          </a:p>
          <a:p>
            <a:pPr marL="0" indent="0">
              <a:buNone/>
            </a:pPr>
            <a:endParaRPr lang="en-US" sz="1100" i="1" dirty="0"/>
          </a:p>
          <a:p>
            <a:pPr marL="0" indent="0">
              <a:buNone/>
            </a:pPr>
            <a:r>
              <a:rPr lang="en-US" dirty="0" smtClean="0"/>
              <a:t>“progressive </a:t>
            </a:r>
            <a:r>
              <a:rPr lang="en-US" dirty="0"/>
              <a:t>transmutation of </a:t>
            </a:r>
            <a:r>
              <a:rPr lang="en-US" dirty="0" smtClean="0"/>
              <a:t>species”</a:t>
            </a:r>
            <a:endParaRPr lang="en-US" dirty="0"/>
          </a:p>
          <a:p>
            <a:pPr marL="0" indent="0">
              <a:buNone/>
            </a:pPr>
            <a:endParaRPr lang="en-US" dirty="0" smtClean="0"/>
          </a:p>
          <a:p>
            <a:pPr marL="0" indent="0">
              <a:buNone/>
            </a:pPr>
            <a:r>
              <a:rPr lang="en-US" dirty="0" smtClean="0"/>
              <a:t>Implied that it might </a:t>
            </a:r>
          </a:p>
          <a:p>
            <a:pPr marL="0" indent="0">
              <a:buNone/>
            </a:pPr>
            <a:r>
              <a:rPr lang="en-US" dirty="0" smtClean="0"/>
              <a:t>happen naturally</a:t>
            </a:r>
          </a:p>
          <a:p>
            <a:pPr marL="0" indent="0">
              <a:buNone/>
            </a:pPr>
            <a:endParaRPr lang="en-US" dirty="0"/>
          </a:p>
          <a:p>
            <a:pPr marL="0" indent="0">
              <a:buNone/>
            </a:pPr>
            <a:r>
              <a:rPr lang="en-US" dirty="0" smtClean="0"/>
              <a:t>Controversial (chartists)</a:t>
            </a:r>
            <a:endParaRPr lang="en-US" dirty="0"/>
          </a:p>
        </p:txBody>
      </p:sp>
      <p:pic>
        <p:nvPicPr>
          <p:cNvPr id="1026" name="Picture 2" descr="File:Robert Chambers, publisher, ca1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7601" y="3102056"/>
            <a:ext cx="3069672" cy="356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49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Victorian Hobbies</a:t>
            </a:r>
            <a:endParaRPr lang="en-US" dirty="0"/>
          </a:p>
        </p:txBody>
      </p:sp>
      <p:sp>
        <p:nvSpPr>
          <p:cNvPr id="54274" name="Content Placeholder 2"/>
          <p:cNvSpPr>
            <a:spLocks noGrp="1"/>
          </p:cNvSpPr>
          <p:nvPr>
            <p:ph idx="1"/>
          </p:nvPr>
        </p:nvSpPr>
        <p:spPr>
          <a:xfrm>
            <a:off x="457200" y="1417638"/>
            <a:ext cx="8229600" cy="4525963"/>
          </a:xfrm>
        </p:spPr>
        <p:txBody>
          <a:bodyPr/>
          <a:lstStyle/>
          <a:p>
            <a:pPr eaLnBrk="1" hangingPunct="1"/>
            <a:r>
              <a:rPr lang="en-US" dirty="0" smtClean="0"/>
              <a:t>Selective Breeding (artificial selection)  of plants and animals was a common hobby among the wealthy in Victorian England.</a:t>
            </a:r>
          </a:p>
          <a:p>
            <a:pPr eaLnBrk="1" hangingPunct="1"/>
            <a:endParaRPr lang="en-US" dirty="0" smtClean="0"/>
          </a:p>
          <a:p>
            <a:pPr lvl="0" eaLnBrk="1" hangingPunct="1"/>
            <a:r>
              <a:rPr lang="en-US" dirty="0" smtClean="0"/>
              <a:t>Well known fact:  Selection can make the next generation of animals or plants different from this generation</a:t>
            </a:r>
          </a:p>
          <a:p>
            <a:pPr eaLnBrk="1" hangingPunct="1">
              <a:buNone/>
            </a:pPr>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31"/>
            <a:ext cx="8229600" cy="1143000"/>
          </a:xfrm>
        </p:spPr>
        <p:txBody>
          <a:bodyPr/>
          <a:lstStyle/>
          <a:p>
            <a:r>
              <a:rPr lang="en-US" dirty="0" smtClean="0"/>
              <a:t>Books people were talking about</a:t>
            </a:r>
            <a:endParaRPr lang="en-US" dirty="0"/>
          </a:p>
        </p:txBody>
      </p:sp>
      <p:sp>
        <p:nvSpPr>
          <p:cNvPr id="3" name="Content Placeholder 2"/>
          <p:cNvSpPr>
            <a:spLocks noGrp="1"/>
          </p:cNvSpPr>
          <p:nvPr>
            <p:ph idx="1"/>
          </p:nvPr>
        </p:nvSpPr>
        <p:spPr>
          <a:xfrm>
            <a:off x="457200" y="1395663"/>
            <a:ext cx="8229600" cy="4525963"/>
          </a:xfrm>
        </p:spPr>
        <p:txBody>
          <a:bodyPr/>
          <a:lstStyle/>
          <a:p>
            <a:pPr>
              <a:spcBef>
                <a:spcPts val="600"/>
              </a:spcBef>
              <a:buNone/>
            </a:pPr>
            <a:r>
              <a:rPr lang="en-US" dirty="0" smtClean="0"/>
              <a:t>Charles Lyle’s  - </a:t>
            </a:r>
            <a:r>
              <a:rPr lang="en-US" i="1" dirty="0" smtClean="0"/>
              <a:t>Principles of Geology </a:t>
            </a:r>
            <a:r>
              <a:rPr lang="en-US" sz="2400" i="1" dirty="0" smtClean="0"/>
              <a:t>(1830-1833)</a:t>
            </a:r>
          </a:p>
          <a:p>
            <a:pPr>
              <a:spcBef>
                <a:spcPts val="600"/>
              </a:spcBef>
              <a:buNone/>
            </a:pPr>
            <a:r>
              <a:rPr lang="en-US" sz="2800" dirty="0" smtClean="0"/>
              <a:t>			</a:t>
            </a:r>
            <a:r>
              <a:rPr lang="en-US" sz="2800" i="1" dirty="0" smtClean="0">
                <a:solidFill>
                  <a:srgbClr val="FF0000"/>
                </a:solidFill>
              </a:rPr>
              <a:t>Big Changes = Many small changes over time</a:t>
            </a:r>
          </a:p>
          <a:p>
            <a:pPr>
              <a:spcBef>
                <a:spcPts val="600"/>
              </a:spcBef>
              <a:buNone/>
            </a:pPr>
            <a:endParaRPr lang="en-US" sz="1100" dirty="0" smtClean="0"/>
          </a:p>
          <a:p>
            <a:pPr>
              <a:spcBef>
                <a:spcPts val="600"/>
              </a:spcBef>
              <a:buNone/>
            </a:pPr>
            <a:endParaRPr lang="en-US" sz="2800" dirty="0" smtClean="0"/>
          </a:p>
          <a:p>
            <a:pPr>
              <a:spcBef>
                <a:spcPts val="600"/>
              </a:spcBef>
              <a:buNone/>
            </a:pPr>
            <a:r>
              <a:rPr lang="en-US" sz="2800" dirty="0" smtClean="0"/>
              <a:t>Augustin </a:t>
            </a:r>
            <a:r>
              <a:rPr lang="en-US" sz="2800" dirty="0" err="1" smtClean="0"/>
              <a:t>Pyramus</a:t>
            </a:r>
            <a:r>
              <a:rPr lang="en-US" sz="2800" dirty="0" smtClean="0"/>
              <a:t> de Candolle - "Nature's war“ </a:t>
            </a:r>
            <a:r>
              <a:rPr lang="en-US" sz="2400" dirty="0" smtClean="0"/>
              <a:t>(1820s)</a:t>
            </a:r>
          </a:p>
          <a:p>
            <a:pPr>
              <a:spcBef>
                <a:spcPts val="600"/>
              </a:spcBef>
              <a:buNone/>
            </a:pPr>
            <a:r>
              <a:rPr lang="en-US" sz="2400" dirty="0" smtClean="0"/>
              <a:t>			</a:t>
            </a:r>
            <a:r>
              <a:rPr lang="en-US" sz="2400" b="1" i="1" dirty="0" smtClean="0">
                <a:solidFill>
                  <a:srgbClr val="FF0000"/>
                </a:solidFill>
              </a:rPr>
              <a:t>(Plants are competing with each other)</a:t>
            </a:r>
            <a:endParaRPr lang="en-US" sz="2400" dirty="0" smtClean="0"/>
          </a:p>
          <a:p>
            <a:pPr>
              <a:spcBef>
                <a:spcPts val="600"/>
              </a:spcBef>
              <a:buNone/>
            </a:pPr>
            <a:endParaRPr lang="en-US" sz="1100" b="1" i="1" dirty="0" smtClean="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31"/>
            <a:ext cx="8229600" cy="1143000"/>
          </a:xfrm>
        </p:spPr>
        <p:txBody>
          <a:bodyPr/>
          <a:lstStyle/>
          <a:p>
            <a:r>
              <a:rPr lang="en-US" dirty="0" smtClean="0"/>
              <a:t>Books people were talking about</a:t>
            </a:r>
            <a:endParaRPr lang="en-US" dirty="0"/>
          </a:p>
        </p:txBody>
      </p:sp>
      <p:sp>
        <p:nvSpPr>
          <p:cNvPr id="3" name="Content Placeholder 2"/>
          <p:cNvSpPr>
            <a:spLocks noGrp="1"/>
          </p:cNvSpPr>
          <p:nvPr>
            <p:ph idx="1"/>
          </p:nvPr>
        </p:nvSpPr>
        <p:spPr>
          <a:xfrm>
            <a:off x="457200" y="1046748"/>
            <a:ext cx="8229600" cy="4525963"/>
          </a:xfrm>
        </p:spPr>
        <p:txBody>
          <a:bodyPr/>
          <a:lstStyle/>
          <a:p>
            <a:pPr>
              <a:spcBef>
                <a:spcPts val="600"/>
              </a:spcBef>
              <a:buNone/>
            </a:pPr>
            <a:endParaRPr lang="en-US" sz="1100" b="1" i="1" dirty="0" smtClean="0">
              <a:solidFill>
                <a:srgbClr val="FF0000"/>
              </a:solidFill>
            </a:endParaRPr>
          </a:p>
          <a:p>
            <a:pPr>
              <a:spcBef>
                <a:spcPts val="600"/>
              </a:spcBef>
              <a:buNone/>
            </a:pPr>
            <a:r>
              <a:rPr lang="en-US" sz="2800" dirty="0" smtClean="0"/>
              <a:t>Thomas Malthus - </a:t>
            </a:r>
            <a:r>
              <a:rPr lang="en-US" sz="2400" i="1" u="sng" dirty="0" smtClean="0">
                <a:hlinkClick r:id="rId2" tooltip="An Essay on the Principle of Population"/>
              </a:rPr>
              <a:t>An Essay on the Principle of Population</a:t>
            </a:r>
            <a:endParaRPr lang="en-US" sz="2400" dirty="0" smtClean="0"/>
          </a:p>
          <a:p>
            <a:pPr>
              <a:spcBef>
                <a:spcPts val="600"/>
              </a:spcBef>
              <a:buNone/>
            </a:pPr>
            <a:r>
              <a:rPr lang="en-US" sz="2800" dirty="0" smtClean="0"/>
              <a:t>			</a:t>
            </a:r>
            <a:r>
              <a:rPr lang="en-US" sz="2800" b="1" i="1" dirty="0" smtClean="0">
                <a:solidFill>
                  <a:srgbClr val="FF0000"/>
                </a:solidFill>
              </a:rPr>
              <a:t>(Human populations can grow beyond available 		resources.)  </a:t>
            </a:r>
            <a:r>
              <a:rPr lang="en-US" sz="2400" b="1" i="1" dirty="0" smtClean="0"/>
              <a:t>(1798 – Darwin referenced after </a:t>
            </a:r>
            <a:r>
              <a:rPr lang="en-US" sz="2400" b="1" dirty="0" smtClean="0"/>
              <a:t>Beagle</a:t>
            </a:r>
            <a:r>
              <a:rPr lang="en-US" sz="2400" b="1" i="1" dirty="0" smtClean="0"/>
              <a:t>)</a:t>
            </a:r>
          </a:p>
          <a:p>
            <a:pPr>
              <a:spcBef>
                <a:spcPts val="600"/>
              </a:spcBef>
              <a:buNone/>
            </a:pPr>
            <a:endParaRPr lang="en-US" sz="1100" b="1" i="1" dirty="0" smtClean="0">
              <a:solidFill>
                <a:srgbClr val="FF0000"/>
              </a:solidFill>
            </a:endParaRPr>
          </a:p>
          <a:p>
            <a:pPr>
              <a:spcBef>
                <a:spcPts val="600"/>
              </a:spcBef>
              <a:buNone/>
            </a:pPr>
            <a:endParaRPr lang="en-US" sz="1100" b="1" i="1" dirty="0">
              <a:solidFill>
                <a:srgbClr val="FF0000"/>
              </a:solidFill>
            </a:endParaRPr>
          </a:p>
          <a:p>
            <a:pPr>
              <a:spcBef>
                <a:spcPts val="600"/>
              </a:spcBef>
              <a:buNone/>
            </a:pPr>
            <a:r>
              <a:rPr lang="en-US" sz="2800" dirty="0" smtClean="0"/>
              <a:t>Robert Chambers – Vestiges of the natural history</a:t>
            </a:r>
          </a:p>
          <a:p>
            <a:pPr>
              <a:spcBef>
                <a:spcPts val="600"/>
              </a:spcBef>
              <a:buNone/>
            </a:pPr>
            <a:r>
              <a:rPr lang="en-US" sz="2800" b="1" i="1" dirty="0" smtClean="0">
                <a:solidFill>
                  <a:srgbClr val="FF0000"/>
                </a:solidFill>
              </a:rPr>
              <a:t>			species have changed  </a:t>
            </a:r>
            <a:endParaRPr lang="en-US" sz="2800" b="1" i="1" dirty="0" smtClean="0"/>
          </a:p>
          <a:p>
            <a:pPr>
              <a:spcBef>
                <a:spcPts val="600"/>
              </a:spcBef>
            </a:pPr>
            <a:r>
              <a:rPr lang="en-US" sz="2800" b="1" i="1" dirty="0"/>
              <a:t>	</a:t>
            </a:r>
            <a:r>
              <a:rPr lang="en-US" sz="2800" b="1" i="1" dirty="0" smtClean="0"/>
              <a:t>	</a:t>
            </a:r>
            <a:r>
              <a:rPr lang="en-US" sz="2800" dirty="0" smtClean="0"/>
              <a:t>Darwin - </a:t>
            </a:r>
            <a:r>
              <a:rPr lang="en-US" sz="2800" dirty="0"/>
              <a:t> </a:t>
            </a:r>
            <a:r>
              <a:rPr lang="en-US" sz="2800" dirty="0" smtClean="0"/>
              <a:t>”calling </a:t>
            </a:r>
            <a:r>
              <a:rPr lang="en-US" sz="2800" dirty="0"/>
              <a:t>attention to the subject, in removing prejudice, and in thus preparing the ground for the reception of analogous views</a:t>
            </a:r>
            <a:r>
              <a:rPr lang="en-US" sz="2800" dirty="0" smtClean="0"/>
              <a:t>.“</a:t>
            </a:r>
          </a:p>
          <a:p>
            <a:pPr>
              <a:spcBef>
                <a:spcPts val="600"/>
              </a:spcBef>
            </a:pPr>
            <a:r>
              <a:rPr lang="en-US" sz="2800" dirty="0"/>
              <a:t>	</a:t>
            </a:r>
            <a:r>
              <a:rPr lang="en-US" sz="2800" dirty="0" smtClean="0"/>
              <a:t>where </a:t>
            </a:r>
            <a:r>
              <a:rPr lang="en-US" sz="2800" dirty="0"/>
              <a:t>Wallace got </a:t>
            </a:r>
            <a:r>
              <a:rPr lang="en-US" sz="2800" dirty="0" smtClean="0"/>
              <a:t>idea</a:t>
            </a:r>
            <a:endParaRPr lang="en-US" sz="2800" dirty="0"/>
          </a:p>
          <a:p>
            <a:pPr>
              <a:spcBef>
                <a:spcPts val="600"/>
              </a:spcBef>
              <a:buNone/>
            </a:pPr>
            <a:endParaRPr lang="en-US" sz="2800" b="1" i="1" dirty="0">
              <a:solidFill>
                <a:srgbClr val="FF0000"/>
              </a:solidFill>
            </a:endParaRPr>
          </a:p>
        </p:txBody>
      </p:sp>
    </p:spTree>
    <p:extLst>
      <p:ext uri="{BB962C8B-B14F-4D97-AF65-F5344CB8AC3E}">
        <p14:creationId xmlns:p14="http://schemas.microsoft.com/office/powerpoint/2010/main" val="3119238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Early Ideas:  wrong mechanism</a:t>
            </a:r>
            <a:endParaRPr lang="en-US" dirty="0"/>
          </a:p>
        </p:txBody>
      </p:sp>
      <p:sp>
        <p:nvSpPr>
          <p:cNvPr id="54274" name="Content Placeholder 2"/>
          <p:cNvSpPr>
            <a:spLocks noGrp="1"/>
          </p:cNvSpPr>
          <p:nvPr>
            <p:ph idx="1"/>
          </p:nvPr>
        </p:nvSpPr>
        <p:spPr>
          <a:xfrm>
            <a:off x="457200" y="1417638"/>
            <a:ext cx="8000999" cy="4525963"/>
          </a:xfrm>
        </p:spPr>
        <p:txBody>
          <a:bodyPr/>
          <a:lstStyle/>
          <a:p>
            <a:pPr lvl="0" eaLnBrk="1" hangingPunct="1"/>
            <a:r>
              <a:rPr lang="en-US" dirty="0" err="1" smtClean="0"/>
              <a:t>Grandpappy</a:t>
            </a:r>
            <a:r>
              <a:rPr lang="en-US" dirty="0" smtClean="0"/>
              <a:t> Darwin wrote </a:t>
            </a:r>
            <a:r>
              <a:rPr lang="en-US" dirty="0" err="1" smtClean="0"/>
              <a:t>Zoonomia</a:t>
            </a:r>
            <a:r>
              <a:rPr lang="en-US" dirty="0" smtClean="0"/>
              <a:t> (1796)</a:t>
            </a:r>
          </a:p>
          <a:p>
            <a:pPr lvl="0" eaLnBrk="1" hangingPunct="1">
              <a:buNone/>
            </a:pPr>
            <a:endParaRPr lang="en-US" sz="2000" dirty="0" smtClean="0"/>
          </a:p>
          <a:p>
            <a:pPr lvl="0" eaLnBrk="1" hangingPunct="1"/>
            <a:r>
              <a:rPr lang="en-US" dirty="0" smtClean="0"/>
              <a:t>Lamarck lectured and wrote 1800-1822</a:t>
            </a:r>
          </a:p>
          <a:p>
            <a:pPr lvl="0" eaLnBrk="1" hangingPunct="1">
              <a:buNone/>
            </a:pPr>
            <a:endParaRPr lang="en-US" sz="2000" dirty="0" smtClean="0"/>
          </a:p>
          <a:p>
            <a:pPr lvl="0" eaLnBrk="1" hangingPunct="1"/>
            <a:r>
              <a:rPr lang="en-US" dirty="0" smtClean="0"/>
              <a:t>Darwin’s </a:t>
            </a:r>
            <a:r>
              <a:rPr lang="en-US" i="1" dirty="0" smtClean="0"/>
              <a:t>Beagle</a:t>
            </a:r>
            <a:r>
              <a:rPr lang="en-US" dirty="0" smtClean="0"/>
              <a:t> trip was in 1831</a:t>
            </a:r>
          </a:p>
          <a:p>
            <a:pPr lvl="2" eaLnBrk="1" hangingPunct="1"/>
            <a:r>
              <a:rPr lang="en-US" b="1" i="1" dirty="0" smtClean="0">
                <a:solidFill>
                  <a:srgbClr val="FF0000"/>
                </a:solidFill>
              </a:rPr>
              <a:t>He was aware of these ideas before the trip</a:t>
            </a:r>
          </a:p>
          <a:p>
            <a:pPr eaLnBrk="1" hangingPunct="1"/>
            <a:endParaRPr lang="en-US" dirty="0" smtClean="0"/>
          </a:p>
        </p:txBody>
      </p:sp>
      <p:pic>
        <p:nvPicPr>
          <p:cNvPr id="5" name="Picture 2" descr="figure_17_01"/>
          <p:cNvPicPr>
            <a:picLocks noChangeAspect="1" noChangeArrowheads="1"/>
          </p:cNvPicPr>
          <p:nvPr/>
        </p:nvPicPr>
        <p:blipFill>
          <a:blip r:embed="rId2"/>
          <a:srcRect b="56642"/>
          <a:stretch>
            <a:fillRect/>
          </a:stretch>
        </p:blipFill>
        <p:spPr bwMode="auto">
          <a:xfrm>
            <a:off x="1148863" y="4436374"/>
            <a:ext cx="6377354" cy="17144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smtClean="0"/>
              <a:t>Darwin:  1832-1858  evidence</a:t>
            </a:r>
          </a:p>
        </p:txBody>
      </p:sp>
      <p:sp>
        <p:nvSpPr>
          <p:cNvPr id="16386" name="Content Placeholder 2"/>
          <p:cNvSpPr>
            <a:spLocks noGrp="1"/>
          </p:cNvSpPr>
          <p:nvPr>
            <p:ph idx="1"/>
          </p:nvPr>
        </p:nvSpPr>
        <p:spPr/>
        <p:txBody>
          <a:bodyPr/>
          <a:lstStyle/>
          <a:p>
            <a:pPr eaLnBrk="1" hangingPunct="1">
              <a:buNone/>
            </a:pPr>
            <a:endParaRPr lang="en-US" dirty="0" smtClean="0"/>
          </a:p>
          <a:p>
            <a:pPr eaLnBrk="1" hangingPunct="1">
              <a:buNone/>
            </a:pPr>
            <a:endParaRPr lang="en-US" dirty="0" smtClean="0"/>
          </a:p>
          <a:p>
            <a:pPr eaLnBrk="1" hangingPunct="1">
              <a:buNone/>
            </a:pPr>
            <a:endParaRPr lang="en-US" dirty="0" smtClean="0"/>
          </a:p>
          <a:p>
            <a:pPr eaLnBrk="1" hangingPunct="1">
              <a:buNone/>
            </a:pPr>
            <a:endParaRPr lang="en-US" dirty="0" smtClean="0"/>
          </a:p>
          <a:p>
            <a:pPr eaLnBrk="1" hangingPunct="1">
              <a:buNone/>
            </a:pPr>
            <a:r>
              <a:rPr lang="en-US" dirty="0" smtClean="0"/>
              <a:t> </a:t>
            </a:r>
          </a:p>
        </p:txBody>
      </p:sp>
      <p:pic>
        <p:nvPicPr>
          <p:cNvPr id="124930" name="Picture 2" descr="campus view"/>
          <p:cNvPicPr>
            <a:picLocks noChangeAspect="1" noChangeArrowheads="1"/>
          </p:cNvPicPr>
          <p:nvPr/>
        </p:nvPicPr>
        <p:blipFill>
          <a:blip r:embed="rId2"/>
          <a:srcRect l="63537" b="48898"/>
          <a:stretch>
            <a:fillRect/>
          </a:stretch>
        </p:blipFill>
        <p:spPr bwMode="auto">
          <a:xfrm>
            <a:off x="2662551" y="3942484"/>
            <a:ext cx="3674224" cy="2610399"/>
          </a:xfrm>
          <a:prstGeom prst="rect">
            <a:avLst/>
          </a:prstGeom>
          <a:noFill/>
        </p:spPr>
      </p:pic>
      <p:pic>
        <p:nvPicPr>
          <p:cNvPr id="6" name="Picture 2" descr="unnumbered_01_p18a"/>
          <p:cNvPicPr>
            <a:picLocks noChangeAspect="1" noChangeArrowheads="1"/>
          </p:cNvPicPr>
          <p:nvPr/>
        </p:nvPicPr>
        <p:blipFill>
          <a:blip r:embed="rId3"/>
          <a:srcRect r="8453" b="8165"/>
          <a:stretch>
            <a:fillRect/>
          </a:stretch>
        </p:blipFill>
        <p:spPr bwMode="auto">
          <a:xfrm>
            <a:off x="5715819" y="1417638"/>
            <a:ext cx="2970981" cy="3588433"/>
          </a:xfrm>
          <a:prstGeom prst="rect">
            <a:avLst/>
          </a:prstGeom>
          <a:noFill/>
          <a:ln w="9525">
            <a:noFill/>
            <a:miter lim="800000"/>
            <a:headEnd/>
            <a:tailEnd/>
          </a:ln>
        </p:spPr>
      </p:pic>
      <p:pic>
        <p:nvPicPr>
          <p:cNvPr id="7" name="Picture 2" descr="figure_17_01"/>
          <p:cNvPicPr>
            <a:picLocks noChangeAspect="1" noChangeArrowheads="1"/>
          </p:cNvPicPr>
          <p:nvPr/>
        </p:nvPicPr>
        <p:blipFill>
          <a:blip r:embed="rId4"/>
          <a:srcRect l="2002" t="48003" r="78684" b="6396"/>
          <a:stretch>
            <a:fillRect/>
          </a:stretch>
        </p:blipFill>
        <p:spPr bwMode="auto">
          <a:xfrm>
            <a:off x="716280" y="1417638"/>
            <a:ext cx="2499360" cy="3658859"/>
          </a:xfrm>
          <a:prstGeom prst="rect">
            <a:avLst/>
          </a:prstGeom>
          <a:noFill/>
          <a:ln w="9525">
            <a:noFill/>
            <a:miter lim="800000"/>
            <a:headEnd/>
            <a:tailEnd/>
          </a:ln>
          <a:effectLst/>
        </p:spPr>
      </p:pic>
      <p:pic>
        <p:nvPicPr>
          <p:cNvPr id="8" name="Picture 2" descr="campus view"/>
          <p:cNvPicPr>
            <a:picLocks noChangeAspect="1" noChangeArrowheads="1"/>
          </p:cNvPicPr>
          <p:nvPr/>
        </p:nvPicPr>
        <p:blipFill>
          <a:blip r:embed="rId2"/>
          <a:srcRect l="5865" t="49331" r="73672"/>
          <a:stretch>
            <a:fillRect/>
          </a:stretch>
        </p:blipFill>
        <p:spPr bwMode="auto">
          <a:xfrm>
            <a:off x="3459480" y="1417638"/>
            <a:ext cx="2011394" cy="252484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algn="l" eaLnBrk="1" hangingPunct="1"/>
            <a:r>
              <a:rPr lang="en-US" sz="3200" dirty="0" smtClean="0"/>
              <a:t>1848: Brazil with Bates</a:t>
            </a:r>
            <a:br>
              <a:rPr lang="en-US" sz="3200" dirty="0" smtClean="0"/>
            </a:br>
            <a:r>
              <a:rPr lang="en-US" sz="3200" dirty="0" smtClean="0"/>
              <a:t>1854-1862: Southeast Asia</a:t>
            </a:r>
          </a:p>
        </p:txBody>
      </p:sp>
      <p:sp>
        <p:nvSpPr>
          <p:cNvPr id="16386" name="Content Placeholder 2"/>
          <p:cNvSpPr>
            <a:spLocks noGrp="1"/>
          </p:cNvSpPr>
          <p:nvPr>
            <p:ph idx="1"/>
          </p:nvPr>
        </p:nvSpPr>
        <p:spPr/>
        <p:txBody>
          <a:bodyPr/>
          <a:lstStyle/>
          <a:p>
            <a:pPr eaLnBrk="1" hangingPunct="1">
              <a:buNone/>
            </a:pPr>
            <a:endParaRPr lang="en-US" dirty="0" smtClean="0"/>
          </a:p>
          <a:p>
            <a:pPr eaLnBrk="1" hangingPunct="1">
              <a:buNone/>
            </a:pPr>
            <a:endParaRPr lang="en-US" dirty="0" smtClean="0"/>
          </a:p>
          <a:p>
            <a:pPr eaLnBrk="1" hangingPunct="1">
              <a:buNone/>
            </a:pPr>
            <a:endParaRPr lang="en-US" dirty="0" smtClean="0"/>
          </a:p>
          <a:p>
            <a:pPr eaLnBrk="1" hangingPunct="1">
              <a:buNone/>
            </a:pPr>
            <a:endParaRPr lang="en-US" dirty="0" smtClean="0"/>
          </a:p>
          <a:p>
            <a:pPr eaLnBrk="1" hangingPunct="1">
              <a:buNone/>
            </a:pPr>
            <a:r>
              <a:rPr lang="en-US" dirty="0" smtClean="0"/>
              <a:t> </a:t>
            </a:r>
          </a:p>
        </p:txBody>
      </p:sp>
      <p:pic>
        <p:nvPicPr>
          <p:cNvPr id="9" name="Picture 2" descr="unnumbered_01_p18b"/>
          <p:cNvPicPr>
            <a:picLocks noChangeAspect="1" noChangeArrowheads="1"/>
          </p:cNvPicPr>
          <p:nvPr/>
        </p:nvPicPr>
        <p:blipFill rotWithShape="1">
          <a:blip r:embed="rId2"/>
          <a:srcRect t="13183" b="8165"/>
          <a:stretch/>
        </p:blipFill>
        <p:spPr bwMode="auto">
          <a:xfrm>
            <a:off x="675096" y="1645360"/>
            <a:ext cx="3883932" cy="4032668"/>
          </a:xfrm>
          <a:prstGeom prst="rect">
            <a:avLst/>
          </a:prstGeom>
          <a:noFill/>
          <a:ln w="9525">
            <a:noFill/>
            <a:miter lim="800000"/>
            <a:headEnd/>
            <a:tailEnd/>
          </a:ln>
        </p:spPr>
      </p:pic>
      <p:sp>
        <p:nvSpPr>
          <p:cNvPr id="11" name="Content Placeholder 2"/>
          <p:cNvSpPr txBox="1">
            <a:spLocks/>
          </p:cNvSpPr>
          <p:nvPr/>
        </p:nvSpPr>
        <p:spPr bwMode="auto">
          <a:xfrm>
            <a:off x="5297214" y="519134"/>
            <a:ext cx="338958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Different</a:t>
            </a:r>
            <a:r>
              <a:rPr kumimoji="0" lang="en-US" sz="3200" b="0" i="0" u="none" strike="noStrike" kern="1200" cap="none" spc="0" normalizeH="0" noProof="0" dirty="0" smtClean="0">
                <a:ln>
                  <a:noFill/>
                </a:ln>
                <a:solidFill>
                  <a:schemeClr val="tx1"/>
                </a:solidFill>
                <a:effectLst/>
                <a:uLnTx/>
                <a:uFillTx/>
                <a:latin typeface="+mn-lt"/>
                <a:ea typeface="+mn-ea"/>
                <a:cs typeface="+mn-cs"/>
              </a:rPr>
              <a:t> guy with </a:t>
            </a:r>
            <a:r>
              <a:rPr kumimoji="0" lang="en-US" sz="3200" b="0" i="0" u="none" strike="noStrike" kern="1200" cap="none" spc="0" normalizeH="0" noProof="0" dirty="0" smtClean="0">
                <a:ln>
                  <a:noFill/>
                </a:ln>
                <a:solidFill>
                  <a:srgbClr val="FF0000"/>
                </a:solidFill>
                <a:effectLst/>
                <a:uLnTx/>
                <a:uFillTx/>
                <a:latin typeface="+mn-lt"/>
                <a:ea typeface="+mn-ea"/>
                <a:cs typeface="+mn-cs"/>
              </a:rPr>
              <a:t>same idea as Darwin</a:t>
            </a: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endParaRPr lang="en-US" sz="3200" dirty="0" smtClean="0">
              <a:latin typeface="+mn-lt"/>
              <a:cs typeface="+mn-cs"/>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noProof="0" dirty="0" smtClean="0">
                <a:ln>
                  <a:noFill/>
                </a:ln>
                <a:solidFill>
                  <a:schemeClr val="tx1"/>
                </a:solidFill>
                <a:effectLst/>
                <a:uLnTx/>
                <a:uFillTx/>
                <a:latin typeface="+mn-lt"/>
                <a:ea typeface="+mn-ea"/>
                <a:cs typeface="+mn-cs"/>
              </a:rPr>
              <a:t>Only a slight modification of earlier ideas</a:t>
            </a:r>
          </a:p>
          <a:p>
            <a:pPr marL="800100" lvl="1" indent="-342900">
              <a:spcBef>
                <a:spcPct val="20000"/>
              </a:spcBef>
              <a:buFont typeface="Arial" pitchFamily="34" charset="0"/>
              <a:buChar char="•"/>
              <a:defRPr/>
            </a:pPr>
            <a:r>
              <a:rPr lang="en-US" dirty="0" smtClean="0">
                <a:latin typeface="+mn-lt"/>
                <a:cs typeface="+mn-cs"/>
              </a:rPr>
              <a:t>Earth is old, changes</a:t>
            </a:r>
          </a:p>
          <a:p>
            <a:pPr marL="800100" lvl="1" indent="-342900">
              <a:spcBef>
                <a:spcPct val="20000"/>
              </a:spcBef>
              <a:buFont typeface="Arial" pitchFamily="34" charset="0"/>
              <a:buChar char="•"/>
              <a:defRPr/>
            </a:pPr>
            <a:r>
              <a:rPr lang="en-US" dirty="0" smtClean="0">
                <a:latin typeface="+mn-lt"/>
                <a:cs typeface="+mn-cs"/>
              </a:rPr>
              <a:t>Species change</a:t>
            </a:r>
          </a:p>
          <a:p>
            <a:pPr marL="800100" lvl="1" indent="-342900">
              <a:spcBef>
                <a:spcPct val="20000"/>
              </a:spcBef>
              <a:buFont typeface="Arial" pitchFamily="34" charset="0"/>
              <a:buChar char="•"/>
              <a:defRPr/>
            </a:pPr>
            <a:r>
              <a:rPr lang="en-US" dirty="0">
                <a:latin typeface="+mn-lt"/>
                <a:cs typeface="+mn-cs"/>
              </a:rPr>
              <a:t>Not everyone survives</a:t>
            </a:r>
          </a:p>
          <a:p>
            <a:pPr marL="800100" lvl="1" indent="-342900">
              <a:spcBef>
                <a:spcPct val="20000"/>
              </a:spcBef>
              <a:buFont typeface="Arial" pitchFamily="34" charset="0"/>
              <a:buChar char="•"/>
              <a:defRPr/>
            </a:pPr>
            <a:r>
              <a:rPr kumimoji="0" lang="en-US" b="0" i="0" u="none" strike="noStrike" kern="1200" cap="none" spc="0" normalizeH="0" noProof="0" dirty="0" smtClean="0">
                <a:ln>
                  <a:noFill/>
                </a:ln>
                <a:solidFill>
                  <a:schemeClr val="tx1"/>
                </a:solidFill>
                <a:effectLst/>
                <a:uLnTx/>
                <a:uFillTx/>
                <a:latin typeface="+mn-lt"/>
                <a:cs typeface="+mn-cs"/>
              </a:rPr>
              <a:t>There’s competition</a:t>
            </a:r>
          </a:p>
          <a:p>
            <a:pPr marL="800100" lvl="1" indent="-342900">
              <a:spcBef>
                <a:spcPct val="20000"/>
              </a:spcBef>
              <a:buFont typeface="Wingdings" panose="05000000000000000000" pitchFamily="2" charset="2"/>
              <a:buChar char="Ø"/>
              <a:defRPr/>
            </a:pPr>
            <a:r>
              <a:rPr lang="en-US" dirty="0" smtClean="0">
                <a:solidFill>
                  <a:srgbClr val="FF0000"/>
                </a:solidFill>
                <a:latin typeface="+mn-lt"/>
                <a:cs typeface="+mn-cs"/>
              </a:rPr>
              <a:t>That’s WHY they change</a:t>
            </a:r>
            <a:endParaRPr kumimoji="0" lang="en-US" b="0" i="0" u="none" strike="noStrike" kern="1200" cap="none" spc="0" normalizeH="0" noProof="0" dirty="0" smtClean="0">
              <a:ln>
                <a:noFill/>
              </a:ln>
              <a:solidFill>
                <a:srgbClr val="FF0000"/>
              </a:solidFill>
              <a:effectLst/>
              <a:uLnTx/>
              <a:uFillTx/>
              <a:latin typeface="+mn-lt"/>
              <a:cs typeface="+mn-cs"/>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endParaRPr lang="en-US" sz="2000" baseline="0" dirty="0" smtClean="0">
              <a:latin typeface="+mn-lt"/>
              <a:cs typeface="+mn-cs"/>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endParaRPr lang="en-US" sz="2000" baseline="0" dirty="0" smtClean="0">
              <a:latin typeface="+mn-lt"/>
              <a:cs typeface="+mn-cs"/>
            </a:endParaRPr>
          </a:p>
        </p:txBody>
      </p:sp>
      <p:sp>
        <p:nvSpPr>
          <p:cNvPr id="2" name="Rectangle 1"/>
          <p:cNvSpPr/>
          <p:nvPr/>
        </p:nvSpPr>
        <p:spPr>
          <a:xfrm>
            <a:off x="805039" y="2551284"/>
            <a:ext cx="1269707" cy="461665"/>
          </a:xfrm>
          <a:prstGeom prst="rect">
            <a:avLst/>
          </a:prstGeom>
        </p:spPr>
        <p:txBody>
          <a:bodyPr wrap="none">
            <a:spAutoFit/>
          </a:bodyPr>
          <a:lstStyle/>
          <a:p>
            <a:r>
              <a:rPr lang="en-US" sz="2400" dirty="0" smtClean="0"/>
              <a:t>Wallace</a:t>
            </a:r>
            <a:endParaRPr lang="en-US" sz="2400" dirty="0"/>
          </a:p>
        </p:txBody>
      </p:sp>
      <p:sp>
        <p:nvSpPr>
          <p:cNvPr id="3" name="Rectangle 2"/>
          <p:cNvSpPr/>
          <p:nvPr/>
        </p:nvSpPr>
        <p:spPr>
          <a:xfrm>
            <a:off x="328624" y="6008304"/>
            <a:ext cx="8644354" cy="369332"/>
          </a:xfrm>
          <a:prstGeom prst="rect">
            <a:avLst/>
          </a:prstGeom>
        </p:spPr>
        <p:txBody>
          <a:bodyPr wrap="none">
            <a:spAutoFit/>
          </a:bodyPr>
          <a:lstStyle/>
          <a:p>
            <a:r>
              <a:rPr lang="en-US" dirty="0" smtClean="0"/>
              <a:t>They both figured out that differential reproductive success could change a species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Darwin &amp; Wallace:  Similar background</a:t>
            </a:r>
            <a:endParaRPr lang="en-US" dirty="0"/>
          </a:p>
        </p:txBody>
      </p:sp>
      <p:sp>
        <p:nvSpPr>
          <p:cNvPr id="54274" name="Content Placeholder 2"/>
          <p:cNvSpPr>
            <a:spLocks noGrp="1"/>
          </p:cNvSpPr>
          <p:nvPr>
            <p:ph idx="1"/>
          </p:nvPr>
        </p:nvSpPr>
        <p:spPr>
          <a:xfrm>
            <a:off x="457200" y="1417638"/>
            <a:ext cx="8229600" cy="4525963"/>
          </a:xfrm>
        </p:spPr>
        <p:txBody>
          <a:bodyPr/>
          <a:lstStyle/>
          <a:p>
            <a:pPr eaLnBrk="1" hangingPunct="1">
              <a:buNone/>
            </a:pPr>
            <a:r>
              <a:rPr lang="en-US" dirty="0" smtClean="0"/>
              <a:t>Darwin &amp; Wallace: traveled, saw new species</a:t>
            </a:r>
          </a:p>
          <a:p>
            <a:pPr eaLnBrk="1" hangingPunct="1">
              <a:buNone/>
            </a:pPr>
            <a:r>
              <a:rPr lang="en-US" sz="2000" dirty="0" smtClean="0"/>
              <a:t>			</a:t>
            </a:r>
            <a:r>
              <a:rPr lang="en-US" sz="2800" dirty="0" smtClean="0"/>
              <a:t>Many similar species, only found in that location</a:t>
            </a:r>
          </a:p>
          <a:p>
            <a:pPr eaLnBrk="1" hangingPunct="1">
              <a:buNone/>
            </a:pPr>
            <a:r>
              <a:rPr lang="en-US" sz="2800" dirty="0" smtClean="0"/>
              <a:t>			possibly descended from one older species</a:t>
            </a:r>
          </a:p>
          <a:p>
            <a:pPr eaLnBrk="1" hangingPunct="1">
              <a:buNone/>
            </a:pPr>
            <a:endParaRPr lang="en-US" sz="2000" dirty="0" smtClean="0"/>
          </a:p>
          <a:p>
            <a:pPr eaLnBrk="1" hangingPunct="1">
              <a:buNone/>
            </a:pPr>
            <a:r>
              <a:rPr lang="en-US" dirty="0" smtClean="0"/>
              <a:t>Their new idea:  </a:t>
            </a:r>
            <a:r>
              <a:rPr lang="en-US" b="1" i="1" dirty="0" smtClean="0"/>
              <a:t>Natural Selection</a:t>
            </a:r>
            <a:r>
              <a:rPr lang="en-US" dirty="0" smtClean="0"/>
              <a:t> </a:t>
            </a:r>
          </a:p>
          <a:p>
            <a:pPr eaLnBrk="1" hangingPunct="1">
              <a:buNone/>
            </a:pPr>
            <a:r>
              <a:rPr lang="en-US" dirty="0" smtClean="0"/>
              <a:t>				Selection happens in the wild</a:t>
            </a:r>
          </a:p>
          <a:p>
            <a:pPr lvl="3" eaLnBrk="1" hangingPunct="1">
              <a:buNone/>
            </a:pPr>
            <a:r>
              <a:rPr lang="en-US" b="1" i="1" dirty="0" smtClean="0">
                <a:solidFill>
                  <a:srgbClr val="FF0000"/>
                </a:solidFill>
              </a:rPr>
              <a:t>Different mechanism than Lamarck</a:t>
            </a:r>
          </a:p>
          <a:p>
            <a:pPr eaLnBrk="1" hangingPunct="1">
              <a:buNone/>
            </a:pPr>
            <a:endParaRPr lang="en-US" dirty="0" smtClean="0"/>
          </a:p>
          <a:p>
            <a:pPr eaLnBrk="1" hangingPunct="1">
              <a:buNone/>
            </a:pPr>
            <a:r>
              <a:rPr lang="en-US" dirty="0" smtClean="0"/>
              <a:t>“Descent with Modification”  = now “evolution”</a:t>
            </a:r>
          </a:p>
          <a:p>
            <a:pPr eaLnBrk="1" hangingPunct="1"/>
            <a:endParaRPr lang="en-US" dirty="0" smtClean="0"/>
          </a:p>
        </p:txBody>
      </p:sp>
      <p:pic>
        <p:nvPicPr>
          <p:cNvPr id="3074" name="Picture 2" descr="http://3.bp.blogspot.com/-cIo_m3TnQys/UJpZza2RUfI/AAAAAAAAB98/QHf9HAfBYkA/s1600/Flying+frog.jpg"/>
          <p:cNvPicPr>
            <a:picLocks noChangeAspect="1" noChangeArrowheads="1"/>
          </p:cNvPicPr>
          <p:nvPr/>
        </p:nvPicPr>
        <p:blipFill rotWithShape="1">
          <a:blip r:embed="rId2">
            <a:extLst>
              <a:ext uri="{28A0092B-C50C-407E-A947-70E740481C1C}">
                <a14:useLocalDpi xmlns:a14="http://schemas.microsoft.com/office/drawing/2010/main" val="0"/>
              </a:ext>
            </a:extLst>
          </a:blip>
          <a:srcRect l="20642" t="44663" r="23258"/>
          <a:stretch/>
        </p:blipFill>
        <p:spPr bwMode="auto">
          <a:xfrm>
            <a:off x="6593306" y="3013309"/>
            <a:ext cx="1717664" cy="10413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Darwin &amp; Wallace:  new species</a:t>
            </a:r>
            <a:endParaRPr lang="en-US" dirty="0"/>
          </a:p>
        </p:txBody>
      </p:sp>
      <p:sp>
        <p:nvSpPr>
          <p:cNvPr id="54274" name="Content Placeholder 2"/>
          <p:cNvSpPr>
            <a:spLocks noGrp="1"/>
          </p:cNvSpPr>
          <p:nvPr>
            <p:ph idx="1"/>
          </p:nvPr>
        </p:nvSpPr>
        <p:spPr>
          <a:xfrm>
            <a:off x="457200" y="1417638"/>
            <a:ext cx="8229600" cy="4525963"/>
          </a:xfrm>
        </p:spPr>
        <p:txBody>
          <a:bodyPr/>
          <a:lstStyle/>
          <a:p>
            <a:pPr eaLnBrk="1" hangingPunct="1">
              <a:buNone/>
            </a:pPr>
            <a:r>
              <a:rPr lang="en-US" dirty="0" smtClean="0"/>
              <a:t>Darwin &amp; Wallace: traveled, saw new species</a:t>
            </a:r>
          </a:p>
          <a:p>
            <a:pPr eaLnBrk="1" hangingPunct="1">
              <a:buNone/>
            </a:pPr>
            <a:r>
              <a:rPr lang="en-US" sz="2000" dirty="0" smtClean="0"/>
              <a:t>			</a:t>
            </a:r>
            <a:r>
              <a:rPr lang="en-US" sz="2800" dirty="0" smtClean="0"/>
              <a:t>groups of similar species</a:t>
            </a:r>
          </a:p>
          <a:p>
            <a:pPr eaLnBrk="1" hangingPunct="1">
              <a:buNone/>
            </a:pPr>
            <a:r>
              <a:rPr lang="en-US" sz="2800" dirty="0" smtClean="0"/>
              <a:t>			only found in that location</a:t>
            </a:r>
          </a:p>
          <a:p>
            <a:pPr eaLnBrk="1" hangingPunct="1">
              <a:buNone/>
            </a:pPr>
            <a:r>
              <a:rPr lang="en-US" sz="2800" dirty="0" smtClean="0"/>
              <a:t>			possibly descended from one older species</a:t>
            </a:r>
          </a:p>
          <a:p>
            <a:pPr eaLnBrk="1" hangingPunct="1">
              <a:buNone/>
            </a:pPr>
            <a:endParaRPr lang="en-US" sz="2800" dirty="0" smtClean="0"/>
          </a:p>
          <a:p>
            <a:pPr eaLnBrk="1" hangingPunct="1">
              <a:buNone/>
            </a:pPr>
            <a:r>
              <a:rPr lang="en-US" sz="2800" dirty="0" smtClean="0"/>
              <a:t>Darwin: tortoises, finches</a:t>
            </a:r>
          </a:p>
          <a:p>
            <a:pPr eaLnBrk="1" hangingPunct="1">
              <a:buNone/>
            </a:pPr>
            <a:r>
              <a:rPr lang="en-US" sz="2800" dirty="0" smtClean="0"/>
              <a:t>Wallace: Frogs, beetles, birds</a:t>
            </a:r>
          </a:p>
          <a:p>
            <a:pPr eaLnBrk="1" hangingPunct="1">
              <a:buNone/>
            </a:pPr>
            <a:endParaRPr lang="en-US" sz="2000" dirty="0" smtClean="0"/>
          </a:p>
        </p:txBody>
      </p:sp>
      <p:pic>
        <p:nvPicPr>
          <p:cNvPr id="1026" name="Picture 2" descr="http://1.bp.blogspot.com/-vogDvvS9Kkg/UDeFanFNuOI/AAAAAAAACZ8/bQcuXcbqybU/s1600/countvoncount.jpg"/>
          <p:cNvPicPr>
            <a:picLocks noChangeAspect="1" noChangeArrowheads="1"/>
          </p:cNvPicPr>
          <p:nvPr/>
        </p:nvPicPr>
        <p:blipFill>
          <a:blip r:embed="rId2"/>
          <a:srcRect/>
          <a:stretch>
            <a:fillRect/>
          </a:stretch>
        </p:blipFill>
        <p:spPr bwMode="auto">
          <a:xfrm>
            <a:off x="5800725" y="3715407"/>
            <a:ext cx="2886075" cy="25527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Selection</a:t>
            </a:r>
            <a:endParaRPr lang="en-US" dirty="0"/>
          </a:p>
        </p:txBody>
      </p:sp>
      <p:sp>
        <p:nvSpPr>
          <p:cNvPr id="3" name="Content Placeholder 2"/>
          <p:cNvSpPr>
            <a:spLocks noGrp="1"/>
          </p:cNvSpPr>
          <p:nvPr>
            <p:ph idx="1"/>
          </p:nvPr>
        </p:nvSpPr>
        <p:spPr/>
        <p:txBody>
          <a:bodyPr/>
          <a:lstStyle/>
          <a:p>
            <a:r>
              <a:rPr lang="en-US" dirty="0" smtClean="0"/>
              <a:t>Three basic needs</a:t>
            </a:r>
          </a:p>
          <a:p>
            <a:pPr marL="914400" lvl="1" indent="-514350">
              <a:buFont typeface="+mj-lt"/>
              <a:buAutoNum type="arabicPeriod"/>
            </a:pPr>
            <a:r>
              <a:rPr lang="en-US" dirty="0" smtClean="0"/>
              <a:t>Variation exists</a:t>
            </a:r>
          </a:p>
          <a:p>
            <a:pPr marL="914400" lvl="1" indent="-514350">
              <a:buFont typeface="+mj-lt"/>
              <a:buAutoNum type="arabicPeriod"/>
            </a:pPr>
            <a:r>
              <a:rPr lang="en-US" dirty="0" smtClean="0"/>
              <a:t>Competition exists</a:t>
            </a:r>
          </a:p>
          <a:p>
            <a:pPr marL="914400" lvl="1" indent="-514350">
              <a:buFont typeface="+mj-lt"/>
              <a:buAutoNum type="arabicPeriod"/>
            </a:pPr>
            <a:r>
              <a:rPr lang="en-US" dirty="0" smtClean="0"/>
              <a:t>winners pass on genes</a:t>
            </a:r>
          </a:p>
          <a:p>
            <a:pPr marL="914400" lvl="1" indent="-514350">
              <a:buFont typeface="+mj-lt"/>
              <a:buAutoNum type="arabicPeriod"/>
            </a:pPr>
            <a:endParaRPr lang="en-US" dirty="0" smtClean="0"/>
          </a:p>
          <a:p>
            <a:pPr marL="914400" lvl="1" indent="-514350">
              <a:buNone/>
            </a:pPr>
            <a:endParaRPr lang="en-US" dirty="0" smtClean="0"/>
          </a:p>
          <a:p>
            <a:pPr marL="514350" indent="-514350"/>
            <a:r>
              <a:rPr lang="en-US" dirty="0" smtClean="0"/>
              <a:t>Losing means you don’t get to breed</a:t>
            </a:r>
          </a:p>
          <a:p>
            <a:pPr marL="514350" indent="-514350">
              <a:buNone/>
            </a:pPr>
            <a:r>
              <a:rPr lang="en-US" dirty="0" smtClean="0"/>
              <a:t>			(you may also get eaten)</a:t>
            </a:r>
          </a:p>
          <a:p>
            <a:endParaRPr lang="en-US" dirty="0" smtClean="0"/>
          </a:p>
          <a:p>
            <a:endParaRPr lang="en-US" dirty="0"/>
          </a:p>
        </p:txBody>
      </p:sp>
      <p:pic>
        <p:nvPicPr>
          <p:cNvPr id="136194" name="Picture 2" descr="http://www.owensboroparks.org/wp-content/uploads/2008/09/t-ball-2.jpg"/>
          <p:cNvPicPr>
            <a:picLocks noChangeAspect="1" noChangeArrowheads="1"/>
          </p:cNvPicPr>
          <p:nvPr/>
        </p:nvPicPr>
        <p:blipFill>
          <a:blip r:embed="rId2"/>
          <a:srcRect/>
          <a:stretch>
            <a:fillRect/>
          </a:stretch>
        </p:blipFill>
        <p:spPr bwMode="auto">
          <a:xfrm>
            <a:off x="5176911" y="1600200"/>
            <a:ext cx="2869810" cy="2603987"/>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figure_17_00"/>
          <p:cNvPicPr>
            <a:picLocks noChangeAspect="1" noChangeArrowheads="1"/>
          </p:cNvPicPr>
          <p:nvPr/>
        </p:nvPicPr>
        <p:blipFill>
          <a:blip r:embed="rId3"/>
          <a:srcRect b="8272"/>
          <a:stretch>
            <a:fillRect/>
          </a:stretch>
        </p:blipFill>
        <p:spPr bwMode="auto">
          <a:xfrm>
            <a:off x="1384093" y="1751495"/>
            <a:ext cx="5346491" cy="3465082"/>
          </a:xfrm>
          <a:prstGeom prst="rect">
            <a:avLst/>
          </a:prstGeom>
          <a:noFill/>
          <a:ln w="9525">
            <a:noFill/>
            <a:miter lim="800000"/>
            <a:headEnd/>
            <a:tailEnd/>
          </a:ln>
          <a:effectLst/>
        </p:spPr>
      </p:pic>
      <p:sp>
        <p:nvSpPr>
          <p:cNvPr id="3" name="Title 1"/>
          <p:cNvSpPr txBox="1">
            <a:spLocks/>
          </p:cNvSpPr>
          <p:nvPr/>
        </p:nvSpPr>
        <p:spPr>
          <a:xfrm>
            <a:off x="457200" y="274638"/>
            <a:ext cx="8229600" cy="1143000"/>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Vampire Finches Suck (blood)</a:t>
            </a:r>
          </a:p>
        </p:txBody>
      </p:sp>
      <p:sp>
        <p:nvSpPr>
          <p:cNvPr id="4" name="Content Placeholder 2"/>
          <p:cNvSpPr txBox="1">
            <a:spLocks/>
          </p:cNvSpPr>
          <p:nvPr/>
        </p:nvSpPr>
        <p:spPr>
          <a:xfrm>
            <a:off x="457199" y="1154243"/>
            <a:ext cx="7442617" cy="3432747"/>
          </a:xfrm>
          <a:prstGeom prst="rect">
            <a:avLst/>
          </a:prstGeom>
        </p:spPr>
        <p:txBody>
          <a:bodyPr/>
          <a:lstStyle/>
          <a:p>
            <a:pPr marL="342900" marR="0" lvl="0" indent="-342900" algn="ctr" defTabSz="457200" rtl="0" eaLnBrk="1" fontAlgn="base" latinLnBrk="0" hangingPunct="1">
              <a:lnSpc>
                <a:spcPct val="100000"/>
              </a:lnSpc>
              <a:spcBef>
                <a:spcPct val="20000"/>
              </a:spcBef>
              <a:spcAft>
                <a:spcPct val="0"/>
              </a:spcAft>
              <a:buClrTx/>
              <a:buSzTx/>
              <a:tabLst/>
              <a:defRPr/>
            </a:pPr>
            <a:r>
              <a:rPr lang="en-US" sz="3200" dirty="0" smtClean="0">
                <a:latin typeface="+mn-lt"/>
                <a:cs typeface="+mn-cs"/>
              </a:rPr>
              <a:t>We’re (eventually) going to talk about why</a:t>
            </a:r>
          </a:p>
          <a:p>
            <a:pPr marL="342900" marR="0" lvl="0" indent="-342900" algn="ctr" defTabSz="457200" rtl="0" eaLnBrk="1" fontAlgn="base" latinLnBrk="0" hangingPunct="1">
              <a:lnSpc>
                <a:spcPct val="100000"/>
              </a:lnSpc>
              <a:spcBef>
                <a:spcPct val="20000"/>
              </a:spcBef>
              <a:spcAft>
                <a:spcPct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base" latinLnBrk="0" hangingPunct="1">
              <a:lnSpc>
                <a:spcPct val="100000"/>
              </a:lnSpc>
              <a:spcBef>
                <a:spcPct val="20000"/>
              </a:spcBef>
              <a:spcAft>
                <a:spcPct val="0"/>
              </a:spcAft>
              <a:buClrTx/>
              <a:buSzTx/>
              <a:tabLst/>
              <a:defRPr/>
            </a:pPr>
            <a:endParaRPr lang="en-US" sz="3200" dirty="0" smtClean="0">
              <a:latin typeface="+mn-lt"/>
              <a:cs typeface="+mn-cs"/>
            </a:endParaRPr>
          </a:p>
          <a:p>
            <a:pPr marL="342900" marR="0" lvl="0" indent="-342900" algn="ctr" defTabSz="457200" rtl="0" eaLnBrk="1" fontAlgn="base" latinLnBrk="0" hangingPunct="1">
              <a:lnSpc>
                <a:spcPct val="100000"/>
              </a:lnSpc>
              <a:spcBef>
                <a:spcPct val="20000"/>
              </a:spcBef>
              <a:spcAft>
                <a:spcPct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base" latinLnBrk="0" hangingPunct="1">
              <a:lnSpc>
                <a:spcPct val="100000"/>
              </a:lnSpc>
              <a:spcBef>
                <a:spcPct val="20000"/>
              </a:spcBef>
              <a:spcAft>
                <a:spcPct val="0"/>
              </a:spcAft>
              <a:buClrTx/>
              <a:buSzTx/>
              <a:tabLst/>
              <a:defRPr/>
            </a:pPr>
            <a:endParaRPr lang="en-US" sz="3200" dirty="0" smtClean="0">
              <a:latin typeface="+mn-lt"/>
              <a:cs typeface="+mn-cs"/>
            </a:endParaRPr>
          </a:p>
          <a:p>
            <a:pPr marL="342900" marR="0" lvl="0" indent="-342900" algn="ctr" defTabSz="457200" rtl="0" eaLnBrk="1" fontAlgn="base" latinLnBrk="0" hangingPunct="1">
              <a:lnSpc>
                <a:spcPct val="100000"/>
              </a:lnSpc>
              <a:spcBef>
                <a:spcPct val="20000"/>
              </a:spcBef>
              <a:spcAft>
                <a:spcPct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base" latinLnBrk="0" hangingPunct="1">
              <a:lnSpc>
                <a:spcPct val="100000"/>
              </a:lnSpc>
              <a:spcBef>
                <a:spcPct val="20000"/>
              </a:spcBef>
              <a:spcAft>
                <a:spcPct val="0"/>
              </a:spcAft>
              <a:buClrTx/>
              <a:buSzTx/>
              <a:tabLst/>
              <a:defRPr/>
            </a:pPr>
            <a:endParaRPr lang="en-US" sz="3200" dirty="0" smtClean="0">
              <a:latin typeface="+mn-lt"/>
              <a:cs typeface="+mn-cs"/>
            </a:endParaRPr>
          </a:p>
          <a:p>
            <a:pPr marL="342900" marR="0" lvl="0" indent="-342900" algn="ctr" defTabSz="457200" rtl="0" eaLnBrk="1" fontAlgn="base" latinLnBrk="0" hangingPunct="1">
              <a:lnSpc>
                <a:spcPct val="100000"/>
              </a:lnSpc>
              <a:spcBef>
                <a:spcPct val="20000"/>
              </a:spcBef>
              <a:spcAft>
                <a:spcPct val="0"/>
              </a:spcAft>
              <a:buClrTx/>
              <a:buSzTx/>
              <a:tabLst/>
              <a:defRPr/>
            </a:pPr>
            <a:r>
              <a:rPr lang="en-US" sz="3200" dirty="0" smtClean="0">
                <a:latin typeface="+mn-lt"/>
                <a:cs typeface="+mn-cs"/>
              </a:rPr>
              <a:t>But first…..artificial selection</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Mutations make Genetic Variation</a:t>
            </a:r>
            <a:endParaRPr lang="en-US" dirty="0"/>
          </a:p>
        </p:txBody>
      </p:sp>
      <p:sp>
        <p:nvSpPr>
          <p:cNvPr id="27650" name="Content Placeholder 2"/>
          <p:cNvSpPr>
            <a:spLocks noGrp="1"/>
          </p:cNvSpPr>
          <p:nvPr>
            <p:ph idx="1"/>
          </p:nvPr>
        </p:nvSpPr>
        <p:spPr/>
        <p:txBody>
          <a:bodyPr/>
          <a:lstStyle/>
          <a:p>
            <a:pPr eaLnBrk="1" hangingPunct="1">
              <a:lnSpc>
                <a:spcPct val="90000"/>
              </a:lnSpc>
            </a:pPr>
            <a:r>
              <a:rPr lang="en-US" sz="2800" b="1" dirty="0" smtClean="0"/>
              <a:t>Mutations:	</a:t>
            </a:r>
            <a:r>
              <a:rPr lang="en-US" sz="2800" dirty="0" smtClean="0"/>
              <a:t>the source of all genetic variation </a:t>
            </a:r>
          </a:p>
          <a:p>
            <a:pPr eaLnBrk="1" hangingPunct="1">
              <a:lnSpc>
                <a:spcPct val="90000"/>
              </a:lnSpc>
              <a:buNone/>
            </a:pPr>
            <a:r>
              <a:rPr lang="en-US" sz="2800" dirty="0" smtClean="0"/>
              <a:t>						random changes in DNA sequences</a:t>
            </a:r>
          </a:p>
          <a:p>
            <a:pPr eaLnBrk="1" hangingPunct="1">
              <a:lnSpc>
                <a:spcPct val="90000"/>
              </a:lnSpc>
              <a:buNone/>
            </a:pPr>
            <a:r>
              <a:rPr lang="en-US" sz="2800" dirty="0" smtClean="0"/>
              <a:t>						create new alleles (version of gene)</a:t>
            </a:r>
          </a:p>
          <a:p>
            <a:pPr eaLnBrk="1" hangingPunct="1">
              <a:lnSpc>
                <a:spcPct val="90000"/>
              </a:lnSpc>
            </a:pPr>
            <a:endParaRPr lang="en-US" sz="2800" dirty="0" smtClean="0"/>
          </a:p>
          <a:p>
            <a:pPr eaLnBrk="1" hangingPunct="1">
              <a:lnSpc>
                <a:spcPct val="90000"/>
              </a:lnSpc>
            </a:pPr>
            <a:r>
              <a:rPr lang="en-US" sz="2800" dirty="0" smtClean="0"/>
              <a:t>mutations that can be inherited </a:t>
            </a:r>
          </a:p>
          <a:p>
            <a:pPr eaLnBrk="1" hangingPunct="1">
              <a:lnSpc>
                <a:spcPct val="90000"/>
              </a:lnSpc>
              <a:buNone/>
            </a:pPr>
            <a:r>
              <a:rPr lang="en-US" sz="2800" dirty="0" smtClean="0"/>
              <a:t>				change genetic composition of a population</a:t>
            </a:r>
          </a:p>
          <a:p>
            <a:pPr eaLnBrk="1" hangingPunct="1">
              <a:lnSpc>
                <a:spcPct val="90000"/>
              </a:lnSpc>
              <a:buNone/>
            </a:pPr>
            <a:r>
              <a:rPr lang="en-US" sz="2800" dirty="0" smtClean="0"/>
              <a:t>				</a:t>
            </a:r>
            <a:r>
              <a:rPr lang="en-US" sz="2800" b="1" i="1" dirty="0" smtClean="0">
                <a:solidFill>
                  <a:srgbClr val="FF0000"/>
                </a:solidFill>
              </a:rPr>
              <a:t>(cause evolution)</a:t>
            </a:r>
          </a:p>
          <a:p>
            <a:pPr eaLnBrk="1" hangingPunct="1">
              <a:lnSpc>
                <a:spcPct val="90000"/>
              </a:lnSpc>
            </a:pPr>
            <a:endParaRPr lang="en-US" sz="3000" dirty="0" smtClean="0"/>
          </a:p>
          <a:p>
            <a:pPr eaLnBrk="1" hangingPunct="1">
              <a:lnSpc>
                <a:spcPct val="90000"/>
              </a:lnSpc>
            </a:pPr>
            <a:endParaRPr lang="en-US" sz="30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a:t>
            </a:r>
            <a:endParaRPr lang="en-US" dirty="0"/>
          </a:p>
        </p:txBody>
      </p:sp>
      <p:sp>
        <p:nvSpPr>
          <p:cNvPr id="3" name="Content Placeholder 2"/>
          <p:cNvSpPr>
            <a:spLocks noGrp="1"/>
          </p:cNvSpPr>
          <p:nvPr>
            <p:ph idx="1"/>
          </p:nvPr>
        </p:nvSpPr>
        <p:spPr/>
        <p:txBody>
          <a:bodyPr/>
          <a:lstStyle/>
          <a:p>
            <a:pPr marL="514350" indent="-514350"/>
            <a:r>
              <a:rPr lang="en-US" dirty="0" smtClean="0"/>
              <a:t>For resources (food, water, territory)</a:t>
            </a:r>
          </a:p>
          <a:p>
            <a:pPr marL="514350" indent="-514350"/>
            <a:endParaRPr lang="en-US" dirty="0" smtClean="0"/>
          </a:p>
          <a:p>
            <a:pPr marL="514350" indent="-514350"/>
            <a:r>
              <a:rPr lang="en-US" dirty="0" smtClean="0"/>
              <a:t>For mates</a:t>
            </a:r>
          </a:p>
          <a:p>
            <a:pPr marL="514350" indent="-514350"/>
            <a:endParaRPr lang="en-US" dirty="0" smtClean="0"/>
          </a:p>
          <a:p>
            <a:pPr marL="514350" indent="-514350"/>
            <a:r>
              <a:rPr lang="en-US" dirty="0" smtClean="0"/>
              <a:t>Without these things you won’t be able to breed and pass on your genes to the next generation</a:t>
            </a:r>
          </a:p>
          <a:p>
            <a:endParaRPr lang="en-US" dirty="0" smtClean="0"/>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Winning:  passing on your genes</a:t>
            </a:r>
            <a:endParaRPr lang="en-US" dirty="0"/>
          </a:p>
        </p:txBody>
      </p:sp>
      <p:sp>
        <p:nvSpPr>
          <p:cNvPr id="3" name="Content Placeholder 2"/>
          <p:cNvSpPr>
            <a:spLocks noGrp="1"/>
          </p:cNvSpPr>
          <p:nvPr>
            <p:ph idx="1"/>
          </p:nvPr>
        </p:nvSpPr>
        <p:spPr/>
        <p:txBody>
          <a:bodyPr/>
          <a:lstStyle/>
          <a:p>
            <a:endParaRPr lang="en-US"/>
          </a:p>
        </p:txBody>
      </p:sp>
      <p:pic>
        <p:nvPicPr>
          <p:cNvPr id="138244" name="Picture 4" descr="http://www.lab-initio.com/screen_res/nz083.jpg"/>
          <p:cNvPicPr>
            <a:picLocks noChangeAspect="1" noChangeArrowheads="1"/>
          </p:cNvPicPr>
          <p:nvPr/>
        </p:nvPicPr>
        <p:blipFill>
          <a:blip r:embed="rId2"/>
          <a:srcRect/>
          <a:stretch>
            <a:fillRect/>
          </a:stretch>
        </p:blipFill>
        <p:spPr bwMode="auto">
          <a:xfrm>
            <a:off x="1620981" y="1304973"/>
            <a:ext cx="5908675" cy="482119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US" sz="4000" dirty="0" smtClean="0"/>
              <a:t>“Descent with Modification”: </a:t>
            </a:r>
            <a:r>
              <a:rPr lang="en-US" sz="3200" i="1" dirty="0" smtClean="0">
                <a:solidFill>
                  <a:srgbClr val="FF0000"/>
                </a:solidFill>
              </a:rPr>
              <a:t>evolution</a:t>
            </a:r>
          </a:p>
        </p:txBody>
      </p:sp>
      <p:sp>
        <p:nvSpPr>
          <p:cNvPr id="21506" name="Content Placeholder 2"/>
          <p:cNvSpPr>
            <a:spLocks noGrp="1"/>
          </p:cNvSpPr>
          <p:nvPr>
            <p:ph idx="1"/>
          </p:nvPr>
        </p:nvSpPr>
        <p:spPr>
          <a:xfrm>
            <a:off x="457200" y="1600200"/>
            <a:ext cx="4235116" cy="4525963"/>
          </a:xfrm>
        </p:spPr>
        <p:txBody>
          <a:bodyPr/>
          <a:lstStyle/>
          <a:p>
            <a:pPr eaLnBrk="1" hangingPunct="1">
              <a:lnSpc>
                <a:spcPct val="90000"/>
              </a:lnSpc>
            </a:pPr>
            <a:r>
              <a:rPr lang="en-US" dirty="0" smtClean="0"/>
              <a:t>Change in </a:t>
            </a:r>
            <a:r>
              <a:rPr lang="en-US" i="1" dirty="0" smtClean="0">
                <a:solidFill>
                  <a:srgbClr val="FF0000"/>
                </a:solidFill>
              </a:rPr>
              <a:t>A POPULATION </a:t>
            </a:r>
            <a:r>
              <a:rPr lang="en-US" dirty="0" smtClean="0"/>
              <a:t>over time</a:t>
            </a:r>
          </a:p>
          <a:p>
            <a:pPr marL="342900" lvl="3" indent="-342900" eaLnBrk="1" hangingPunct="1">
              <a:lnSpc>
                <a:spcPct val="90000"/>
              </a:lnSpc>
              <a:buNone/>
            </a:pPr>
            <a:r>
              <a:rPr lang="en-US" b="1" i="1" dirty="0" smtClean="0">
                <a:solidFill>
                  <a:srgbClr val="FF0000"/>
                </a:solidFill>
              </a:rPr>
              <a:t>	Different mechanism than Lamarck</a:t>
            </a:r>
          </a:p>
          <a:p>
            <a:pPr eaLnBrk="1" hangingPunct="1">
              <a:lnSpc>
                <a:spcPct val="90000"/>
              </a:lnSpc>
            </a:pPr>
            <a:endParaRPr lang="en-US" sz="2000" dirty="0" smtClean="0"/>
          </a:p>
          <a:p>
            <a:pPr lvl="3" eaLnBrk="1" hangingPunct="1">
              <a:lnSpc>
                <a:spcPct val="90000"/>
              </a:lnSpc>
              <a:buNone/>
            </a:pPr>
            <a:endParaRPr lang="en-US" dirty="0" smtClean="0"/>
          </a:p>
          <a:p>
            <a:pPr eaLnBrk="1" hangingPunct="1">
              <a:lnSpc>
                <a:spcPct val="90000"/>
              </a:lnSpc>
            </a:pPr>
            <a:r>
              <a:rPr lang="en-US" dirty="0" smtClean="0"/>
              <a:t>The Darwin/Wallace mechanism is now called  </a:t>
            </a:r>
            <a:r>
              <a:rPr lang="en-US" b="1" dirty="0" smtClean="0"/>
              <a:t>natural selection</a:t>
            </a:r>
          </a:p>
          <a:p>
            <a:pPr eaLnBrk="1" hangingPunct="1">
              <a:lnSpc>
                <a:spcPct val="90000"/>
              </a:lnSpc>
            </a:pPr>
            <a:endParaRPr lang="en-US" b="1" dirty="0" smtClean="0"/>
          </a:p>
        </p:txBody>
      </p:sp>
      <p:pic>
        <p:nvPicPr>
          <p:cNvPr id="4" name="Picture 2" descr="http://www.betavak.nl/Lamarck.jpg"/>
          <p:cNvPicPr>
            <a:picLocks noChangeAspect="1" noChangeArrowheads="1"/>
          </p:cNvPicPr>
          <p:nvPr/>
        </p:nvPicPr>
        <p:blipFill>
          <a:blip r:embed="rId2"/>
          <a:srcRect/>
          <a:stretch>
            <a:fillRect/>
          </a:stretch>
        </p:blipFill>
        <p:spPr bwMode="auto">
          <a:xfrm>
            <a:off x="4692316" y="1417638"/>
            <a:ext cx="3892434" cy="473932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Selection: What’s that?</a:t>
            </a:r>
            <a:endParaRPr lang="en-US" dirty="0"/>
          </a:p>
        </p:txBody>
      </p:sp>
      <p:sp>
        <p:nvSpPr>
          <p:cNvPr id="3" name="Content Placeholder 2"/>
          <p:cNvSpPr>
            <a:spLocks noGrp="1"/>
          </p:cNvSpPr>
          <p:nvPr>
            <p:ph idx="1"/>
          </p:nvPr>
        </p:nvSpPr>
        <p:spPr/>
        <p:txBody>
          <a:bodyPr/>
          <a:lstStyle/>
          <a:p>
            <a:pPr eaLnBrk="1" hangingPunct="1">
              <a:lnSpc>
                <a:spcPct val="90000"/>
              </a:lnSpc>
            </a:pPr>
            <a:r>
              <a:rPr lang="en-US" dirty="0" smtClean="0"/>
              <a:t>Causes populations to change over time</a:t>
            </a:r>
          </a:p>
          <a:p>
            <a:pPr eaLnBrk="1" hangingPunct="1">
              <a:lnSpc>
                <a:spcPct val="90000"/>
              </a:lnSpc>
              <a:buNone/>
            </a:pPr>
            <a:r>
              <a:rPr lang="en-US" dirty="0" smtClean="0"/>
              <a:t>			</a:t>
            </a:r>
            <a:r>
              <a:rPr lang="en-US" sz="2800" dirty="0" smtClean="0"/>
              <a:t>This generation is different than the last one</a:t>
            </a:r>
          </a:p>
          <a:p>
            <a:pPr eaLnBrk="1" hangingPunct="1">
              <a:lnSpc>
                <a:spcPct val="90000"/>
              </a:lnSpc>
              <a:buNone/>
            </a:pPr>
            <a:r>
              <a:rPr lang="en-US" sz="2800" dirty="0" smtClean="0"/>
              <a:t>			the change in the population is evolution</a:t>
            </a:r>
          </a:p>
          <a:p>
            <a:pPr eaLnBrk="1" hangingPunct="1">
              <a:lnSpc>
                <a:spcPct val="90000"/>
              </a:lnSpc>
            </a:pPr>
            <a:endParaRPr lang="en-US" dirty="0" smtClean="0"/>
          </a:p>
          <a:p>
            <a:pPr eaLnBrk="1" hangingPunct="1">
              <a:lnSpc>
                <a:spcPct val="90000"/>
              </a:lnSpc>
            </a:pPr>
            <a:r>
              <a:rPr lang="en-US" dirty="0" smtClean="0"/>
              <a:t>Natural selection adapts a population to its environment</a:t>
            </a:r>
          </a:p>
          <a:p>
            <a:pPr eaLnBrk="1" hangingPunct="1">
              <a:lnSpc>
                <a:spcPct val="90000"/>
              </a:lnSpc>
            </a:pPr>
            <a:endParaRPr lang="en-US" dirty="0" smtClean="0"/>
          </a:p>
          <a:p>
            <a:pPr eaLnBrk="1" hangingPunct="1">
              <a:lnSpc>
                <a:spcPct val="90000"/>
              </a:lnSpc>
            </a:pPr>
            <a:r>
              <a:rPr lang="en-US" dirty="0" smtClean="0"/>
              <a:t>Natural selection is </a:t>
            </a:r>
            <a:r>
              <a:rPr lang="en-US" i="1" dirty="0" smtClean="0">
                <a:solidFill>
                  <a:srgbClr val="FF0000"/>
                </a:solidFill>
              </a:rPr>
              <a:t>NOT</a:t>
            </a:r>
            <a:r>
              <a:rPr lang="en-US" dirty="0" smtClean="0"/>
              <a:t> random</a:t>
            </a:r>
          </a:p>
          <a:p>
            <a:pPr eaLnBrk="1" hangingPunct="1">
              <a:lnSpc>
                <a:spcPct val="90000"/>
              </a:lnSpc>
            </a:pPr>
            <a:endParaRPr lang="en-US" dirty="0" smtClean="0"/>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Slow </a:t>
            </a:r>
            <a:r>
              <a:rPr lang="en-US" dirty="0" err="1" smtClean="0"/>
              <a:t>antilope</a:t>
            </a:r>
            <a:r>
              <a:rPr lang="en-US" dirty="0" smtClean="0"/>
              <a:t> are tasty</a:t>
            </a:r>
            <a:endParaRPr lang="en-US" dirty="0"/>
          </a:p>
        </p:txBody>
      </p:sp>
      <p:sp>
        <p:nvSpPr>
          <p:cNvPr id="3" name="Content Placeholder 2"/>
          <p:cNvSpPr>
            <a:spLocks noGrp="1"/>
          </p:cNvSpPr>
          <p:nvPr>
            <p:ph idx="1"/>
          </p:nvPr>
        </p:nvSpPr>
        <p:spPr>
          <a:xfrm>
            <a:off x="457200" y="1195754"/>
            <a:ext cx="8229600" cy="4525963"/>
          </a:xfrm>
        </p:spPr>
        <p:txBody>
          <a:bodyPr/>
          <a:lstStyle/>
          <a:p>
            <a:pPr marL="914400" lvl="1" indent="-514350" algn="ctr">
              <a:buNone/>
            </a:pPr>
            <a:r>
              <a:rPr lang="en-US" dirty="0" smtClean="0"/>
              <a:t>(and have few children)</a:t>
            </a:r>
          </a:p>
          <a:p>
            <a:endParaRPr lang="en-US" dirty="0"/>
          </a:p>
        </p:txBody>
      </p:sp>
      <p:pic>
        <p:nvPicPr>
          <p:cNvPr id="5" name="Picture 2" descr="figure_01_11"/>
          <p:cNvPicPr>
            <a:picLocks noChangeAspect="1" noChangeArrowheads="1"/>
          </p:cNvPicPr>
          <p:nvPr/>
        </p:nvPicPr>
        <p:blipFill>
          <a:blip r:embed="rId2"/>
          <a:srcRect b="8349"/>
          <a:stretch>
            <a:fillRect/>
          </a:stretch>
        </p:blipFill>
        <p:spPr bwMode="auto">
          <a:xfrm>
            <a:off x="304800" y="1851539"/>
            <a:ext cx="8531225" cy="3870178"/>
          </a:xfrm>
          <a:prstGeom prst="rect">
            <a:avLst/>
          </a:prstGeom>
          <a:noFill/>
          <a:ln w="9525">
            <a:noFill/>
            <a:miter lim="800000"/>
            <a:headEnd/>
            <a:tailEnd/>
          </a:ln>
        </p:spPr>
      </p:pic>
      <p:sp>
        <p:nvSpPr>
          <p:cNvPr id="6" name="Rectangle 5"/>
          <p:cNvSpPr/>
          <p:nvPr/>
        </p:nvSpPr>
        <p:spPr>
          <a:xfrm>
            <a:off x="0" y="5721717"/>
            <a:ext cx="8839200" cy="369332"/>
          </a:xfrm>
          <a:prstGeom prst="rect">
            <a:avLst/>
          </a:prstGeom>
        </p:spPr>
        <p:txBody>
          <a:bodyPr wrap="square">
            <a:spAutoFit/>
          </a:bodyPr>
          <a:lstStyle/>
          <a:p>
            <a:pPr>
              <a:buNone/>
            </a:pPr>
            <a:r>
              <a:rPr lang="en-US" dirty="0" smtClean="0"/>
              <a:t>characteristics that help you </a:t>
            </a:r>
            <a:r>
              <a:rPr lang="en-US" dirty="0" smtClean="0">
                <a:solidFill>
                  <a:srgbClr val="FF0000"/>
                </a:solidFill>
              </a:rPr>
              <a:t>survive and </a:t>
            </a:r>
            <a:r>
              <a:rPr lang="en-US" b="1" i="1" dirty="0" smtClean="0">
                <a:solidFill>
                  <a:srgbClr val="FF0000"/>
                </a:solidFill>
              </a:rPr>
              <a:t>breed</a:t>
            </a:r>
            <a:r>
              <a:rPr lang="en-US" dirty="0" smtClean="0">
                <a:solidFill>
                  <a:srgbClr val="FF0000"/>
                </a:solidFill>
              </a:rPr>
              <a:t> </a:t>
            </a:r>
            <a:r>
              <a:rPr lang="en-US" dirty="0" smtClean="0"/>
              <a:t>become more common in population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Natural Selection:  not random</a:t>
            </a:r>
            <a:endParaRPr lang="en-US" dirty="0"/>
          </a:p>
        </p:txBody>
      </p:sp>
      <p:sp>
        <p:nvSpPr>
          <p:cNvPr id="3" name="Content Placeholder 2"/>
          <p:cNvSpPr>
            <a:spLocks noGrp="1"/>
          </p:cNvSpPr>
          <p:nvPr>
            <p:ph idx="1"/>
          </p:nvPr>
        </p:nvSpPr>
        <p:spPr>
          <a:xfrm>
            <a:off x="457200" y="955964"/>
            <a:ext cx="8229600" cy="4525963"/>
          </a:xfrm>
        </p:spPr>
        <p:txBody>
          <a:bodyPr/>
          <a:lstStyle/>
          <a:p>
            <a:pPr eaLnBrk="1" hangingPunct="1">
              <a:lnSpc>
                <a:spcPct val="90000"/>
              </a:lnSpc>
            </a:pPr>
            <a:r>
              <a:rPr lang="en-US" dirty="0" smtClean="0"/>
              <a:t>Mutations (random) create variation</a:t>
            </a:r>
          </a:p>
          <a:p>
            <a:pPr lvl="1" eaLnBrk="1" hangingPunct="1">
              <a:lnSpc>
                <a:spcPct val="90000"/>
              </a:lnSpc>
            </a:pPr>
            <a:r>
              <a:rPr lang="en-US" sz="2400" dirty="0" smtClean="0"/>
              <a:t>Can be good or bad</a:t>
            </a:r>
          </a:p>
          <a:p>
            <a:pPr lvl="1" eaLnBrk="1" hangingPunct="1">
              <a:lnSpc>
                <a:spcPct val="90000"/>
              </a:lnSpc>
            </a:pPr>
            <a:r>
              <a:rPr lang="en-US" sz="2400" dirty="0" smtClean="0"/>
              <a:t>Create new alleles (variation)</a:t>
            </a:r>
          </a:p>
          <a:p>
            <a:pPr eaLnBrk="1" hangingPunct="1">
              <a:lnSpc>
                <a:spcPct val="90000"/>
              </a:lnSpc>
            </a:pPr>
            <a:endParaRPr lang="en-US" sz="1200" dirty="0" smtClean="0"/>
          </a:p>
          <a:p>
            <a:pPr eaLnBrk="1" hangingPunct="1">
              <a:lnSpc>
                <a:spcPct val="90000"/>
              </a:lnSpc>
            </a:pPr>
            <a:r>
              <a:rPr lang="en-US" dirty="0" smtClean="0"/>
              <a:t>Natural Selection chooses from this variation</a:t>
            </a:r>
          </a:p>
          <a:p>
            <a:pPr eaLnBrk="1" hangingPunct="1">
              <a:lnSpc>
                <a:spcPct val="90000"/>
              </a:lnSpc>
            </a:pPr>
            <a:endParaRPr lang="en-US" sz="1200" dirty="0" smtClean="0"/>
          </a:p>
          <a:p>
            <a:pPr eaLnBrk="1" hangingPunct="1">
              <a:lnSpc>
                <a:spcPct val="90000"/>
              </a:lnSpc>
            </a:pPr>
            <a:r>
              <a:rPr lang="en-US" dirty="0" smtClean="0"/>
              <a:t>Cougars eat slower pronghorn</a:t>
            </a:r>
          </a:p>
          <a:p>
            <a:pPr lvl="1" eaLnBrk="1" hangingPunct="1">
              <a:lnSpc>
                <a:spcPct val="90000"/>
              </a:lnSpc>
              <a:buNone/>
            </a:pPr>
            <a:endParaRPr lang="en-US" dirty="0" smtClean="0"/>
          </a:p>
          <a:p>
            <a:pPr eaLnBrk="1" hangingPunct="1">
              <a:lnSpc>
                <a:spcPct val="90000"/>
              </a:lnSpc>
            </a:pPr>
            <a:endParaRPr lang="en-US" dirty="0" smtClean="0"/>
          </a:p>
          <a:p>
            <a:pPr eaLnBrk="1" hangingPunct="1">
              <a:lnSpc>
                <a:spcPct val="90000"/>
              </a:lnSpc>
            </a:pPr>
            <a:endParaRPr lang="en-US" dirty="0" smtClean="0"/>
          </a:p>
          <a:p>
            <a:endParaRPr lang="en-US" dirty="0"/>
          </a:p>
        </p:txBody>
      </p:sp>
      <p:pic>
        <p:nvPicPr>
          <p:cNvPr id="4" name="Picture 2" descr="figure_01_11"/>
          <p:cNvPicPr>
            <a:picLocks noChangeAspect="1" noChangeArrowheads="1"/>
          </p:cNvPicPr>
          <p:nvPr/>
        </p:nvPicPr>
        <p:blipFill>
          <a:blip r:embed="rId2"/>
          <a:srcRect t="35774" r="82301" b="47236"/>
          <a:stretch>
            <a:fillRect/>
          </a:stretch>
        </p:blipFill>
        <p:spPr bwMode="auto">
          <a:xfrm>
            <a:off x="3850830" y="3822727"/>
            <a:ext cx="4533513" cy="2154125"/>
          </a:xfrm>
          <a:prstGeom prst="rect">
            <a:avLst/>
          </a:prstGeom>
          <a:noFill/>
          <a:ln w="9525">
            <a:noFill/>
            <a:miter lim="800000"/>
            <a:headEnd/>
            <a:tailEnd/>
          </a:ln>
        </p:spPr>
      </p:pic>
      <p:sp>
        <p:nvSpPr>
          <p:cNvPr id="5" name="Content Placeholder 2"/>
          <p:cNvSpPr txBox="1">
            <a:spLocks/>
          </p:cNvSpPr>
          <p:nvPr/>
        </p:nvSpPr>
        <p:spPr bwMode="auto">
          <a:xfrm>
            <a:off x="457200" y="3713871"/>
            <a:ext cx="36960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90000"/>
              </a:lnSpc>
              <a:spcBef>
                <a:spcPct val="20000"/>
              </a:spcBef>
              <a:spcAft>
                <a:spcPct val="0"/>
              </a:spcAft>
              <a:buClrTx/>
              <a:buSzTx/>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base" latinLnBrk="0" hangingPunct="1">
              <a:lnSpc>
                <a:spcPct val="9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Faster pronghorn survive and breed</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180109" y="4885379"/>
            <a:ext cx="3670721" cy="1200329"/>
          </a:xfrm>
          <a:prstGeom prst="rect">
            <a:avLst/>
          </a:prstGeom>
        </p:spPr>
        <p:txBody>
          <a:bodyPr wrap="square">
            <a:spAutoFit/>
          </a:bodyPr>
          <a:lstStyle/>
          <a:p>
            <a:pPr>
              <a:buNone/>
            </a:pPr>
            <a:r>
              <a:rPr lang="en-US" dirty="0" smtClean="0"/>
              <a:t>natural selection: characteristics that help you </a:t>
            </a:r>
            <a:r>
              <a:rPr lang="en-US" dirty="0" smtClean="0">
                <a:solidFill>
                  <a:srgbClr val="FF0000"/>
                </a:solidFill>
              </a:rPr>
              <a:t>survive and </a:t>
            </a:r>
            <a:r>
              <a:rPr lang="en-US" b="1" i="1" dirty="0" smtClean="0">
                <a:solidFill>
                  <a:srgbClr val="FF0000"/>
                </a:solidFill>
              </a:rPr>
              <a:t>breed</a:t>
            </a:r>
            <a:r>
              <a:rPr lang="en-US" dirty="0" smtClean="0">
                <a:solidFill>
                  <a:srgbClr val="FF0000"/>
                </a:solidFill>
              </a:rPr>
              <a:t> </a:t>
            </a:r>
            <a:r>
              <a:rPr lang="en-US" dirty="0" smtClean="0"/>
              <a:t>become more common in a population</a:t>
            </a:r>
          </a:p>
        </p:txBody>
      </p:sp>
      <p:sp>
        <p:nvSpPr>
          <p:cNvPr id="7" name="Rectangle 6"/>
          <p:cNvSpPr/>
          <p:nvPr/>
        </p:nvSpPr>
        <p:spPr>
          <a:xfrm>
            <a:off x="3850830" y="5986613"/>
            <a:ext cx="5570259" cy="369332"/>
          </a:xfrm>
          <a:prstGeom prst="rect">
            <a:avLst/>
          </a:prstGeom>
        </p:spPr>
        <p:txBody>
          <a:bodyPr wrap="square">
            <a:spAutoFit/>
          </a:bodyPr>
          <a:lstStyle/>
          <a:p>
            <a:pPr marL="342900" lvl="0" indent="-342900">
              <a:spcBef>
                <a:spcPct val="20000"/>
              </a:spcBef>
              <a:spcAft>
                <a:spcPts val="1200"/>
              </a:spcAft>
              <a:defRPr/>
            </a:pPr>
            <a:r>
              <a:rPr lang="en-US" dirty="0"/>
              <a:t>“the non-random survival of random variants”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274638"/>
            <a:ext cx="9144000" cy="1143000"/>
          </a:xfrm>
        </p:spPr>
        <p:txBody>
          <a:bodyPr/>
          <a:lstStyle/>
          <a:p>
            <a:pPr eaLnBrk="1" hangingPunct="1"/>
            <a:r>
              <a:rPr lang="en-US" dirty="0" smtClean="0"/>
              <a:t>Natural Selection:  The results</a:t>
            </a:r>
          </a:p>
        </p:txBody>
      </p:sp>
      <p:sp>
        <p:nvSpPr>
          <p:cNvPr id="17410" name="Content Placeholder 2"/>
          <p:cNvSpPr>
            <a:spLocks noGrp="1"/>
          </p:cNvSpPr>
          <p:nvPr>
            <p:ph idx="1"/>
          </p:nvPr>
        </p:nvSpPr>
        <p:spPr/>
        <p:txBody>
          <a:bodyPr/>
          <a:lstStyle/>
          <a:p>
            <a:pPr eaLnBrk="1" hangingPunct="1"/>
            <a:r>
              <a:rPr lang="en-US" dirty="0" smtClean="0"/>
              <a:t>Natural Selection has created MANY species</a:t>
            </a:r>
          </a:p>
          <a:p>
            <a:pPr eaLnBrk="1" hangingPunct="1">
              <a:buNone/>
            </a:pPr>
            <a:endParaRPr lang="en-US" dirty="0" smtClean="0"/>
          </a:p>
          <a:p>
            <a:pPr eaLnBrk="1" hangingPunct="1"/>
            <a:r>
              <a:rPr lang="en-US" dirty="0" smtClean="0"/>
              <a:t>Lots of organisms are good at what they do</a:t>
            </a:r>
          </a:p>
          <a:p>
            <a:pPr eaLnBrk="1" hangingPunct="1"/>
            <a:endParaRPr lang="en-US" dirty="0" smtClean="0"/>
          </a:p>
          <a:p>
            <a:pPr eaLnBrk="1" hangingPunct="1"/>
            <a:r>
              <a:rPr lang="en-US" dirty="0" smtClean="0"/>
              <a:t>Seem to fit their environment VERY well</a:t>
            </a:r>
          </a:p>
          <a:p>
            <a:pPr eaLnBrk="1" hangingPunct="1"/>
            <a:endParaRPr lang="en-US" dirty="0" smtClean="0"/>
          </a:p>
          <a:p>
            <a:pPr eaLnBrk="1" hangingPunct="1"/>
            <a:r>
              <a:rPr lang="en-US" dirty="0" smtClean="0"/>
              <a:t>Due to survival/breeding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8_07"/>
          <p:cNvPicPr>
            <a:picLocks noChangeAspect="1" noChangeArrowheads="1"/>
          </p:cNvPicPr>
          <p:nvPr/>
        </p:nvPicPr>
        <p:blipFill>
          <a:blip r:embed="rId3"/>
          <a:srcRect l="64830" t="12813" b="5612"/>
          <a:stretch>
            <a:fillRect/>
          </a:stretch>
        </p:blipFill>
        <p:spPr bwMode="auto">
          <a:xfrm>
            <a:off x="467327" y="1008993"/>
            <a:ext cx="2985322" cy="5249918"/>
          </a:xfrm>
          <a:prstGeom prst="rect">
            <a:avLst/>
          </a:prstGeom>
          <a:noFill/>
          <a:ln w="9525">
            <a:noFill/>
            <a:miter lim="800000"/>
            <a:headEnd/>
            <a:tailEnd/>
          </a:ln>
          <a:effectLst/>
        </p:spPr>
      </p:pic>
      <p:pic>
        <p:nvPicPr>
          <p:cNvPr id="84993" name="Picture 1" descr="F:\BSC 1005\resources\jpegs - unlabled\ch17u\figure_17_02_unl.jpg"/>
          <p:cNvPicPr>
            <a:picLocks noChangeAspect="1" noChangeArrowheads="1"/>
          </p:cNvPicPr>
          <p:nvPr/>
        </p:nvPicPr>
        <p:blipFill>
          <a:blip r:embed="rId4"/>
          <a:srcRect l="24148" t="9235" b="9210"/>
          <a:stretch>
            <a:fillRect/>
          </a:stretch>
        </p:blipFill>
        <p:spPr bwMode="auto">
          <a:xfrm>
            <a:off x="3452649" y="1008993"/>
            <a:ext cx="5224791" cy="524991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egacy.owensboro.kctcs.edu/GCaplan/bio/Notes/Image684.gif"/>
          <p:cNvPicPr>
            <a:picLocks noChangeAspect="1" noChangeArrowheads="1"/>
          </p:cNvPicPr>
          <p:nvPr/>
        </p:nvPicPr>
        <p:blipFill>
          <a:blip r:embed="rId3"/>
          <a:srcRect l="69027" t="89378"/>
          <a:stretch>
            <a:fillRect/>
          </a:stretch>
        </p:blipFill>
        <p:spPr bwMode="auto">
          <a:xfrm>
            <a:off x="3467100" y="5915067"/>
            <a:ext cx="2360180" cy="504867"/>
          </a:xfrm>
          <a:prstGeom prst="rect">
            <a:avLst/>
          </a:prstGeom>
          <a:noFill/>
        </p:spPr>
      </p:pic>
      <p:sp>
        <p:nvSpPr>
          <p:cNvPr id="5" name="Title 1"/>
          <p:cNvSpPr txBox="1">
            <a:spLocks/>
          </p:cNvSpPr>
          <p:nvPr/>
        </p:nvSpPr>
        <p:spPr>
          <a:xfrm>
            <a:off x="0" y="0"/>
            <a:ext cx="9144000" cy="796924"/>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Know:</a:t>
            </a:r>
            <a:r>
              <a:rPr kumimoji="0" lang="en-US" sz="4400" b="0" i="0" u="none" strike="noStrike" kern="1200" cap="none" spc="0" normalizeH="0" noProof="0" dirty="0" smtClean="0">
                <a:ln>
                  <a:noFill/>
                </a:ln>
                <a:solidFill>
                  <a:srgbClr val="FF0000"/>
                </a:solidFill>
                <a:effectLst/>
                <a:uLnTx/>
                <a:uFillTx/>
                <a:latin typeface="+mj-lt"/>
                <a:ea typeface="+mj-ea"/>
                <a:cs typeface="+mj-cs"/>
              </a:rPr>
              <a:t> 3 types of selection</a:t>
            </a:r>
            <a:endParaRPr kumimoji="0" lang="en-US" sz="4400" b="0" i="0" u="none" strike="noStrike" kern="1200" cap="none" spc="0" normalizeH="0" baseline="0" noProof="0" dirty="0" smtClean="0">
              <a:ln>
                <a:noFill/>
              </a:ln>
              <a:solidFill>
                <a:srgbClr val="FF0000"/>
              </a:solidFill>
              <a:effectLst/>
              <a:uLnTx/>
              <a:uFillTx/>
              <a:latin typeface="+mj-lt"/>
              <a:ea typeface="+mj-ea"/>
              <a:cs typeface="+mj-cs"/>
            </a:endParaRPr>
          </a:p>
        </p:txBody>
      </p:sp>
      <p:pic>
        <p:nvPicPr>
          <p:cNvPr id="6" name="Picture 6" descr="http://www.bio.miami.edu/dana/pix/selection_modes.jpg"/>
          <p:cNvPicPr>
            <a:picLocks noChangeAspect="1" noChangeArrowheads="1"/>
          </p:cNvPicPr>
          <p:nvPr/>
        </p:nvPicPr>
        <p:blipFill>
          <a:blip r:embed="rId4"/>
          <a:srcRect/>
          <a:stretch>
            <a:fillRect/>
          </a:stretch>
        </p:blipFill>
        <p:spPr bwMode="auto">
          <a:xfrm>
            <a:off x="990600" y="796924"/>
            <a:ext cx="7219950" cy="511814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smtClean="0"/>
              <a:t>Artificial Selection</a:t>
            </a:r>
          </a:p>
        </p:txBody>
      </p:sp>
      <p:sp>
        <p:nvSpPr>
          <p:cNvPr id="16386" name="Content Placeholder 2"/>
          <p:cNvSpPr>
            <a:spLocks noGrp="1"/>
          </p:cNvSpPr>
          <p:nvPr>
            <p:ph idx="1"/>
          </p:nvPr>
        </p:nvSpPr>
        <p:spPr/>
        <p:txBody>
          <a:bodyPr/>
          <a:lstStyle/>
          <a:p>
            <a:pPr eaLnBrk="1" hangingPunct="1"/>
            <a:r>
              <a:rPr lang="en-US" dirty="0" smtClean="0"/>
              <a:t>When people change the genetic makeup of a population</a:t>
            </a:r>
          </a:p>
          <a:p>
            <a:pPr eaLnBrk="1" hangingPunct="1"/>
            <a:endParaRPr lang="en-US" dirty="0" smtClean="0"/>
          </a:p>
          <a:p>
            <a:pPr eaLnBrk="1" hangingPunct="1"/>
            <a:r>
              <a:rPr lang="en-US" dirty="0" smtClean="0"/>
              <a:t>Requires two things</a:t>
            </a:r>
          </a:p>
          <a:p>
            <a:pPr marL="914400" lvl="1" indent="-514350" eaLnBrk="1" hangingPunct="1">
              <a:buFont typeface="+mj-lt"/>
              <a:buAutoNum type="arabicPeriod"/>
            </a:pPr>
            <a:r>
              <a:rPr lang="en-US" dirty="0" smtClean="0"/>
              <a:t>Variation between organisms </a:t>
            </a:r>
            <a:r>
              <a:rPr lang="en-US" i="1" dirty="0" smtClean="0">
                <a:solidFill>
                  <a:srgbClr val="FF0000"/>
                </a:solidFill>
              </a:rPr>
              <a:t>(different alleles)</a:t>
            </a:r>
          </a:p>
          <a:p>
            <a:pPr marL="914400" lvl="1" indent="-514350" eaLnBrk="1" hangingPunct="1">
              <a:buFont typeface="+mj-lt"/>
              <a:buAutoNum type="arabicPeriod"/>
            </a:pPr>
            <a:r>
              <a:rPr lang="en-US" dirty="0" smtClean="0"/>
              <a:t>A selective pressure  </a:t>
            </a:r>
            <a:r>
              <a:rPr lang="en-US" i="1" dirty="0" smtClean="0">
                <a:solidFill>
                  <a:srgbClr val="FF0000"/>
                </a:solidFill>
              </a:rPr>
              <a:t>(people choosing)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274638"/>
            <a:ext cx="9144000" cy="1143000"/>
          </a:xfrm>
        </p:spPr>
        <p:txBody>
          <a:bodyPr/>
          <a:lstStyle/>
          <a:p>
            <a:pPr eaLnBrk="1" hangingPunct="1"/>
            <a:r>
              <a:rPr lang="en-US" dirty="0" smtClean="0"/>
              <a:t>Natural Selection:  not random</a:t>
            </a:r>
          </a:p>
        </p:txBody>
      </p:sp>
      <p:sp>
        <p:nvSpPr>
          <p:cNvPr id="17410" name="Content Placeholder 2"/>
          <p:cNvSpPr>
            <a:spLocks noGrp="1"/>
          </p:cNvSpPr>
          <p:nvPr>
            <p:ph idx="1"/>
          </p:nvPr>
        </p:nvSpPr>
        <p:spPr/>
        <p:txBody>
          <a:bodyPr/>
          <a:lstStyle/>
          <a:p>
            <a:pPr eaLnBrk="1" hangingPunct="1"/>
            <a:r>
              <a:rPr lang="en-US" dirty="0" smtClean="0"/>
              <a:t>Seem to fit their environment VERY well</a:t>
            </a:r>
          </a:p>
          <a:p>
            <a:pPr eaLnBrk="1" hangingPunct="1">
              <a:buNone/>
            </a:pPr>
            <a:r>
              <a:rPr lang="en-US" dirty="0" smtClean="0"/>
              <a:t>				Why?</a:t>
            </a:r>
          </a:p>
          <a:p>
            <a:pPr lvl="3" eaLnBrk="1" hangingPunct="1"/>
            <a:r>
              <a:rPr lang="en-US" sz="2800" i="1" dirty="0" smtClean="0">
                <a:solidFill>
                  <a:srgbClr val="FF0000"/>
                </a:solidFill>
              </a:rPr>
              <a:t>The ones that don’t are less likely to pass on their genes.</a:t>
            </a:r>
          </a:p>
        </p:txBody>
      </p:sp>
      <p:pic>
        <p:nvPicPr>
          <p:cNvPr id="4" name="Picture 2" descr="figure_01_11"/>
          <p:cNvPicPr>
            <a:picLocks noChangeAspect="1" noChangeArrowheads="1"/>
          </p:cNvPicPr>
          <p:nvPr/>
        </p:nvPicPr>
        <p:blipFill>
          <a:blip r:embed="rId2"/>
          <a:srcRect t="35774" r="82301" b="47236"/>
          <a:stretch>
            <a:fillRect/>
          </a:stretch>
        </p:blipFill>
        <p:spPr bwMode="auto">
          <a:xfrm>
            <a:off x="3850830" y="3626993"/>
            <a:ext cx="4533513" cy="2154125"/>
          </a:xfrm>
          <a:prstGeom prst="rect">
            <a:avLst/>
          </a:prstGeom>
          <a:noFill/>
          <a:ln w="9525">
            <a:noFill/>
            <a:miter lim="800000"/>
            <a:headEnd/>
            <a:tailEnd/>
          </a:ln>
        </p:spPr>
      </p:pic>
      <p:sp>
        <p:nvSpPr>
          <p:cNvPr id="2" name="Rectangle 1"/>
          <p:cNvSpPr/>
          <p:nvPr/>
        </p:nvSpPr>
        <p:spPr>
          <a:xfrm>
            <a:off x="3850830" y="5937739"/>
            <a:ext cx="5245769" cy="369332"/>
          </a:xfrm>
          <a:prstGeom prst="rect">
            <a:avLst/>
          </a:prstGeom>
        </p:spPr>
        <p:txBody>
          <a:bodyPr wrap="square">
            <a:spAutoFit/>
          </a:bodyPr>
          <a:lstStyle/>
          <a:p>
            <a:pPr marL="342900" lvl="0" indent="-342900">
              <a:spcBef>
                <a:spcPct val="20000"/>
              </a:spcBef>
              <a:spcAft>
                <a:spcPts val="1200"/>
              </a:spcAft>
              <a:defRPr/>
            </a:pPr>
            <a:r>
              <a:rPr lang="en-US" dirty="0"/>
              <a:t>“the non-random survival of random variants”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Natural Selection: causes adaptation</a:t>
            </a:r>
            <a:endParaRPr lang="en-US" dirty="0"/>
          </a:p>
        </p:txBody>
      </p:sp>
      <p:sp>
        <p:nvSpPr>
          <p:cNvPr id="33794" name="Content Placeholder 2"/>
          <p:cNvSpPr>
            <a:spLocks noGrp="1"/>
          </p:cNvSpPr>
          <p:nvPr>
            <p:ph idx="1"/>
          </p:nvPr>
        </p:nvSpPr>
        <p:spPr>
          <a:xfrm>
            <a:off x="457200" y="1417638"/>
            <a:ext cx="8229600" cy="5156583"/>
          </a:xfrm>
        </p:spPr>
        <p:txBody>
          <a:bodyPr/>
          <a:lstStyle/>
          <a:p>
            <a:pPr eaLnBrk="1" hangingPunct="1"/>
            <a:r>
              <a:rPr lang="en-US" dirty="0" smtClean="0"/>
              <a:t>Directional </a:t>
            </a:r>
            <a:r>
              <a:rPr lang="en-US" b="1" i="1" dirty="0" smtClean="0">
                <a:solidFill>
                  <a:srgbClr val="FF0000"/>
                </a:solidFill>
              </a:rPr>
              <a:t>(NOT RANDOM)</a:t>
            </a:r>
          </a:p>
          <a:p>
            <a:pPr eaLnBrk="1" hangingPunct="1">
              <a:buNone/>
            </a:pPr>
            <a:r>
              <a:rPr lang="en-US" dirty="0" smtClean="0"/>
              <a:t>			alters population over time</a:t>
            </a:r>
          </a:p>
          <a:p>
            <a:pPr eaLnBrk="1" hangingPunct="1">
              <a:buNone/>
            </a:pPr>
            <a:r>
              <a:rPr lang="en-US" dirty="0" smtClean="0"/>
              <a:t>			organisms get better at their jobs</a:t>
            </a:r>
          </a:p>
          <a:p>
            <a:pPr eaLnBrk="1" hangingPunct="1">
              <a:buNone/>
            </a:pPr>
            <a:r>
              <a:rPr lang="en-US" dirty="0" smtClean="0"/>
              <a:t>					</a:t>
            </a:r>
          </a:p>
          <a:p>
            <a:pPr eaLnBrk="1" hangingPunct="1"/>
            <a:r>
              <a:rPr lang="en-US" dirty="0" smtClean="0"/>
              <a:t>Why:  Competition and success</a:t>
            </a:r>
          </a:p>
          <a:p>
            <a:pPr eaLnBrk="1" hangingPunct="1">
              <a:buNone/>
            </a:pPr>
            <a:r>
              <a:rPr lang="en-US" dirty="0" smtClean="0"/>
              <a:t>			</a:t>
            </a:r>
            <a:r>
              <a:rPr lang="en-US" dirty="0" err="1" smtClean="0"/>
              <a:t>loosers</a:t>
            </a:r>
            <a:r>
              <a:rPr lang="en-US" dirty="0" smtClean="0"/>
              <a:t> don’t get to pass on their genes</a:t>
            </a:r>
          </a:p>
          <a:p>
            <a:pPr eaLnBrk="1" hangingPunct="1">
              <a:buNone/>
            </a:pPr>
            <a:endParaRPr lang="en-US" sz="2000" dirty="0" smtClean="0"/>
          </a:p>
          <a:p>
            <a:pPr eaLnBrk="1" hangingPunct="1"/>
            <a:r>
              <a:rPr lang="en-US" dirty="0" smtClean="0"/>
              <a:t>Works on phenotypes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457200" y="1417638"/>
            <a:ext cx="8229600" cy="4525963"/>
          </a:xfrm>
        </p:spPr>
        <p:txBody>
          <a:bodyPr/>
          <a:lstStyle/>
          <a:p>
            <a:pPr eaLnBrk="1" hangingPunct="1">
              <a:lnSpc>
                <a:spcPct val="80000"/>
              </a:lnSpc>
            </a:pPr>
            <a:r>
              <a:rPr lang="en-US" sz="2800" dirty="0" smtClean="0"/>
              <a:t>If you’re better at your lifestyle, and can pass the gene on, you’ll probably have more kids in the next generation.</a:t>
            </a:r>
          </a:p>
          <a:p>
            <a:pPr eaLnBrk="1" hangingPunct="1">
              <a:lnSpc>
                <a:spcPct val="80000"/>
              </a:lnSpc>
              <a:buNone/>
            </a:pPr>
            <a:endParaRPr lang="en-US" sz="2000" dirty="0" smtClean="0"/>
          </a:p>
          <a:p>
            <a:pPr eaLnBrk="1" hangingPunct="1">
              <a:lnSpc>
                <a:spcPct val="80000"/>
              </a:lnSpc>
            </a:pPr>
            <a:r>
              <a:rPr lang="en-US" sz="2800" b="1" dirty="0" smtClean="0"/>
              <a:t>Adaptive traits:  </a:t>
            </a:r>
            <a:r>
              <a:rPr lang="en-US" sz="2800" dirty="0" smtClean="0"/>
              <a:t>help you compete or survive</a:t>
            </a:r>
          </a:p>
          <a:p>
            <a:pPr eaLnBrk="1" hangingPunct="1">
              <a:lnSpc>
                <a:spcPct val="80000"/>
              </a:lnSpc>
              <a:buNone/>
            </a:pPr>
            <a:r>
              <a:rPr lang="en-US" sz="2800" dirty="0" smtClean="0"/>
              <a:t>				more likely to live long and have many kids</a:t>
            </a:r>
          </a:p>
          <a:p>
            <a:pPr eaLnBrk="1" hangingPunct="1">
              <a:lnSpc>
                <a:spcPct val="80000"/>
              </a:lnSpc>
            </a:pPr>
            <a:endParaRPr lang="en-US" sz="2800" dirty="0" smtClean="0"/>
          </a:p>
          <a:p>
            <a:pPr eaLnBrk="1" hangingPunct="1">
              <a:lnSpc>
                <a:spcPct val="80000"/>
              </a:lnSpc>
            </a:pPr>
            <a:r>
              <a:rPr lang="en-US" sz="2800" dirty="0" smtClean="0"/>
              <a:t>Population becomes better matched habitat</a:t>
            </a:r>
          </a:p>
          <a:p>
            <a:pPr eaLnBrk="1" hangingPunct="1">
              <a:lnSpc>
                <a:spcPct val="80000"/>
              </a:lnSpc>
              <a:buNone/>
            </a:pPr>
            <a:r>
              <a:rPr lang="en-US" sz="2800" dirty="0" smtClean="0"/>
              <a:t>				(has </a:t>
            </a:r>
            <a:r>
              <a:rPr lang="en-US" sz="2800" b="1" dirty="0" smtClean="0"/>
              <a:t>adapted</a:t>
            </a:r>
            <a:r>
              <a:rPr lang="en-US" sz="2800" dirty="0" smtClean="0"/>
              <a:t> to its environment)</a:t>
            </a:r>
          </a:p>
          <a:p>
            <a:pPr eaLnBrk="1" hangingPunct="1">
              <a:lnSpc>
                <a:spcPct val="80000"/>
              </a:lnSpc>
              <a:buNone/>
            </a:pPr>
            <a:r>
              <a:rPr lang="en-US" sz="2800" dirty="0" smtClean="0"/>
              <a:t>						takes lots of generations</a:t>
            </a:r>
          </a:p>
          <a:p>
            <a:pPr eaLnBrk="1" hangingPunct="1">
              <a:lnSpc>
                <a:spcPct val="80000"/>
              </a:lnSpc>
              <a:buNone/>
            </a:pPr>
            <a:r>
              <a:rPr lang="en-US" sz="2800" dirty="0" smtClean="0"/>
              <a:t>						is a form of evolution</a:t>
            </a:r>
          </a:p>
        </p:txBody>
      </p:sp>
      <p:sp>
        <p:nvSpPr>
          <p:cNvPr id="5" name="Title 1"/>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Natural Selection: causes adaptation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0" y="0"/>
            <a:ext cx="9144000" cy="1143000"/>
          </a:xfrm>
        </p:spPr>
        <p:txBody>
          <a:bodyPr/>
          <a:lstStyle/>
          <a:p>
            <a:pPr eaLnBrk="1" hangingPunct="1"/>
            <a:r>
              <a:rPr lang="en-US" dirty="0" smtClean="0"/>
              <a:t>Reminder:  Populations Evolution</a:t>
            </a:r>
          </a:p>
        </p:txBody>
      </p:sp>
      <p:sp>
        <p:nvSpPr>
          <p:cNvPr id="26626" name="Content Placeholder 2"/>
          <p:cNvSpPr>
            <a:spLocks noGrp="1"/>
          </p:cNvSpPr>
          <p:nvPr>
            <p:ph idx="1"/>
          </p:nvPr>
        </p:nvSpPr>
        <p:spPr>
          <a:xfrm>
            <a:off x="457200" y="955964"/>
            <a:ext cx="8229600" cy="4525963"/>
          </a:xfrm>
        </p:spPr>
        <p:txBody>
          <a:bodyPr/>
          <a:lstStyle/>
          <a:p>
            <a:pPr eaLnBrk="1" hangingPunct="1">
              <a:lnSpc>
                <a:spcPct val="90000"/>
              </a:lnSpc>
              <a:buNone/>
            </a:pPr>
            <a:r>
              <a:rPr lang="en-US" sz="3000" dirty="0" smtClean="0"/>
              <a:t>Population evolve, not individuals</a:t>
            </a:r>
          </a:p>
          <a:p>
            <a:pPr eaLnBrk="1" hangingPunct="1">
              <a:lnSpc>
                <a:spcPct val="90000"/>
              </a:lnSpc>
              <a:buNone/>
            </a:pPr>
            <a:r>
              <a:rPr lang="en-US" sz="3000" dirty="0" smtClean="0"/>
              <a:t>			evolution = change in alleles of a population</a:t>
            </a:r>
          </a:p>
          <a:p>
            <a:pPr eaLnBrk="1" hangingPunct="1">
              <a:lnSpc>
                <a:spcPct val="90000"/>
              </a:lnSpc>
              <a:buNone/>
            </a:pPr>
            <a:endParaRPr lang="en-US" sz="1800" dirty="0" smtClean="0"/>
          </a:p>
          <a:p>
            <a:pPr eaLnBrk="1" hangingPunct="1">
              <a:lnSpc>
                <a:spcPct val="90000"/>
              </a:lnSpc>
              <a:buNone/>
            </a:pPr>
            <a:r>
              <a:rPr lang="en-US" sz="3000" dirty="0" smtClean="0"/>
              <a:t>All the genes in a population = “gene pool”</a:t>
            </a:r>
          </a:p>
          <a:p>
            <a:pPr eaLnBrk="1" hangingPunct="1">
              <a:lnSpc>
                <a:spcPct val="90000"/>
              </a:lnSpc>
              <a:buNone/>
            </a:pPr>
            <a:endParaRPr lang="en-US" sz="3000" dirty="0" smtClean="0"/>
          </a:p>
          <a:p>
            <a:pPr eaLnBrk="1" hangingPunct="1">
              <a:lnSpc>
                <a:spcPct val="90000"/>
              </a:lnSpc>
              <a:buNone/>
            </a:pPr>
            <a:r>
              <a:rPr lang="en-US" sz="3000" dirty="0" smtClean="0"/>
              <a:t>Some are removed</a:t>
            </a:r>
          </a:p>
          <a:p>
            <a:pPr eaLnBrk="1" hangingPunct="1">
              <a:lnSpc>
                <a:spcPct val="90000"/>
              </a:lnSpc>
              <a:buNone/>
            </a:pPr>
            <a:r>
              <a:rPr lang="en-US" sz="3000" dirty="0" smtClean="0"/>
              <a:t>from the gene pool</a:t>
            </a:r>
          </a:p>
          <a:p>
            <a:pPr eaLnBrk="1" hangingPunct="1">
              <a:lnSpc>
                <a:spcPct val="90000"/>
              </a:lnSpc>
            </a:pPr>
            <a:endParaRPr lang="en-US" sz="2000" dirty="0" smtClean="0"/>
          </a:p>
        </p:txBody>
      </p:sp>
      <p:pic>
        <p:nvPicPr>
          <p:cNvPr id="82946" name="Picture 2" descr="http://images.sodahead.com/profiles/0/0/1/9/7/3/9/2/5/darwin-award-nominees-34775267713.jpeg"/>
          <p:cNvPicPr>
            <a:picLocks noChangeAspect="1" noChangeArrowheads="1"/>
          </p:cNvPicPr>
          <p:nvPr/>
        </p:nvPicPr>
        <p:blipFill>
          <a:blip r:embed="rId2"/>
          <a:srcRect/>
          <a:stretch>
            <a:fillRect/>
          </a:stretch>
        </p:blipFill>
        <p:spPr bwMode="auto">
          <a:xfrm>
            <a:off x="4049658" y="2825669"/>
            <a:ext cx="4400659" cy="330049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figure_17_05a"/>
          <p:cNvPicPr>
            <a:picLocks noChangeAspect="1" noChangeArrowheads="1"/>
          </p:cNvPicPr>
          <p:nvPr/>
        </p:nvPicPr>
        <p:blipFill>
          <a:blip r:embed="rId3"/>
          <a:srcRect/>
          <a:stretch>
            <a:fillRect/>
          </a:stretch>
        </p:blipFill>
        <p:spPr bwMode="auto">
          <a:xfrm>
            <a:off x="1308100" y="215900"/>
            <a:ext cx="6538913" cy="643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figure_17_05b"/>
          <p:cNvPicPr>
            <a:picLocks noChangeAspect="1" noChangeArrowheads="1"/>
          </p:cNvPicPr>
          <p:nvPr/>
        </p:nvPicPr>
        <p:blipFill>
          <a:blip r:embed="rId3"/>
          <a:srcRect/>
          <a:stretch>
            <a:fillRect/>
          </a:stretch>
        </p:blipFill>
        <p:spPr bwMode="auto">
          <a:xfrm>
            <a:off x="304800" y="295564"/>
            <a:ext cx="8531225" cy="4819650"/>
          </a:xfrm>
          <a:prstGeom prst="rect">
            <a:avLst/>
          </a:prstGeom>
          <a:noFill/>
          <a:ln w="9525">
            <a:noFill/>
            <a:miter lim="800000"/>
            <a:headEnd/>
            <a:tailEnd/>
          </a:ln>
          <a:effectLst/>
        </p:spPr>
      </p:pic>
      <p:sp>
        <p:nvSpPr>
          <p:cNvPr id="5" name="Rectangle 4"/>
          <p:cNvSpPr/>
          <p:nvPr/>
        </p:nvSpPr>
        <p:spPr>
          <a:xfrm>
            <a:off x="5659550" y="5115214"/>
            <a:ext cx="3484450" cy="923330"/>
          </a:xfrm>
          <a:prstGeom prst="rect">
            <a:avLst/>
          </a:prstGeom>
        </p:spPr>
        <p:txBody>
          <a:bodyPr wrap="square">
            <a:spAutoFit/>
          </a:bodyPr>
          <a:lstStyle/>
          <a:p>
            <a:r>
              <a:rPr lang="en-US" dirty="0" smtClean="0"/>
              <a:t>Island mouse phenotype becoming different from mainland mice</a:t>
            </a:r>
            <a:endParaRPr lang="en-US" dirty="0"/>
          </a:p>
        </p:txBody>
      </p:sp>
      <p:pic>
        <p:nvPicPr>
          <p:cNvPr id="75777" name="Picture 1"/>
          <p:cNvPicPr>
            <a:picLocks noChangeAspect="1" noChangeArrowheads="1"/>
          </p:cNvPicPr>
          <p:nvPr/>
        </p:nvPicPr>
        <p:blipFill>
          <a:blip r:embed="rId4"/>
          <a:srcRect l="47031" t="34000" r="34063" b="27634"/>
          <a:stretch>
            <a:fillRect/>
          </a:stretch>
        </p:blipFill>
        <p:spPr bwMode="auto">
          <a:xfrm>
            <a:off x="3429000" y="4419600"/>
            <a:ext cx="1922575"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smtClean="0"/>
              <a:t>Species in the Galapagos</a:t>
            </a:r>
          </a:p>
        </p:txBody>
      </p:sp>
      <p:sp>
        <p:nvSpPr>
          <p:cNvPr id="16386" name="Content Placeholder 2"/>
          <p:cNvSpPr>
            <a:spLocks noGrp="1"/>
          </p:cNvSpPr>
          <p:nvPr>
            <p:ph idx="1"/>
          </p:nvPr>
        </p:nvSpPr>
        <p:spPr/>
        <p:txBody>
          <a:bodyPr/>
          <a:lstStyle/>
          <a:p>
            <a:pPr eaLnBrk="1" hangingPunct="1">
              <a:buNone/>
            </a:pPr>
            <a:r>
              <a:rPr lang="en-US" dirty="0" smtClean="0"/>
              <a:t>Darwin saw lots of new species in the Galapagos</a:t>
            </a:r>
          </a:p>
          <a:p>
            <a:pPr eaLnBrk="1" hangingPunct="1">
              <a:buNone/>
            </a:pPr>
            <a:r>
              <a:rPr lang="en-US" dirty="0" smtClean="0"/>
              <a:t>				Many were unique to those islands</a:t>
            </a:r>
          </a:p>
          <a:p>
            <a:pPr eaLnBrk="1" hangingPunct="1">
              <a:buNone/>
            </a:pPr>
            <a:r>
              <a:rPr lang="en-US" dirty="0" smtClean="0"/>
              <a:t>				similar to a species found on mainland</a:t>
            </a:r>
          </a:p>
          <a:p>
            <a:pPr eaLnBrk="1" hangingPunct="1"/>
            <a:endParaRPr lang="en-US" dirty="0" smtClean="0"/>
          </a:p>
          <a:p>
            <a:pPr eaLnBrk="1" hangingPunct="1"/>
            <a:r>
              <a:rPr lang="en-US" dirty="0" smtClean="0"/>
              <a:t>Explanation:  	common ancestor</a:t>
            </a:r>
          </a:p>
          <a:p>
            <a:pPr eaLnBrk="1" hangingPunct="1">
              <a:buNone/>
            </a:pPr>
            <a:r>
              <a:rPr lang="en-US" dirty="0" smtClean="0"/>
              <a:t>							descent with modification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Darwin’s Finches: Evolution in Action</a:t>
            </a:r>
            <a:endParaRPr lang="en-US" dirty="0"/>
          </a:p>
        </p:txBody>
      </p:sp>
      <p:sp>
        <p:nvSpPr>
          <p:cNvPr id="58370" name="Content Placeholder 2"/>
          <p:cNvSpPr>
            <a:spLocks noGrp="1"/>
          </p:cNvSpPr>
          <p:nvPr>
            <p:ph idx="1"/>
          </p:nvPr>
        </p:nvSpPr>
        <p:spPr/>
        <p:txBody>
          <a:bodyPr/>
          <a:lstStyle/>
          <a:p>
            <a:pPr eaLnBrk="1" hangingPunct="1"/>
            <a:r>
              <a:rPr lang="en-US" smtClean="0"/>
              <a:t>After returning to England, Darwin concluded that all the finches in the Galápagos Islands were descended from a single species from the mainland that had split into a dozen new species</a:t>
            </a:r>
          </a:p>
          <a:p>
            <a:pPr eaLnBrk="1" hangingPunct="1"/>
            <a:r>
              <a:rPr lang="en-US" smtClean="0"/>
              <a:t>The Galápagos Islands serve as a natural laboratory for studying evolution, with the 14 species of finches found there serving as one  good example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figure_17_15"/>
          <p:cNvPicPr>
            <a:picLocks noChangeAspect="1" noChangeArrowheads="1"/>
          </p:cNvPicPr>
          <p:nvPr/>
        </p:nvPicPr>
        <p:blipFill>
          <a:blip r:embed="rId3"/>
          <a:srcRect b="5299"/>
          <a:stretch>
            <a:fillRect/>
          </a:stretch>
        </p:blipFill>
        <p:spPr bwMode="auto">
          <a:xfrm>
            <a:off x="882868" y="1366244"/>
            <a:ext cx="7574784" cy="4924198"/>
          </a:xfrm>
          <a:prstGeom prst="rect">
            <a:avLst/>
          </a:prstGeom>
          <a:noFill/>
          <a:ln w="9525">
            <a:noFill/>
            <a:miter lim="800000"/>
            <a:headEnd/>
            <a:tailEnd/>
          </a:ln>
          <a:effectLst/>
        </p:spPr>
      </p:pic>
      <p:pic>
        <p:nvPicPr>
          <p:cNvPr id="3074" name="Picture 2" descr="https://encrypted-tbn0.gstatic.com/images?q=tbn:ANd9GcQLcteoZVmDLqIjXH0iKISqDSmGqhVKz5e3oMNXhmKYBk6g9XqM"/>
          <p:cNvPicPr>
            <a:picLocks noChangeAspect="1" noChangeArrowheads="1"/>
          </p:cNvPicPr>
          <p:nvPr/>
        </p:nvPicPr>
        <p:blipFill>
          <a:blip r:embed="rId4"/>
          <a:srcRect/>
          <a:stretch>
            <a:fillRect/>
          </a:stretch>
        </p:blipFill>
        <p:spPr bwMode="auto">
          <a:xfrm>
            <a:off x="2002740" y="448539"/>
            <a:ext cx="1039485" cy="917705"/>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figure_17_13"/>
          <p:cNvPicPr>
            <a:picLocks noChangeAspect="1" noChangeArrowheads="1"/>
          </p:cNvPicPr>
          <p:nvPr/>
        </p:nvPicPr>
        <p:blipFill>
          <a:blip r:embed="rId3"/>
          <a:srcRect/>
          <a:stretch>
            <a:fillRect/>
          </a:stretch>
        </p:blipFill>
        <p:spPr bwMode="auto">
          <a:xfrm>
            <a:off x="2540000" y="215900"/>
            <a:ext cx="4064000" cy="643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66822"/>
            <a:ext cx="9144000" cy="1143000"/>
          </a:xfrm>
        </p:spPr>
        <p:txBody>
          <a:bodyPr/>
          <a:lstStyle/>
          <a:p>
            <a:pPr eaLnBrk="1" hangingPunct="1"/>
            <a:r>
              <a:rPr lang="en-US" dirty="0" smtClean="0"/>
              <a:t>Selection: bring me a shrubbery</a:t>
            </a:r>
          </a:p>
        </p:txBody>
      </p:sp>
      <p:sp>
        <p:nvSpPr>
          <p:cNvPr id="17410" name="Content Placeholder 2"/>
          <p:cNvSpPr>
            <a:spLocks noGrp="1"/>
          </p:cNvSpPr>
          <p:nvPr>
            <p:ph idx="1"/>
          </p:nvPr>
        </p:nvSpPr>
        <p:spPr>
          <a:xfrm>
            <a:off x="457200" y="1041010"/>
            <a:ext cx="3624497" cy="3249636"/>
          </a:xfrm>
        </p:spPr>
        <p:txBody>
          <a:bodyPr/>
          <a:lstStyle/>
          <a:p>
            <a:pPr eaLnBrk="1" hangingPunct="1"/>
            <a:r>
              <a:rPr lang="en-US" dirty="0" smtClean="0"/>
              <a:t>Random branch growth</a:t>
            </a:r>
          </a:p>
          <a:p>
            <a:pPr eaLnBrk="1" hangingPunct="1"/>
            <a:endParaRPr lang="en-US" dirty="0" smtClean="0"/>
          </a:p>
          <a:p>
            <a:pPr eaLnBrk="1" hangingPunct="1"/>
            <a:r>
              <a:rPr lang="en-US" dirty="0" smtClean="0"/>
              <a:t>Pruning branches that grow in the wrong direction</a:t>
            </a:r>
          </a:p>
        </p:txBody>
      </p:sp>
      <p:pic>
        <p:nvPicPr>
          <p:cNvPr id="140290" name="Picture 2" descr="http://norulesnoshame.files.wordpress.com/2009/10/elephanttopiary22.jpg"/>
          <p:cNvPicPr>
            <a:picLocks noChangeAspect="1" noChangeArrowheads="1"/>
          </p:cNvPicPr>
          <p:nvPr/>
        </p:nvPicPr>
        <p:blipFill>
          <a:blip r:embed="rId2"/>
          <a:srcRect/>
          <a:stretch>
            <a:fillRect/>
          </a:stretch>
        </p:blipFill>
        <p:spPr bwMode="auto">
          <a:xfrm>
            <a:off x="4081697" y="1209822"/>
            <a:ext cx="4513663" cy="3046054"/>
          </a:xfrm>
          <a:prstGeom prst="rect">
            <a:avLst/>
          </a:prstGeom>
          <a:noFill/>
        </p:spPr>
      </p:pic>
      <p:sp>
        <p:nvSpPr>
          <p:cNvPr id="5" name="Content Placeholder 2"/>
          <p:cNvSpPr txBox="1">
            <a:spLocks/>
          </p:cNvSpPr>
          <p:nvPr/>
        </p:nvSpPr>
        <p:spPr bwMode="auto">
          <a:xfrm>
            <a:off x="457200" y="4557932"/>
            <a:ext cx="8306972" cy="15193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Eventually your bush looks like an elephant </a:t>
            </a:r>
          </a:p>
          <a:p>
            <a:pPr marL="342900" marR="0" lvl="0" indent="-342900" algn="l" defTabSz="457200" rtl="0" eaLnBrk="1" fontAlgn="base" latinLnBrk="0" hangingPunct="1">
              <a:lnSpc>
                <a:spcPct val="100000"/>
              </a:lnSpc>
              <a:spcBef>
                <a:spcPct val="20000"/>
              </a:spcBef>
              <a:spcAft>
                <a:spcPct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figure_17_14"/>
          <p:cNvPicPr>
            <a:picLocks noChangeAspect="1" noChangeArrowheads="1"/>
          </p:cNvPicPr>
          <p:nvPr/>
        </p:nvPicPr>
        <p:blipFill>
          <a:blip r:embed="rId3"/>
          <a:srcRect/>
          <a:stretch>
            <a:fillRect/>
          </a:stretch>
        </p:blipFill>
        <p:spPr bwMode="auto">
          <a:xfrm>
            <a:off x="304800" y="914400"/>
            <a:ext cx="8531225" cy="50403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0350" y="320129"/>
            <a:ext cx="6000750" cy="1446550"/>
          </a:xfrm>
          <a:prstGeom prst="rect">
            <a:avLst/>
          </a:prstGeom>
        </p:spPr>
        <p:txBody>
          <a:bodyPr wrap="square">
            <a:spAutoFit/>
          </a:bodyPr>
          <a:lstStyle/>
          <a:p>
            <a:r>
              <a:rPr lang="en-US" sz="4400" dirty="0" smtClean="0"/>
              <a:t>a change in the genetic makeup of a population</a:t>
            </a:r>
            <a:endParaRPr lang="en-US" sz="4400" dirty="0"/>
          </a:p>
        </p:txBody>
      </p:sp>
      <p:sp>
        <p:nvSpPr>
          <p:cNvPr id="3" name="Rectangle 2"/>
          <p:cNvSpPr/>
          <p:nvPr/>
        </p:nvSpPr>
        <p:spPr>
          <a:xfrm>
            <a:off x="587414" y="2069812"/>
            <a:ext cx="8213686" cy="4031873"/>
          </a:xfrm>
          <a:prstGeom prst="rect">
            <a:avLst/>
          </a:prstGeom>
        </p:spPr>
        <p:txBody>
          <a:bodyPr wrap="square">
            <a:spAutoFit/>
          </a:bodyPr>
          <a:lstStyle/>
          <a:p>
            <a:r>
              <a:rPr lang="en-US" sz="3200" dirty="0" smtClean="0"/>
              <a:t>Other ways:</a:t>
            </a:r>
          </a:p>
          <a:p>
            <a:pPr>
              <a:buFont typeface="Arial" pitchFamily="34" charset="0"/>
              <a:buChar char="•"/>
            </a:pPr>
            <a:r>
              <a:rPr lang="en-US" sz="3200" dirty="0" smtClean="0"/>
              <a:t>Sexual selection </a:t>
            </a:r>
          </a:p>
          <a:p>
            <a:pPr>
              <a:buFont typeface="Arial" pitchFamily="34" charset="0"/>
              <a:buChar char="•"/>
            </a:pPr>
            <a:r>
              <a:rPr lang="en-US" sz="3200" dirty="0" smtClean="0"/>
              <a:t>Mutation</a:t>
            </a:r>
          </a:p>
          <a:p>
            <a:pPr>
              <a:buFont typeface="Arial" pitchFamily="34" charset="0"/>
              <a:buChar char="•"/>
            </a:pPr>
            <a:r>
              <a:rPr lang="en-US" sz="3200" dirty="0" smtClean="0"/>
              <a:t>Gene Flow</a:t>
            </a:r>
          </a:p>
          <a:p>
            <a:pPr>
              <a:buFont typeface="Arial" pitchFamily="34" charset="0"/>
              <a:buChar char="•"/>
            </a:pPr>
            <a:r>
              <a:rPr lang="en-US" sz="3200" dirty="0" smtClean="0"/>
              <a:t>Genetic Drift</a:t>
            </a:r>
          </a:p>
          <a:p>
            <a:r>
              <a:rPr lang="en-US" sz="3200" dirty="0" smtClean="0"/>
              <a:t>	bottleneck</a:t>
            </a:r>
          </a:p>
          <a:p>
            <a:r>
              <a:rPr lang="en-US" sz="3200" dirty="0" smtClean="0"/>
              <a:t>	founder’s effect</a:t>
            </a:r>
          </a:p>
          <a:p>
            <a:endParaRPr lang="en-US" sz="3200" dirty="0"/>
          </a:p>
        </p:txBody>
      </p:sp>
      <p:sp>
        <p:nvSpPr>
          <p:cNvPr id="4" name="Rectangle 3"/>
          <p:cNvSpPr/>
          <p:nvPr/>
        </p:nvSpPr>
        <p:spPr>
          <a:xfrm>
            <a:off x="242663" y="320129"/>
            <a:ext cx="8213686" cy="769441"/>
          </a:xfrm>
          <a:prstGeom prst="rect">
            <a:avLst/>
          </a:prstGeom>
        </p:spPr>
        <p:txBody>
          <a:bodyPr wrap="square">
            <a:spAutoFit/>
          </a:bodyPr>
          <a:lstStyle/>
          <a:p>
            <a:r>
              <a:rPr lang="en-US" sz="4400" dirty="0" smtClean="0"/>
              <a:t>Evolution:</a:t>
            </a:r>
            <a:endParaRPr lang="en-US" sz="4400" dirty="0"/>
          </a:p>
        </p:txBody>
      </p:sp>
      <p:sp>
        <p:nvSpPr>
          <p:cNvPr id="5" name="Rectangle 4"/>
          <p:cNvSpPr/>
          <p:nvPr/>
        </p:nvSpPr>
        <p:spPr>
          <a:xfrm>
            <a:off x="4162708" y="2438400"/>
            <a:ext cx="4638392" cy="2062103"/>
          </a:xfrm>
          <a:prstGeom prst="rect">
            <a:avLst/>
          </a:prstGeom>
        </p:spPr>
        <p:txBody>
          <a:bodyPr wrap="square">
            <a:spAutoFit/>
          </a:bodyPr>
          <a:lstStyle/>
          <a:p>
            <a:r>
              <a:rPr lang="en-US" sz="3200" dirty="0" smtClean="0">
                <a:solidFill>
                  <a:srgbClr val="FF0000"/>
                </a:solidFill>
              </a:rPr>
              <a:t>Natural selection is not the only way that evolution happens!!!  </a:t>
            </a:r>
          </a:p>
          <a:p>
            <a:endParaRPr lang="en-US" sz="32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8413" y="1371600"/>
            <a:ext cx="2614837" cy="3046988"/>
          </a:xfrm>
          <a:prstGeom prst="rect">
            <a:avLst/>
          </a:prstGeom>
        </p:spPr>
        <p:txBody>
          <a:bodyPr wrap="square">
            <a:spAutoFit/>
          </a:bodyPr>
          <a:lstStyle/>
          <a:p>
            <a:r>
              <a:rPr lang="en-US" sz="3200" dirty="0" smtClean="0"/>
              <a:t>The ladies can </a:t>
            </a:r>
            <a:r>
              <a:rPr lang="en-US" sz="3200" dirty="0" smtClean="0">
                <a:solidFill>
                  <a:srgbClr val="FF0000"/>
                </a:solidFill>
              </a:rPr>
              <a:t>change a population </a:t>
            </a:r>
            <a:r>
              <a:rPr lang="en-US" sz="3200" dirty="0" smtClean="0"/>
              <a:t>by choosing who to mate with</a:t>
            </a:r>
            <a:endParaRPr lang="en-US" sz="3200" dirty="0"/>
          </a:p>
        </p:txBody>
      </p:sp>
      <p:sp>
        <p:nvSpPr>
          <p:cNvPr id="4" name="Rectangle 3"/>
          <p:cNvSpPr/>
          <p:nvPr/>
        </p:nvSpPr>
        <p:spPr>
          <a:xfrm>
            <a:off x="242663" y="320129"/>
            <a:ext cx="8213686" cy="769441"/>
          </a:xfrm>
          <a:prstGeom prst="rect">
            <a:avLst/>
          </a:prstGeom>
        </p:spPr>
        <p:txBody>
          <a:bodyPr wrap="square">
            <a:spAutoFit/>
          </a:bodyPr>
          <a:lstStyle/>
          <a:p>
            <a:r>
              <a:rPr lang="en-US" sz="4400" dirty="0" smtClean="0"/>
              <a:t>Sexual Selection: </a:t>
            </a:r>
            <a:endParaRPr lang="en-US" sz="4400" dirty="0"/>
          </a:p>
        </p:txBody>
      </p:sp>
      <p:sp>
        <p:nvSpPr>
          <p:cNvPr id="5" name="Rectangle 4"/>
          <p:cNvSpPr/>
          <p:nvPr/>
        </p:nvSpPr>
        <p:spPr>
          <a:xfrm>
            <a:off x="4910196" y="135463"/>
            <a:ext cx="2822536" cy="954107"/>
          </a:xfrm>
          <a:prstGeom prst="rect">
            <a:avLst/>
          </a:prstGeom>
        </p:spPr>
        <p:txBody>
          <a:bodyPr wrap="square">
            <a:spAutoFit/>
          </a:bodyPr>
          <a:lstStyle/>
          <a:p>
            <a:r>
              <a:rPr lang="en-US" sz="2800" dirty="0" smtClean="0">
                <a:solidFill>
                  <a:srgbClr val="FF0000"/>
                </a:solidFill>
              </a:rPr>
              <a:t>You need to attract a mate!!!</a:t>
            </a:r>
            <a:endParaRPr lang="en-US" sz="2800" dirty="0">
              <a:solidFill>
                <a:srgbClr val="FF0000"/>
              </a:solidFill>
            </a:endParaRPr>
          </a:p>
        </p:txBody>
      </p:sp>
      <p:pic>
        <p:nvPicPr>
          <p:cNvPr id="151554" name="Picture 2" descr="File:Peacock courting peahen.jpg"/>
          <p:cNvPicPr>
            <a:picLocks noChangeAspect="1" noChangeArrowheads="1"/>
          </p:cNvPicPr>
          <p:nvPr/>
        </p:nvPicPr>
        <p:blipFill>
          <a:blip r:embed="rId2"/>
          <a:srcRect/>
          <a:stretch>
            <a:fillRect/>
          </a:stretch>
        </p:blipFill>
        <p:spPr bwMode="auto">
          <a:xfrm>
            <a:off x="3274749" y="1371600"/>
            <a:ext cx="5181600" cy="4745839"/>
          </a:xfrm>
          <a:prstGeom prst="rect">
            <a:avLst/>
          </a:prstGeom>
          <a:noFill/>
        </p:spPr>
      </p:pic>
      <p:sp>
        <p:nvSpPr>
          <p:cNvPr id="7" name="Rectangle 6"/>
          <p:cNvSpPr/>
          <p:nvPr/>
        </p:nvSpPr>
        <p:spPr>
          <a:xfrm>
            <a:off x="926612" y="5010150"/>
            <a:ext cx="2614837" cy="1569660"/>
          </a:xfrm>
          <a:prstGeom prst="rect">
            <a:avLst/>
          </a:prstGeom>
        </p:spPr>
        <p:txBody>
          <a:bodyPr wrap="square">
            <a:spAutoFit/>
          </a:bodyPr>
          <a:lstStyle/>
          <a:p>
            <a:r>
              <a:rPr lang="en-US" sz="3200" dirty="0" smtClean="0"/>
              <a:t>This tail </a:t>
            </a:r>
            <a:r>
              <a:rPr lang="en-US" sz="3200" dirty="0" smtClean="0">
                <a:sym typeface="Wingdings" pitchFamily="2" charset="2"/>
              </a:rPr>
              <a:t> </a:t>
            </a:r>
            <a:r>
              <a:rPr lang="en-US" sz="3200" dirty="0" smtClean="0"/>
              <a:t>doesn’t help him survive </a:t>
            </a:r>
            <a:endParaRPr lang="en-US" sz="3200" dirty="0"/>
          </a:p>
        </p:txBody>
      </p:sp>
      <p:sp>
        <p:nvSpPr>
          <p:cNvPr id="8" name="Rectangle 7"/>
          <p:cNvSpPr/>
          <p:nvPr/>
        </p:nvSpPr>
        <p:spPr>
          <a:xfrm>
            <a:off x="3541449" y="6117439"/>
            <a:ext cx="5869251" cy="523220"/>
          </a:xfrm>
          <a:prstGeom prst="rect">
            <a:avLst/>
          </a:prstGeom>
        </p:spPr>
        <p:txBody>
          <a:bodyPr wrap="square">
            <a:spAutoFit/>
          </a:bodyPr>
          <a:lstStyle/>
          <a:p>
            <a:r>
              <a:rPr lang="en-US" sz="2800" dirty="0" smtClean="0">
                <a:solidFill>
                  <a:srgbClr val="FF0000"/>
                </a:solidFill>
              </a:rPr>
              <a:t>This change = evolution</a:t>
            </a:r>
            <a:endParaRPr lang="en-US" sz="2800" dirty="0">
              <a:solidFill>
                <a:srgbClr val="FF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486400" cy="1143000"/>
          </a:xfrm>
        </p:spPr>
        <p:txBody>
          <a:bodyPr/>
          <a:lstStyle/>
          <a:p>
            <a:pPr algn="l"/>
            <a:r>
              <a:rPr lang="en-US" dirty="0" smtClean="0"/>
              <a:t>Mutations = evolution</a:t>
            </a:r>
            <a:endParaRPr lang="en-US" dirty="0"/>
          </a:p>
        </p:txBody>
      </p:sp>
      <p:sp>
        <p:nvSpPr>
          <p:cNvPr id="3" name="Content Placeholder 2"/>
          <p:cNvSpPr>
            <a:spLocks noGrp="1"/>
          </p:cNvSpPr>
          <p:nvPr>
            <p:ph idx="1"/>
          </p:nvPr>
        </p:nvSpPr>
        <p:spPr>
          <a:xfrm>
            <a:off x="457200" y="1143000"/>
            <a:ext cx="8229600" cy="5216236"/>
          </a:xfrm>
        </p:spPr>
        <p:txBody>
          <a:bodyPr/>
          <a:lstStyle/>
          <a:p>
            <a:pPr>
              <a:buNone/>
            </a:pPr>
            <a:r>
              <a:rPr lang="en-US" dirty="0" smtClean="0"/>
              <a:t>Mutations create new alleles</a:t>
            </a:r>
            <a:endParaRPr lang="en-US" sz="2000" dirty="0" smtClean="0">
              <a:solidFill>
                <a:srgbClr val="FF0000"/>
              </a:solidFill>
            </a:endParaRPr>
          </a:p>
          <a:p>
            <a:pPr>
              <a:buNone/>
            </a:pPr>
            <a:r>
              <a:rPr lang="en-US" dirty="0" smtClean="0"/>
              <a:t>			random effect:  You may NEVER get a 										good/useful mutation.</a:t>
            </a:r>
          </a:p>
          <a:p>
            <a:pPr>
              <a:buNone/>
            </a:pPr>
            <a:r>
              <a:rPr lang="en-US" dirty="0" smtClean="0"/>
              <a:t>			New alleles  can make new phenotypes</a:t>
            </a:r>
            <a:endParaRPr lang="en-US" sz="2400" b="1" i="1" dirty="0" smtClean="0">
              <a:solidFill>
                <a:srgbClr val="FF0000"/>
              </a:solidFill>
            </a:endParaRPr>
          </a:p>
          <a:p>
            <a:pPr>
              <a:buNone/>
            </a:pPr>
            <a:endParaRPr lang="en-US" sz="1800" dirty="0" smtClean="0"/>
          </a:p>
          <a:p>
            <a:pPr>
              <a:buNone/>
            </a:pPr>
            <a:endParaRPr lang="en-US" sz="1800" dirty="0" smtClean="0"/>
          </a:p>
          <a:p>
            <a:pPr>
              <a:buNone/>
            </a:pPr>
            <a:endParaRPr lang="en-US" sz="1800" dirty="0" smtClean="0"/>
          </a:p>
          <a:p>
            <a:pPr>
              <a:buNone/>
            </a:pPr>
            <a:r>
              <a:rPr lang="en-US" dirty="0" smtClean="0"/>
              <a:t>Then, natural selection can act on alleles </a:t>
            </a:r>
          </a:p>
          <a:p>
            <a:pPr>
              <a:buNone/>
            </a:pPr>
            <a:r>
              <a:rPr lang="en-US" dirty="0" smtClean="0">
                <a:solidFill>
                  <a:srgbClr val="FF0000"/>
                </a:solidFill>
              </a:rPr>
              <a:t>				Natural Selection chooses between the 			different EXISTING phenotypes</a:t>
            </a:r>
            <a:endParaRPr lang="en-US" dirty="0">
              <a:solidFill>
                <a:srgbClr val="FF0000"/>
              </a:solidFill>
            </a:endParaRPr>
          </a:p>
        </p:txBody>
      </p:sp>
      <p:sp>
        <p:nvSpPr>
          <p:cNvPr id="4" name="Title 1"/>
          <p:cNvSpPr txBox="1">
            <a:spLocks/>
          </p:cNvSpPr>
          <p:nvPr/>
        </p:nvSpPr>
        <p:spPr bwMode="auto">
          <a:xfrm>
            <a:off x="4648200" y="0"/>
            <a:ext cx="48387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mj-lt"/>
                <a:ea typeface="+mj-ea"/>
                <a:cs typeface="+mj-cs"/>
              </a:rPr>
              <a:t>(new alleles in population)</a:t>
            </a:r>
            <a:endParaRPr kumimoji="0" lang="en-US" sz="2800"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0" y="274638"/>
            <a:ext cx="9144000" cy="1143000"/>
          </a:xfrm>
        </p:spPr>
        <p:txBody>
          <a:bodyPr/>
          <a:lstStyle/>
          <a:p>
            <a:pPr eaLnBrk="1" hangingPunct="1"/>
            <a:r>
              <a:rPr lang="en-US" sz="3600" dirty="0" smtClean="0"/>
              <a:t>Gene Flow: Genes move between Populations</a:t>
            </a:r>
          </a:p>
        </p:txBody>
      </p:sp>
      <p:sp>
        <p:nvSpPr>
          <p:cNvPr id="30722" name="Content Placeholder 2"/>
          <p:cNvSpPr>
            <a:spLocks noGrp="1"/>
          </p:cNvSpPr>
          <p:nvPr>
            <p:ph idx="1"/>
          </p:nvPr>
        </p:nvSpPr>
        <p:spPr>
          <a:xfrm>
            <a:off x="457200" y="1143000"/>
            <a:ext cx="8229600" cy="2286000"/>
          </a:xfrm>
        </p:spPr>
        <p:txBody>
          <a:bodyPr/>
          <a:lstStyle/>
          <a:p>
            <a:pPr lvl="1" eaLnBrk="1" hangingPunct="1"/>
            <a:r>
              <a:rPr lang="en-US" dirty="0" smtClean="0"/>
              <a:t>Immigration = new alleles arriving in population</a:t>
            </a:r>
          </a:p>
          <a:p>
            <a:pPr lvl="1" eaLnBrk="1" hangingPunct="1"/>
            <a:r>
              <a:rPr lang="en-US" dirty="0" err="1" smtClean="0"/>
              <a:t>Emmigration</a:t>
            </a:r>
            <a:r>
              <a:rPr lang="en-US" dirty="0" smtClean="0"/>
              <a:t> = loosing alleles from a population</a:t>
            </a:r>
          </a:p>
          <a:p>
            <a:pPr lvl="1" eaLnBrk="1" hangingPunct="1">
              <a:buNone/>
            </a:pPr>
            <a:r>
              <a:rPr lang="en-US" dirty="0" smtClean="0"/>
              <a:t> </a:t>
            </a:r>
          </a:p>
          <a:p>
            <a:pPr eaLnBrk="1" hangingPunct="1">
              <a:buNone/>
            </a:pPr>
            <a:endParaRPr lang="en-US" dirty="0" smtClean="0"/>
          </a:p>
        </p:txBody>
      </p:sp>
      <p:pic>
        <p:nvPicPr>
          <p:cNvPr id="5" name="Picture 2" descr="figure_18_03"/>
          <p:cNvPicPr>
            <a:picLocks noChangeAspect="1" noChangeArrowheads="1"/>
          </p:cNvPicPr>
          <p:nvPr/>
        </p:nvPicPr>
        <p:blipFill>
          <a:blip r:embed="rId2"/>
          <a:srcRect/>
          <a:stretch>
            <a:fillRect/>
          </a:stretch>
        </p:blipFill>
        <p:spPr bwMode="auto">
          <a:xfrm>
            <a:off x="304800" y="2197100"/>
            <a:ext cx="8531225" cy="3467100"/>
          </a:xfrm>
          <a:prstGeom prst="rect">
            <a:avLst/>
          </a:prstGeom>
          <a:noFill/>
          <a:ln w="9525">
            <a:noFill/>
            <a:miter lim="800000"/>
            <a:headEnd/>
            <a:tailEnd/>
          </a:ln>
        </p:spPr>
      </p:pic>
      <p:sp>
        <p:nvSpPr>
          <p:cNvPr id="6" name="Title 1"/>
          <p:cNvSpPr txBox="1">
            <a:spLocks/>
          </p:cNvSpPr>
          <p:nvPr/>
        </p:nvSpPr>
        <p:spPr>
          <a:xfrm>
            <a:off x="0" y="5664200"/>
            <a:ext cx="9144000" cy="1143000"/>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mj-lt"/>
                <a:ea typeface="+mj-ea"/>
                <a:cs typeface="+mj-cs"/>
              </a:rPr>
              <a:t>This is a form of evolution!!!</a:t>
            </a:r>
            <a:endParaRPr kumimoji="0" lang="en-US" sz="4000" b="0" i="0" u="none" strike="noStrike" kern="1200" cap="none" spc="0" normalizeH="0" baseline="0" noProof="0" dirty="0" smtClean="0">
              <a:ln>
                <a:noFill/>
              </a:ln>
              <a:effectLst/>
              <a:uLnTx/>
              <a:uFillTx/>
              <a:latin typeface="+mj-lt"/>
              <a:ea typeface="+mj-ea"/>
              <a:cs typeface="+mj-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dirty="0" smtClean="0">
                <a:latin typeface="+mj-lt"/>
                <a:ea typeface="+mj-ea"/>
                <a:cs typeface="+mj-cs"/>
              </a:rPr>
              <a:t>(change in genetic makeup of a population)</a:t>
            </a:r>
            <a:endParaRPr kumimoji="0" lang="en-US" sz="2800" b="0" i="0" u="none" strike="noStrike" kern="1200" cap="none" spc="0" normalizeH="0" baseline="0" noProof="0" dirty="0" smtClean="0">
              <a:ln>
                <a:noFill/>
              </a:ln>
              <a:effectLst/>
              <a:uLnTx/>
              <a:uFillTx/>
              <a:latin typeface="+mj-lt"/>
              <a:ea typeface="+mj-ea"/>
              <a:cs typeface="+mj-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sz="4000" dirty="0" smtClean="0">
              <a:latin typeface="+mj-lt"/>
              <a:ea typeface="+mj-ea"/>
              <a:cs typeface="+mj-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sz="4000" dirty="0" smtClean="0">
              <a:latin typeface="+mj-lt"/>
              <a:ea typeface="+mj-ea"/>
              <a:cs typeface="+mj-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0" y="268014"/>
            <a:ext cx="9144000" cy="1143000"/>
          </a:xfrm>
        </p:spPr>
        <p:txBody>
          <a:bodyPr/>
          <a:lstStyle/>
          <a:p>
            <a:pPr eaLnBrk="1" hangingPunct="1"/>
            <a:r>
              <a:rPr lang="en-US" sz="4000" dirty="0" smtClean="0"/>
              <a:t>Genetic Drift: accidents cause evolution</a:t>
            </a:r>
          </a:p>
        </p:txBody>
      </p:sp>
      <p:sp>
        <p:nvSpPr>
          <p:cNvPr id="3" name="Content Placeholder 2"/>
          <p:cNvSpPr>
            <a:spLocks noGrp="1"/>
          </p:cNvSpPr>
          <p:nvPr>
            <p:ph idx="1"/>
          </p:nvPr>
        </p:nvSpPr>
        <p:spPr>
          <a:xfrm>
            <a:off x="228600" y="1411014"/>
            <a:ext cx="8686800" cy="4525963"/>
          </a:xfrm>
        </p:spPr>
        <p:txBody>
          <a:bodyPr rtlCol="0">
            <a:normAutofit/>
          </a:bodyPr>
          <a:lstStyle/>
          <a:p>
            <a:pPr eaLnBrk="1" fontAlgn="auto" hangingPunct="1">
              <a:spcAft>
                <a:spcPts val="0"/>
              </a:spcAft>
              <a:buFont typeface="Arial"/>
              <a:buChar char="•"/>
              <a:defRPr/>
            </a:pPr>
            <a:r>
              <a:rPr lang="en-US" dirty="0" smtClean="0"/>
              <a:t>Catastrophe:  most a population’s organisms die </a:t>
            </a:r>
          </a:p>
          <a:p>
            <a:pPr eaLnBrk="1" fontAlgn="auto" hangingPunct="1">
              <a:spcAft>
                <a:spcPts val="0"/>
              </a:spcAft>
              <a:buFont typeface="Arial"/>
              <a:buChar char="•"/>
              <a:defRPr/>
            </a:pPr>
            <a:r>
              <a:rPr lang="en-US" dirty="0" smtClean="0"/>
              <a:t>The ones that survive are the ones that breed</a:t>
            </a:r>
          </a:p>
          <a:p>
            <a:pPr eaLnBrk="1" fontAlgn="auto" hangingPunct="1">
              <a:spcAft>
                <a:spcPts val="0"/>
              </a:spcAft>
              <a:buFont typeface="Arial"/>
              <a:buChar char="•"/>
              <a:defRPr/>
            </a:pPr>
            <a:r>
              <a:rPr lang="en-US" dirty="0" smtClean="0"/>
              <a:t>The new population may be different than the old one</a:t>
            </a:r>
          </a:p>
          <a:p>
            <a:pPr eaLnBrk="1" fontAlgn="auto" hangingPunct="1">
              <a:spcAft>
                <a:spcPts val="0"/>
              </a:spcAft>
              <a:buNone/>
              <a:defRPr/>
            </a:pPr>
            <a:r>
              <a:rPr lang="en-US" dirty="0" smtClean="0"/>
              <a:t>				Uncommon allele </a:t>
            </a:r>
            <a:r>
              <a:rPr lang="en-US" dirty="0" smtClean="0">
                <a:sym typeface="Wingdings" pitchFamily="2" charset="2"/>
              </a:rPr>
              <a:t> </a:t>
            </a:r>
            <a:r>
              <a:rPr lang="en-US" dirty="0" smtClean="0"/>
              <a:t>common allele</a:t>
            </a:r>
          </a:p>
          <a:p>
            <a:pPr eaLnBrk="1" fontAlgn="auto" hangingPunct="1">
              <a:spcAft>
                <a:spcPts val="0"/>
              </a:spcAft>
              <a:buNone/>
              <a:defRPr/>
            </a:pPr>
            <a:r>
              <a:rPr lang="en-US" dirty="0" smtClean="0"/>
              <a:t>				common allele </a:t>
            </a:r>
            <a:r>
              <a:rPr lang="en-US" dirty="0" smtClean="0">
                <a:sym typeface="Wingdings" pitchFamily="2" charset="2"/>
              </a:rPr>
              <a:t> uncommon allele</a:t>
            </a:r>
          </a:p>
          <a:p>
            <a:pPr eaLnBrk="1" fontAlgn="auto" hangingPunct="1">
              <a:spcAft>
                <a:spcPts val="0"/>
              </a:spcAft>
              <a:buNone/>
              <a:defRPr/>
            </a:pPr>
            <a:r>
              <a:rPr lang="en-US" dirty="0" smtClean="0">
                <a:sym typeface="Wingdings" pitchFamily="2" charset="2"/>
              </a:rPr>
              <a:t>Who survives to breed?  Usually random </a:t>
            </a:r>
            <a:endParaRPr lang="en-US" dirty="0" smtClea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23_08GeneticDrift_3-U"/>
          <p:cNvPicPr>
            <a:picLocks noChangeAspect="1" noChangeArrowheads="1"/>
          </p:cNvPicPr>
          <p:nvPr/>
        </p:nvPicPr>
        <p:blipFill>
          <a:blip r:embed="rId3"/>
          <a:srcRect/>
          <a:stretch>
            <a:fillRect/>
          </a:stretch>
        </p:blipFill>
        <p:spPr bwMode="auto">
          <a:xfrm>
            <a:off x="296863" y="995363"/>
            <a:ext cx="8548687" cy="4865687"/>
          </a:xfrm>
          <a:prstGeom prst="rect">
            <a:avLst/>
          </a:prstGeom>
          <a:noFill/>
          <a:ln w="9525">
            <a:noFill/>
            <a:miter lim="800000"/>
            <a:headEnd/>
            <a:tailEnd/>
          </a:ln>
        </p:spPr>
      </p:pic>
      <p:sp>
        <p:nvSpPr>
          <p:cNvPr id="37891" name="Rectangle 3"/>
          <p:cNvSpPr>
            <a:spLocks noChangeArrowheads="1"/>
          </p:cNvSpPr>
          <p:nvPr/>
        </p:nvSpPr>
        <p:spPr bwMode="auto">
          <a:xfrm>
            <a:off x="152400" y="0"/>
            <a:ext cx="1981200" cy="304800"/>
          </a:xfrm>
          <a:prstGeom prst="rect">
            <a:avLst/>
          </a:prstGeom>
          <a:noFill/>
          <a:ln w="3175">
            <a:noFill/>
            <a:miter lim="800000"/>
            <a:headEnd/>
            <a:tailEnd/>
          </a:ln>
        </p:spPr>
        <p:txBody>
          <a:bodyPr/>
          <a:lstStyle/>
          <a:p>
            <a:pPr eaLnBrk="1" hangingPunct="1"/>
            <a:r>
              <a:rPr kumimoji="0" lang="en-US" sz="1200">
                <a:solidFill>
                  <a:schemeClr val="tx2"/>
                </a:solidFill>
              </a:rPr>
              <a:t>Fig. 23-8-3</a:t>
            </a:r>
          </a:p>
        </p:txBody>
      </p:sp>
      <p:sp>
        <p:nvSpPr>
          <p:cNvPr id="37892" name="Text Box 4"/>
          <p:cNvSpPr txBox="1">
            <a:spLocks noChangeArrowheads="1"/>
          </p:cNvSpPr>
          <p:nvPr/>
        </p:nvSpPr>
        <p:spPr bwMode="auto">
          <a:xfrm>
            <a:off x="1028700" y="4941888"/>
            <a:ext cx="1323975" cy="195262"/>
          </a:xfrm>
          <a:prstGeom prst="rect">
            <a:avLst/>
          </a:prstGeom>
          <a:noFill/>
          <a:ln w="9525">
            <a:noFill/>
            <a:miter lim="800000"/>
            <a:headEnd/>
            <a:tailEnd/>
          </a:ln>
        </p:spPr>
        <p:txBody>
          <a:bodyPr lIns="0" tIns="0" rIns="0" bIns="0">
            <a:spAutoFit/>
          </a:bodyPr>
          <a:lstStyle/>
          <a:p>
            <a:pPr>
              <a:lnSpc>
                <a:spcPct val="80000"/>
              </a:lnSpc>
            </a:pPr>
            <a:r>
              <a:rPr kumimoji="0" lang="en-US" sz="1600" b="1">
                <a:ea typeface="Geneva" pitchFamily="48" charset="0"/>
                <a:cs typeface="Geneva" pitchFamily="48" charset="0"/>
              </a:rPr>
              <a:t>Generation 1</a:t>
            </a:r>
          </a:p>
        </p:txBody>
      </p:sp>
      <p:sp>
        <p:nvSpPr>
          <p:cNvPr id="37893" name="Text Box 5"/>
          <p:cNvSpPr txBox="1">
            <a:spLocks noChangeArrowheads="1"/>
          </p:cNvSpPr>
          <p:nvPr/>
        </p:nvSpPr>
        <p:spPr bwMode="auto">
          <a:xfrm>
            <a:off x="854075" y="2830513"/>
            <a:ext cx="527050" cy="219075"/>
          </a:xfrm>
          <a:prstGeom prst="rect">
            <a:avLst/>
          </a:prstGeom>
          <a:noFill/>
          <a:ln w="9525">
            <a:noFill/>
            <a:miter lim="800000"/>
            <a:headEnd/>
            <a:tailEnd/>
          </a:ln>
        </p:spPr>
        <p:txBody>
          <a:bodyPr lIns="0" tIns="0" rIns="0" bIns="0">
            <a:spAutoFit/>
          </a:bodyPr>
          <a:lstStyle/>
          <a:p>
            <a:pPr algn="ct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 </a:t>
            </a:r>
          </a:p>
        </p:txBody>
      </p:sp>
      <p:sp>
        <p:nvSpPr>
          <p:cNvPr id="37894" name="Text Box 6"/>
          <p:cNvSpPr txBox="1">
            <a:spLocks noChangeArrowheads="1"/>
          </p:cNvSpPr>
          <p:nvPr/>
        </p:nvSpPr>
        <p:spPr bwMode="auto">
          <a:xfrm>
            <a:off x="552450" y="1674813"/>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895" name="Text Box 7"/>
          <p:cNvSpPr txBox="1">
            <a:spLocks noChangeArrowheads="1"/>
          </p:cNvSpPr>
          <p:nvPr/>
        </p:nvSpPr>
        <p:spPr bwMode="auto">
          <a:xfrm>
            <a:off x="1778000" y="4583113"/>
            <a:ext cx="482600" cy="219075"/>
          </a:xfrm>
          <a:prstGeom prst="rect">
            <a:avLst/>
          </a:prstGeom>
          <a:noFill/>
          <a:ln w="9525">
            <a:noFill/>
            <a:miter lim="800000"/>
            <a:headEnd/>
            <a:tailEnd/>
          </a:ln>
        </p:spPr>
        <p:txBody>
          <a:bodyPr lIns="0" tIns="0" rIns="0" bIns="0">
            <a:spAutoFit/>
          </a:bodyPr>
          <a:lstStyle/>
          <a:p>
            <a:pPr algn="ct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a:t>
            </a:r>
          </a:p>
        </p:txBody>
      </p:sp>
      <p:sp>
        <p:nvSpPr>
          <p:cNvPr id="37896" name="Text Box 8"/>
          <p:cNvSpPr txBox="1">
            <a:spLocks noChangeArrowheads="1"/>
          </p:cNvSpPr>
          <p:nvPr/>
        </p:nvSpPr>
        <p:spPr bwMode="auto">
          <a:xfrm>
            <a:off x="2279650" y="1668463"/>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897" name="Text Box 9"/>
          <p:cNvSpPr txBox="1">
            <a:spLocks noChangeArrowheads="1"/>
          </p:cNvSpPr>
          <p:nvPr/>
        </p:nvSpPr>
        <p:spPr bwMode="auto">
          <a:xfrm>
            <a:off x="1828800" y="2827338"/>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898" name="Text Box 10"/>
          <p:cNvSpPr txBox="1">
            <a:spLocks noChangeArrowheads="1"/>
          </p:cNvSpPr>
          <p:nvPr/>
        </p:nvSpPr>
        <p:spPr bwMode="auto">
          <a:xfrm>
            <a:off x="574675" y="4005263"/>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899" name="Text Box 11"/>
          <p:cNvSpPr txBox="1">
            <a:spLocks noChangeArrowheads="1"/>
          </p:cNvSpPr>
          <p:nvPr/>
        </p:nvSpPr>
        <p:spPr bwMode="auto">
          <a:xfrm>
            <a:off x="930275" y="4579938"/>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900" name="Text Box 12"/>
          <p:cNvSpPr txBox="1">
            <a:spLocks noChangeArrowheads="1"/>
          </p:cNvSpPr>
          <p:nvPr/>
        </p:nvSpPr>
        <p:spPr bwMode="auto">
          <a:xfrm>
            <a:off x="2251075" y="4005263"/>
            <a:ext cx="482600" cy="219075"/>
          </a:xfrm>
          <a:prstGeom prst="rect">
            <a:avLst/>
          </a:prstGeom>
          <a:noFill/>
          <a:ln w="9525">
            <a:noFill/>
            <a:miter lim="800000"/>
            <a:headEnd/>
            <a:tailEnd/>
          </a:ln>
        </p:spPr>
        <p:txBody>
          <a:bodyPr lIns="0" tIns="0" rIns="0" bIns="0">
            <a:spAutoFit/>
          </a:bodyPr>
          <a:lstStyle/>
          <a:p>
            <a:pPr algn="ct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a:t>
            </a:r>
          </a:p>
        </p:txBody>
      </p:sp>
      <p:sp>
        <p:nvSpPr>
          <p:cNvPr id="37901" name="Text Box 13"/>
          <p:cNvSpPr txBox="1">
            <a:spLocks noChangeArrowheads="1"/>
          </p:cNvSpPr>
          <p:nvPr/>
        </p:nvSpPr>
        <p:spPr bwMode="auto">
          <a:xfrm>
            <a:off x="1339850" y="3411538"/>
            <a:ext cx="482600" cy="219075"/>
          </a:xfrm>
          <a:prstGeom prst="rect">
            <a:avLst/>
          </a:prstGeom>
          <a:noFill/>
          <a:ln w="9525">
            <a:noFill/>
            <a:miter lim="800000"/>
            <a:headEnd/>
            <a:tailEnd/>
          </a:ln>
        </p:spPr>
        <p:txBody>
          <a:bodyPr lIns="0" tIns="0" rIns="0" bIns="0">
            <a:spAutoFit/>
          </a:bodyPr>
          <a:lstStyle/>
          <a:p>
            <a:pPr algn="ct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a:t>
            </a:r>
          </a:p>
        </p:txBody>
      </p:sp>
      <p:sp>
        <p:nvSpPr>
          <p:cNvPr id="37902" name="Text Box 14"/>
          <p:cNvSpPr txBox="1">
            <a:spLocks noChangeArrowheads="1"/>
          </p:cNvSpPr>
          <p:nvPr/>
        </p:nvSpPr>
        <p:spPr bwMode="auto">
          <a:xfrm>
            <a:off x="1393825" y="2182813"/>
            <a:ext cx="482600" cy="219075"/>
          </a:xfrm>
          <a:prstGeom prst="rect">
            <a:avLst/>
          </a:prstGeom>
          <a:noFill/>
          <a:ln w="9525">
            <a:noFill/>
            <a:miter lim="800000"/>
            <a:headEnd/>
            <a:tailEnd/>
          </a:ln>
        </p:spPr>
        <p:txBody>
          <a:bodyPr lIns="0" tIns="0" rIns="0" bIns="0">
            <a:spAutoFit/>
          </a:bodyPr>
          <a:lstStyle/>
          <a:p>
            <a:pPr algn="ct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a:t>
            </a:r>
          </a:p>
        </p:txBody>
      </p:sp>
      <p:sp>
        <p:nvSpPr>
          <p:cNvPr id="37903" name="Text Box 15"/>
          <p:cNvSpPr txBox="1">
            <a:spLocks noChangeArrowheads="1"/>
          </p:cNvSpPr>
          <p:nvPr/>
        </p:nvSpPr>
        <p:spPr bwMode="auto">
          <a:xfrm>
            <a:off x="422275" y="5214938"/>
            <a:ext cx="2365375" cy="195262"/>
          </a:xfrm>
          <a:prstGeom prst="rect">
            <a:avLst/>
          </a:prstGeom>
          <a:noFill/>
          <a:ln w="9525">
            <a:noFill/>
            <a:miter lim="800000"/>
            <a:headEnd/>
            <a:tailEnd/>
          </a:ln>
        </p:spPr>
        <p:txBody>
          <a:bodyPr lIns="0" tIns="0" rIns="0" bIns="0">
            <a:spAutoFit/>
          </a:bodyPr>
          <a:lstStyle/>
          <a:p>
            <a:pPr>
              <a:lnSpc>
                <a:spcPct val="80000"/>
              </a:lnSpc>
            </a:pPr>
            <a:r>
              <a:rPr kumimoji="0" lang="en-US" sz="1600" b="1" i="1">
                <a:latin typeface="Times" pitchFamily="48" charset="0"/>
                <a:ea typeface="Geneva" pitchFamily="48" charset="0"/>
                <a:cs typeface="Geneva" pitchFamily="48" charset="0"/>
              </a:rPr>
              <a:t>p</a:t>
            </a:r>
            <a:r>
              <a:rPr kumimoji="0" lang="en-US" sz="1600" b="1">
                <a:ea typeface="Geneva" pitchFamily="48" charset="0"/>
                <a:cs typeface="Geneva" pitchFamily="48" charset="0"/>
              </a:rPr>
              <a:t> (frequency of </a:t>
            </a:r>
            <a:r>
              <a:rPr kumimoji="0" lang="en-US" sz="1600" b="1" i="1">
                <a:latin typeface="Times" pitchFamily="48" charset="0"/>
                <a:ea typeface="Geneva" pitchFamily="48" charset="0"/>
                <a:cs typeface="Geneva" pitchFamily="48" charset="0"/>
              </a:rPr>
              <a:t>C</a:t>
            </a:r>
            <a:r>
              <a:rPr kumimoji="0" lang="en-US" sz="1600" b="1" i="1" baseline="30000">
                <a:latin typeface="Times" pitchFamily="48" charset="0"/>
                <a:ea typeface="Geneva" pitchFamily="48" charset="0"/>
                <a:cs typeface="Geneva" pitchFamily="48" charset="0"/>
              </a:rPr>
              <a:t>R</a:t>
            </a:r>
            <a:r>
              <a:rPr kumimoji="0" lang="en-US" sz="1600" b="1">
                <a:ea typeface="Geneva" pitchFamily="48" charset="0"/>
                <a:cs typeface="Geneva" pitchFamily="48" charset="0"/>
              </a:rPr>
              <a:t>) = 0.7</a:t>
            </a:r>
            <a:endParaRPr kumimoji="0" lang="en-US" sz="1600" b="1">
              <a:latin typeface="BI Times BoldItalic" pitchFamily="48" charset="0"/>
              <a:ea typeface="Geneva" pitchFamily="48" charset="0"/>
              <a:cs typeface="Geneva" pitchFamily="48" charset="0"/>
            </a:endParaRPr>
          </a:p>
        </p:txBody>
      </p:sp>
      <p:sp>
        <p:nvSpPr>
          <p:cNvPr id="37904" name="Text Box 16"/>
          <p:cNvSpPr txBox="1">
            <a:spLocks noChangeArrowheads="1"/>
          </p:cNvSpPr>
          <p:nvPr/>
        </p:nvSpPr>
        <p:spPr bwMode="auto">
          <a:xfrm>
            <a:off x="377825" y="5472113"/>
            <a:ext cx="2479675" cy="195262"/>
          </a:xfrm>
          <a:prstGeom prst="rect">
            <a:avLst/>
          </a:prstGeom>
          <a:noFill/>
          <a:ln w="9525">
            <a:noFill/>
            <a:miter lim="800000"/>
            <a:headEnd/>
            <a:tailEnd/>
          </a:ln>
        </p:spPr>
        <p:txBody>
          <a:bodyPr lIns="0" tIns="0" rIns="0" bIns="0">
            <a:spAutoFit/>
          </a:bodyPr>
          <a:lstStyle/>
          <a:p>
            <a:pPr>
              <a:lnSpc>
                <a:spcPct val="80000"/>
              </a:lnSpc>
            </a:pPr>
            <a:r>
              <a:rPr kumimoji="0" lang="en-US" sz="1600" b="1" i="1">
                <a:latin typeface="Times" pitchFamily="48" charset="0"/>
                <a:ea typeface="Geneva" pitchFamily="48" charset="0"/>
                <a:cs typeface="Geneva" pitchFamily="48" charset="0"/>
              </a:rPr>
              <a:t>q</a:t>
            </a:r>
            <a:r>
              <a:rPr kumimoji="0" lang="en-US" sz="1600" b="1">
                <a:ea typeface="Geneva" pitchFamily="48" charset="0"/>
                <a:cs typeface="Geneva" pitchFamily="48" charset="0"/>
              </a:rPr>
              <a:t> (frequency of </a:t>
            </a:r>
            <a:r>
              <a:rPr kumimoji="0" lang="en-US" sz="1600" b="1" i="1">
                <a:latin typeface="Times" pitchFamily="48" charset="0"/>
                <a:ea typeface="Geneva" pitchFamily="48" charset="0"/>
                <a:cs typeface="Geneva" pitchFamily="48" charset="0"/>
              </a:rPr>
              <a:t>C</a:t>
            </a:r>
            <a:r>
              <a:rPr kumimoji="0" lang="en-US" sz="1600" b="1" i="1" baseline="30000">
                <a:latin typeface="Times" pitchFamily="48" charset="0"/>
                <a:ea typeface="Geneva" pitchFamily="48" charset="0"/>
                <a:cs typeface="Geneva" pitchFamily="48" charset="0"/>
              </a:rPr>
              <a:t>W</a:t>
            </a:r>
            <a:r>
              <a:rPr kumimoji="0" lang="en-US" sz="600" b="1" baseline="30000">
                <a:latin typeface="BI Times BoldItalic" pitchFamily="48" charset="0"/>
                <a:ea typeface="Geneva" pitchFamily="48" charset="0"/>
                <a:cs typeface="Geneva" pitchFamily="48" charset="0"/>
              </a:rPr>
              <a:t> </a:t>
            </a:r>
            <a:r>
              <a:rPr kumimoji="0" lang="en-US" sz="1600" b="1">
                <a:ea typeface="Geneva" pitchFamily="48" charset="0"/>
                <a:cs typeface="Geneva" pitchFamily="48" charset="0"/>
              </a:rPr>
              <a:t>) = 0.3</a:t>
            </a:r>
            <a:endParaRPr kumimoji="0" lang="en-US" sz="1600" b="1">
              <a:latin typeface="BI Times BoldItalic" pitchFamily="48" charset="0"/>
              <a:ea typeface="Geneva" pitchFamily="48" charset="0"/>
              <a:cs typeface="Geneva" pitchFamily="48" charset="0"/>
            </a:endParaRPr>
          </a:p>
        </p:txBody>
      </p:sp>
      <p:sp>
        <p:nvSpPr>
          <p:cNvPr id="37905" name="Text Box 17"/>
          <p:cNvSpPr txBox="1">
            <a:spLocks noChangeArrowheads="1"/>
          </p:cNvSpPr>
          <p:nvPr/>
        </p:nvSpPr>
        <p:spPr bwMode="auto">
          <a:xfrm>
            <a:off x="4006850" y="4957763"/>
            <a:ext cx="1323975" cy="195262"/>
          </a:xfrm>
          <a:prstGeom prst="rect">
            <a:avLst/>
          </a:prstGeom>
          <a:noFill/>
          <a:ln w="9525">
            <a:noFill/>
            <a:miter lim="800000"/>
            <a:headEnd/>
            <a:tailEnd/>
          </a:ln>
        </p:spPr>
        <p:txBody>
          <a:bodyPr lIns="0" tIns="0" rIns="0" bIns="0">
            <a:spAutoFit/>
          </a:bodyPr>
          <a:lstStyle/>
          <a:p>
            <a:pPr>
              <a:lnSpc>
                <a:spcPct val="80000"/>
              </a:lnSpc>
            </a:pPr>
            <a:r>
              <a:rPr kumimoji="0" lang="en-US" sz="1600" b="1">
                <a:ea typeface="Geneva" pitchFamily="48" charset="0"/>
                <a:cs typeface="Geneva" pitchFamily="48" charset="0"/>
              </a:rPr>
              <a:t>Generation 2</a:t>
            </a:r>
          </a:p>
        </p:txBody>
      </p:sp>
      <p:sp>
        <p:nvSpPr>
          <p:cNvPr id="37906" name="Text Box 18"/>
          <p:cNvSpPr txBox="1">
            <a:spLocks noChangeArrowheads="1"/>
          </p:cNvSpPr>
          <p:nvPr/>
        </p:nvSpPr>
        <p:spPr bwMode="auto">
          <a:xfrm>
            <a:off x="5184775" y="4567238"/>
            <a:ext cx="482600" cy="219075"/>
          </a:xfrm>
          <a:prstGeom prst="rect">
            <a:avLst/>
          </a:prstGeom>
          <a:noFill/>
          <a:ln w="9525">
            <a:noFill/>
            <a:miter lim="800000"/>
            <a:headEnd/>
            <a:tailEnd/>
          </a:ln>
        </p:spPr>
        <p:txBody>
          <a:bodyPr lIns="0" tIns="0" rIns="0" bIns="0">
            <a:spAutoFit/>
          </a:bodyPr>
          <a:lstStyle/>
          <a:p>
            <a:pPr algn="ct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a:t>
            </a:r>
          </a:p>
        </p:txBody>
      </p:sp>
      <p:sp>
        <p:nvSpPr>
          <p:cNvPr id="37907" name="Text Box 19"/>
          <p:cNvSpPr txBox="1">
            <a:spLocks noChangeArrowheads="1"/>
          </p:cNvSpPr>
          <p:nvPr/>
        </p:nvSpPr>
        <p:spPr bwMode="auto">
          <a:xfrm>
            <a:off x="3505200" y="4564063"/>
            <a:ext cx="482600" cy="219075"/>
          </a:xfrm>
          <a:prstGeom prst="rect">
            <a:avLst/>
          </a:prstGeom>
          <a:noFill/>
          <a:ln w="9525">
            <a:noFill/>
            <a:miter lim="800000"/>
            <a:headEnd/>
            <a:tailEnd/>
          </a:ln>
        </p:spPr>
        <p:txBody>
          <a:bodyPr lIns="0" tIns="0" rIns="0" bIns="0">
            <a:spAutoFit/>
          </a:bodyPr>
          <a:lstStyle/>
          <a:p>
            <a:pPr algn="ct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a:t>
            </a:r>
          </a:p>
        </p:txBody>
      </p:sp>
      <p:sp>
        <p:nvSpPr>
          <p:cNvPr id="37908" name="Text Box 20"/>
          <p:cNvSpPr txBox="1">
            <a:spLocks noChangeArrowheads="1"/>
          </p:cNvSpPr>
          <p:nvPr/>
        </p:nvSpPr>
        <p:spPr bwMode="auto">
          <a:xfrm>
            <a:off x="4343400" y="3398838"/>
            <a:ext cx="482600" cy="219075"/>
          </a:xfrm>
          <a:prstGeom prst="rect">
            <a:avLst/>
          </a:prstGeom>
          <a:noFill/>
          <a:ln w="9525">
            <a:noFill/>
            <a:miter lim="800000"/>
            <a:headEnd/>
            <a:tailEnd/>
          </a:ln>
        </p:spPr>
        <p:txBody>
          <a:bodyPr lIns="0" tIns="0" rIns="0" bIns="0">
            <a:spAutoFit/>
          </a:bodyPr>
          <a:lstStyle/>
          <a:p>
            <a:pPr algn="ct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a:t>
            </a:r>
          </a:p>
        </p:txBody>
      </p:sp>
      <p:sp>
        <p:nvSpPr>
          <p:cNvPr id="37909" name="Text Box 21"/>
          <p:cNvSpPr txBox="1">
            <a:spLocks noChangeArrowheads="1"/>
          </p:cNvSpPr>
          <p:nvPr/>
        </p:nvSpPr>
        <p:spPr bwMode="auto">
          <a:xfrm>
            <a:off x="4340225" y="2208213"/>
            <a:ext cx="482600" cy="219075"/>
          </a:xfrm>
          <a:prstGeom prst="rect">
            <a:avLst/>
          </a:prstGeom>
          <a:noFill/>
          <a:ln w="9525">
            <a:noFill/>
            <a:miter lim="800000"/>
            <a:headEnd/>
            <a:tailEnd/>
          </a:ln>
        </p:spPr>
        <p:txBody>
          <a:bodyPr lIns="0" tIns="0" rIns="0" bIns="0">
            <a:spAutoFit/>
          </a:bodyPr>
          <a:lstStyle/>
          <a:p>
            <a:pPr algn="ct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a:t>
            </a:r>
          </a:p>
        </p:txBody>
      </p:sp>
      <p:sp>
        <p:nvSpPr>
          <p:cNvPr id="37910" name="Text Box 22"/>
          <p:cNvSpPr txBox="1">
            <a:spLocks noChangeArrowheads="1"/>
          </p:cNvSpPr>
          <p:nvPr/>
        </p:nvSpPr>
        <p:spPr bwMode="auto">
          <a:xfrm>
            <a:off x="3876675" y="1658938"/>
            <a:ext cx="527050" cy="219075"/>
          </a:xfrm>
          <a:prstGeom prst="rect">
            <a:avLst/>
          </a:prstGeom>
          <a:noFill/>
          <a:ln w="9525">
            <a:noFill/>
            <a:miter lim="800000"/>
            <a:headEnd/>
            <a:tailEnd/>
          </a:ln>
        </p:spPr>
        <p:txBody>
          <a:bodyPr lIns="0" tIns="0" rIns="0" bIns="0">
            <a:spAutoFit/>
          </a:bodyPr>
          <a:lstStyle/>
          <a:p>
            <a:pPr algn="ct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 </a:t>
            </a:r>
          </a:p>
        </p:txBody>
      </p:sp>
      <p:sp>
        <p:nvSpPr>
          <p:cNvPr id="37911" name="Text Box 23"/>
          <p:cNvSpPr txBox="1">
            <a:spLocks noChangeArrowheads="1"/>
          </p:cNvSpPr>
          <p:nvPr/>
        </p:nvSpPr>
        <p:spPr bwMode="auto">
          <a:xfrm>
            <a:off x="5137150" y="2833688"/>
            <a:ext cx="527050" cy="219075"/>
          </a:xfrm>
          <a:prstGeom prst="rect">
            <a:avLst/>
          </a:prstGeom>
          <a:noFill/>
          <a:ln w="9525">
            <a:noFill/>
            <a:miter lim="800000"/>
            <a:headEnd/>
            <a:tailEnd/>
          </a:ln>
        </p:spPr>
        <p:txBody>
          <a:bodyPr lIns="0" tIns="0" rIns="0" bIns="0">
            <a:spAutoFit/>
          </a:bodyPr>
          <a:lstStyle/>
          <a:p>
            <a:pPr algn="ct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 </a:t>
            </a:r>
          </a:p>
        </p:txBody>
      </p:sp>
      <p:sp>
        <p:nvSpPr>
          <p:cNvPr id="37912" name="Text Box 24"/>
          <p:cNvSpPr txBox="1">
            <a:spLocks noChangeArrowheads="1"/>
          </p:cNvSpPr>
          <p:nvPr/>
        </p:nvSpPr>
        <p:spPr bwMode="auto">
          <a:xfrm>
            <a:off x="3883025" y="3976688"/>
            <a:ext cx="527050" cy="219075"/>
          </a:xfrm>
          <a:prstGeom prst="rect">
            <a:avLst/>
          </a:prstGeom>
          <a:noFill/>
          <a:ln w="9525">
            <a:noFill/>
            <a:miter lim="800000"/>
            <a:headEnd/>
            <a:tailEnd/>
          </a:ln>
        </p:spPr>
        <p:txBody>
          <a:bodyPr lIns="0" tIns="0" rIns="0" bIns="0">
            <a:spAutoFit/>
          </a:bodyPr>
          <a:lstStyle/>
          <a:p>
            <a:pPr algn="ct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W </a:t>
            </a:r>
          </a:p>
        </p:txBody>
      </p:sp>
      <p:sp>
        <p:nvSpPr>
          <p:cNvPr id="37913" name="Text Box 25"/>
          <p:cNvSpPr txBox="1">
            <a:spLocks noChangeArrowheads="1"/>
          </p:cNvSpPr>
          <p:nvPr/>
        </p:nvSpPr>
        <p:spPr bwMode="auto">
          <a:xfrm>
            <a:off x="4854575" y="1662113"/>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914" name="Text Box 26"/>
          <p:cNvSpPr txBox="1">
            <a:spLocks noChangeArrowheads="1"/>
          </p:cNvSpPr>
          <p:nvPr/>
        </p:nvSpPr>
        <p:spPr bwMode="auto">
          <a:xfrm>
            <a:off x="3552825" y="2871788"/>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915" name="Text Box 27"/>
          <p:cNvSpPr txBox="1">
            <a:spLocks noChangeArrowheads="1"/>
          </p:cNvSpPr>
          <p:nvPr/>
        </p:nvSpPr>
        <p:spPr bwMode="auto">
          <a:xfrm>
            <a:off x="4851400" y="4005263"/>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916" name="Text Box 28"/>
          <p:cNvSpPr txBox="1">
            <a:spLocks noChangeArrowheads="1"/>
          </p:cNvSpPr>
          <p:nvPr/>
        </p:nvSpPr>
        <p:spPr bwMode="auto">
          <a:xfrm>
            <a:off x="4318000" y="5218113"/>
            <a:ext cx="657225" cy="195262"/>
          </a:xfrm>
          <a:prstGeom prst="rect">
            <a:avLst/>
          </a:prstGeom>
          <a:noFill/>
          <a:ln w="9525">
            <a:noFill/>
            <a:miter lim="800000"/>
            <a:headEnd/>
            <a:tailEnd/>
          </a:ln>
        </p:spPr>
        <p:txBody>
          <a:bodyPr lIns="0" tIns="0" rIns="0" bIns="0">
            <a:spAutoFit/>
          </a:bodyPr>
          <a:lstStyle/>
          <a:p>
            <a:pPr>
              <a:lnSpc>
                <a:spcPct val="80000"/>
              </a:lnSpc>
            </a:pPr>
            <a:r>
              <a:rPr kumimoji="0" lang="en-US" sz="1600" b="1" i="1">
                <a:latin typeface="Times" pitchFamily="48" charset="0"/>
                <a:ea typeface="Geneva" pitchFamily="48" charset="0"/>
                <a:cs typeface="Geneva" pitchFamily="48" charset="0"/>
              </a:rPr>
              <a:t>p</a:t>
            </a:r>
            <a:r>
              <a:rPr kumimoji="0" lang="en-US" sz="1600" b="1">
                <a:ea typeface="Geneva" pitchFamily="48" charset="0"/>
                <a:cs typeface="Geneva" pitchFamily="48" charset="0"/>
              </a:rPr>
              <a:t> = 0.5</a:t>
            </a:r>
            <a:endParaRPr kumimoji="0" lang="en-US" sz="1600" b="1">
              <a:latin typeface="BI Times BoldItalic" pitchFamily="48" charset="0"/>
              <a:ea typeface="Geneva" pitchFamily="48" charset="0"/>
              <a:cs typeface="Geneva" pitchFamily="48" charset="0"/>
            </a:endParaRPr>
          </a:p>
        </p:txBody>
      </p:sp>
      <p:sp>
        <p:nvSpPr>
          <p:cNvPr id="37917" name="Text Box 29"/>
          <p:cNvSpPr txBox="1">
            <a:spLocks noChangeArrowheads="1"/>
          </p:cNvSpPr>
          <p:nvPr/>
        </p:nvSpPr>
        <p:spPr bwMode="auto">
          <a:xfrm>
            <a:off x="4321175" y="5481638"/>
            <a:ext cx="657225" cy="195262"/>
          </a:xfrm>
          <a:prstGeom prst="rect">
            <a:avLst/>
          </a:prstGeom>
          <a:noFill/>
          <a:ln w="9525">
            <a:noFill/>
            <a:miter lim="800000"/>
            <a:headEnd/>
            <a:tailEnd/>
          </a:ln>
        </p:spPr>
        <p:txBody>
          <a:bodyPr lIns="0" tIns="0" rIns="0" bIns="0">
            <a:spAutoFit/>
          </a:bodyPr>
          <a:lstStyle/>
          <a:p>
            <a:pPr>
              <a:lnSpc>
                <a:spcPct val="80000"/>
              </a:lnSpc>
            </a:pPr>
            <a:r>
              <a:rPr kumimoji="0" lang="en-US" sz="1600" b="1" i="1">
                <a:latin typeface="Times" pitchFamily="48" charset="0"/>
                <a:ea typeface="Geneva" pitchFamily="48" charset="0"/>
                <a:cs typeface="Geneva" pitchFamily="48" charset="0"/>
              </a:rPr>
              <a:t>q</a:t>
            </a:r>
            <a:r>
              <a:rPr kumimoji="0" lang="en-US" sz="1600" b="1">
                <a:ea typeface="Geneva" pitchFamily="48" charset="0"/>
                <a:cs typeface="Geneva" pitchFamily="48" charset="0"/>
              </a:rPr>
              <a:t> = 0.5</a:t>
            </a:r>
            <a:endParaRPr kumimoji="0" lang="en-US" sz="1600" b="1">
              <a:latin typeface="BI Times BoldItalic" pitchFamily="48" charset="0"/>
              <a:ea typeface="Geneva" pitchFamily="48" charset="0"/>
              <a:cs typeface="Geneva" pitchFamily="48" charset="0"/>
            </a:endParaRPr>
          </a:p>
        </p:txBody>
      </p:sp>
      <p:sp>
        <p:nvSpPr>
          <p:cNvPr id="37918" name="Text Box 30"/>
          <p:cNvSpPr txBox="1">
            <a:spLocks noChangeArrowheads="1"/>
          </p:cNvSpPr>
          <p:nvPr/>
        </p:nvSpPr>
        <p:spPr bwMode="auto">
          <a:xfrm>
            <a:off x="6940550" y="4957763"/>
            <a:ext cx="1323975" cy="195262"/>
          </a:xfrm>
          <a:prstGeom prst="rect">
            <a:avLst/>
          </a:prstGeom>
          <a:noFill/>
          <a:ln w="9525">
            <a:noFill/>
            <a:miter lim="800000"/>
            <a:headEnd/>
            <a:tailEnd/>
          </a:ln>
        </p:spPr>
        <p:txBody>
          <a:bodyPr lIns="0" tIns="0" rIns="0" bIns="0">
            <a:spAutoFit/>
          </a:bodyPr>
          <a:lstStyle/>
          <a:p>
            <a:pPr>
              <a:lnSpc>
                <a:spcPct val="80000"/>
              </a:lnSpc>
            </a:pPr>
            <a:r>
              <a:rPr kumimoji="0" lang="en-US" sz="1600" b="1">
                <a:ea typeface="Geneva" pitchFamily="48" charset="0"/>
                <a:cs typeface="Geneva" pitchFamily="48" charset="0"/>
              </a:rPr>
              <a:t>Generation 3</a:t>
            </a:r>
          </a:p>
        </p:txBody>
      </p:sp>
      <p:sp>
        <p:nvSpPr>
          <p:cNvPr id="37919" name="Text Box 31"/>
          <p:cNvSpPr txBox="1">
            <a:spLocks noChangeArrowheads="1"/>
          </p:cNvSpPr>
          <p:nvPr/>
        </p:nvSpPr>
        <p:spPr bwMode="auto">
          <a:xfrm>
            <a:off x="7258050" y="5214938"/>
            <a:ext cx="657225" cy="195262"/>
          </a:xfrm>
          <a:prstGeom prst="rect">
            <a:avLst/>
          </a:prstGeom>
          <a:noFill/>
          <a:ln w="9525">
            <a:noFill/>
            <a:miter lim="800000"/>
            <a:headEnd/>
            <a:tailEnd/>
          </a:ln>
        </p:spPr>
        <p:txBody>
          <a:bodyPr lIns="0" tIns="0" rIns="0" bIns="0">
            <a:spAutoFit/>
          </a:bodyPr>
          <a:lstStyle/>
          <a:p>
            <a:pPr>
              <a:lnSpc>
                <a:spcPct val="80000"/>
              </a:lnSpc>
            </a:pPr>
            <a:r>
              <a:rPr kumimoji="0" lang="en-US" sz="1600" b="1" i="1">
                <a:latin typeface="Times" pitchFamily="48" charset="0"/>
                <a:ea typeface="Geneva" pitchFamily="48" charset="0"/>
                <a:cs typeface="Geneva" pitchFamily="48" charset="0"/>
              </a:rPr>
              <a:t>p</a:t>
            </a:r>
            <a:r>
              <a:rPr kumimoji="0" lang="en-US" sz="1600" b="1">
                <a:ea typeface="Geneva" pitchFamily="48" charset="0"/>
                <a:cs typeface="Geneva" pitchFamily="48" charset="0"/>
              </a:rPr>
              <a:t> = 1.0</a:t>
            </a:r>
            <a:endParaRPr kumimoji="0" lang="en-US" sz="1600" b="1">
              <a:latin typeface="BI Times BoldItalic" pitchFamily="48" charset="0"/>
              <a:ea typeface="Geneva" pitchFamily="48" charset="0"/>
              <a:cs typeface="Geneva" pitchFamily="48" charset="0"/>
            </a:endParaRPr>
          </a:p>
        </p:txBody>
      </p:sp>
      <p:sp>
        <p:nvSpPr>
          <p:cNvPr id="37920" name="Text Box 32"/>
          <p:cNvSpPr txBox="1">
            <a:spLocks noChangeArrowheads="1"/>
          </p:cNvSpPr>
          <p:nvPr/>
        </p:nvSpPr>
        <p:spPr bwMode="auto">
          <a:xfrm>
            <a:off x="7258050" y="5478463"/>
            <a:ext cx="657225" cy="195262"/>
          </a:xfrm>
          <a:prstGeom prst="rect">
            <a:avLst/>
          </a:prstGeom>
          <a:noFill/>
          <a:ln w="9525">
            <a:noFill/>
            <a:miter lim="800000"/>
            <a:headEnd/>
            <a:tailEnd/>
          </a:ln>
        </p:spPr>
        <p:txBody>
          <a:bodyPr lIns="0" tIns="0" rIns="0" bIns="0">
            <a:spAutoFit/>
          </a:bodyPr>
          <a:lstStyle/>
          <a:p>
            <a:pPr>
              <a:lnSpc>
                <a:spcPct val="80000"/>
              </a:lnSpc>
            </a:pPr>
            <a:r>
              <a:rPr kumimoji="0" lang="en-US" sz="1600" b="1" i="1">
                <a:latin typeface="Times" pitchFamily="48" charset="0"/>
                <a:ea typeface="Geneva" pitchFamily="48" charset="0"/>
                <a:cs typeface="Geneva" pitchFamily="48" charset="0"/>
              </a:rPr>
              <a:t>q</a:t>
            </a:r>
            <a:r>
              <a:rPr kumimoji="0" lang="en-US" sz="1600" b="1">
                <a:ea typeface="Geneva" pitchFamily="48" charset="0"/>
                <a:cs typeface="Geneva" pitchFamily="48" charset="0"/>
              </a:rPr>
              <a:t> = 0.0</a:t>
            </a:r>
            <a:endParaRPr kumimoji="0" lang="en-US" sz="1600" b="1">
              <a:latin typeface="BI Times BoldItalic" pitchFamily="48" charset="0"/>
              <a:ea typeface="Geneva" pitchFamily="48" charset="0"/>
              <a:cs typeface="Geneva" pitchFamily="48" charset="0"/>
            </a:endParaRPr>
          </a:p>
        </p:txBody>
      </p:sp>
      <p:sp>
        <p:nvSpPr>
          <p:cNvPr id="37921" name="Text Box 33"/>
          <p:cNvSpPr txBox="1">
            <a:spLocks noChangeArrowheads="1"/>
          </p:cNvSpPr>
          <p:nvPr/>
        </p:nvSpPr>
        <p:spPr bwMode="auto">
          <a:xfrm>
            <a:off x="7302500" y="1662113"/>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922" name="Text Box 34"/>
          <p:cNvSpPr txBox="1">
            <a:spLocks noChangeArrowheads="1"/>
          </p:cNvSpPr>
          <p:nvPr/>
        </p:nvSpPr>
        <p:spPr bwMode="auto">
          <a:xfrm>
            <a:off x="6464300" y="2211388"/>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923" name="Text Box 35"/>
          <p:cNvSpPr txBox="1">
            <a:spLocks noChangeArrowheads="1"/>
          </p:cNvSpPr>
          <p:nvPr/>
        </p:nvSpPr>
        <p:spPr bwMode="auto">
          <a:xfrm>
            <a:off x="6861175" y="2795588"/>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924" name="Text Box 36"/>
          <p:cNvSpPr txBox="1">
            <a:spLocks noChangeArrowheads="1"/>
          </p:cNvSpPr>
          <p:nvPr/>
        </p:nvSpPr>
        <p:spPr bwMode="auto">
          <a:xfrm>
            <a:off x="8162925" y="2217738"/>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925" name="Text Box 37"/>
          <p:cNvSpPr txBox="1">
            <a:spLocks noChangeArrowheads="1"/>
          </p:cNvSpPr>
          <p:nvPr/>
        </p:nvSpPr>
        <p:spPr bwMode="auto">
          <a:xfrm>
            <a:off x="7731125" y="2824163"/>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926" name="Text Box 38"/>
          <p:cNvSpPr txBox="1">
            <a:spLocks noChangeArrowheads="1"/>
          </p:cNvSpPr>
          <p:nvPr/>
        </p:nvSpPr>
        <p:spPr bwMode="auto">
          <a:xfrm>
            <a:off x="6467475" y="3408363"/>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927" name="Text Box 39"/>
          <p:cNvSpPr txBox="1">
            <a:spLocks noChangeArrowheads="1"/>
          </p:cNvSpPr>
          <p:nvPr/>
        </p:nvSpPr>
        <p:spPr bwMode="auto">
          <a:xfrm>
            <a:off x="8188325" y="3405188"/>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928" name="Text Box 40"/>
          <p:cNvSpPr txBox="1">
            <a:spLocks noChangeArrowheads="1"/>
          </p:cNvSpPr>
          <p:nvPr/>
        </p:nvSpPr>
        <p:spPr bwMode="auto">
          <a:xfrm>
            <a:off x="7318375" y="3929063"/>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929" name="Text Box 41"/>
          <p:cNvSpPr txBox="1">
            <a:spLocks noChangeArrowheads="1"/>
          </p:cNvSpPr>
          <p:nvPr/>
        </p:nvSpPr>
        <p:spPr bwMode="auto">
          <a:xfrm>
            <a:off x="6873875" y="4525963"/>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
        <p:nvSpPr>
          <p:cNvPr id="37930" name="Text Box 42"/>
          <p:cNvSpPr txBox="1">
            <a:spLocks noChangeArrowheads="1"/>
          </p:cNvSpPr>
          <p:nvPr/>
        </p:nvSpPr>
        <p:spPr bwMode="auto">
          <a:xfrm>
            <a:off x="7689850" y="4522788"/>
            <a:ext cx="447675" cy="219075"/>
          </a:xfrm>
          <a:prstGeom prst="rect">
            <a:avLst/>
          </a:prstGeom>
          <a:noFill/>
          <a:ln w="9525">
            <a:noFill/>
            <a:miter lim="800000"/>
            <a:headEnd/>
            <a:tailEnd/>
          </a:ln>
        </p:spPr>
        <p:txBody>
          <a:bodyPr lIns="0" tIns="0" rIns="0" bIns="0">
            <a:spAutoFit/>
          </a:bodyPr>
          <a:lstStyle/>
          <a:p>
            <a:pPr>
              <a:lnSpc>
                <a:spcPct val="110000"/>
              </a:lnSpc>
            </a:pP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 </a:t>
            </a:r>
            <a:r>
              <a:rPr kumimoji="0" lang="en-US" sz="1300" b="1" i="1">
                <a:latin typeface="Times" pitchFamily="48" charset="0"/>
                <a:ea typeface="Geneva" pitchFamily="48" charset="0"/>
                <a:cs typeface="Geneva" pitchFamily="48" charset="0"/>
              </a:rPr>
              <a:t>C</a:t>
            </a:r>
            <a:r>
              <a:rPr kumimoji="0" lang="en-US" sz="1300" b="1" i="1" baseline="30000">
                <a:latin typeface="Times" pitchFamily="48" charset="0"/>
                <a:ea typeface="Geneva" pitchFamily="48" charset="0"/>
                <a:cs typeface="Geneva" pitchFamily="48" charset="0"/>
              </a:rPr>
              <a:t>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figure_17_03"/>
          <p:cNvPicPr>
            <a:picLocks noChangeAspect="1" noChangeArrowheads="1"/>
          </p:cNvPicPr>
          <p:nvPr/>
        </p:nvPicPr>
        <p:blipFill>
          <a:blip r:embed="rId3"/>
          <a:srcRect r="40108" b="6789"/>
          <a:stretch>
            <a:fillRect/>
          </a:stretch>
        </p:blipFill>
        <p:spPr bwMode="auto">
          <a:xfrm>
            <a:off x="457200" y="1162050"/>
            <a:ext cx="2816225" cy="2727302"/>
          </a:xfrm>
          <a:prstGeom prst="rect">
            <a:avLst/>
          </a:prstGeom>
          <a:noFill/>
          <a:ln w="9525">
            <a:noFill/>
            <a:miter lim="800000"/>
            <a:headEnd/>
            <a:tailEnd/>
          </a:ln>
          <a:effectLst/>
        </p:spPr>
      </p:pic>
      <p:sp>
        <p:nvSpPr>
          <p:cNvPr id="4" name="Title 1"/>
          <p:cNvSpPr txBox="1">
            <a:spLocks/>
          </p:cNvSpPr>
          <p:nvPr/>
        </p:nvSpPr>
        <p:spPr>
          <a:xfrm>
            <a:off x="457200" y="252247"/>
            <a:ext cx="8229600" cy="909803"/>
          </a:xfrm>
          <a:prstGeom prst="rect">
            <a:avLst/>
          </a:prstGeom>
        </p:spPr>
        <p:txBody>
          <a:bodyPr rtlCol="0">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Genetic Drift: evolution by accident</a:t>
            </a:r>
          </a:p>
        </p:txBody>
      </p:sp>
      <p:pic>
        <p:nvPicPr>
          <p:cNvPr id="5" name="Picture 2" descr="figure_17_04"/>
          <p:cNvPicPr>
            <a:picLocks noChangeAspect="1" noChangeArrowheads="1"/>
          </p:cNvPicPr>
          <p:nvPr/>
        </p:nvPicPr>
        <p:blipFill>
          <a:blip r:embed="rId4"/>
          <a:srcRect/>
          <a:stretch>
            <a:fillRect/>
          </a:stretch>
        </p:blipFill>
        <p:spPr bwMode="auto">
          <a:xfrm>
            <a:off x="3273425" y="1162050"/>
            <a:ext cx="4702175" cy="2559334"/>
          </a:xfrm>
          <a:prstGeom prst="rect">
            <a:avLst/>
          </a:prstGeom>
          <a:noFill/>
          <a:ln w="9525">
            <a:noFill/>
            <a:miter lim="800000"/>
            <a:headEnd/>
            <a:tailEnd/>
          </a:ln>
          <a:effectLst/>
        </p:spPr>
      </p:pic>
      <p:sp>
        <p:nvSpPr>
          <p:cNvPr id="6" name="Content Placeholder 2"/>
          <p:cNvSpPr txBox="1">
            <a:spLocks/>
          </p:cNvSpPr>
          <p:nvPr/>
        </p:nvSpPr>
        <p:spPr>
          <a:xfrm>
            <a:off x="914400" y="3889352"/>
            <a:ext cx="8229600" cy="4525963"/>
          </a:xfrm>
          <a:prstGeom prst="rect">
            <a:avLst/>
          </a:prstGeom>
        </p:spPr>
        <p:txBody>
          <a:bodyPr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Can loose entire alleles </a:t>
            </a:r>
          </a:p>
          <a:p>
            <a:pPr marL="342900" marR="0" lvl="0" indent="-342900" algn="l" defTabSz="457200" rtl="0" eaLnBrk="1" fontAlgn="auto" latinLnBrk="0" hangingPunct="1">
              <a:lnSpc>
                <a:spcPct val="100000"/>
              </a:lnSpc>
              <a:spcBef>
                <a:spcPct val="20000"/>
              </a:spcBef>
              <a:spcAft>
                <a:spcPts val="0"/>
              </a:spcAft>
              <a:buClrTx/>
              <a:buSzTx/>
              <a:buFont typeface="Arial"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800" b="0" i="1" u="none" strike="noStrike" kern="1200" cap="none" spc="0" normalizeH="0" baseline="0" noProof="0" dirty="0" smtClean="0">
                <a:ln>
                  <a:noFill/>
                </a:ln>
                <a:solidFill>
                  <a:srgbClr val="FF0000"/>
                </a:solidFill>
                <a:effectLst/>
                <a:uLnTx/>
                <a:uFillTx/>
                <a:latin typeface="+mn-lt"/>
                <a:ea typeface="+mn-ea"/>
                <a:cs typeface="+mn-cs"/>
              </a:rPr>
              <a:t>(less genetic diversity in population)</a:t>
            </a:r>
          </a:p>
          <a:p>
            <a:pPr marL="342900" marR="0" lvl="0" indent="-342900" algn="l" defTabSz="457200" rtl="0" eaLnBrk="1" fontAlgn="auto" latinLnBrk="0" hangingPunct="1">
              <a:lnSpc>
                <a:spcPct val="100000"/>
              </a:lnSpc>
              <a:spcBef>
                <a:spcPct val="20000"/>
              </a:spcBef>
              <a:spcAft>
                <a:spcPts val="0"/>
              </a:spcAft>
              <a:buClrTx/>
              <a:buSzTx/>
              <a:buFont typeface="Arial"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more likely in small population</a:t>
            </a:r>
          </a:p>
          <a:p>
            <a:pPr marL="342900" marR="0" lvl="0" indent="-342900" algn="l" defTabSz="457200" rtl="0" eaLnBrk="1" fontAlgn="auto" latinLnBrk="0" hangingPunct="1">
              <a:lnSpc>
                <a:spcPct val="100000"/>
              </a:lnSpc>
              <a:spcBef>
                <a:spcPct val="20000"/>
              </a:spcBef>
              <a:spcAft>
                <a:spcPts val="0"/>
              </a:spcAft>
              <a:buClrTx/>
              <a:buSzTx/>
              <a:buFont typeface="Arial"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easier to cause big changes in population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0" y="268014"/>
            <a:ext cx="9144000" cy="1143000"/>
          </a:xfrm>
        </p:spPr>
        <p:txBody>
          <a:bodyPr/>
          <a:lstStyle/>
          <a:p>
            <a:pPr eaLnBrk="1" hangingPunct="1"/>
            <a:r>
              <a:rPr lang="en-US" sz="4000" dirty="0" smtClean="0"/>
              <a:t>Genetic Drift: accidents cause evolution</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a:buChar char="•"/>
              <a:defRPr/>
            </a:pPr>
            <a:r>
              <a:rPr lang="en-US" dirty="0" smtClean="0"/>
              <a:t>Can loose entire alleles </a:t>
            </a:r>
          </a:p>
          <a:p>
            <a:pPr eaLnBrk="1" fontAlgn="auto" hangingPunct="1">
              <a:spcAft>
                <a:spcPts val="0"/>
              </a:spcAft>
              <a:buNone/>
              <a:defRPr/>
            </a:pPr>
            <a:r>
              <a:rPr lang="en-US" dirty="0" smtClean="0"/>
              <a:t>			</a:t>
            </a:r>
            <a:r>
              <a:rPr lang="en-US" i="1" dirty="0" smtClean="0">
                <a:solidFill>
                  <a:srgbClr val="FF0000"/>
                </a:solidFill>
              </a:rPr>
              <a:t>(less genetic diversity in population)</a:t>
            </a:r>
          </a:p>
          <a:p>
            <a:pPr eaLnBrk="1" fontAlgn="auto" hangingPunct="1">
              <a:spcAft>
                <a:spcPts val="0"/>
              </a:spcAft>
              <a:buNone/>
              <a:defRPr/>
            </a:pPr>
            <a:r>
              <a:rPr lang="en-US" dirty="0" smtClean="0"/>
              <a:t> </a:t>
            </a:r>
          </a:p>
          <a:p>
            <a:pPr eaLnBrk="1" fontAlgn="auto" hangingPunct="1">
              <a:spcAft>
                <a:spcPts val="0"/>
              </a:spcAft>
              <a:buFont typeface="Arial"/>
              <a:buChar char="•"/>
              <a:defRPr/>
            </a:pPr>
            <a:r>
              <a:rPr lang="en-US" dirty="0" smtClean="0"/>
              <a:t>more likely in small population</a:t>
            </a:r>
          </a:p>
          <a:p>
            <a:pPr eaLnBrk="1" fontAlgn="auto" hangingPunct="1">
              <a:spcAft>
                <a:spcPts val="0"/>
              </a:spcAft>
              <a:buNone/>
              <a:defRPr/>
            </a:pPr>
            <a:r>
              <a:rPr lang="en-US" dirty="0" smtClean="0"/>
              <a:t>			easier to cause big changes in population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 y="579438"/>
            <a:ext cx="8534400" cy="503238"/>
          </a:xfrm>
        </p:spPr>
        <p:txBody>
          <a:bodyPr/>
          <a:lstStyle/>
          <a:p>
            <a:pPr eaLnBrk="1" hangingPunct="1"/>
            <a:r>
              <a:rPr lang="en-US" i="1" dirty="0" smtClean="0"/>
              <a:t>Genetic Drift: The </a:t>
            </a:r>
            <a:r>
              <a:rPr lang="en-US" i="1" dirty="0" smtClean="0">
                <a:solidFill>
                  <a:srgbClr val="FF0000"/>
                </a:solidFill>
              </a:rPr>
              <a:t>Bottleneck</a:t>
            </a:r>
            <a:r>
              <a:rPr lang="en-US" i="1" dirty="0" smtClean="0"/>
              <a:t> Effect</a:t>
            </a:r>
          </a:p>
        </p:txBody>
      </p:sp>
      <p:sp>
        <p:nvSpPr>
          <p:cNvPr id="39939" name="Rectangle 3"/>
          <p:cNvSpPr>
            <a:spLocks noGrp="1" noChangeArrowheads="1"/>
          </p:cNvSpPr>
          <p:nvPr>
            <p:ph type="body" idx="1"/>
          </p:nvPr>
        </p:nvSpPr>
        <p:spPr>
          <a:xfrm>
            <a:off x="204788" y="1174750"/>
            <a:ext cx="8534400" cy="3981450"/>
          </a:xfrm>
        </p:spPr>
        <p:txBody>
          <a:bodyPr/>
          <a:lstStyle/>
          <a:p>
            <a:pPr eaLnBrk="1" hangingPunct="1"/>
            <a:r>
              <a:rPr lang="en-US" sz="3000" dirty="0" smtClean="0"/>
              <a:t>Very big population </a:t>
            </a:r>
            <a:r>
              <a:rPr lang="en-US" sz="3000" dirty="0" smtClean="0">
                <a:sym typeface="Wingdings" pitchFamily="2" charset="2"/>
              </a:rPr>
              <a:t> very small, VERY QUICKLY and </a:t>
            </a:r>
            <a:r>
              <a:rPr lang="en-US" sz="3000" dirty="0" smtClean="0"/>
              <a:t>IN THE ORIGINAL PLACE </a:t>
            </a:r>
            <a:r>
              <a:rPr lang="en-US" sz="3000" b="1" dirty="0" smtClean="0">
                <a:solidFill>
                  <a:srgbClr val="FF0000"/>
                </a:solidFill>
              </a:rPr>
              <a:t>bottleneck effect </a:t>
            </a:r>
          </a:p>
          <a:p>
            <a:pPr eaLnBrk="1" hangingPunct="1"/>
            <a:r>
              <a:rPr lang="en-US" sz="3000" dirty="0" smtClean="0"/>
              <a:t>Survivors usually have different % of alleles</a:t>
            </a:r>
            <a:endParaRPr lang="en-US" sz="3000" dirty="0" smtClean="0">
              <a:solidFill>
                <a:srgbClr val="FF0000"/>
              </a:solidFill>
            </a:endParaRPr>
          </a:p>
          <a:p>
            <a:pPr eaLnBrk="1" hangingPunct="1"/>
            <a:r>
              <a:rPr lang="en-US" sz="3000" dirty="0" smtClean="0"/>
              <a:t>If the population remains small, it may be further affected by genetic drift</a:t>
            </a:r>
          </a:p>
          <a:p>
            <a:pPr eaLnBrk="1" hangingPunct="1"/>
            <a:r>
              <a:rPr lang="en-US" sz="3000" dirty="0" smtClean="0"/>
              <a:t>Small population = inbreeding</a:t>
            </a:r>
          </a:p>
        </p:txBody>
      </p:sp>
      <p:pic>
        <p:nvPicPr>
          <p:cNvPr id="150530" name="Picture 2"/>
          <p:cNvPicPr>
            <a:picLocks noChangeAspect="1" noChangeArrowheads="1"/>
          </p:cNvPicPr>
          <p:nvPr/>
        </p:nvPicPr>
        <p:blipFill>
          <a:blip r:embed="rId3"/>
          <a:srcRect l="39375" t="35250" r="25000" b="26000"/>
          <a:stretch>
            <a:fillRect/>
          </a:stretch>
        </p:blipFill>
        <p:spPr bwMode="auto">
          <a:xfrm>
            <a:off x="4895850" y="4289341"/>
            <a:ext cx="3390900" cy="2305217"/>
          </a:xfrm>
          <a:prstGeom prst="rect">
            <a:avLst/>
          </a:prstGeom>
          <a:noFill/>
          <a:ln w="9525">
            <a:noFill/>
            <a:miter lim="800000"/>
            <a:headEnd/>
            <a:tailEnd/>
          </a:ln>
        </p:spPr>
      </p:pic>
      <p:pic>
        <p:nvPicPr>
          <p:cNvPr id="5" name="Picture 12" descr="http://www.zapiro.com/Caricatures/Charles-050225so.jpg"/>
          <p:cNvPicPr>
            <a:picLocks noChangeAspect="1" noChangeArrowheads="1"/>
          </p:cNvPicPr>
          <p:nvPr/>
        </p:nvPicPr>
        <p:blipFill>
          <a:blip r:embed="rId4"/>
          <a:srcRect r="10473"/>
          <a:stretch>
            <a:fillRect/>
          </a:stretch>
        </p:blipFill>
        <p:spPr bwMode="auto">
          <a:xfrm>
            <a:off x="1619250" y="4495800"/>
            <a:ext cx="1981200" cy="19240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igure_01_10"/>
          <p:cNvPicPr>
            <a:picLocks noChangeAspect="1" noChangeArrowheads="1"/>
          </p:cNvPicPr>
          <p:nvPr/>
        </p:nvPicPr>
        <p:blipFill>
          <a:blip r:embed="rId3"/>
          <a:srcRect/>
          <a:stretch>
            <a:fillRect/>
          </a:stretch>
        </p:blipFill>
        <p:spPr bwMode="auto">
          <a:xfrm>
            <a:off x="673100" y="215900"/>
            <a:ext cx="7794625" cy="643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204788" y="1174750"/>
            <a:ext cx="8534400" cy="1555750"/>
          </a:xfrm>
        </p:spPr>
        <p:txBody>
          <a:bodyPr/>
          <a:lstStyle/>
          <a:p>
            <a:pPr eaLnBrk="1" hangingPunct="1"/>
            <a:r>
              <a:rPr lang="en-US" sz="3000" smtClean="0"/>
              <a:t>Understanding the bottleneck effect can increase understanding of how human activity affects other species</a:t>
            </a:r>
          </a:p>
        </p:txBody>
      </p:sp>
      <p:pic>
        <p:nvPicPr>
          <p:cNvPr id="41987" name="Picture 6" descr="http://static.businessinsider.com/image/505b85f569bedd1266000004/image.jpg"/>
          <p:cNvPicPr>
            <a:picLocks noChangeAspect="1" noChangeArrowheads="1"/>
          </p:cNvPicPr>
          <p:nvPr/>
        </p:nvPicPr>
        <p:blipFill>
          <a:blip r:embed="rId3"/>
          <a:srcRect/>
          <a:stretch>
            <a:fillRect/>
          </a:stretch>
        </p:blipFill>
        <p:spPr bwMode="auto">
          <a:xfrm>
            <a:off x="2971800" y="4114800"/>
            <a:ext cx="3124200" cy="2343150"/>
          </a:xfrm>
          <a:prstGeom prst="rect">
            <a:avLst/>
          </a:prstGeom>
          <a:noFill/>
          <a:ln w="9525">
            <a:noFill/>
            <a:miter lim="800000"/>
            <a:headEnd/>
            <a:tailEnd/>
          </a:ln>
        </p:spPr>
      </p:pic>
      <p:pic>
        <p:nvPicPr>
          <p:cNvPr id="41988" name="Picture 8" descr="http://images4.fanpop.com/image/photos/19000000/King-cheetahs-king-cheetah-19032153-1200-861.jpg"/>
          <p:cNvPicPr>
            <a:picLocks noChangeAspect="1" noChangeArrowheads="1"/>
          </p:cNvPicPr>
          <p:nvPr/>
        </p:nvPicPr>
        <p:blipFill>
          <a:blip r:embed="rId4"/>
          <a:srcRect/>
          <a:stretch>
            <a:fillRect/>
          </a:stretch>
        </p:blipFill>
        <p:spPr bwMode="auto">
          <a:xfrm>
            <a:off x="5562600" y="2362200"/>
            <a:ext cx="2867025" cy="2057400"/>
          </a:xfrm>
          <a:prstGeom prst="rect">
            <a:avLst/>
          </a:prstGeom>
          <a:noFill/>
          <a:ln w="9525">
            <a:noFill/>
            <a:miter lim="800000"/>
            <a:headEnd/>
            <a:tailEnd/>
          </a:ln>
        </p:spPr>
      </p:pic>
      <p:pic>
        <p:nvPicPr>
          <p:cNvPr id="41989" name="Picture 10" descr="https://www.defenders.org/sites/default/files/styles/large/public/cheetah-cindi-maudlin-dpc.jpg"/>
          <p:cNvPicPr>
            <a:picLocks noChangeAspect="1" noChangeArrowheads="1"/>
          </p:cNvPicPr>
          <p:nvPr/>
        </p:nvPicPr>
        <p:blipFill>
          <a:blip r:embed="rId5"/>
          <a:srcRect t="8328"/>
          <a:stretch>
            <a:fillRect/>
          </a:stretch>
        </p:blipFill>
        <p:spPr bwMode="auto">
          <a:xfrm>
            <a:off x="304800" y="2667000"/>
            <a:ext cx="3352800" cy="1677988"/>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04788" y="327819"/>
            <a:ext cx="8534400" cy="503238"/>
          </a:xfrm>
        </p:spPr>
        <p:txBody>
          <a:bodyPr/>
          <a:lstStyle/>
          <a:p>
            <a:pPr eaLnBrk="1" hangingPunct="1"/>
            <a:r>
              <a:rPr lang="en-US" i="1" dirty="0" smtClean="0"/>
              <a:t>Genetic Drift: The Founder’s Effect</a:t>
            </a:r>
          </a:p>
        </p:txBody>
      </p:sp>
      <p:sp>
        <p:nvSpPr>
          <p:cNvPr id="38915" name="Rectangle 3"/>
          <p:cNvSpPr>
            <a:spLocks noGrp="1" noChangeArrowheads="1"/>
          </p:cNvSpPr>
          <p:nvPr>
            <p:ph type="body" idx="1"/>
          </p:nvPr>
        </p:nvSpPr>
        <p:spPr>
          <a:xfrm>
            <a:off x="204788" y="831057"/>
            <a:ext cx="8534400" cy="3225800"/>
          </a:xfrm>
        </p:spPr>
        <p:txBody>
          <a:bodyPr/>
          <a:lstStyle/>
          <a:p>
            <a:pPr eaLnBrk="1" hangingPunct="1"/>
            <a:r>
              <a:rPr lang="en-US" sz="3000" b="1" dirty="0" smtClean="0">
                <a:solidFill>
                  <a:srgbClr val="FF0000"/>
                </a:solidFill>
              </a:rPr>
              <a:t>founder effect</a:t>
            </a:r>
            <a:r>
              <a:rPr lang="en-US" sz="3000" dirty="0" smtClean="0"/>
              <a:t>: a few individuals become isolated from a larger population</a:t>
            </a:r>
          </a:p>
          <a:p>
            <a:pPr eaLnBrk="1" hangingPunct="1"/>
            <a:r>
              <a:rPr lang="en-US" sz="3000" dirty="0" smtClean="0"/>
              <a:t>Allele </a:t>
            </a:r>
            <a:r>
              <a:rPr lang="en-US" sz="3000" dirty="0" smtClean="0">
                <a:solidFill>
                  <a:srgbClr val="FF0000"/>
                </a:solidFill>
              </a:rPr>
              <a:t>frequencies</a:t>
            </a:r>
            <a:r>
              <a:rPr lang="en-US" sz="3000" dirty="0" smtClean="0"/>
              <a:t> in new founding population are different from original big population</a:t>
            </a:r>
          </a:p>
        </p:txBody>
      </p:sp>
      <p:pic>
        <p:nvPicPr>
          <p:cNvPr id="157698" name="Picture 2" descr="File:Branta sandvicensis -Kilauea Point National Wildlife Refuge, Hawaii, USA-8.jpg"/>
          <p:cNvPicPr>
            <a:picLocks noChangeAspect="1" noChangeArrowheads="1"/>
          </p:cNvPicPr>
          <p:nvPr/>
        </p:nvPicPr>
        <p:blipFill>
          <a:blip r:embed="rId3"/>
          <a:srcRect/>
          <a:stretch>
            <a:fillRect/>
          </a:stretch>
        </p:blipFill>
        <p:spPr bwMode="auto">
          <a:xfrm>
            <a:off x="204788" y="2860674"/>
            <a:ext cx="2683670" cy="3578226"/>
          </a:xfrm>
          <a:prstGeom prst="rect">
            <a:avLst/>
          </a:prstGeom>
          <a:noFill/>
        </p:spPr>
      </p:pic>
      <p:pic>
        <p:nvPicPr>
          <p:cNvPr id="157700" name="Picture 4" descr="http://www.mitchinson.net/photoalbum/Birds/slides/canada%20goose.jpg"/>
          <p:cNvPicPr>
            <a:picLocks noChangeAspect="1" noChangeArrowheads="1"/>
          </p:cNvPicPr>
          <p:nvPr/>
        </p:nvPicPr>
        <p:blipFill>
          <a:blip r:embed="rId4"/>
          <a:srcRect l="10347" r="18819"/>
          <a:stretch>
            <a:fillRect/>
          </a:stretch>
        </p:blipFill>
        <p:spPr bwMode="auto">
          <a:xfrm>
            <a:off x="5359753" y="2860674"/>
            <a:ext cx="3379435" cy="3578226"/>
          </a:xfrm>
          <a:prstGeom prst="rect">
            <a:avLst/>
          </a:prstGeom>
          <a:noFill/>
        </p:spPr>
      </p:pic>
      <p:pic>
        <p:nvPicPr>
          <p:cNvPr id="157704" name="Picture 8" descr="http://upload.wikimedia.org/wikipedia/commons/b/b5/Branta_sandvicensis_-Kilauea_Point_National_Wildlife_Refuge%2C_Hawaii%2C_USA-8.jpg"/>
          <p:cNvPicPr>
            <a:picLocks noChangeAspect="1" noChangeArrowheads="1"/>
          </p:cNvPicPr>
          <p:nvPr/>
        </p:nvPicPr>
        <p:blipFill>
          <a:blip r:embed="rId5"/>
          <a:srcRect l="39632" t="82461" r="19743" b="-5898"/>
          <a:stretch>
            <a:fillRect/>
          </a:stretch>
        </p:blipFill>
        <p:spPr bwMode="auto">
          <a:xfrm>
            <a:off x="3105109" y="3189686"/>
            <a:ext cx="2254644" cy="1734342"/>
          </a:xfrm>
          <a:prstGeom prst="rect">
            <a:avLst/>
          </a:prstGeom>
          <a:noFill/>
        </p:spPr>
      </p:pic>
      <p:pic>
        <p:nvPicPr>
          <p:cNvPr id="157706" name="Picture 10" descr="http://www.mitchinson.net/photoalbum/Birds/slides/canada%20goose.jpg"/>
          <p:cNvPicPr>
            <a:picLocks noChangeAspect="1" noChangeArrowheads="1"/>
          </p:cNvPicPr>
          <p:nvPr/>
        </p:nvPicPr>
        <p:blipFill>
          <a:blip r:embed="rId4"/>
          <a:srcRect l="30824" t="88553" r="52154"/>
          <a:stretch>
            <a:fillRect/>
          </a:stretch>
        </p:blipFill>
        <p:spPr bwMode="auto">
          <a:xfrm>
            <a:off x="3105109" y="4924027"/>
            <a:ext cx="2146522" cy="1082635"/>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Evolution explains lots of stuff</a:t>
            </a:r>
            <a:endParaRPr lang="en-US" dirty="0"/>
          </a:p>
        </p:txBody>
      </p:sp>
      <p:sp>
        <p:nvSpPr>
          <p:cNvPr id="37890" name="Content Placeholder 2"/>
          <p:cNvSpPr>
            <a:spLocks noGrp="1"/>
          </p:cNvSpPr>
          <p:nvPr>
            <p:ph idx="1"/>
          </p:nvPr>
        </p:nvSpPr>
        <p:spPr/>
        <p:txBody>
          <a:bodyPr/>
          <a:lstStyle/>
          <a:p>
            <a:pPr eaLnBrk="1" hangingPunct="1"/>
            <a:r>
              <a:rPr lang="en-US" dirty="0" smtClean="0"/>
              <a:t>How new species are formed</a:t>
            </a:r>
          </a:p>
          <a:p>
            <a:pPr eaLnBrk="1" hangingPunct="1"/>
            <a:r>
              <a:rPr lang="en-US" dirty="0" smtClean="0"/>
              <a:t>Why very different organisms have same trait</a:t>
            </a:r>
          </a:p>
          <a:p>
            <a:pPr eaLnBrk="1" hangingPunct="1">
              <a:buNone/>
            </a:pPr>
            <a:r>
              <a:rPr lang="en-US" dirty="0" smtClean="0"/>
              <a:t>				because of ancestors  = “homologous”</a:t>
            </a:r>
          </a:p>
          <a:p>
            <a:pPr eaLnBrk="1" hangingPunct="1">
              <a:buNone/>
            </a:pPr>
            <a:r>
              <a:rPr lang="en-US" dirty="0" smtClean="0"/>
              <a:t>				unrelated = “convergent”</a:t>
            </a:r>
          </a:p>
          <a:p>
            <a:pPr eaLnBrk="1" hangingPunct="1"/>
            <a:r>
              <a:rPr lang="en-US" dirty="0" smtClean="0"/>
              <a:t>Why structures still exist when their function is reduced or eliminated.  </a:t>
            </a:r>
            <a:r>
              <a:rPr lang="en-US" i="1" dirty="0" smtClean="0">
                <a:solidFill>
                  <a:srgbClr val="FF0000"/>
                </a:solidFill>
              </a:rPr>
              <a:t>(vestigial)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249238" y="-242455"/>
            <a:ext cx="9642476" cy="1600200"/>
          </a:xfrm>
        </p:spPr>
        <p:txBody>
          <a:bodyPr/>
          <a:lstStyle/>
          <a:p>
            <a:pPr eaLnBrk="1" hangingPunct="1"/>
            <a:r>
              <a:rPr lang="en-US" dirty="0" smtClean="0"/>
              <a:t>How new species are formed</a:t>
            </a:r>
          </a:p>
        </p:txBody>
      </p:sp>
      <p:sp>
        <p:nvSpPr>
          <p:cNvPr id="44034" name="Content Placeholder 2"/>
          <p:cNvSpPr>
            <a:spLocks noGrp="1"/>
          </p:cNvSpPr>
          <p:nvPr>
            <p:ph idx="1"/>
          </p:nvPr>
        </p:nvSpPr>
        <p:spPr>
          <a:xfrm>
            <a:off x="457200" y="1080655"/>
            <a:ext cx="8229600" cy="4525963"/>
          </a:xfrm>
        </p:spPr>
        <p:txBody>
          <a:bodyPr/>
          <a:lstStyle/>
          <a:p>
            <a:pPr eaLnBrk="1" hangingPunct="1">
              <a:lnSpc>
                <a:spcPct val="90000"/>
              </a:lnSpc>
              <a:buNone/>
            </a:pPr>
            <a:r>
              <a:rPr lang="en-US" b="1" dirty="0" smtClean="0"/>
              <a:t>Speciation:</a:t>
            </a:r>
            <a:r>
              <a:rPr lang="en-US" dirty="0" smtClean="0"/>
              <a:t> one species becomes two</a:t>
            </a:r>
          </a:p>
          <a:p>
            <a:pPr eaLnBrk="1" hangingPunct="1">
              <a:lnSpc>
                <a:spcPct val="90000"/>
              </a:lnSpc>
              <a:buNone/>
            </a:pPr>
            <a:r>
              <a:rPr lang="en-US" dirty="0" smtClean="0"/>
              <a:t>			why there’s so much “diversity” </a:t>
            </a:r>
            <a:r>
              <a:rPr lang="en-US" sz="2400" b="1" i="1" dirty="0" smtClean="0">
                <a:solidFill>
                  <a:srgbClr val="FF0000"/>
                </a:solidFill>
              </a:rPr>
              <a:t>(# of species)</a:t>
            </a:r>
          </a:p>
          <a:p>
            <a:pPr eaLnBrk="1" hangingPunct="1">
              <a:lnSpc>
                <a:spcPct val="90000"/>
              </a:lnSpc>
              <a:buNone/>
            </a:pPr>
            <a:r>
              <a:rPr lang="en-US" dirty="0" smtClean="0"/>
              <a:t>			</a:t>
            </a:r>
          </a:p>
          <a:p>
            <a:pPr eaLnBrk="1" hangingPunct="1">
              <a:lnSpc>
                <a:spcPct val="90000"/>
              </a:lnSpc>
              <a:buNone/>
            </a:pPr>
            <a:r>
              <a:rPr lang="en-US" dirty="0" smtClean="0"/>
              <a:t>“sym”(same) + “</a:t>
            </a:r>
            <a:r>
              <a:rPr lang="en-US" dirty="0" err="1" smtClean="0"/>
              <a:t>patric</a:t>
            </a:r>
            <a:r>
              <a:rPr lang="en-US" dirty="0" smtClean="0"/>
              <a:t>”(place)</a:t>
            </a:r>
          </a:p>
          <a:p>
            <a:pPr eaLnBrk="1" hangingPunct="1">
              <a:lnSpc>
                <a:spcPct val="90000"/>
              </a:lnSpc>
              <a:buNone/>
            </a:pPr>
            <a:r>
              <a:rPr lang="en-US" dirty="0" smtClean="0"/>
              <a:t>		Sympatric speciation=happens in same place</a:t>
            </a:r>
          </a:p>
          <a:p>
            <a:pPr eaLnBrk="1" hangingPunct="1">
              <a:lnSpc>
                <a:spcPct val="90000"/>
              </a:lnSpc>
              <a:buNone/>
            </a:pPr>
            <a:r>
              <a:rPr lang="en-US" dirty="0" smtClean="0"/>
              <a:t>“</a:t>
            </a:r>
            <a:r>
              <a:rPr lang="en-US" dirty="0" err="1" smtClean="0"/>
              <a:t>allo</a:t>
            </a:r>
            <a:r>
              <a:rPr lang="en-US" dirty="0" smtClean="0"/>
              <a:t>”(other) + “</a:t>
            </a:r>
            <a:r>
              <a:rPr lang="en-US" dirty="0" err="1" smtClean="0"/>
              <a:t>patric</a:t>
            </a:r>
            <a:r>
              <a:rPr lang="en-US" dirty="0" smtClean="0"/>
              <a:t>”(place)</a:t>
            </a:r>
          </a:p>
          <a:p>
            <a:pPr eaLnBrk="1" hangingPunct="1">
              <a:lnSpc>
                <a:spcPct val="90000"/>
              </a:lnSpc>
              <a:buNone/>
            </a:pPr>
            <a:r>
              <a:rPr lang="en-US" dirty="0" smtClean="0"/>
              <a:t>	</a:t>
            </a:r>
            <a:r>
              <a:rPr lang="en-US" dirty="0" err="1" smtClean="0"/>
              <a:t>Allopatric</a:t>
            </a:r>
            <a:r>
              <a:rPr lang="en-US" dirty="0" smtClean="0"/>
              <a:t> speciation=happens when populations are separated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249238" y="-242455"/>
            <a:ext cx="9642476" cy="1600200"/>
          </a:xfrm>
        </p:spPr>
        <p:txBody>
          <a:bodyPr/>
          <a:lstStyle/>
          <a:p>
            <a:pPr eaLnBrk="1" hangingPunct="1"/>
            <a:r>
              <a:rPr lang="en-US" dirty="0" err="1" smtClean="0"/>
              <a:t>Allopatric</a:t>
            </a:r>
            <a:r>
              <a:rPr lang="en-US" dirty="0" smtClean="0"/>
              <a:t> Speciation</a:t>
            </a:r>
          </a:p>
        </p:txBody>
      </p:sp>
      <p:sp>
        <p:nvSpPr>
          <p:cNvPr id="44034" name="Content Placeholder 2"/>
          <p:cNvSpPr>
            <a:spLocks noGrp="1"/>
          </p:cNvSpPr>
          <p:nvPr>
            <p:ph idx="1"/>
          </p:nvPr>
        </p:nvSpPr>
        <p:spPr>
          <a:xfrm>
            <a:off x="457200" y="1080655"/>
            <a:ext cx="8229600" cy="4525963"/>
          </a:xfrm>
        </p:spPr>
        <p:txBody>
          <a:bodyPr/>
          <a:lstStyle/>
          <a:p>
            <a:pPr eaLnBrk="1" hangingPunct="1">
              <a:lnSpc>
                <a:spcPct val="90000"/>
              </a:lnSpc>
              <a:buNone/>
            </a:pPr>
            <a:r>
              <a:rPr lang="en-US" dirty="0" smtClean="0"/>
              <a:t>Populations become geographically separated</a:t>
            </a:r>
          </a:p>
          <a:p>
            <a:pPr eaLnBrk="1" hangingPunct="1">
              <a:lnSpc>
                <a:spcPct val="90000"/>
              </a:lnSpc>
              <a:buNone/>
            </a:pPr>
            <a:endParaRPr lang="en-US" dirty="0" smtClean="0"/>
          </a:p>
          <a:p>
            <a:pPr eaLnBrk="1" hangingPunct="1">
              <a:lnSpc>
                <a:spcPct val="90000"/>
              </a:lnSpc>
              <a:buNone/>
            </a:pPr>
            <a:r>
              <a:rPr lang="en-US" dirty="0" smtClean="0"/>
              <a:t>Over time the separated populations may accumulate so many genetic changes that they are no longer able (or willing) to reproduce with each other</a:t>
            </a:r>
          </a:p>
          <a:p>
            <a:pPr eaLnBrk="1" hangingPunct="1">
              <a:lnSpc>
                <a:spcPct val="90000"/>
              </a:lnSpc>
            </a:pPr>
            <a:endParaRPr lang="en-US" dirty="0" smtClean="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figure_19_10"/>
          <p:cNvPicPr>
            <a:picLocks noChangeAspect="1" noChangeArrowheads="1"/>
          </p:cNvPicPr>
          <p:nvPr/>
        </p:nvPicPr>
        <p:blipFill>
          <a:blip r:embed="rId3"/>
          <a:srcRect/>
          <a:stretch>
            <a:fillRect/>
          </a:stretch>
        </p:blipFill>
        <p:spPr bwMode="auto">
          <a:xfrm>
            <a:off x="330200" y="215900"/>
            <a:ext cx="8501063" cy="643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Same features: common ancestor</a:t>
            </a:r>
            <a:endParaRPr lang="en-US" dirty="0"/>
          </a:p>
        </p:txBody>
      </p:sp>
      <p:sp>
        <p:nvSpPr>
          <p:cNvPr id="3" name="Content Placeholder 2"/>
          <p:cNvSpPr>
            <a:spLocks noGrp="1"/>
          </p:cNvSpPr>
          <p:nvPr>
            <p:ph idx="1"/>
          </p:nvPr>
        </p:nvSpPr>
        <p:spPr>
          <a:xfrm>
            <a:off x="457200" y="1198179"/>
            <a:ext cx="8229600" cy="5218387"/>
          </a:xfrm>
        </p:spPr>
        <p:txBody>
          <a:bodyPr>
            <a:normAutofit/>
          </a:bodyPr>
          <a:lstStyle/>
          <a:p>
            <a:pPr eaLnBrk="1" hangingPunct="1">
              <a:lnSpc>
                <a:spcPct val="90000"/>
              </a:lnSpc>
            </a:pPr>
            <a:r>
              <a:rPr lang="en-US" b="1" dirty="0" smtClean="0">
                <a:solidFill>
                  <a:srgbClr val="FF0000"/>
                </a:solidFill>
              </a:rPr>
              <a:t>Homologous features</a:t>
            </a:r>
            <a:r>
              <a:rPr lang="en-US" b="1" dirty="0" smtClean="0"/>
              <a:t>: </a:t>
            </a:r>
            <a:r>
              <a:rPr lang="en-US" dirty="0" smtClean="0"/>
              <a:t>shared by organisms related by common descent</a:t>
            </a:r>
          </a:p>
          <a:p>
            <a:pPr eaLnBrk="1" hangingPunct="1">
              <a:lnSpc>
                <a:spcPct val="90000"/>
              </a:lnSpc>
            </a:pPr>
            <a:endParaRPr lang="en-US" dirty="0" smtClean="0"/>
          </a:p>
          <a:p>
            <a:pPr eaLnBrk="1" hangingPunct="1">
              <a:lnSpc>
                <a:spcPct val="90000"/>
              </a:lnSpc>
            </a:pPr>
            <a:endParaRPr lang="en-US" dirty="0" smtClean="0"/>
          </a:p>
          <a:p>
            <a:pPr eaLnBrk="1" hangingPunct="1">
              <a:lnSpc>
                <a:spcPct val="90000"/>
              </a:lnSpc>
              <a:buNone/>
            </a:pPr>
            <a:r>
              <a:rPr lang="en-US" dirty="0" smtClean="0"/>
              <a:t>	All mammals have </a:t>
            </a:r>
          </a:p>
          <a:p>
            <a:pPr eaLnBrk="1" hangingPunct="1">
              <a:lnSpc>
                <a:spcPct val="90000"/>
              </a:lnSpc>
              <a:buNone/>
            </a:pPr>
            <a:r>
              <a:rPr lang="en-US" dirty="0" smtClean="0"/>
              <a:t>	similar limb skeleton</a:t>
            </a:r>
          </a:p>
        </p:txBody>
      </p:sp>
      <p:pic>
        <p:nvPicPr>
          <p:cNvPr id="4" name="Picture 2" descr="figure_17_06"/>
          <p:cNvPicPr>
            <a:picLocks noChangeAspect="1" noChangeArrowheads="1"/>
          </p:cNvPicPr>
          <p:nvPr/>
        </p:nvPicPr>
        <p:blipFill>
          <a:blip r:embed="rId2"/>
          <a:srcRect t="5464" b="8552"/>
          <a:stretch>
            <a:fillRect/>
          </a:stretch>
        </p:blipFill>
        <p:spPr bwMode="auto">
          <a:xfrm>
            <a:off x="4942623" y="2022272"/>
            <a:ext cx="3523460" cy="4394294"/>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Why organisms have same features</a:t>
            </a:r>
            <a:endParaRPr lang="en-US" dirty="0"/>
          </a:p>
        </p:txBody>
      </p:sp>
      <p:sp>
        <p:nvSpPr>
          <p:cNvPr id="41986" name="Content Placeholder 2"/>
          <p:cNvSpPr>
            <a:spLocks noGrp="1"/>
          </p:cNvSpPr>
          <p:nvPr>
            <p:ph idx="1"/>
          </p:nvPr>
        </p:nvSpPr>
        <p:spPr>
          <a:xfrm>
            <a:off x="457200" y="1198179"/>
            <a:ext cx="8229600" cy="5312980"/>
          </a:xfrm>
        </p:spPr>
        <p:txBody>
          <a:bodyPr/>
          <a:lstStyle/>
          <a:p>
            <a:pPr eaLnBrk="1" hangingPunct="1">
              <a:buNone/>
            </a:pPr>
            <a:r>
              <a:rPr lang="en-US" b="1" dirty="0" smtClean="0"/>
              <a:t>Converge: </a:t>
            </a:r>
            <a:r>
              <a:rPr lang="en-US" dirty="0" smtClean="0"/>
              <a:t>to come together</a:t>
            </a:r>
          </a:p>
          <a:p>
            <a:pPr eaLnBrk="1" hangingPunct="1">
              <a:buNone/>
            </a:pPr>
            <a:endParaRPr lang="en-US" sz="2000" dirty="0" smtClean="0"/>
          </a:p>
          <a:p>
            <a:pPr eaLnBrk="1" hangingPunct="1">
              <a:buNone/>
            </a:pPr>
            <a:r>
              <a:rPr lang="en-US" b="1" dirty="0" smtClean="0"/>
              <a:t>Convergent Evolution</a:t>
            </a:r>
            <a:r>
              <a:rPr lang="en-US" dirty="0" smtClean="0"/>
              <a:t>:   when</a:t>
            </a:r>
          </a:p>
          <a:p>
            <a:pPr eaLnBrk="1" hangingPunct="1">
              <a:buNone/>
            </a:pPr>
            <a:r>
              <a:rPr lang="en-US" dirty="0" smtClean="0"/>
              <a:t>natural selection causes organisms</a:t>
            </a:r>
          </a:p>
          <a:p>
            <a:pPr eaLnBrk="1" hangingPunct="1">
              <a:buNone/>
            </a:pPr>
            <a:r>
              <a:rPr lang="en-US" dirty="0" smtClean="0"/>
              <a:t>to have similar adaptations</a:t>
            </a:r>
          </a:p>
          <a:p>
            <a:pPr eaLnBrk="1" hangingPunct="1"/>
            <a:endParaRPr lang="en-US" sz="2000" b="1" dirty="0" smtClean="0"/>
          </a:p>
          <a:p>
            <a:pPr eaLnBrk="1" hangingPunct="1">
              <a:buNone/>
            </a:pPr>
            <a:r>
              <a:rPr lang="en-US" dirty="0" smtClean="0"/>
              <a:t>Similar lifestyles </a:t>
            </a:r>
            <a:r>
              <a:rPr lang="en-US" dirty="0" smtClean="0">
                <a:sym typeface="Wingdings" pitchFamily="2" charset="2"/>
              </a:rPr>
              <a:t> similar adaptations</a:t>
            </a:r>
            <a:endParaRPr lang="en-US" dirty="0" smtClean="0"/>
          </a:p>
          <a:p>
            <a:pPr eaLnBrk="1" hangingPunct="1"/>
            <a:endParaRPr lang="en-US" sz="2000" b="1" dirty="0" smtClean="0"/>
          </a:p>
          <a:p>
            <a:pPr eaLnBrk="1" hangingPunct="1">
              <a:buNone/>
            </a:pPr>
            <a:r>
              <a:rPr lang="en-US" b="1" dirty="0" smtClean="0">
                <a:solidFill>
                  <a:srgbClr val="FF0000"/>
                </a:solidFill>
              </a:rPr>
              <a:t>Analogous features</a:t>
            </a:r>
            <a:r>
              <a:rPr lang="en-US" dirty="0" smtClean="0"/>
              <a:t>:   similar features NOT due to a common ancestor</a:t>
            </a:r>
          </a:p>
          <a:p>
            <a:pPr eaLnBrk="1" hangingPunct="1"/>
            <a:endParaRPr lang="en-US" b="1" dirty="0" smtClean="0"/>
          </a:p>
          <a:p>
            <a:pPr eaLnBrk="1" hangingPunct="1"/>
            <a:endParaRPr lang="en-US" b="1" dirty="0" smtClean="0"/>
          </a:p>
          <a:p>
            <a:pPr eaLnBrk="1" hangingPunct="1"/>
            <a:endParaRPr lang="en-US" b="1" dirty="0" smtClean="0"/>
          </a:p>
        </p:txBody>
      </p:sp>
      <p:pic>
        <p:nvPicPr>
          <p:cNvPr id="60418" name="Picture 2" descr="http://upload.wikimedia.org/wikipedia/commons/thumb/d/df/The_Fabs.JPG/220px-The_Fabs.JPG"/>
          <p:cNvPicPr>
            <a:picLocks noChangeAspect="1" noChangeArrowheads="1"/>
          </p:cNvPicPr>
          <p:nvPr/>
        </p:nvPicPr>
        <p:blipFill>
          <a:blip r:embed="rId2"/>
          <a:srcRect/>
          <a:stretch>
            <a:fillRect/>
          </a:stretch>
        </p:blipFill>
        <p:spPr bwMode="auto">
          <a:xfrm>
            <a:off x="6335658" y="1198179"/>
            <a:ext cx="2095500" cy="2095501"/>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figure_17_08"/>
          <p:cNvPicPr>
            <a:picLocks noChangeAspect="1" noChangeArrowheads="1"/>
          </p:cNvPicPr>
          <p:nvPr/>
        </p:nvPicPr>
        <p:blipFill>
          <a:blip r:embed="rId3"/>
          <a:srcRect l="65764" t="11343" r="4089" b="51422"/>
          <a:stretch>
            <a:fillRect/>
          </a:stretch>
        </p:blipFill>
        <p:spPr bwMode="auto">
          <a:xfrm>
            <a:off x="6148551" y="4256690"/>
            <a:ext cx="2412125" cy="2396359"/>
          </a:xfrm>
          <a:prstGeom prst="rect">
            <a:avLst/>
          </a:prstGeom>
          <a:noFill/>
          <a:ln w="9525">
            <a:noFill/>
            <a:miter lim="800000"/>
            <a:headEnd/>
            <a:tailEnd/>
          </a:ln>
          <a:effectLst/>
        </p:spPr>
      </p:pic>
      <p:pic>
        <p:nvPicPr>
          <p:cNvPr id="3" name="Picture 2" descr="figure_17_08"/>
          <p:cNvPicPr>
            <a:picLocks noChangeAspect="1" noChangeArrowheads="1"/>
          </p:cNvPicPr>
          <p:nvPr/>
        </p:nvPicPr>
        <p:blipFill>
          <a:blip r:embed="rId3"/>
          <a:srcRect l="23842" t="15018" r="39114" b="54362"/>
          <a:stretch>
            <a:fillRect/>
          </a:stretch>
        </p:blipFill>
        <p:spPr bwMode="auto">
          <a:xfrm>
            <a:off x="6047275" y="2506717"/>
            <a:ext cx="2513401" cy="1671145"/>
          </a:xfrm>
          <a:prstGeom prst="rect">
            <a:avLst/>
          </a:prstGeom>
          <a:noFill/>
          <a:ln w="9525">
            <a:noFill/>
            <a:miter lim="800000"/>
            <a:headEnd/>
            <a:tailEnd/>
          </a:ln>
          <a:effectLst/>
        </p:spPr>
      </p:pic>
      <p:pic>
        <p:nvPicPr>
          <p:cNvPr id="4" name="Picture 2" descr="figure_17_08"/>
          <p:cNvPicPr>
            <a:picLocks noChangeAspect="1" noChangeArrowheads="1"/>
          </p:cNvPicPr>
          <p:nvPr/>
        </p:nvPicPr>
        <p:blipFill>
          <a:blip r:embed="rId3"/>
          <a:srcRect t="18447" r="80542" b="51422"/>
          <a:stretch>
            <a:fillRect/>
          </a:stretch>
        </p:blipFill>
        <p:spPr bwMode="auto">
          <a:xfrm>
            <a:off x="7003831" y="567558"/>
            <a:ext cx="1556845" cy="1939159"/>
          </a:xfrm>
          <a:prstGeom prst="rect">
            <a:avLst/>
          </a:prstGeom>
          <a:noFill/>
          <a:ln w="9525">
            <a:noFill/>
            <a:miter lim="800000"/>
            <a:headEnd/>
            <a:tailEnd/>
          </a:ln>
          <a:effectLst/>
        </p:spPr>
      </p:pic>
      <p:sp>
        <p:nvSpPr>
          <p:cNvPr id="5" name="Rectangle 4"/>
          <p:cNvSpPr/>
          <p:nvPr/>
        </p:nvSpPr>
        <p:spPr>
          <a:xfrm>
            <a:off x="536028" y="1734207"/>
            <a:ext cx="5312979" cy="4678204"/>
          </a:xfrm>
          <a:prstGeom prst="rect">
            <a:avLst/>
          </a:prstGeom>
        </p:spPr>
        <p:txBody>
          <a:bodyPr wrap="square">
            <a:spAutoFit/>
          </a:bodyPr>
          <a:lstStyle/>
          <a:p>
            <a:r>
              <a:rPr lang="en-US" sz="2800" i="1" dirty="0" smtClean="0"/>
              <a:t>Euphorbia</a:t>
            </a:r>
            <a:r>
              <a:rPr lang="en-US" sz="2800" dirty="0" smtClean="0"/>
              <a:t> (spurge)</a:t>
            </a:r>
          </a:p>
          <a:p>
            <a:endParaRPr lang="en-US" sz="2800" dirty="0" smtClean="0"/>
          </a:p>
          <a:p>
            <a:endParaRPr lang="en-US" sz="2800" dirty="0" smtClean="0"/>
          </a:p>
          <a:p>
            <a:r>
              <a:rPr lang="en-US" sz="2800" i="1" dirty="0" err="1" smtClean="0"/>
              <a:t>Echinocereus</a:t>
            </a:r>
            <a:r>
              <a:rPr lang="en-US" sz="2800" dirty="0" smtClean="0"/>
              <a:t> [(cactus)</a:t>
            </a:r>
          </a:p>
          <a:p>
            <a:endParaRPr lang="en-US" sz="2800" dirty="0" smtClean="0"/>
          </a:p>
          <a:p>
            <a:endParaRPr lang="en-US" sz="2800" dirty="0" smtClean="0"/>
          </a:p>
          <a:p>
            <a:r>
              <a:rPr lang="en-US" sz="2800" i="1" dirty="0" err="1" smtClean="0"/>
              <a:t>Hoodia</a:t>
            </a:r>
            <a:r>
              <a:rPr lang="en-US" sz="2800" dirty="0" smtClean="0"/>
              <a:t>, (milkweed)</a:t>
            </a:r>
          </a:p>
          <a:p>
            <a:endParaRPr lang="en-US" sz="2800" dirty="0" smtClean="0"/>
          </a:p>
          <a:p>
            <a:r>
              <a:rPr lang="en-US" sz="2800" dirty="0" smtClean="0"/>
              <a:t>Fleshy stems, spines, reduced leaves</a:t>
            </a:r>
          </a:p>
          <a:p>
            <a:r>
              <a:rPr lang="en-US" dirty="0" smtClean="0"/>
              <a:t> </a:t>
            </a:r>
            <a:endParaRPr lang="en-US" dirty="0"/>
          </a:p>
        </p:txBody>
      </p:sp>
      <p:sp>
        <p:nvSpPr>
          <p:cNvPr id="6" name="Rectangle 5"/>
          <p:cNvSpPr/>
          <p:nvPr/>
        </p:nvSpPr>
        <p:spPr>
          <a:xfrm>
            <a:off x="536028" y="362607"/>
            <a:ext cx="5312979" cy="707886"/>
          </a:xfrm>
          <a:prstGeom prst="rect">
            <a:avLst/>
          </a:prstGeom>
        </p:spPr>
        <p:txBody>
          <a:bodyPr wrap="square">
            <a:spAutoFit/>
          </a:bodyPr>
          <a:lstStyle/>
          <a:p>
            <a:r>
              <a:rPr lang="en-US" sz="4000" dirty="0" smtClean="0"/>
              <a:t>Convergent Evolution</a:t>
            </a:r>
            <a:endParaRPr lang="en-US" sz="4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figure_17_08"/>
          <p:cNvPicPr>
            <a:picLocks noChangeAspect="1" noChangeArrowheads="1"/>
          </p:cNvPicPr>
          <p:nvPr/>
        </p:nvPicPr>
        <p:blipFill>
          <a:blip r:embed="rId3"/>
          <a:srcRect t="53478" b="5612"/>
          <a:stretch>
            <a:fillRect/>
          </a:stretch>
        </p:blipFill>
        <p:spPr bwMode="auto">
          <a:xfrm>
            <a:off x="571500" y="3657600"/>
            <a:ext cx="8001000" cy="2632841"/>
          </a:xfrm>
          <a:prstGeom prst="rect">
            <a:avLst/>
          </a:prstGeom>
          <a:noFill/>
          <a:ln w="9525">
            <a:noFill/>
            <a:miter lim="800000"/>
            <a:headEnd/>
            <a:tailEnd/>
          </a:ln>
          <a:effectLst/>
        </p:spPr>
      </p:pic>
      <p:sp>
        <p:nvSpPr>
          <p:cNvPr id="3" name="Title 1"/>
          <p:cNvSpPr txBox="1">
            <a:spLocks/>
          </p:cNvSpPr>
          <p:nvPr/>
        </p:nvSpPr>
        <p:spPr>
          <a:xfrm>
            <a:off x="457200" y="274638"/>
            <a:ext cx="8229600" cy="1143000"/>
          </a:xfrm>
          <a:prstGeom prst="rect">
            <a:avLst/>
          </a:prstGeom>
        </p:spPr>
        <p:txBody>
          <a:bodyPr rtlCol="0">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Convergent evolution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961697" y="1417638"/>
            <a:ext cx="7409793" cy="1569660"/>
          </a:xfrm>
          <a:prstGeom prst="rect">
            <a:avLst/>
          </a:prstGeom>
        </p:spPr>
        <p:txBody>
          <a:bodyPr wrap="square">
            <a:spAutoFit/>
          </a:bodyPr>
          <a:lstStyle/>
          <a:p>
            <a:pPr eaLnBrk="1" hangingPunct="1">
              <a:buFont typeface="Arial" pitchFamily="34" charset="0"/>
              <a:buChar char="•"/>
            </a:pPr>
            <a:r>
              <a:rPr lang="en-US" sz="3200" dirty="0" smtClean="0">
                <a:latin typeface="+mn-lt"/>
              </a:rPr>
              <a:t>Streamlined body shape</a:t>
            </a:r>
          </a:p>
          <a:p>
            <a:pPr eaLnBrk="1" hangingPunct="1">
              <a:buFont typeface="Arial" pitchFamily="34" charset="0"/>
              <a:buChar char="•"/>
            </a:pPr>
            <a:r>
              <a:rPr lang="en-US" sz="3200" dirty="0" smtClean="0">
                <a:latin typeface="+mn-lt"/>
              </a:rPr>
              <a:t>Dorsal fin for stability</a:t>
            </a:r>
          </a:p>
          <a:p>
            <a:pPr eaLnBrk="1" hangingPunct="1">
              <a:buFont typeface="Arial" pitchFamily="34" charset="0"/>
              <a:buChar char="•"/>
            </a:pPr>
            <a:r>
              <a:rPr lang="en-US" sz="3200" dirty="0" smtClean="0">
                <a:latin typeface="+mn-lt"/>
              </a:rPr>
              <a:t>Wide pectoral fin/flipper to maneuver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figure_34_00"/>
          <p:cNvPicPr>
            <a:picLocks noChangeAspect="1" noChangeArrowheads="1"/>
          </p:cNvPicPr>
          <p:nvPr/>
        </p:nvPicPr>
        <p:blipFill>
          <a:blip r:embed="rId3"/>
          <a:srcRect/>
          <a:stretch>
            <a:fillRect/>
          </a:stretch>
        </p:blipFill>
        <p:spPr bwMode="auto">
          <a:xfrm>
            <a:off x="304800" y="419100"/>
            <a:ext cx="8531225" cy="60277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http://nwcreation.net/images/marsupials.gif"/>
          <p:cNvPicPr>
            <a:picLocks noChangeAspect="1" noChangeArrowheads="1"/>
          </p:cNvPicPr>
          <p:nvPr/>
        </p:nvPicPr>
        <p:blipFill>
          <a:blip r:embed="rId2"/>
          <a:srcRect/>
          <a:stretch>
            <a:fillRect/>
          </a:stretch>
        </p:blipFill>
        <p:spPr bwMode="auto">
          <a:xfrm>
            <a:off x="2127599" y="1828801"/>
            <a:ext cx="4991617" cy="4607648"/>
          </a:xfrm>
          <a:prstGeom prst="rect">
            <a:avLst/>
          </a:prstGeom>
          <a:noFill/>
        </p:spPr>
      </p:pic>
      <p:sp>
        <p:nvSpPr>
          <p:cNvPr id="3" name="Title 1"/>
          <p:cNvSpPr txBox="1">
            <a:spLocks/>
          </p:cNvSpPr>
          <p:nvPr/>
        </p:nvSpPr>
        <p:spPr>
          <a:xfrm>
            <a:off x="457200" y="274638"/>
            <a:ext cx="8229600" cy="1143000"/>
          </a:xfrm>
          <a:prstGeom prst="rect">
            <a:avLst/>
          </a:prstGeom>
        </p:spPr>
        <p:txBody>
          <a:bodyPr rtlCol="0">
            <a:normAutofit fontScale="92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Convergent evolution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placentals</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&amp; marsupials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Vestigial Organs</a:t>
            </a:r>
            <a:endParaRPr lang="en-US" dirty="0"/>
          </a:p>
        </p:txBody>
      </p:sp>
      <p:sp>
        <p:nvSpPr>
          <p:cNvPr id="3" name="Content Placeholder 2"/>
          <p:cNvSpPr>
            <a:spLocks noGrp="1"/>
          </p:cNvSpPr>
          <p:nvPr>
            <p:ph idx="1"/>
          </p:nvPr>
        </p:nvSpPr>
        <p:spPr>
          <a:xfrm>
            <a:off x="457200" y="1738507"/>
            <a:ext cx="8229600" cy="4525963"/>
          </a:xfrm>
        </p:spPr>
        <p:txBody>
          <a:bodyPr>
            <a:normAutofit/>
          </a:bodyPr>
          <a:lstStyle/>
          <a:p>
            <a:pPr eaLnBrk="1" hangingPunct="1">
              <a:lnSpc>
                <a:spcPct val="90000"/>
              </a:lnSpc>
            </a:pPr>
            <a:endParaRPr lang="en-US" b="1" dirty="0" smtClean="0"/>
          </a:p>
          <a:p>
            <a:pPr eaLnBrk="1" hangingPunct="1">
              <a:lnSpc>
                <a:spcPct val="90000"/>
              </a:lnSpc>
            </a:pPr>
            <a:r>
              <a:rPr lang="en-US" i="1" dirty="0" smtClean="0">
                <a:solidFill>
                  <a:srgbClr val="FF0000"/>
                </a:solidFill>
              </a:rPr>
              <a:t>Reduced</a:t>
            </a:r>
            <a:r>
              <a:rPr lang="en-US" dirty="0" smtClean="0"/>
              <a:t> in size or development</a:t>
            </a:r>
          </a:p>
          <a:p>
            <a:pPr eaLnBrk="1" hangingPunct="1">
              <a:lnSpc>
                <a:spcPct val="90000"/>
              </a:lnSpc>
            </a:pPr>
            <a:endParaRPr lang="en-US" dirty="0"/>
          </a:p>
          <a:p>
            <a:pPr eaLnBrk="1" hangingPunct="1">
              <a:lnSpc>
                <a:spcPct val="90000"/>
              </a:lnSpc>
            </a:pPr>
            <a:endParaRPr lang="en-US" dirty="0" smtClean="0"/>
          </a:p>
          <a:p>
            <a:pPr eaLnBrk="1" hangingPunct="1">
              <a:lnSpc>
                <a:spcPct val="90000"/>
              </a:lnSpc>
            </a:pPr>
            <a:endParaRPr lang="en-US" dirty="0" smtClean="0"/>
          </a:p>
          <a:p>
            <a:pPr eaLnBrk="1" hangingPunct="1">
              <a:lnSpc>
                <a:spcPct val="90000"/>
              </a:lnSpc>
            </a:pPr>
            <a:r>
              <a:rPr lang="en-US" dirty="0" smtClean="0"/>
              <a:t>Original function is absent or </a:t>
            </a:r>
            <a:r>
              <a:rPr lang="en-US" i="1" dirty="0" smtClean="0">
                <a:solidFill>
                  <a:srgbClr val="FF0000"/>
                </a:solidFill>
              </a:rPr>
              <a:t>reduced</a:t>
            </a:r>
          </a:p>
          <a:p>
            <a:pPr eaLnBrk="1" hangingPunct="1">
              <a:lnSpc>
                <a:spcPct val="90000"/>
              </a:lnSpc>
            </a:pPr>
            <a:endParaRPr lang="en-US" dirty="0" smtClean="0"/>
          </a:p>
          <a:p>
            <a:pPr eaLnBrk="1" hangingPunct="1">
              <a:lnSpc>
                <a:spcPct val="90000"/>
              </a:lnSpc>
            </a:pPr>
            <a:endParaRPr lang="en-US" dirty="0" smtClean="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  Lizard legs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b="1" i="1" dirty="0" smtClean="0">
                <a:solidFill>
                  <a:srgbClr val="FF0000"/>
                </a:solidFill>
              </a:rPr>
              <a:t>Walking</a:t>
            </a:r>
          </a:p>
          <a:p>
            <a:pPr marL="514350" indent="-514350">
              <a:buFont typeface="+mj-lt"/>
              <a:buAutoNum type="arabicPeriod"/>
            </a:pPr>
            <a:r>
              <a:rPr lang="en-US" dirty="0" smtClean="0"/>
              <a:t>Holding onto Mate</a:t>
            </a:r>
          </a:p>
          <a:p>
            <a:pPr marL="514350" indent="-514350">
              <a:buFont typeface="+mj-lt"/>
              <a:buAutoNum type="arabicPeriod"/>
            </a:pPr>
            <a:r>
              <a:rPr lang="en-US" dirty="0" smtClean="0"/>
              <a:t>Stimulating Mate</a:t>
            </a:r>
            <a:endParaRPr lang="en-US" dirty="0"/>
          </a:p>
        </p:txBody>
      </p:sp>
      <p:pic>
        <p:nvPicPr>
          <p:cNvPr id="1026" name="Picture 2" descr="http://www.gothamphoto.us/app_to_cons/lizard_mating_img018_crop2_sharp_sat_800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417" y="3491345"/>
            <a:ext cx="4096211" cy="20737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ciencephoto.com/image/379363/350wm/Z7650145-Green_anole_lizards_mating-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0993" y="4412527"/>
            <a:ext cx="333375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posterous.com/getfile/files.posterous.com/factzoo/aUeFSwIrzvW0C5f1Z1baOz4gBYaTmODMH5hrM6CxVKTnKhOaHOsyEaJODeYO/mating_anoles_060906_1r.jpg.scaled.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354" y="1401545"/>
            <a:ext cx="2526778" cy="3370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6829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304800" y="381000"/>
            <a:ext cx="4356209" cy="590550"/>
          </a:xfrm>
        </p:spPr>
        <p:txBody>
          <a:bodyPr/>
          <a:lstStyle/>
          <a:p>
            <a:pPr algn="l"/>
            <a:r>
              <a:rPr lang="en-US" sz="3600" dirty="0" smtClean="0"/>
              <a:t>Skinks: Some have reduced legs</a:t>
            </a:r>
          </a:p>
        </p:txBody>
      </p:sp>
      <p:pic>
        <p:nvPicPr>
          <p:cNvPr id="6" name="Picture 2" descr="http://images.nationalgeographic.com/wpf/media-live/photos/000/254/cache/skink-evolves-live-birth-eggs_25436_600x450.jpg"/>
          <p:cNvPicPr>
            <a:picLocks noChangeAspect="1" noChangeArrowheads="1"/>
          </p:cNvPicPr>
          <p:nvPr/>
        </p:nvPicPr>
        <p:blipFill>
          <a:blip r:embed="rId2"/>
          <a:srcRect t="14000"/>
          <a:stretch>
            <a:fillRect/>
          </a:stretch>
        </p:blipFill>
        <p:spPr bwMode="auto">
          <a:xfrm>
            <a:off x="304798" y="1228727"/>
            <a:ext cx="5034629" cy="3280138"/>
          </a:xfrm>
          <a:prstGeom prst="rect">
            <a:avLst/>
          </a:prstGeom>
          <a:noFill/>
        </p:spPr>
      </p:pic>
      <p:pic>
        <p:nvPicPr>
          <p:cNvPr id="3074" name="Picture 2" descr="Three-toed skink - Photography by Kevin McCue"/>
          <p:cNvPicPr>
            <a:picLocks noChangeAspect="1" noChangeArrowheads="1"/>
          </p:cNvPicPr>
          <p:nvPr/>
        </p:nvPicPr>
        <p:blipFill>
          <a:blip r:embed="rId3"/>
          <a:srcRect l="26055" t="9117" r="33278" b="7128"/>
          <a:stretch>
            <a:fillRect/>
          </a:stretch>
        </p:blipFill>
        <p:spPr bwMode="auto">
          <a:xfrm rot="5400000">
            <a:off x="2048529" y="2765133"/>
            <a:ext cx="1547165" cy="5034630"/>
          </a:xfrm>
          <a:prstGeom prst="rect">
            <a:avLst/>
          </a:prstGeom>
          <a:noFill/>
        </p:spPr>
      </p:pic>
      <p:pic>
        <p:nvPicPr>
          <p:cNvPr id="3076" name="Picture 4" descr="http://jbiol.com/content/figures/jbiol112-1-l.jpg"/>
          <p:cNvPicPr>
            <a:picLocks noChangeAspect="1" noChangeArrowheads="1"/>
          </p:cNvPicPr>
          <p:nvPr/>
        </p:nvPicPr>
        <p:blipFill>
          <a:blip r:embed="rId4"/>
          <a:srcRect/>
          <a:stretch>
            <a:fillRect/>
          </a:stretch>
        </p:blipFill>
        <p:spPr bwMode="auto">
          <a:xfrm>
            <a:off x="5339429" y="0"/>
            <a:ext cx="3804571" cy="6677023"/>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304800" y="609600"/>
            <a:ext cx="8610600" cy="590550"/>
          </a:xfrm>
        </p:spPr>
        <p:txBody>
          <a:bodyPr/>
          <a:lstStyle/>
          <a:p>
            <a:r>
              <a:rPr lang="en-US" sz="4000" dirty="0" smtClean="0"/>
              <a:t>Florida’s Skinks: divided on issue of legs</a:t>
            </a:r>
            <a:r>
              <a:rPr lang="en-US" dirty="0" smtClean="0"/>
              <a:t/>
            </a:r>
            <a:br>
              <a:rPr lang="en-US" dirty="0" smtClean="0"/>
            </a:br>
            <a:endParaRPr lang="en-US" dirty="0" smtClean="0"/>
          </a:p>
        </p:txBody>
      </p:sp>
      <p:sp>
        <p:nvSpPr>
          <p:cNvPr id="66563" name="Rectangle 3"/>
          <p:cNvSpPr>
            <a:spLocks noChangeArrowheads="1"/>
          </p:cNvSpPr>
          <p:nvPr/>
        </p:nvSpPr>
        <p:spPr bwMode="auto">
          <a:xfrm>
            <a:off x="533400" y="6156325"/>
            <a:ext cx="8610600" cy="425450"/>
          </a:xfrm>
          <a:prstGeom prst="rect">
            <a:avLst/>
          </a:prstGeom>
          <a:noFill/>
          <a:ln w="9525">
            <a:noFill/>
            <a:miter lim="800000"/>
            <a:headEnd/>
            <a:tailEnd/>
          </a:ln>
        </p:spPr>
        <p:txBody>
          <a:bodyPr>
            <a:spAutoFit/>
          </a:bodyPr>
          <a:lstStyle/>
          <a:p>
            <a:r>
              <a:rPr lang="en-US" sz="2400" dirty="0">
                <a:hlinkClick r:id="rId2"/>
              </a:rPr>
              <a:t>http://ufwildlife.ifas.ufl.edu/snakes/leglesslizards.shtml</a:t>
            </a:r>
            <a:endParaRPr lang="en-US" sz="2400" dirty="0"/>
          </a:p>
        </p:txBody>
      </p:sp>
      <p:pic>
        <p:nvPicPr>
          <p:cNvPr id="66565" name="Picture 2" descr="photo of island glass lizard showing dark stripes on tan body and hard, shiny scales"/>
          <p:cNvPicPr>
            <a:picLocks noChangeAspect="1" noChangeArrowheads="1"/>
          </p:cNvPicPr>
          <p:nvPr/>
        </p:nvPicPr>
        <p:blipFill>
          <a:blip r:embed="rId3"/>
          <a:srcRect l="6498" t="8444" b="13556"/>
          <a:stretch>
            <a:fillRect/>
          </a:stretch>
        </p:blipFill>
        <p:spPr bwMode="auto">
          <a:xfrm>
            <a:off x="2984492" y="4193892"/>
            <a:ext cx="2857500" cy="1787807"/>
          </a:xfrm>
          <a:prstGeom prst="rect">
            <a:avLst/>
          </a:prstGeom>
          <a:noFill/>
          <a:ln w="9525">
            <a:noFill/>
            <a:miter lim="800000"/>
            <a:headEnd/>
            <a:tailEnd/>
          </a:ln>
        </p:spPr>
      </p:pic>
      <p:pic>
        <p:nvPicPr>
          <p:cNvPr id="66566" name="Picture 4" descr="photo of Florida wormlizard showing pink, earthworm-like body"/>
          <p:cNvPicPr>
            <a:picLocks noChangeAspect="1" noChangeArrowheads="1"/>
          </p:cNvPicPr>
          <p:nvPr/>
        </p:nvPicPr>
        <p:blipFill>
          <a:blip r:embed="rId4"/>
          <a:srcRect l="8500" t="18444" r="6000" b="13556"/>
          <a:stretch>
            <a:fillRect/>
          </a:stretch>
        </p:blipFill>
        <p:spPr bwMode="auto">
          <a:xfrm>
            <a:off x="5841992" y="4193892"/>
            <a:ext cx="2997208" cy="1787808"/>
          </a:xfrm>
          <a:prstGeom prst="rect">
            <a:avLst/>
          </a:prstGeom>
          <a:noFill/>
          <a:ln w="9525">
            <a:noFill/>
            <a:miter lim="800000"/>
            <a:headEnd/>
            <a:tailEnd/>
          </a:ln>
        </p:spPr>
      </p:pic>
      <p:sp>
        <p:nvSpPr>
          <p:cNvPr id="7" name="Rectangle 6"/>
          <p:cNvSpPr/>
          <p:nvPr/>
        </p:nvSpPr>
        <p:spPr>
          <a:xfrm>
            <a:off x="0" y="4457700"/>
            <a:ext cx="3037929" cy="1077218"/>
          </a:xfrm>
          <a:prstGeom prst="rect">
            <a:avLst/>
          </a:prstGeom>
        </p:spPr>
        <p:txBody>
          <a:bodyPr wrap="square">
            <a:spAutoFit/>
          </a:bodyPr>
          <a:lstStyle/>
          <a:p>
            <a:r>
              <a:rPr lang="en-US" sz="3200" dirty="0" smtClean="0"/>
              <a:t>“We don’t need no </a:t>
            </a:r>
            <a:r>
              <a:rPr lang="en-US" sz="3200" dirty="0" err="1" smtClean="0"/>
              <a:t>stinkin</a:t>
            </a:r>
            <a:r>
              <a:rPr lang="en-US" sz="3200" dirty="0" smtClean="0"/>
              <a:t>’ legs”</a:t>
            </a:r>
            <a:endParaRPr lang="en-US" sz="3200" dirty="0"/>
          </a:p>
        </p:txBody>
      </p:sp>
      <p:pic>
        <p:nvPicPr>
          <p:cNvPr id="8" name="Picture 9" descr="https://encrypted-tbn3.gstatic.com/images?q=tbn:ANd9GcQ1NAnzr4LnohBPReWtFsp-J6LzN97hDAIzHWjHyI5ZdUy834B1SA"/>
          <p:cNvPicPr>
            <a:picLocks noChangeAspect="1" noChangeArrowheads="1"/>
          </p:cNvPicPr>
          <p:nvPr/>
        </p:nvPicPr>
        <p:blipFill>
          <a:blip r:embed="rId5"/>
          <a:srcRect/>
          <a:stretch>
            <a:fillRect/>
          </a:stretch>
        </p:blipFill>
        <p:spPr bwMode="auto">
          <a:xfrm>
            <a:off x="2761347" y="1796475"/>
            <a:ext cx="6077853" cy="1914524"/>
          </a:xfrm>
          <a:prstGeom prst="rect">
            <a:avLst/>
          </a:prstGeom>
          <a:noFill/>
          <a:ln w="9525">
            <a:noFill/>
            <a:miter lim="800000"/>
            <a:headEnd/>
            <a:tailEnd/>
          </a:ln>
        </p:spPr>
      </p:pic>
      <p:sp>
        <p:nvSpPr>
          <p:cNvPr id="9" name="Rectangle 8"/>
          <p:cNvSpPr/>
          <p:nvPr/>
        </p:nvSpPr>
        <p:spPr>
          <a:xfrm>
            <a:off x="295821" y="1796475"/>
            <a:ext cx="2302233" cy="584775"/>
          </a:xfrm>
          <a:prstGeom prst="rect">
            <a:avLst/>
          </a:prstGeom>
        </p:spPr>
        <p:txBody>
          <a:bodyPr wrap="none">
            <a:spAutoFit/>
          </a:bodyPr>
          <a:lstStyle/>
          <a:p>
            <a:r>
              <a:rPr lang="en-US" sz="3200" dirty="0" smtClean="0"/>
              <a:t>“I love legs”</a:t>
            </a:r>
            <a:endParaRPr lang="en-US" sz="3200" dirty="0"/>
          </a:p>
        </p:txBody>
      </p:sp>
      <p:sp>
        <p:nvSpPr>
          <p:cNvPr id="10" name="Title 1"/>
          <p:cNvSpPr txBox="1">
            <a:spLocks/>
          </p:cNvSpPr>
          <p:nvPr/>
        </p:nvSpPr>
        <p:spPr bwMode="auto">
          <a:xfrm>
            <a:off x="3409950" y="2480568"/>
            <a:ext cx="5505450" cy="3054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Glass lizard     Worm Lizard</a:t>
            </a:r>
          </a:p>
        </p:txBody>
      </p:sp>
      <p:sp>
        <p:nvSpPr>
          <p:cNvPr id="11" name="Rectangle 10"/>
          <p:cNvSpPr/>
          <p:nvPr/>
        </p:nvSpPr>
        <p:spPr>
          <a:xfrm>
            <a:off x="3409950" y="1200149"/>
            <a:ext cx="4624984" cy="523220"/>
          </a:xfrm>
          <a:prstGeom prst="rect">
            <a:avLst/>
          </a:prstGeom>
        </p:spPr>
        <p:txBody>
          <a:bodyPr wrap="none">
            <a:spAutoFit/>
          </a:bodyPr>
          <a:lstStyle/>
          <a:p>
            <a:r>
              <a:rPr lang="en-US" sz="2800" dirty="0" smtClean="0"/>
              <a:t>Five lined (blue tailed) skink</a:t>
            </a:r>
            <a:endParaRPr lang="en-US" sz="28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Reduced Function: Boa Constrictor</a:t>
            </a:r>
            <a:endParaRPr lang="en-US" dirty="0"/>
          </a:p>
        </p:txBody>
      </p:sp>
      <p:sp>
        <p:nvSpPr>
          <p:cNvPr id="3" name="Content Placeholder 2"/>
          <p:cNvSpPr>
            <a:spLocks noGrp="1"/>
          </p:cNvSpPr>
          <p:nvPr>
            <p:ph idx="1"/>
          </p:nvPr>
        </p:nvSpPr>
        <p:spPr>
          <a:xfrm>
            <a:off x="457200" y="1198179"/>
            <a:ext cx="8229600" cy="4525963"/>
          </a:xfrm>
        </p:spPr>
        <p:txBody>
          <a:bodyPr>
            <a:normAutofit/>
          </a:bodyPr>
          <a:lstStyle/>
          <a:p>
            <a:pPr eaLnBrk="1" hangingPunct="1">
              <a:lnSpc>
                <a:spcPct val="90000"/>
              </a:lnSpc>
            </a:pPr>
            <a:r>
              <a:rPr lang="en-US" dirty="0" smtClean="0"/>
              <a:t>Very little left of legs </a:t>
            </a:r>
          </a:p>
          <a:p>
            <a:pPr eaLnBrk="1" hangingPunct="1">
              <a:lnSpc>
                <a:spcPct val="90000"/>
              </a:lnSpc>
            </a:pPr>
            <a:r>
              <a:rPr lang="en-US" dirty="0" smtClean="0"/>
              <a:t>Function?  </a:t>
            </a:r>
            <a:r>
              <a:rPr lang="en-US" strike="sngStrike" dirty="0" smtClean="0"/>
              <a:t>Walking</a:t>
            </a:r>
            <a:r>
              <a:rPr lang="en-US" dirty="0" smtClean="0"/>
              <a:t>,  </a:t>
            </a:r>
            <a:r>
              <a:rPr lang="en-US" strike="sngStrike" dirty="0" smtClean="0"/>
              <a:t>holding mate</a:t>
            </a:r>
            <a:r>
              <a:rPr lang="en-US" dirty="0" smtClean="0"/>
              <a:t>,  stimulate?</a:t>
            </a:r>
            <a:endParaRPr lang="en-US" i="1" dirty="0" smtClean="0">
              <a:solidFill>
                <a:srgbClr val="FF0000"/>
              </a:solidFill>
            </a:endParaRPr>
          </a:p>
          <a:p>
            <a:pPr eaLnBrk="1" hangingPunct="1">
              <a:lnSpc>
                <a:spcPct val="90000"/>
              </a:lnSpc>
            </a:pPr>
            <a:endParaRPr lang="en-US" dirty="0" smtClean="0"/>
          </a:p>
          <a:p>
            <a:pPr eaLnBrk="1" hangingPunct="1">
              <a:lnSpc>
                <a:spcPct val="90000"/>
              </a:lnSpc>
            </a:pPr>
            <a:endParaRPr lang="en-US" dirty="0" smtClean="0"/>
          </a:p>
        </p:txBody>
      </p:sp>
      <p:pic>
        <p:nvPicPr>
          <p:cNvPr id="4" name="Picture 2" descr="figure_17_07"/>
          <p:cNvPicPr>
            <a:picLocks noChangeAspect="1" noChangeArrowheads="1"/>
          </p:cNvPicPr>
          <p:nvPr/>
        </p:nvPicPr>
        <p:blipFill>
          <a:blip r:embed="rId2"/>
          <a:srcRect t="12990" b="6152"/>
          <a:stretch>
            <a:fillRect/>
          </a:stretch>
        </p:blipFill>
        <p:spPr bwMode="auto">
          <a:xfrm>
            <a:off x="1476467" y="2350018"/>
            <a:ext cx="6947096" cy="4004441"/>
          </a:xfrm>
          <a:prstGeom prst="rect">
            <a:avLst/>
          </a:prstGeom>
          <a:noFill/>
          <a:ln w="9525">
            <a:noFill/>
            <a:miter lim="800000"/>
            <a:headEnd/>
            <a:tailEnd/>
          </a:ln>
          <a:effectLst/>
        </p:spPr>
      </p:pic>
      <p:pic>
        <p:nvPicPr>
          <p:cNvPr id="29698" name="Picture 2" descr="http://creationrevolution.com/wp-content/uploads/2011/06/snake-legs-spurs-300x198.jpg"/>
          <p:cNvPicPr>
            <a:picLocks noChangeAspect="1" noChangeArrowheads="1"/>
          </p:cNvPicPr>
          <p:nvPr/>
        </p:nvPicPr>
        <p:blipFill>
          <a:blip r:embed="rId3"/>
          <a:srcRect l="21293" r="7250"/>
          <a:stretch>
            <a:fillRect/>
          </a:stretch>
        </p:blipFill>
        <p:spPr bwMode="auto">
          <a:xfrm rot="5400000">
            <a:off x="379237" y="2649655"/>
            <a:ext cx="2041874" cy="1885950"/>
          </a:xfrm>
          <a:prstGeom prst="rect">
            <a:avLst/>
          </a:prstGeom>
          <a:noFill/>
        </p:spPr>
      </p:pic>
    </p:spTree>
    <p:extLst>
      <p:ext uri="{BB962C8B-B14F-4D97-AF65-F5344CB8AC3E}">
        <p14:creationId xmlns:p14="http://schemas.microsoft.com/office/powerpoint/2010/main" val="16236831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Vestigial Organs: Cave Tetra</a:t>
            </a:r>
            <a:endParaRPr lang="en-US" dirty="0"/>
          </a:p>
        </p:txBody>
      </p:sp>
      <p:sp>
        <p:nvSpPr>
          <p:cNvPr id="3" name="Content Placeholder 2"/>
          <p:cNvSpPr>
            <a:spLocks noGrp="1"/>
          </p:cNvSpPr>
          <p:nvPr>
            <p:ph idx="1"/>
          </p:nvPr>
        </p:nvSpPr>
        <p:spPr/>
        <p:txBody>
          <a:bodyPr/>
          <a:lstStyle/>
          <a:p>
            <a:pPr>
              <a:buNone/>
            </a:pPr>
            <a:r>
              <a:rPr lang="en-US" i="1" dirty="0" err="1" smtClean="0"/>
              <a:t>Astyanax</a:t>
            </a:r>
            <a:r>
              <a:rPr lang="en-US" i="1" dirty="0" smtClean="0"/>
              <a:t> </a:t>
            </a:r>
            <a:r>
              <a:rPr lang="en-US" i="1" dirty="0" err="1" smtClean="0"/>
              <a:t>mexicanus</a:t>
            </a:r>
            <a:r>
              <a:rPr lang="en-US" i="1" dirty="0" smtClean="0"/>
              <a:t> </a:t>
            </a:r>
            <a:r>
              <a:rPr lang="en-US" sz="2800" dirty="0" smtClean="0"/>
              <a:t>(same species as above cave)</a:t>
            </a:r>
          </a:p>
          <a:p>
            <a:pPr>
              <a:buNone/>
            </a:pPr>
            <a:r>
              <a:rPr lang="en-US" sz="2800" dirty="0" smtClean="0"/>
              <a:t>Cave populations have reduced, nonfunctional eye</a:t>
            </a:r>
          </a:p>
          <a:p>
            <a:pPr>
              <a:buNone/>
            </a:pPr>
            <a:endParaRPr lang="en-US" sz="1600" dirty="0" smtClean="0"/>
          </a:p>
          <a:p>
            <a:pPr>
              <a:buNone/>
            </a:pPr>
            <a:r>
              <a:rPr lang="en-US" sz="2800" dirty="0" smtClean="0"/>
              <a:t>Eyes no longer needed.  No negative effect if mutations cause eyes to form wrong</a:t>
            </a:r>
            <a:endParaRPr lang="en-US" sz="2800" dirty="0"/>
          </a:p>
        </p:txBody>
      </p:sp>
      <p:pic>
        <p:nvPicPr>
          <p:cNvPr id="2050" name="Picture 2" descr="File:Astyanax mexicanus.JPG"/>
          <p:cNvPicPr>
            <a:picLocks noChangeAspect="1" noChangeArrowheads="1"/>
          </p:cNvPicPr>
          <p:nvPr/>
        </p:nvPicPr>
        <p:blipFill>
          <a:blip r:embed="rId2"/>
          <a:srcRect l="6029" t="50606" r="22329" b="4788"/>
          <a:stretch>
            <a:fillRect/>
          </a:stretch>
        </p:blipFill>
        <p:spPr bwMode="auto">
          <a:xfrm>
            <a:off x="4821382" y="4079048"/>
            <a:ext cx="3671455" cy="2047115"/>
          </a:xfrm>
          <a:prstGeom prst="rect">
            <a:avLst/>
          </a:prstGeom>
          <a:noFill/>
        </p:spPr>
      </p:pic>
      <p:pic>
        <p:nvPicPr>
          <p:cNvPr id="2052" name="Picture 4" descr="File:Mexican Tetra as Blind Cave Fish.jpg"/>
          <p:cNvPicPr>
            <a:picLocks noChangeAspect="1" noChangeArrowheads="1"/>
          </p:cNvPicPr>
          <p:nvPr/>
        </p:nvPicPr>
        <p:blipFill>
          <a:blip r:embed="rId3"/>
          <a:srcRect/>
          <a:stretch>
            <a:fillRect/>
          </a:stretch>
        </p:blipFill>
        <p:spPr bwMode="auto">
          <a:xfrm>
            <a:off x="623455" y="4079048"/>
            <a:ext cx="4197927" cy="2049721"/>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95" y="0"/>
            <a:ext cx="8229600" cy="1143000"/>
          </a:xfrm>
        </p:spPr>
        <p:txBody>
          <a:bodyPr/>
          <a:lstStyle/>
          <a:p>
            <a:r>
              <a:rPr lang="en-US" dirty="0" smtClean="0"/>
              <a:t>Vestigial Organs: Whale Pelvis</a:t>
            </a:r>
            <a:endParaRPr lang="en-US" dirty="0"/>
          </a:p>
        </p:txBody>
      </p:sp>
      <p:sp>
        <p:nvSpPr>
          <p:cNvPr id="3" name="Content Placeholder 2"/>
          <p:cNvSpPr>
            <a:spLocks noGrp="1"/>
          </p:cNvSpPr>
          <p:nvPr>
            <p:ph idx="1"/>
          </p:nvPr>
        </p:nvSpPr>
        <p:spPr>
          <a:xfrm>
            <a:off x="440295" y="1034716"/>
            <a:ext cx="8229600" cy="4525963"/>
          </a:xfrm>
        </p:spPr>
        <p:txBody>
          <a:bodyPr/>
          <a:lstStyle/>
          <a:p>
            <a:pPr>
              <a:buNone/>
            </a:pPr>
            <a:r>
              <a:rPr lang="en-US" dirty="0" smtClean="0"/>
              <a:t>reduced size, Not attached to vertebra</a:t>
            </a:r>
          </a:p>
          <a:p>
            <a:pPr>
              <a:buNone/>
            </a:pPr>
            <a:endParaRPr lang="en-US" sz="2000" dirty="0" smtClean="0"/>
          </a:p>
          <a:p>
            <a:pPr>
              <a:buNone/>
            </a:pPr>
            <a:r>
              <a:rPr lang="en-US" i="1" dirty="0" smtClean="0">
                <a:solidFill>
                  <a:srgbClr val="FF0000"/>
                </a:solidFill>
              </a:rPr>
              <a:t>REDUCED FUNCTION</a:t>
            </a:r>
          </a:p>
          <a:p>
            <a:pPr>
              <a:buNone/>
            </a:pPr>
            <a:r>
              <a:rPr lang="en-US" dirty="0" smtClean="0"/>
              <a:t>Can’t use for walking</a:t>
            </a:r>
          </a:p>
          <a:p>
            <a:pPr>
              <a:buNone/>
            </a:pPr>
            <a:r>
              <a:rPr lang="en-US" dirty="0" smtClean="0"/>
              <a:t>Still attached to penis</a:t>
            </a:r>
          </a:p>
        </p:txBody>
      </p:sp>
      <p:pic>
        <p:nvPicPr>
          <p:cNvPr id="159746" name="Picture 2" descr="i-b5951457a3f20ac5db4be515995a757e-ING-whale-hindlimb.jpg"/>
          <p:cNvPicPr>
            <a:picLocks noChangeAspect="1" noChangeArrowheads="1"/>
          </p:cNvPicPr>
          <p:nvPr/>
        </p:nvPicPr>
        <p:blipFill>
          <a:blip r:embed="rId2"/>
          <a:srcRect/>
          <a:stretch>
            <a:fillRect/>
          </a:stretch>
        </p:blipFill>
        <p:spPr bwMode="auto">
          <a:xfrm>
            <a:off x="5448300" y="1600200"/>
            <a:ext cx="3238500" cy="2362200"/>
          </a:xfrm>
          <a:prstGeom prst="rect">
            <a:avLst/>
          </a:prstGeom>
          <a:noFill/>
        </p:spPr>
      </p:pic>
      <p:pic>
        <p:nvPicPr>
          <p:cNvPr id="56322" name="Picture 2" descr="File:Mystice pelvis (whale).png"/>
          <p:cNvPicPr>
            <a:picLocks noChangeAspect="1" noChangeArrowheads="1"/>
          </p:cNvPicPr>
          <p:nvPr/>
        </p:nvPicPr>
        <p:blipFill>
          <a:blip r:embed="rId3"/>
          <a:srcRect/>
          <a:stretch>
            <a:fillRect/>
          </a:stretch>
        </p:blipFill>
        <p:spPr bwMode="auto">
          <a:xfrm>
            <a:off x="440296" y="3962401"/>
            <a:ext cx="7833814" cy="2055478"/>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13" y="274638"/>
            <a:ext cx="8682037" cy="1143000"/>
          </a:xfrm>
        </p:spPr>
        <p:txBody>
          <a:bodyPr rtlCol="0">
            <a:normAutofit/>
          </a:bodyPr>
          <a:lstStyle/>
          <a:p>
            <a:pPr eaLnBrk="1" fontAlgn="auto" hangingPunct="1">
              <a:spcAft>
                <a:spcPts val="0"/>
              </a:spcAft>
              <a:defRPr/>
            </a:pPr>
            <a:r>
              <a:rPr lang="en-US" dirty="0" smtClean="0"/>
              <a:t>They still have the genes for legs</a:t>
            </a:r>
            <a:endParaRPr lang="en-US" dirty="0"/>
          </a:p>
        </p:txBody>
      </p:sp>
      <p:sp>
        <p:nvSpPr>
          <p:cNvPr id="45058" name="Content Placeholder 2"/>
          <p:cNvSpPr>
            <a:spLocks noGrp="1"/>
          </p:cNvSpPr>
          <p:nvPr>
            <p:ph idx="1"/>
          </p:nvPr>
        </p:nvSpPr>
        <p:spPr/>
        <p:txBody>
          <a:bodyPr/>
          <a:lstStyle/>
          <a:p>
            <a:pPr marL="0" indent="0" eaLnBrk="1" hangingPunct="1">
              <a:lnSpc>
                <a:spcPct val="80000"/>
              </a:lnSpc>
              <a:buNone/>
            </a:pPr>
            <a:r>
              <a:rPr lang="en-US" sz="1400" b="1" dirty="0" smtClean="0">
                <a:hlinkClick r:id="rId2"/>
              </a:rPr>
              <a:t>http</a:t>
            </a:r>
            <a:r>
              <a:rPr lang="en-US" sz="1400" b="1" dirty="0">
                <a:hlinkClick r:id="rId2"/>
              </a:rPr>
              <a:t>://</a:t>
            </a:r>
            <a:r>
              <a:rPr lang="en-US" sz="1400" b="1" dirty="0" smtClean="0">
                <a:hlinkClick r:id="rId2"/>
              </a:rPr>
              <a:t>news.nationalgeographic.com/news/2006/11/061106-dolphin-legs.html</a:t>
            </a:r>
            <a:endParaRPr lang="en-US" sz="1400" b="1" dirty="0" smtClean="0"/>
          </a:p>
          <a:p>
            <a:pPr marL="0" indent="0" eaLnBrk="1" hangingPunct="1">
              <a:lnSpc>
                <a:spcPct val="80000"/>
              </a:lnSpc>
              <a:buNone/>
            </a:pPr>
            <a:endParaRPr lang="en-US" sz="2600" b="1" dirty="0"/>
          </a:p>
          <a:p>
            <a:pPr marL="0" indent="0" eaLnBrk="1" hangingPunct="1">
              <a:lnSpc>
                <a:spcPct val="80000"/>
              </a:lnSpc>
              <a:buNone/>
            </a:pPr>
            <a:r>
              <a:rPr lang="en-US" sz="2600" b="1" dirty="0"/>
              <a:t>2006, </a:t>
            </a:r>
            <a:r>
              <a:rPr lang="en-US" sz="2600" b="1" dirty="0" err="1"/>
              <a:t>Taiji</a:t>
            </a:r>
            <a:r>
              <a:rPr lang="en-US" sz="2600" b="1" dirty="0"/>
              <a:t>, </a:t>
            </a:r>
            <a:r>
              <a:rPr lang="en-US" sz="2600" b="1" dirty="0" smtClean="0"/>
              <a:t>Japan</a:t>
            </a:r>
          </a:p>
          <a:p>
            <a:pPr marL="0" indent="0" eaLnBrk="1" hangingPunct="1">
              <a:lnSpc>
                <a:spcPct val="80000"/>
              </a:lnSpc>
              <a:buNone/>
            </a:pPr>
            <a:endParaRPr lang="en-US" sz="2600" b="1" dirty="0"/>
          </a:p>
          <a:p>
            <a:pPr marL="0" indent="0" eaLnBrk="1" hangingPunct="1">
              <a:lnSpc>
                <a:spcPct val="80000"/>
              </a:lnSpc>
              <a:buNone/>
            </a:pPr>
            <a:r>
              <a:rPr lang="en-US" sz="2600" b="1" dirty="0" smtClean="0"/>
              <a:t>Dolphin captured with</a:t>
            </a:r>
          </a:p>
          <a:p>
            <a:pPr marL="0" indent="0" eaLnBrk="1" hangingPunct="1">
              <a:lnSpc>
                <a:spcPct val="80000"/>
              </a:lnSpc>
              <a:buNone/>
            </a:pPr>
            <a:r>
              <a:rPr lang="en-US" sz="2600" b="1" dirty="0" smtClean="0"/>
              <a:t>Four flippers</a:t>
            </a:r>
            <a:endParaRPr lang="en-US" sz="2600" b="1" dirty="0"/>
          </a:p>
          <a:p>
            <a:pPr marL="0" indent="0" eaLnBrk="1" hangingPunct="1">
              <a:lnSpc>
                <a:spcPct val="80000"/>
              </a:lnSpc>
              <a:buNone/>
            </a:pPr>
            <a:endParaRPr lang="en-US" sz="2600" b="1" dirty="0"/>
          </a:p>
          <a:p>
            <a:pPr marL="0" indent="0" eaLnBrk="1" hangingPunct="1">
              <a:lnSpc>
                <a:spcPct val="80000"/>
              </a:lnSpc>
              <a:buNone/>
            </a:pPr>
            <a:endParaRPr lang="en-US" sz="2600" b="1" dirty="0" smtClean="0"/>
          </a:p>
        </p:txBody>
      </p:sp>
      <p:pic>
        <p:nvPicPr>
          <p:cNvPr id="4098" name="Picture 2" descr="https://ci4.googleusercontent.com/proxy/Vvgyc6MJ3j2OVDzhIHAgKg1si0GhdpjZ2w1rXIyayOARYqgR0RGMqgCdyJ2F_VtHBvd1fvG3cGr5nMIwmnn9fmDGaCsGSC3QvSTB_C5_zhIKfZAquLEoFWjIAiUc3cU3o26VO5smD3DOzA=s0-d-e1-ft#http://image.gxnews.com.cn/uploadpic/2006/12/22/f52b1cb25b6ce3ac336b0f2401f33f7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31" y="2249906"/>
            <a:ext cx="42672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13" y="274638"/>
            <a:ext cx="8682037" cy="1143000"/>
          </a:xfrm>
        </p:spPr>
        <p:txBody>
          <a:bodyPr rtlCol="0">
            <a:normAutofit/>
          </a:bodyPr>
          <a:lstStyle/>
          <a:p>
            <a:pPr eaLnBrk="1" fontAlgn="auto" hangingPunct="1">
              <a:spcAft>
                <a:spcPts val="0"/>
              </a:spcAft>
              <a:defRPr/>
            </a:pPr>
            <a:r>
              <a:rPr lang="en-US" dirty="0" smtClean="0"/>
              <a:t>Evolution: 6 types of evidence</a:t>
            </a:r>
            <a:endParaRPr lang="en-US" dirty="0"/>
          </a:p>
        </p:txBody>
      </p:sp>
      <p:sp>
        <p:nvSpPr>
          <p:cNvPr id="45058" name="Content Placeholder 2"/>
          <p:cNvSpPr>
            <a:spLocks noGrp="1"/>
          </p:cNvSpPr>
          <p:nvPr>
            <p:ph idx="1"/>
          </p:nvPr>
        </p:nvSpPr>
        <p:spPr/>
        <p:txBody>
          <a:bodyPr/>
          <a:lstStyle/>
          <a:p>
            <a:pPr marL="609600" indent="-609600" eaLnBrk="1" hangingPunct="1">
              <a:lnSpc>
                <a:spcPct val="80000"/>
              </a:lnSpc>
            </a:pPr>
            <a:r>
              <a:rPr lang="en-US" sz="3000" dirty="0" smtClean="0"/>
              <a:t>Six lines of evidence provide compelling support for biological evolution:</a:t>
            </a:r>
          </a:p>
          <a:p>
            <a:pPr marL="990600" lvl="1" indent="-533400" eaLnBrk="1" hangingPunct="1">
              <a:lnSpc>
                <a:spcPct val="80000"/>
              </a:lnSpc>
              <a:buFont typeface="Arial" charset="0"/>
              <a:buAutoNum type="arabicPeriod"/>
            </a:pPr>
            <a:r>
              <a:rPr lang="en-US" sz="2600" dirty="0" smtClean="0"/>
              <a:t>Fossils</a:t>
            </a:r>
          </a:p>
          <a:p>
            <a:pPr marL="990600" lvl="1" indent="-533400" eaLnBrk="1" hangingPunct="1">
              <a:lnSpc>
                <a:spcPct val="80000"/>
              </a:lnSpc>
              <a:buFont typeface="Arial" charset="0"/>
              <a:buAutoNum type="arabicPeriod"/>
            </a:pPr>
            <a:r>
              <a:rPr lang="en-US" sz="2600" dirty="0" smtClean="0"/>
              <a:t>Traces of evolutionary history in existing organisms</a:t>
            </a:r>
          </a:p>
          <a:p>
            <a:pPr marL="990600" lvl="1" indent="-533400" eaLnBrk="1" hangingPunct="1">
              <a:lnSpc>
                <a:spcPct val="80000"/>
              </a:lnSpc>
              <a:buFont typeface="Arial" charset="0"/>
              <a:buAutoNum type="arabicPeriod"/>
            </a:pPr>
            <a:r>
              <a:rPr lang="en-US" sz="2600" dirty="0" smtClean="0"/>
              <a:t>Similarities and divergences in DNA</a:t>
            </a:r>
          </a:p>
          <a:p>
            <a:pPr marL="990600" lvl="1" indent="-533400" eaLnBrk="1" hangingPunct="1">
              <a:lnSpc>
                <a:spcPct val="80000"/>
              </a:lnSpc>
              <a:buFont typeface="Arial" charset="0"/>
              <a:buAutoNum type="arabicPeriod"/>
            </a:pPr>
            <a:r>
              <a:rPr lang="en-US" sz="2600" dirty="0" smtClean="0"/>
              <a:t>Direct observations of genetic change in populations</a:t>
            </a:r>
          </a:p>
          <a:p>
            <a:pPr marL="990600" lvl="1" indent="-533400" eaLnBrk="1" hangingPunct="1">
              <a:lnSpc>
                <a:spcPct val="80000"/>
              </a:lnSpc>
              <a:buFont typeface="Arial" charset="0"/>
              <a:buAutoNum type="arabicPeriod"/>
            </a:pPr>
            <a:r>
              <a:rPr lang="en-US" sz="2600" dirty="0" smtClean="0"/>
              <a:t>Continental drift</a:t>
            </a:r>
          </a:p>
          <a:p>
            <a:pPr marL="990600" lvl="1" indent="-533400" eaLnBrk="1" hangingPunct="1">
              <a:lnSpc>
                <a:spcPct val="80000"/>
              </a:lnSpc>
              <a:buFont typeface="Arial" charset="0"/>
              <a:buAutoNum type="arabicPeriod"/>
            </a:pPr>
            <a:r>
              <a:rPr lang="en-US" sz="2600" dirty="0" smtClean="0"/>
              <a:t>The present-day formation of new species</a:t>
            </a:r>
            <a:endParaRPr lang="en-US" sz="2600" b="1" dirty="0" smtClean="0"/>
          </a:p>
        </p:txBody>
      </p:sp>
    </p:spTree>
    <p:extLst>
      <p:ext uri="{BB962C8B-B14F-4D97-AF65-F5344CB8AC3E}">
        <p14:creationId xmlns:p14="http://schemas.microsoft.com/office/powerpoint/2010/main" val="33260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7200" y="0"/>
            <a:ext cx="8229600" cy="1143000"/>
          </a:xfrm>
        </p:spPr>
        <p:txBody>
          <a:bodyPr/>
          <a:lstStyle/>
          <a:p>
            <a:pPr eaLnBrk="1" hangingPunct="1"/>
            <a:r>
              <a:rPr lang="en-US" dirty="0" smtClean="0"/>
              <a:t>Artificial Selection</a:t>
            </a:r>
          </a:p>
        </p:txBody>
      </p:sp>
      <p:sp>
        <p:nvSpPr>
          <p:cNvPr id="16386" name="Content Placeholder 2"/>
          <p:cNvSpPr>
            <a:spLocks noGrp="1"/>
          </p:cNvSpPr>
          <p:nvPr>
            <p:ph idx="1"/>
          </p:nvPr>
        </p:nvSpPr>
        <p:spPr>
          <a:xfrm>
            <a:off x="457200" y="915467"/>
            <a:ext cx="8229600" cy="4525963"/>
          </a:xfrm>
        </p:spPr>
        <p:txBody>
          <a:bodyPr/>
          <a:lstStyle/>
          <a:p>
            <a:pPr eaLnBrk="1" hangingPunct="1"/>
            <a:r>
              <a:rPr lang="en-US" sz="2800" dirty="0" smtClean="0"/>
              <a:t>Variation  </a:t>
            </a:r>
          </a:p>
          <a:p>
            <a:pPr lvl="1" eaLnBrk="1" hangingPunct="1"/>
            <a:r>
              <a:rPr lang="en-US" sz="2400" dirty="0" smtClean="0"/>
              <a:t>Mutation creates different alleles</a:t>
            </a:r>
          </a:p>
          <a:p>
            <a:pPr lvl="1" eaLnBrk="1" hangingPunct="1">
              <a:buNone/>
            </a:pPr>
            <a:endParaRPr lang="en-US" sz="1400" dirty="0" smtClean="0"/>
          </a:p>
          <a:p>
            <a:pPr eaLnBrk="1" hangingPunct="1"/>
            <a:r>
              <a:rPr lang="en-US" sz="2800" dirty="0" smtClean="0"/>
              <a:t>Requires Selective Pressure</a:t>
            </a:r>
          </a:p>
          <a:p>
            <a:pPr lvl="1" eaLnBrk="1" hangingPunct="1"/>
            <a:r>
              <a:rPr lang="en-US" sz="2400" dirty="0" smtClean="0"/>
              <a:t>People choosing traits we like</a:t>
            </a:r>
          </a:p>
          <a:p>
            <a:pPr lvl="1" eaLnBrk="1" hangingPunct="1"/>
            <a:r>
              <a:rPr lang="en-US" sz="2400" dirty="0" smtClean="0"/>
              <a:t>Letting organisms with that trait breed</a:t>
            </a:r>
          </a:p>
        </p:txBody>
      </p:sp>
      <p:pic>
        <p:nvPicPr>
          <p:cNvPr id="4" name="Picture 2"/>
          <p:cNvPicPr>
            <a:picLocks noChangeAspect="1" noChangeArrowheads="1"/>
          </p:cNvPicPr>
          <p:nvPr/>
        </p:nvPicPr>
        <p:blipFill>
          <a:blip r:embed="rId2"/>
          <a:srcRect l="20250" t="26524" r="5500" b="19604"/>
          <a:stretch>
            <a:fillRect/>
          </a:stretch>
        </p:blipFill>
        <p:spPr bwMode="auto">
          <a:xfrm>
            <a:off x="1297502" y="3594400"/>
            <a:ext cx="6466872" cy="29325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eaLnBrk="1" hangingPunct="1"/>
            <a:r>
              <a:rPr lang="en-US" sz="4000" smtClean="0"/>
              <a:t>Evolution Is Strongly Supported</a:t>
            </a:r>
            <a:br>
              <a:rPr lang="en-US" sz="4000" smtClean="0"/>
            </a:br>
            <a:r>
              <a:rPr lang="en-US" sz="4000" smtClean="0"/>
              <a:t>by the Fossil Record</a:t>
            </a:r>
          </a:p>
        </p:txBody>
      </p:sp>
      <p:sp>
        <p:nvSpPr>
          <p:cNvPr id="46082" name="Content Placeholder 2"/>
          <p:cNvSpPr>
            <a:spLocks noGrp="1"/>
          </p:cNvSpPr>
          <p:nvPr>
            <p:ph idx="1"/>
          </p:nvPr>
        </p:nvSpPr>
        <p:spPr/>
        <p:txBody>
          <a:bodyPr/>
          <a:lstStyle/>
          <a:p>
            <a:pPr eaLnBrk="1" hangingPunct="1">
              <a:buNone/>
            </a:pPr>
            <a:r>
              <a:rPr lang="en-US" b="1" dirty="0" smtClean="0"/>
              <a:t>Fossils </a:t>
            </a:r>
            <a:r>
              <a:rPr lang="en-US" dirty="0" smtClean="0"/>
              <a:t>are the preserved remains, or their impressions, of formerly living organisms</a:t>
            </a:r>
          </a:p>
          <a:p>
            <a:pPr eaLnBrk="1" hangingPunct="1"/>
            <a:endParaRPr lang="en-US" dirty="0" smtClean="0"/>
          </a:p>
          <a:p>
            <a:pPr eaLnBrk="1" hangingPunct="1">
              <a:buNone/>
            </a:pPr>
            <a:r>
              <a:rPr lang="en-US" dirty="0" smtClean="0"/>
              <a:t>Intermediate species: fossils that have traits of both ancestor types and descendants</a:t>
            </a:r>
          </a:p>
          <a:p>
            <a:pPr eaLnBrk="1" hangingPunct="1">
              <a:buNone/>
            </a:pPr>
            <a:r>
              <a:rPr lang="en-US" dirty="0" smtClean="0"/>
              <a:t>				(“missing links”)</a:t>
            </a:r>
          </a:p>
          <a:p>
            <a:pPr eaLnBrk="1" hangingPunct="1">
              <a:buNone/>
            </a:pPr>
            <a:endParaRPr lang="en-US" dirty="0" smtClean="0"/>
          </a:p>
        </p:txBody>
      </p:sp>
      <p:pic>
        <p:nvPicPr>
          <p:cNvPr id="55298" name="Picture 2" descr="File:Fossil logo.svg"/>
          <p:cNvPicPr>
            <a:picLocks noChangeAspect="1" noChangeArrowheads="1"/>
          </p:cNvPicPr>
          <p:nvPr/>
        </p:nvPicPr>
        <p:blipFill>
          <a:blip r:embed="rId2"/>
          <a:srcRect/>
          <a:stretch>
            <a:fillRect/>
          </a:stretch>
        </p:blipFill>
        <p:spPr bwMode="auto">
          <a:xfrm>
            <a:off x="4946073" y="4487863"/>
            <a:ext cx="2857500" cy="16383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457200" y="0"/>
            <a:ext cx="8229600" cy="1143000"/>
          </a:xfrm>
        </p:spPr>
        <p:txBody>
          <a:bodyPr/>
          <a:lstStyle/>
          <a:p>
            <a:pPr eaLnBrk="1" hangingPunct="1"/>
            <a:r>
              <a:rPr lang="en-US" sz="4000" dirty="0" smtClean="0"/>
              <a:t>Intermediates: </a:t>
            </a:r>
            <a:r>
              <a:rPr lang="en-US" sz="4000" dirty="0" err="1" smtClean="0"/>
              <a:t>Archeopteryx</a:t>
            </a:r>
            <a:endParaRPr lang="en-US" sz="4000" dirty="0" smtClean="0"/>
          </a:p>
        </p:txBody>
      </p:sp>
      <p:sp>
        <p:nvSpPr>
          <p:cNvPr id="46082" name="Content Placeholder 2"/>
          <p:cNvSpPr>
            <a:spLocks noGrp="1"/>
          </p:cNvSpPr>
          <p:nvPr>
            <p:ph idx="1"/>
          </p:nvPr>
        </p:nvSpPr>
        <p:spPr>
          <a:xfrm>
            <a:off x="457200" y="1143000"/>
            <a:ext cx="4915766" cy="5216236"/>
          </a:xfrm>
        </p:spPr>
        <p:txBody>
          <a:bodyPr/>
          <a:lstStyle/>
          <a:p>
            <a:pPr eaLnBrk="1" hangingPunct="1">
              <a:buNone/>
            </a:pPr>
            <a:r>
              <a:rPr lang="en-US" dirty="0" smtClean="0"/>
              <a:t>Bird traits</a:t>
            </a:r>
          </a:p>
          <a:p>
            <a:pPr eaLnBrk="1" hangingPunct="1">
              <a:buNone/>
            </a:pPr>
            <a:r>
              <a:rPr lang="en-US" dirty="0" smtClean="0"/>
              <a:t>	Feathers </a:t>
            </a:r>
          </a:p>
          <a:p>
            <a:pPr eaLnBrk="1" hangingPunct="1"/>
            <a:endParaRPr lang="en-US" dirty="0" smtClean="0"/>
          </a:p>
          <a:p>
            <a:pPr eaLnBrk="1" hangingPunct="1"/>
            <a:endParaRPr lang="en-US" dirty="0" smtClean="0"/>
          </a:p>
          <a:p>
            <a:pPr eaLnBrk="1" hangingPunct="1">
              <a:buNone/>
            </a:pPr>
            <a:r>
              <a:rPr lang="en-US" dirty="0" smtClean="0"/>
              <a:t>Lizard traits</a:t>
            </a:r>
          </a:p>
          <a:p>
            <a:pPr eaLnBrk="1" hangingPunct="1">
              <a:buNone/>
            </a:pPr>
            <a:r>
              <a:rPr lang="en-US" dirty="0" smtClean="0"/>
              <a:t>	teeth</a:t>
            </a:r>
          </a:p>
          <a:p>
            <a:pPr eaLnBrk="1" hangingPunct="1">
              <a:buNone/>
            </a:pPr>
            <a:r>
              <a:rPr lang="en-US" dirty="0" smtClean="0"/>
              <a:t>	no big breast bone</a:t>
            </a:r>
          </a:p>
          <a:p>
            <a:pPr eaLnBrk="1" hangingPunct="1">
              <a:buNone/>
            </a:pPr>
            <a:r>
              <a:rPr lang="en-US" dirty="0" smtClean="0"/>
              <a:t>	long boney tail skeleton</a:t>
            </a:r>
          </a:p>
          <a:p>
            <a:pPr eaLnBrk="1" hangingPunct="1">
              <a:buNone/>
            </a:pPr>
            <a:r>
              <a:rPr lang="en-US" dirty="0" smtClean="0"/>
              <a:t>	thumbs</a:t>
            </a:r>
          </a:p>
        </p:txBody>
      </p:sp>
      <p:pic>
        <p:nvPicPr>
          <p:cNvPr id="154626" name="Picture 2" descr="http://upload.wikimedia.org/wikipedia/commons/1/15/Vog1h.jpg"/>
          <p:cNvPicPr>
            <a:picLocks noChangeAspect="1" noChangeArrowheads="1"/>
          </p:cNvPicPr>
          <p:nvPr/>
        </p:nvPicPr>
        <p:blipFill>
          <a:blip r:embed="rId2"/>
          <a:srcRect/>
          <a:stretch>
            <a:fillRect/>
          </a:stretch>
        </p:blipFill>
        <p:spPr bwMode="auto">
          <a:xfrm>
            <a:off x="5372966" y="1143000"/>
            <a:ext cx="3313834" cy="5009285"/>
          </a:xfrm>
          <a:prstGeom prst="rect">
            <a:avLst/>
          </a:prstGeom>
          <a:noFill/>
        </p:spPr>
      </p:pic>
      <p:pic>
        <p:nvPicPr>
          <p:cNvPr id="154628" name="Picture 4" descr="File:Archaeopteryx NT.jpg"/>
          <p:cNvPicPr>
            <a:picLocks noChangeAspect="1" noChangeArrowheads="1"/>
          </p:cNvPicPr>
          <p:nvPr/>
        </p:nvPicPr>
        <p:blipFill>
          <a:blip r:embed="rId3"/>
          <a:srcRect l="15418" r="16509"/>
          <a:stretch>
            <a:fillRect/>
          </a:stretch>
        </p:blipFill>
        <p:spPr bwMode="auto">
          <a:xfrm>
            <a:off x="2517681" y="1142567"/>
            <a:ext cx="2855285" cy="3145847"/>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figure_17_09"/>
          <p:cNvPicPr>
            <a:picLocks noChangeAspect="1" noChangeArrowheads="1"/>
          </p:cNvPicPr>
          <p:nvPr/>
        </p:nvPicPr>
        <p:blipFill>
          <a:blip r:embed="rId3"/>
          <a:srcRect b="6265"/>
          <a:stretch>
            <a:fillRect/>
          </a:stretch>
        </p:blipFill>
        <p:spPr bwMode="auto">
          <a:xfrm>
            <a:off x="1687945" y="1303668"/>
            <a:ext cx="5768109" cy="4818380"/>
          </a:xfrm>
          <a:prstGeom prst="rect">
            <a:avLst/>
          </a:prstGeom>
          <a:noFill/>
          <a:ln w="9525">
            <a:noFill/>
            <a:miter lim="800000"/>
            <a:headEnd/>
            <a:tailEnd/>
          </a:ln>
          <a:effectLst/>
        </p:spPr>
      </p:pic>
      <p:sp>
        <p:nvSpPr>
          <p:cNvPr id="3" name="Title 1"/>
          <p:cNvSpPr txBox="1">
            <a:spLocks/>
          </p:cNvSpPr>
          <p:nvPr/>
        </p:nvSpPr>
        <p:spPr>
          <a:xfrm>
            <a:off x="457200" y="274638"/>
            <a:ext cx="8229600" cy="1143000"/>
          </a:xfrm>
          <a:prstGeom prst="rect">
            <a:avLst/>
          </a:prstGeo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Intermediates: Horse Toes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3516" y="274638"/>
            <a:ext cx="5823284" cy="1143000"/>
          </a:xfrm>
        </p:spPr>
        <p:txBody>
          <a:bodyPr/>
          <a:lstStyle/>
          <a:p>
            <a:pPr algn="l"/>
            <a:r>
              <a:rPr lang="en-US" dirty="0" smtClean="0"/>
              <a:t>Horses with extra toes </a:t>
            </a:r>
            <a:endParaRPr lang="en-US" dirty="0"/>
          </a:p>
        </p:txBody>
      </p:sp>
      <p:sp>
        <p:nvSpPr>
          <p:cNvPr id="3" name="Content Placeholder 2"/>
          <p:cNvSpPr>
            <a:spLocks noGrp="1"/>
          </p:cNvSpPr>
          <p:nvPr>
            <p:ph idx="1"/>
          </p:nvPr>
        </p:nvSpPr>
        <p:spPr>
          <a:xfrm>
            <a:off x="453081" y="1600200"/>
            <a:ext cx="4160108" cy="4525963"/>
          </a:xfrm>
        </p:spPr>
        <p:txBody>
          <a:bodyPr/>
          <a:lstStyle/>
          <a:p>
            <a:pPr marL="0" indent="0">
              <a:buNone/>
            </a:pPr>
            <a:r>
              <a:rPr lang="en-US" dirty="0" smtClean="0"/>
              <a:t>Atavism:  an condition where traits that have been lost for generations reappear.</a:t>
            </a:r>
          </a:p>
          <a:p>
            <a:pPr marL="0" indent="0">
              <a:buNone/>
            </a:pPr>
            <a:endParaRPr lang="en-US" dirty="0"/>
          </a:p>
          <a:p>
            <a:pPr marL="0" indent="0">
              <a:buNone/>
            </a:pPr>
            <a:r>
              <a:rPr lang="en-US" dirty="0" smtClean="0"/>
              <a:t>Why possible: still have those genes</a:t>
            </a:r>
            <a:endParaRPr lang="en-US" dirty="0"/>
          </a:p>
        </p:txBody>
      </p:sp>
      <p:pic>
        <p:nvPicPr>
          <p:cNvPr id="1026" name="Picture 2" descr="http://3.bp.blogspot.com/-6B49LN7gRiU/TeR7JVQhYNI/AAAAAAAADlQ/YVUx3h4yexA/s1600/FLK+cc+Norfolk+Spider+5543501474_e10bd77bff_l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221" y="3989716"/>
            <a:ext cx="3937686" cy="26618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872.photobucket.com/albums/ab283/talkingmongo0se/T2Continuumfriesians.png"/>
          <p:cNvPicPr>
            <a:picLocks noChangeAspect="1" noChangeArrowheads="1"/>
          </p:cNvPicPr>
          <p:nvPr/>
        </p:nvPicPr>
        <p:blipFill rotWithShape="1">
          <a:blip r:embed="rId3">
            <a:extLst>
              <a:ext uri="{28A0092B-C50C-407E-A947-70E740481C1C}">
                <a14:useLocalDpi xmlns:a14="http://schemas.microsoft.com/office/drawing/2010/main" val="0"/>
              </a:ext>
            </a:extLst>
          </a:blip>
          <a:srcRect r="49463" b="41321"/>
          <a:stretch/>
        </p:blipFill>
        <p:spPr bwMode="auto">
          <a:xfrm>
            <a:off x="4613189" y="1504779"/>
            <a:ext cx="2132417" cy="21308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i872.photobucket.com/albums/ab283/talkingmongo0se/T2Continuumfriesians.png"/>
          <p:cNvPicPr>
            <a:picLocks noChangeAspect="1" noChangeArrowheads="1"/>
          </p:cNvPicPr>
          <p:nvPr/>
        </p:nvPicPr>
        <p:blipFill rotWithShape="1">
          <a:blip r:embed="rId3">
            <a:extLst>
              <a:ext uri="{28A0092B-C50C-407E-A947-70E740481C1C}">
                <a14:useLocalDpi xmlns:a14="http://schemas.microsoft.com/office/drawing/2010/main" val="0"/>
              </a:ext>
            </a:extLst>
          </a:blip>
          <a:srcRect l="51609" t="3882" r="2611" b="51996"/>
          <a:stretch/>
        </p:blipFill>
        <p:spPr bwMode="auto">
          <a:xfrm>
            <a:off x="1006556" y="161177"/>
            <a:ext cx="1734951" cy="14390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6.googleusercontent.com/-uedVdfpTrgw/U5Bd-tg8GZI/AAAAAAAAH0M/wwK5jtCJSpA/w1461-h822-no/2014-06-05"/>
          <p:cNvPicPr>
            <a:picLocks noChangeAspect="1" noChangeArrowheads="1"/>
          </p:cNvPicPr>
          <p:nvPr/>
        </p:nvPicPr>
        <p:blipFill rotWithShape="1">
          <a:blip r:embed="rId4">
            <a:extLst>
              <a:ext uri="{28A0092B-C50C-407E-A947-70E740481C1C}">
                <a14:useLocalDpi xmlns:a14="http://schemas.microsoft.com/office/drawing/2010/main" val="0"/>
              </a:ext>
            </a:extLst>
          </a:blip>
          <a:srcRect l="47212" t="18314" r="37052" b="34970"/>
          <a:stretch/>
        </p:blipFill>
        <p:spPr bwMode="auto">
          <a:xfrm>
            <a:off x="7097431" y="3863181"/>
            <a:ext cx="1398655" cy="23362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i239.photobucket.com/albums/ff73/Fluttermoth/other%20stuff/gr3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1615" y="1504779"/>
            <a:ext cx="1496427" cy="2142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6444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Intermediates: Whales</a:t>
            </a:r>
            <a:endParaRPr lang="en-US" dirty="0"/>
          </a:p>
        </p:txBody>
      </p:sp>
      <p:pic>
        <p:nvPicPr>
          <p:cNvPr id="156674" name="Picture 2" descr="Nostril migration in whales"/>
          <p:cNvPicPr>
            <a:picLocks noChangeAspect="1" noChangeArrowheads="1"/>
          </p:cNvPicPr>
          <p:nvPr/>
        </p:nvPicPr>
        <p:blipFill>
          <a:blip r:embed="rId2"/>
          <a:srcRect/>
          <a:stretch>
            <a:fillRect/>
          </a:stretch>
        </p:blipFill>
        <p:spPr bwMode="auto">
          <a:xfrm>
            <a:off x="1288473" y="1417638"/>
            <a:ext cx="6456218" cy="4462387"/>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58724" name="Picture 4" descr="File:Dorudon atrox Senckenberg.jpg"/>
          <p:cNvPicPr>
            <a:picLocks noChangeAspect="1" noChangeArrowheads="1"/>
          </p:cNvPicPr>
          <p:nvPr/>
        </p:nvPicPr>
        <p:blipFill>
          <a:blip r:embed="rId3"/>
          <a:srcRect t="16288" b="12079"/>
          <a:stretch>
            <a:fillRect/>
          </a:stretch>
        </p:blipFill>
        <p:spPr bwMode="auto">
          <a:xfrm>
            <a:off x="1066800" y="681326"/>
            <a:ext cx="7620000" cy="3629891"/>
          </a:xfrm>
          <a:prstGeom prst="rect">
            <a:avLst/>
          </a:prstGeom>
          <a:noFill/>
        </p:spPr>
      </p:pic>
      <p:pic>
        <p:nvPicPr>
          <p:cNvPr id="158728" name="Picture 8" descr="http://upload.wikimedia.org/wikipedia/commons/8/81/Dorudon_BW.jpg"/>
          <p:cNvPicPr>
            <a:picLocks noChangeAspect="1" noChangeArrowheads="1"/>
          </p:cNvPicPr>
          <p:nvPr/>
        </p:nvPicPr>
        <p:blipFill>
          <a:blip r:embed="rId4"/>
          <a:srcRect l="4504" t="16384" r="4951" b="19024"/>
          <a:stretch>
            <a:fillRect/>
          </a:stretch>
        </p:blipFill>
        <p:spPr bwMode="auto">
          <a:xfrm>
            <a:off x="457200" y="4311217"/>
            <a:ext cx="6899564" cy="1814946"/>
          </a:xfrm>
          <a:prstGeom prst="rect">
            <a:avLst/>
          </a:prstGeom>
          <a:noFill/>
        </p:spPr>
      </p:pic>
      <p:pic>
        <p:nvPicPr>
          <p:cNvPr id="10" name="Picture 6" descr="File:Durodon pelvis.jpg"/>
          <p:cNvPicPr>
            <a:picLocks noChangeAspect="1" noChangeArrowheads="1"/>
          </p:cNvPicPr>
          <p:nvPr/>
        </p:nvPicPr>
        <p:blipFill>
          <a:blip r:embed="rId5"/>
          <a:srcRect l="14754" t="16348" r="13898" b="4325"/>
          <a:stretch>
            <a:fillRect/>
          </a:stretch>
        </p:blipFill>
        <p:spPr bwMode="auto">
          <a:xfrm>
            <a:off x="457200" y="405245"/>
            <a:ext cx="2486797" cy="2389909"/>
          </a:xfrm>
          <a:prstGeom prst="rect">
            <a:avLst/>
          </a:prstGeom>
          <a:noFill/>
        </p:spPr>
      </p:pic>
      <p:sp>
        <p:nvSpPr>
          <p:cNvPr id="12" name="Rectangle 11"/>
          <p:cNvSpPr/>
          <p:nvPr/>
        </p:nvSpPr>
        <p:spPr>
          <a:xfrm>
            <a:off x="4681032" y="5202833"/>
            <a:ext cx="2675732" cy="923330"/>
          </a:xfrm>
          <a:prstGeom prst="rect">
            <a:avLst/>
          </a:prstGeom>
        </p:spPr>
        <p:txBody>
          <a:bodyPr wrap="none">
            <a:spAutoFit/>
          </a:bodyPr>
          <a:lstStyle/>
          <a:p>
            <a:r>
              <a:rPr lang="en-US" sz="5400" dirty="0" err="1" smtClean="0">
                <a:latin typeface="+mn-lt"/>
              </a:rPr>
              <a:t>Dorudon</a:t>
            </a:r>
            <a:endParaRPr lang="en-US" sz="5400" dirty="0">
              <a:latin typeface="+mn-lt"/>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04800" y="304800"/>
            <a:ext cx="8534400" cy="590550"/>
          </a:xfrm>
        </p:spPr>
        <p:txBody>
          <a:bodyPr/>
          <a:lstStyle/>
          <a:p>
            <a:pPr algn="ctr"/>
            <a:r>
              <a:rPr lang="en-US" sz="3600" smtClean="0"/>
              <a:t>Dorudon: </a:t>
            </a:r>
            <a:r>
              <a:rPr lang="en-US" sz="2400" smtClean="0"/>
              <a:t>front flippers had elbows</a:t>
            </a:r>
          </a:p>
        </p:txBody>
      </p:sp>
      <p:pic>
        <p:nvPicPr>
          <p:cNvPr id="70659" name="Picture 2" descr="File:Dorudon atrox Senckenberg.jpg"/>
          <p:cNvPicPr>
            <a:picLocks noChangeAspect="1" noChangeArrowheads="1"/>
          </p:cNvPicPr>
          <p:nvPr/>
        </p:nvPicPr>
        <p:blipFill>
          <a:blip r:embed="rId2"/>
          <a:srcRect l="2000" t="15038" b="11278"/>
          <a:stretch>
            <a:fillRect/>
          </a:stretch>
        </p:blipFill>
        <p:spPr bwMode="auto">
          <a:xfrm>
            <a:off x="4572000" y="1371600"/>
            <a:ext cx="3200400" cy="1600200"/>
          </a:xfrm>
          <a:prstGeom prst="rect">
            <a:avLst/>
          </a:prstGeom>
          <a:noFill/>
          <a:ln w="9525">
            <a:noFill/>
            <a:miter lim="800000"/>
            <a:headEnd/>
            <a:tailEnd/>
          </a:ln>
        </p:spPr>
      </p:pic>
      <p:pic>
        <p:nvPicPr>
          <p:cNvPr id="70660" name="Picture 4" descr="http://upload.wikimedia.org/wikipedia/commons/1/18/Dorudon_atrox_Senckenberg.jpg"/>
          <p:cNvPicPr>
            <a:picLocks noChangeAspect="1" noChangeArrowheads="1"/>
          </p:cNvPicPr>
          <p:nvPr/>
        </p:nvPicPr>
        <p:blipFill>
          <a:blip r:embed="rId3"/>
          <a:srcRect l="52515" t="51466" r="38974" b="19733"/>
          <a:stretch>
            <a:fillRect/>
          </a:stretch>
        </p:blipFill>
        <p:spPr bwMode="auto">
          <a:xfrm>
            <a:off x="1295400" y="1219200"/>
            <a:ext cx="2166938" cy="4876800"/>
          </a:xfrm>
          <a:prstGeom prst="rect">
            <a:avLst/>
          </a:prstGeom>
          <a:noFill/>
          <a:ln w="9525">
            <a:noFill/>
            <a:miter lim="800000"/>
            <a:headEnd/>
            <a:tailEnd/>
          </a:ln>
        </p:spPr>
      </p:pic>
      <p:pic>
        <p:nvPicPr>
          <p:cNvPr id="70661" name="Picture 4" descr="http://upload.wikimedia.org/wikipedia/commons/1/18/Dorudon_atrox_Senckenberg.jpg"/>
          <p:cNvPicPr>
            <a:picLocks noChangeAspect="1" noChangeArrowheads="1"/>
          </p:cNvPicPr>
          <p:nvPr/>
        </p:nvPicPr>
        <p:blipFill>
          <a:blip r:embed="rId3"/>
          <a:srcRect l="28049" t="37666" r="50676" b="41533"/>
          <a:stretch>
            <a:fillRect/>
          </a:stretch>
        </p:blipFill>
        <p:spPr bwMode="auto">
          <a:xfrm>
            <a:off x="4419600" y="3200400"/>
            <a:ext cx="4495800" cy="2922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457200" y="0"/>
            <a:ext cx="8229600" cy="1143000"/>
          </a:xfrm>
        </p:spPr>
        <p:txBody>
          <a:bodyPr/>
          <a:lstStyle/>
          <a:p>
            <a:pPr eaLnBrk="1" hangingPunct="1"/>
            <a:r>
              <a:rPr lang="en-US" sz="4000" dirty="0" smtClean="0"/>
              <a:t>Intermediates: Whales</a:t>
            </a:r>
          </a:p>
        </p:txBody>
      </p:sp>
      <p:sp>
        <p:nvSpPr>
          <p:cNvPr id="46082" name="Content Placeholder 2"/>
          <p:cNvSpPr>
            <a:spLocks noGrp="1"/>
          </p:cNvSpPr>
          <p:nvPr>
            <p:ph idx="1"/>
          </p:nvPr>
        </p:nvSpPr>
        <p:spPr>
          <a:xfrm>
            <a:off x="457200" y="2646218"/>
            <a:ext cx="3924012" cy="5216236"/>
          </a:xfrm>
        </p:spPr>
        <p:txBody>
          <a:bodyPr/>
          <a:lstStyle/>
          <a:p>
            <a:pPr eaLnBrk="1" hangingPunct="1">
              <a:buNone/>
            </a:pPr>
            <a:r>
              <a:rPr lang="en-US" dirty="0" smtClean="0"/>
              <a:t>MANY intermediate fossils have been found for whales and dolphins</a:t>
            </a:r>
          </a:p>
          <a:p>
            <a:pPr eaLnBrk="1" hangingPunct="1">
              <a:buNone/>
            </a:pPr>
            <a:endParaRPr lang="en-US" dirty="0" smtClean="0"/>
          </a:p>
        </p:txBody>
      </p:sp>
      <p:pic>
        <p:nvPicPr>
          <p:cNvPr id="157698" name="Picture 2" descr="Whale evogram"/>
          <p:cNvPicPr>
            <a:picLocks noChangeAspect="1" noChangeArrowheads="1"/>
          </p:cNvPicPr>
          <p:nvPr/>
        </p:nvPicPr>
        <p:blipFill>
          <a:blip r:embed="rId2"/>
          <a:srcRect/>
          <a:stretch>
            <a:fillRect/>
          </a:stretch>
        </p:blipFill>
        <p:spPr bwMode="auto">
          <a:xfrm>
            <a:off x="4381212" y="764453"/>
            <a:ext cx="4543425" cy="5810251"/>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Fetal Traits: similar to others</a:t>
            </a:r>
            <a:endParaRPr lang="en-US" dirty="0"/>
          </a:p>
        </p:txBody>
      </p:sp>
      <p:sp>
        <p:nvSpPr>
          <p:cNvPr id="48130" name="Content Placeholder 2"/>
          <p:cNvSpPr>
            <a:spLocks noGrp="1"/>
          </p:cNvSpPr>
          <p:nvPr>
            <p:ph idx="1"/>
          </p:nvPr>
        </p:nvSpPr>
        <p:spPr/>
        <p:txBody>
          <a:bodyPr/>
          <a:lstStyle/>
          <a:p>
            <a:pPr eaLnBrk="1" hangingPunct="1"/>
            <a:r>
              <a:rPr lang="en-US" dirty="0" smtClean="0"/>
              <a:t>Patterns of growth = possible evidence of evolutionary past</a:t>
            </a:r>
          </a:p>
          <a:p>
            <a:pPr eaLnBrk="1" hangingPunct="1"/>
            <a:endParaRPr lang="en-US" dirty="0" smtClean="0"/>
          </a:p>
          <a:p>
            <a:pPr eaLnBrk="1" hangingPunct="1"/>
            <a:r>
              <a:rPr lang="en-US" dirty="0" smtClean="0"/>
              <a:t>Early development may show clues of ancestry</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unnumbered_17_p398"/>
          <p:cNvPicPr>
            <a:picLocks noChangeAspect="1" noChangeArrowheads="1"/>
          </p:cNvPicPr>
          <p:nvPr/>
        </p:nvPicPr>
        <p:blipFill>
          <a:blip r:embed="rId3"/>
          <a:srcRect/>
          <a:stretch>
            <a:fillRect/>
          </a:stretch>
        </p:blipFill>
        <p:spPr bwMode="auto">
          <a:xfrm>
            <a:off x="457200" y="2314607"/>
            <a:ext cx="4379768" cy="4543393"/>
          </a:xfrm>
          <a:prstGeom prst="rect">
            <a:avLst/>
          </a:prstGeom>
          <a:noFill/>
          <a:ln w="9525">
            <a:noFill/>
            <a:miter lim="800000"/>
            <a:headEnd/>
            <a:tailEnd/>
          </a:ln>
          <a:effectLst/>
        </p:spPr>
      </p:pic>
      <p:sp>
        <p:nvSpPr>
          <p:cNvPr id="3" name="Title 1"/>
          <p:cNvSpPr txBox="1">
            <a:spLocks/>
          </p:cNvSpPr>
          <p:nvPr/>
        </p:nvSpPr>
        <p:spPr>
          <a:xfrm>
            <a:off x="457200" y="0"/>
            <a:ext cx="8229600" cy="789709"/>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Humans NEVER use gills</a:t>
            </a:r>
          </a:p>
        </p:txBody>
      </p:sp>
      <p:pic>
        <p:nvPicPr>
          <p:cNvPr id="35842" name="Picture 2" descr="http://upload.wikimedia.org/wikipedia/en/7/77/Aquaman_morefuncomics83_37.jpg"/>
          <p:cNvPicPr>
            <a:picLocks noChangeAspect="1" noChangeArrowheads="1"/>
          </p:cNvPicPr>
          <p:nvPr/>
        </p:nvPicPr>
        <p:blipFill>
          <a:blip r:embed="rId4"/>
          <a:srcRect/>
          <a:stretch>
            <a:fillRect/>
          </a:stretch>
        </p:blipFill>
        <p:spPr bwMode="auto">
          <a:xfrm>
            <a:off x="5364884" y="2314607"/>
            <a:ext cx="2857500" cy="3914776"/>
          </a:xfrm>
          <a:prstGeom prst="rect">
            <a:avLst/>
          </a:prstGeom>
          <a:noFill/>
        </p:spPr>
      </p:pic>
      <p:sp>
        <p:nvSpPr>
          <p:cNvPr id="5" name="Content Placeholder 2"/>
          <p:cNvSpPr txBox="1">
            <a:spLocks/>
          </p:cNvSpPr>
          <p:nvPr/>
        </p:nvSpPr>
        <p:spPr>
          <a:xfrm>
            <a:off x="457200" y="789710"/>
            <a:ext cx="8229600" cy="1524898"/>
          </a:xfrm>
          <a:prstGeom prst="rect">
            <a:avLst/>
          </a:prstGeom>
        </p:spPr>
        <p:txBody>
          <a:bodyPr/>
          <a:lstStyle/>
          <a:p>
            <a:pPr marL="342900" marR="0" lvl="0" indent="-342900" algn="l" defTabSz="457200" rtl="0" eaLnBrk="1" fontAlgn="base" latinLnBrk="0" hangingPunct="1">
              <a:lnSpc>
                <a:spcPct val="100000"/>
              </a:lnSpc>
              <a:spcBef>
                <a:spcPct val="20000"/>
              </a:spcBef>
              <a:spcAft>
                <a:spcPct val="0"/>
              </a:spcAft>
              <a:buClrTx/>
              <a:buSzTx/>
              <a:tabLst/>
              <a:defRPr/>
            </a:pPr>
            <a:r>
              <a:rPr lang="en-US" sz="3200" dirty="0" smtClean="0">
                <a:latin typeface="+mn-lt"/>
                <a:cs typeface="+mn-cs"/>
              </a:rPr>
              <a:t>Human embryos get oxygen from umbilical chord, but they develop (and later re-absorb) gill structures.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39414"/>
            <a:ext cx="9144000" cy="1143000"/>
          </a:xfrm>
        </p:spPr>
        <p:txBody>
          <a:bodyPr/>
          <a:lstStyle/>
          <a:p>
            <a:pPr eaLnBrk="1" hangingPunct="1"/>
            <a:r>
              <a:rPr lang="en-US" dirty="0" smtClean="0"/>
              <a:t>Many Types of Dogs</a:t>
            </a:r>
          </a:p>
        </p:txBody>
      </p:sp>
      <p:sp>
        <p:nvSpPr>
          <p:cNvPr id="17410" name="Content Placeholder 2"/>
          <p:cNvSpPr>
            <a:spLocks noGrp="1"/>
          </p:cNvSpPr>
          <p:nvPr>
            <p:ph idx="1"/>
          </p:nvPr>
        </p:nvSpPr>
        <p:spPr>
          <a:xfrm>
            <a:off x="534714" y="2093162"/>
            <a:ext cx="3389586" cy="4525963"/>
          </a:xfrm>
        </p:spPr>
        <p:txBody>
          <a:bodyPr/>
          <a:lstStyle/>
          <a:p>
            <a:pPr eaLnBrk="1" hangingPunct="1"/>
            <a:r>
              <a:rPr lang="en-US" sz="2800" dirty="0" smtClean="0"/>
              <a:t>Breeds created for very specific purposes</a:t>
            </a:r>
          </a:p>
          <a:p>
            <a:pPr eaLnBrk="1" hangingPunct="1">
              <a:buNone/>
            </a:pPr>
            <a:endParaRPr lang="en-US" dirty="0" smtClean="0"/>
          </a:p>
        </p:txBody>
      </p:sp>
      <p:pic>
        <p:nvPicPr>
          <p:cNvPr id="103428" name="Picture 4" descr="http://gregladen.com/wordpress/wp-content/graphics/bear.jpg"/>
          <p:cNvPicPr>
            <a:picLocks noChangeAspect="1" noChangeArrowheads="1"/>
          </p:cNvPicPr>
          <p:nvPr/>
        </p:nvPicPr>
        <p:blipFill>
          <a:blip r:embed="rId2"/>
          <a:srcRect t="25283" b="22052"/>
          <a:stretch>
            <a:fillRect/>
          </a:stretch>
        </p:blipFill>
        <p:spPr bwMode="auto">
          <a:xfrm>
            <a:off x="4400550" y="4938024"/>
            <a:ext cx="4286250" cy="1324304"/>
          </a:xfrm>
          <a:prstGeom prst="rect">
            <a:avLst/>
          </a:prstGeom>
          <a:noFill/>
        </p:spPr>
      </p:pic>
      <p:pic>
        <p:nvPicPr>
          <p:cNvPr id="103430" name="Picture 6" descr="http://farm5.static.flickr.com/4152/5113678413_66c43750e2.jpg"/>
          <p:cNvPicPr>
            <a:picLocks noChangeAspect="1" noChangeArrowheads="1"/>
          </p:cNvPicPr>
          <p:nvPr/>
        </p:nvPicPr>
        <p:blipFill>
          <a:blip r:embed="rId3"/>
          <a:srcRect/>
          <a:stretch>
            <a:fillRect/>
          </a:stretch>
        </p:blipFill>
        <p:spPr bwMode="auto">
          <a:xfrm>
            <a:off x="4400550" y="2083380"/>
            <a:ext cx="4286250" cy="2854643"/>
          </a:xfrm>
          <a:prstGeom prst="rect">
            <a:avLst/>
          </a:prstGeom>
          <a:noFill/>
        </p:spPr>
      </p:pic>
      <p:sp>
        <p:nvSpPr>
          <p:cNvPr id="7" name="Content Placeholder 2"/>
          <p:cNvSpPr txBox="1">
            <a:spLocks/>
          </p:cNvSpPr>
          <p:nvPr/>
        </p:nvSpPr>
        <p:spPr bwMode="auto">
          <a:xfrm>
            <a:off x="609600" y="99013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We used Artificial Selection to make many kinds of dogs</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3432" name="Picture 8" descr="http://www.bloodhounds.org/images2/1630.jpg"/>
          <p:cNvPicPr>
            <a:picLocks noChangeAspect="1" noChangeArrowheads="1"/>
          </p:cNvPicPr>
          <p:nvPr/>
        </p:nvPicPr>
        <p:blipFill>
          <a:blip r:embed="rId4"/>
          <a:srcRect/>
          <a:stretch>
            <a:fillRect/>
          </a:stretch>
        </p:blipFill>
        <p:spPr bwMode="auto">
          <a:xfrm>
            <a:off x="1040524" y="3528206"/>
            <a:ext cx="2193048" cy="2819635"/>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0" y="274638"/>
            <a:ext cx="9144000" cy="1143000"/>
          </a:xfrm>
        </p:spPr>
        <p:txBody>
          <a:bodyPr/>
          <a:lstStyle/>
          <a:p>
            <a:pPr eaLnBrk="1" hangingPunct="1"/>
            <a:r>
              <a:rPr lang="en-US" sz="4000" dirty="0" smtClean="0"/>
              <a:t>DNA: evidence of evolution</a:t>
            </a:r>
          </a:p>
        </p:txBody>
      </p:sp>
      <p:sp>
        <p:nvSpPr>
          <p:cNvPr id="50178" name="Content Placeholder 2"/>
          <p:cNvSpPr>
            <a:spLocks noGrp="1"/>
          </p:cNvSpPr>
          <p:nvPr>
            <p:ph idx="1"/>
          </p:nvPr>
        </p:nvSpPr>
        <p:spPr/>
        <p:txBody>
          <a:bodyPr/>
          <a:lstStyle/>
          <a:p>
            <a:pPr eaLnBrk="1" hangingPunct="1"/>
            <a:r>
              <a:rPr lang="en-US" sz="3000" dirty="0" smtClean="0"/>
              <a:t>Universal Code</a:t>
            </a:r>
          </a:p>
          <a:p>
            <a:pPr eaLnBrk="1" hangingPunct="1"/>
            <a:r>
              <a:rPr lang="en-US" sz="3000" dirty="0" smtClean="0"/>
              <a:t>Similarities in DNA sequences</a:t>
            </a:r>
          </a:p>
          <a:p>
            <a:pPr lvl="2" eaLnBrk="1" hangingPunct="1">
              <a:buNone/>
            </a:pPr>
            <a:r>
              <a:rPr lang="en-US" sz="2800" dirty="0" smtClean="0"/>
              <a:t>more similar in things we expect to be more related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0" y="274638"/>
            <a:ext cx="9144000" cy="765997"/>
          </a:xfrm>
        </p:spPr>
        <p:txBody>
          <a:bodyPr/>
          <a:lstStyle/>
          <a:p>
            <a:pPr eaLnBrk="1" hangingPunct="1"/>
            <a:r>
              <a:rPr lang="en-US" sz="4000" dirty="0" smtClean="0"/>
              <a:t>DNA: evidence of evolution</a:t>
            </a:r>
          </a:p>
        </p:txBody>
      </p:sp>
      <p:sp>
        <p:nvSpPr>
          <p:cNvPr id="4" name="Content Placeholder 3"/>
          <p:cNvSpPr>
            <a:spLocks noGrp="1"/>
          </p:cNvSpPr>
          <p:nvPr>
            <p:ph idx="1"/>
          </p:nvPr>
        </p:nvSpPr>
        <p:spPr/>
        <p:txBody>
          <a:bodyPr/>
          <a:lstStyle/>
          <a:p>
            <a:endParaRPr lang="en-US" dirty="0"/>
          </a:p>
        </p:txBody>
      </p:sp>
      <p:pic>
        <p:nvPicPr>
          <p:cNvPr id="164866" name="Picture 2" descr="F:\BSC 1005\resources\jpegs - labled\ch14\figure_14_04.jpg"/>
          <p:cNvPicPr>
            <a:picLocks noChangeAspect="1" noChangeArrowheads="1"/>
          </p:cNvPicPr>
          <p:nvPr/>
        </p:nvPicPr>
        <p:blipFill>
          <a:blip r:embed="rId2"/>
          <a:srcRect b="4911"/>
          <a:stretch>
            <a:fillRect/>
          </a:stretch>
        </p:blipFill>
        <p:spPr bwMode="auto">
          <a:xfrm>
            <a:off x="2252472" y="1040635"/>
            <a:ext cx="4009783" cy="5290892"/>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figure_17_10"/>
          <p:cNvPicPr>
            <a:picLocks noChangeAspect="1" noChangeArrowheads="1"/>
          </p:cNvPicPr>
          <p:nvPr/>
        </p:nvPicPr>
        <p:blipFill>
          <a:blip r:embed="rId3"/>
          <a:srcRect/>
          <a:stretch>
            <a:fillRect/>
          </a:stretch>
        </p:blipFill>
        <p:spPr bwMode="auto">
          <a:xfrm>
            <a:off x="342900" y="215900"/>
            <a:ext cx="8464550" cy="643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sz="4000" dirty="0" smtClean="0"/>
              <a:t>Genetic Changes within Species</a:t>
            </a:r>
          </a:p>
        </p:txBody>
      </p:sp>
      <p:sp>
        <p:nvSpPr>
          <p:cNvPr id="52226" name="Content Placeholder 2"/>
          <p:cNvSpPr>
            <a:spLocks noGrp="1"/>
          </p:cNvSpPr>
          <p:nvPr>
            <p:ph idx="1"/>
          </p:nvPr>
        </p:nvSpPr>
        <p:spPr>
          <a:xfrm>
            <a:off x="457200" y="1600201"/>
            <a:ext cx="8229600" cy="1489364"/>
          </a:xfrm>
        </p:spPr>
        <p:txBody>
          <a:bodyPr/>
          <a:lstStyle/>
          <a:p>
            <a:pPr eaLnBrk="1" hangingPunct="1"/>
            <a:r>
              <a:rPr lang="en-US" dirty="0" smtClean="0"/>
              <a:t>We’ve seen it</a:t>
            </a:r>
          </a:p>
          <a:p>
            <a:pPr eaLnBrk="1" hangingPunct="1"/>
            <a:r>
              <a:rPr lang="en-US" dirty="0" smtClean="0"/>
              <a:t>We’ve done it (Artificial selection) </a:t>
            </a:r>
          </a:p>
        </p:txBody>
      </p:sp>
      <p:pic>
        <p:nvPicPr>
          <p:cNvPr id="5" name="Picture 2"/>
          <p:cNvPicPr>
            <a:picLocks noChangeAspect="1" noChangeArrowheads="1"/>
          </p:cNvPicPr>
          <p:nvPr/>
        </p:nvPicPr>
        <p:blipFill>
          <a:blip r:embed="rId2"/>
          <a:srcRect l="20250" t="26524" r="5500" b="19604"/>
          <a:stretch>
            <a:fillRect/>
          </a:stretch>
        </p:blipFill>
        <p:spPr bwMode="auto">
          <a:xfrm>
            <a:off x="1297502" y="3089565"/>
            <a:ext cx="6466872" cy="2932524"/>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Continental Drift: what lives where</a:t>
            </a:r>
            <a:endParaRPr lang="en-US" dirty="0"/>
          </a:p>
        </p:txBody>
      </p:sp>
      <p:sp>
        <p:nvSpPr>
          <p:cNvPr id="54274" name="Content Placeholder 2"/>
          <p:cNvSpPr>
            <a:spLocks noGrp="1"/>
          </p:cNvSpPr>
          <p:nvPr>
            <p:ph idx="1"/>
          </p:nvPr>
        </p:nvSpPr>
        <p:spPr/>
        <p:txBody>
          <a:bodyPr/>
          <a:lstStyle/>
          <a:p>
            <a:pPr eaLnBrk="1" hangingPunct="1"/>
            <a:r>
              <a:rPr lang="en-US" dirty="0" smtClean="0"/>
              <a:t>Slow movement of the continent </a:t>
            </a:r>
          </a:p>
          <a:p>
            <a:pPr lvl="1" eaLnBrk="1" hangingPunct="1"/>
            <a:r>
              <a:rPr lang="en-US" b="1" dirty="0" smtClean="0"/>
              <a:t>continental drift</a:t>
            </a:r>
            <a:r>
              <a:rPr lang="en-US" dirty="0" smtClean="0"/>
              <a:t>, or plate tectonics</a:t>
            </a:r>
            <a:r>
              <a:rPr lang="en-US" b="1" dirty="0" smtClean="0"/>
              <a:t> </a:t>
            </a:r>
          </a:p>
          <a:p>
            <a:pPr eaLnBrk="1" hangingPunct="1"/>
            <a:endParaRPr lang="en-US" dirty="0" smtClean="0"/>
          </a:p>
          <a:p>
            <a:pPr eaLnBrk="1" hangingPunct="1"/>
            <a:r>
              <a:rPr lang="en-US" dirty="0" smtClean="0"/>
              <a:t>Scientists can use drift to explain where fossils are found</a:t>
            </a:r>
          </a:p>
          <a:p>
            <a:pPr lvl="1" eaLnBrk="1" hangingPunct="1"/>
            <a:r>
              <a:rPr lang="en-US" dirty="0" smtClean="0"/>
              <a:t>Evidence of common descent &amp; evolution</a:t>
            </a:r>
          </a:p>
          <a:p>
            <a:pPr eaLnBrk="1" hangingPunct="1"/>
            <a:endParaRPr lang="en-US" b="1" dirty="0" smtClean="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figure_17_12"/>
          <p:cNvPicPr>
            <a:picLocks noChangeAspect="1" noChangeArrowheads="1"/>
          </p:cNvPicPr>
          <p:nvPr/>
        </p:nvPicPr>
        <p:blipFill>
          <a:blip r:embed="rId3"/>
          <a:srcRect/>
          <a:stretch>
            <a:fillRect/>
          </a:stretch>
        </p:blipFill>
        <p:spPr bwMode="auto">
          <a:xfrm>
            <a:off x="304800" y="292100"/>
            <a:ext cx="8531225" cy="6276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8764"/>
            <a:ext cx="3726873" cy="5627399"/>
          </a:xfrm>
        </p:spPr>
        <p:txBody>
          <a:bodyPr/>
          <a:lstStyle/>
          <a:p>
            <a:pPr>
              <a:buNone/>
            </a:pPr>
            <a:r>
              <a:rPr lang="en-US" dirty="0" smtClean="0"/>
              <a:t>Oldest marsupial fossils in Americas</a:t>
            </a:r>
          </a:p>
          <a:p>
            <a:pPr>
              <a:buNone/>
            </a:pPr>
            <a:endParaRPr lang="en-US" dirty="0" smtClean="0"/>
          </a:p>
          <a:p>
            <a:pPr>
              <a:buNone/>
            </a:pPr>
            <a:r>
              <a:rPr lang="en-US" dirty="0" smtClean="0"/>
              <a:t>Radiated all over</a:t>
            </a:r>
          </a:p>
          <a:p>
            <a:pPr>
              <a:buNone/>
            </a:pPr>
            <a:endParaRPr lang="en-US" dirty="0" smtClean="0"/>
          </a:p>
          <a:p>
            <a:pPr>
              <a:buNone/>
            </a:pPr>
            <a:r>
              <a:rPr lang="en-US" dirty="0" smtClean="0"/>
              <a:t>Out competed everywhere except </a:t>
            </a:r>
          </a:p>
          <a:p>
            <a:pPr>
              <a:buNone/>
            </a:pPr>
            <a:r>
              <a:rPr lang="en-US" dirty="0" smtClean="0"/>
              <a:t>    Americas and </a:t>
            </a:r>
            <a:r>
              <a:rPr lang="en-US" dirty="0" err="1" smtClean="0"/>
              <a:t>Austrailia</a:t>
            </a:r>
            <a:r>
              <a:rPr lang="en-US" dirty="0" smtClean="0"/>
              <a:t> </a:t>
            </a:r>
            <a:endParaRPr lang="en-US" dirty="0"/>
          </a:p>
        </p:txBody>
      </p:sp>
      <p:pic>
        <p:nvPicPr>
          <p:cNvPr id="166914" name="Picture 2" descr="http://blogs.discovermagazine.com/gnxp/files/2010/08/journal.pbio.1000436.g002.png"/>
          <p:cNvPicPr>
            <a:picLocks noChangeAspect="1" noChangeArrowheads="1"/>
          </p:cNvPicPr>
          <p:nvPr/>
        </p:nvPicPr>
        <p:blipFill>
          <a:blip r:embed="rId2"/>
          <a:srcRect/>
          <a:stretch>
            <a:fillRect/>
          </a:stretch>
        </p:blipFill>
        <p:spPr bwMode="auto">
          <a:xfrm>
            <a:off x="4119777" y="274638"/>
            <a:ext cx="4567024" cy="6102927"/>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234950" y="274638"/>
            <a:ext cx="9601200" cy="1143000"/>
          </a:xfrm>
        </p:spPr>
        <p:txBody>
          <a:bodyPr/>
          <a:lstStyle/>
          <a:p>
            <a:pPr eaLnBrk="1" hangingPunct="1"/>
            <a:r>
              <a:rPr lang="en-US" sz="3600" dirty="0" smtClean="0"/>
              <a:t>New species formation:  caused it, saw it wild</a:t>
            </a:r>
          </a:p>
        </p:txBody>
      </p:sp>
      <p:sp>
        <p:nvSpPr>
          <p:cNvPr id="56322" name="Content Placeholder 2"/>
          <p:cNvSpPr>
            <a:spLocks noGrp="1"/>
          </p:cNvSpPr>
          <p:nvPr>
            <p:ph idx="1"/>
          </p:nvPr>
        </p:nvSpPr>
        <p:spPr/>
        <p:txBody>
          <a:bodyPr/>
          <a:lstStyle/>
          <a:p>
            <a:pPr eaLnBrk="1" hangingPunct="1"/>
            <a:r>
              <a:rPr lang="en-US" dirty="0" smtClean="0"/>
              <a:t>Primrose – made in the captivity (1900s) </a:t>
            </a:r>
          </a:p>
          <a:p>
            <a:pPr eaLnBrk="1" hangingPunct="1">
              <a:buNone/>
            </a:pPr>
            <a:endParaRPr lang="en-US" dirty="0" smtClean="0"/>
          </a:p>
          <a:p>
            <a:pPr eaLnBrk="1" hangingPunct="1"/>
            <a:r>
              <a:rPr lang="en-US" dirty="0" smtClean="0"/>
              <a:t>Scientists have also directly observed new species forming in nature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763588" y="1981200"/>
            <a:ext cx="7620000" cy="1752600"/>
          </a:xfrm>
          <a:effectLst>
            <a:outerShdw blurRad="25400" dist="12700" dir="2700000" algn="ctr" rotWithShape="0">
              <a:schemeClr val="tx1">
                <a:alpha val="74998"/>
              </a:schemeClr>
            </a:outerShdw>
          </a:effectLst>
        </p:spPr>
        <p:txBody>
          <a:bodyPr>
            <a:normAutofit/>
          </a:bodyPr>
          <a:lstStyle/>
          <a:p>
            <a:pPr eaLnBrk="1" hangingPunct="1">
              <a:defRPr/>
            </a:pPr>
            <a:r>
              <a:rPr lang="en-US" sz="6000" b="1" dirty="0" smtClean="0">
                <a:solidFill>
                  <a:srgbClr val="E03C3C"/>
                </a:solidFill>
                <a:ea typeface="+mj-ea"/>
                <a:cs typeface="+mj-cs"/>
              </a:rPr>
              <a:t>Clicker Questions</a:t>
            </a:r>
            <a:endParaRPr lang="en-US" sz="4800" b="1" dirty="0">
              <a:ea typeface="+mj-ea"/>
              <a:cs typeface="+mj-cs"/>
            </a:endParaRPr>
          </a:p>
        </p:txBody>
      </p:sp>
      <p:sp>
        <p:nvSpPr>
          <p:cNvPr id="14339" name="Rectangle 3"/>
          <p:cNvSpPr>
            <a:spLocks noGrp="1" noChangeArrowheads="1"/>
          </p:cNvSpPr>
          <p:nvPr>
            <p:ph type="subTitle" idx="1"/>
          </p:nvPr>
        </p:nvSpPr>
        <p:spPr>
          <a:xfrm>
            <a:off x="153988" y="4114800"/>
            <a:ext cx="8839200" cy="2209800"/>
          </a:xfrm>
        </p:spPr>
        <p:txBody>
          <a:bodyPr rtlCol="0">
            <a:normAutofit/>
          </a:bodyPr>
          <a:lstStyle/>
          <a:p>
            <a:pPr eaLnBrk="1" fontAlgn="auto" hangingPunct="1">
              <a:lnSpc>
                <a:spcPct val="90000"/>
              </a:lnSpc>
              <a:spcAft>
                <a:spcPts val="0"/>
              </a:spcAft>
              <a:defRPr/>
            </a:pPr>
            <a:r>
              <a:rPr lang="en-US" sz="2800" b="1" dirty="0" smtClean="0"/>
              <a:t>CHAPTER 17</a:t>
            </a:r>
            <a:endParaRPr lang="en-US" sz="2800" dirty="0" smtClean="0"/>
          </a:p>
          <a:p>
            <a:pPr eaLnBrk="1" fontAlgn="auto" hangingPunct="1">
              <a:lnSpc>
                <a:spcPct val="90000"/>
              </a:lnSpc>
              <a:spcAft>
                <a:spcPts val="0"/>
              </a:spcAft>
              <a:defRPr/>
            </a:pPr>
            <a:r>
              <a:rPr lang="en-US" sz="2800" dirty="0" smtClean="0"/>
              <a:t>How Evolution Works</a:t>
            </a:r>
            <a:endParaRPr lang="en-US" sz="28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3"/>
          <p:cNvSpPr>
            <a:spLocks noGrp="1" noChangeArrowheads="1"/>
          </p:cNvSpPr>
          <p:nvPr>
            <p:ph type="body" idx="1"/>
          </p:nvPr>
        </p:nvSpPr>
        <p:spPr>
          <a:xfrm>
            <a:off x="457200" y="1676400"/>
            <a:ext cx="8229600" cy="3429000"/>
          </a:xfrm>
        </p:spPr>
        <p:txBody>
          <a:bodyPr rIns="132080"/>
          <a:lstStyle/>
          <a:p>
            <a:pPr marL="649288" indent="-649288" eaLnBrk="1" hangingPunct="1">
              <a:lnSpc>
                <a:spcPct val="90000"/>
              </a:lnSpc>
              <a:buFont typeface="Wingdings" pitchFamily="1" charset="2"/>
              <a:buNone/>
            </a:pPr>
            <a:r>
              <a:rPr lang="en-US" sz="2800"/>
              <a:t>Of the following situations that pertain to</a:t>
            </a:r>
          </a:p>
          <a:p>
            <a:pPr marL="649288" indent="-649288" eaLnBrk="1" hangingPunct="1">
              <a:lnSpc>
                <a:spcPct val="90000"/>
              </a:lnSpc>
              <a:buFont typeface="Wingdings" pitchFamily="1" charset="2"/>
              <a:buNone/>
            </a:pPr>
            <a:r>
              <a:rPr lang="en-US" sz="2800"/>
              <a:t>evolution, which one is false?</a:t>
            </a:r>
          </a:p>
          <a:p>
            <a:pPr marL="649288" indent="-649288" eaLnBrk="1" hangingPunct="1">
              <a:lnSpc>
                <a:spcPct val="90000"/>
              </a:lnSpc>
              <a:buFont typeface="Wingdings" pitchFamily="1" charset="2"/>
              <a:buNone/>
            </a:pPr>
            <a:endParaRPr lang="en-US" sz="2800"/>
          </a:p>
          <a:p>
            <a:pPr marL="649288" indent="-649288" eaLnBrk="1" hangingPunct="1">
              <a:lnSpc>
                <a:spcPct val="90000"/>
              </a:lnSpc>
              <a:buSzPct val="99000"/>
              <a:buFont typeface="Wingdings" pitchFamily="1" charset="2"/>
              <a:buAutoNum type="alphaUcPeriod"/>
            </a:pPr>
            <a:r>
              <a:rPr lang="en-US" sz="2800"/>
              <a:t>Organisms inherit traits from their parents.</a:t>
            </a:r>
          </a:p>
          <a:p>
            <a:pPr marL="649288" indent="-649288" eaLnBrk="1" hangingPunct="1">
              <a:lnSpc>
                <a:spcPct val="90000"/>
              </a:lnSpc>
              <a:buSzPct val="99000"/>
              <a:buFont typeface="Wingdings" pitchFamily="1" charset="2"/>
              <a:buAutoNum type="alphaUcPeriod"/>
            </a:pPr>
            <a:r>
              <a:rPr lang="en-US" sz="2800"/>
              <a:t>Organisms can adapt to prepare their offspring for future events.</a:t>
            </a:r>
          </a:p>
          <a:p>
            <a:pPr marL="649288" indent="-649288" eaLnBrk="1" hangingPunct="1">
              <a:lnSpc>
                <a:spcPct val="90000"/>
              </a:lnSpc>
              <a:buSzPct val="99000"/>
              <a:buFont typeface="Wingdings" pitchFamily="1" charset="2"/>
              <a:buAutoNum type="alphaUcPeriod"/>
            </a:pPr>
            <a:r>
              <a:rPr lang="en-US" sz="2800"/>
              <a:t>Evolution can happen by chance.</a:t>
            </a:r>
          </a:p>
        </p:txBody>
      </p:sp>
      <p:sp>
        <p:nvSpPr>
          <p:cNvPr id="26627" name="Rectangle 14"/>
          <p:cNvSpPr>
            <a:spLocks noGrp="1" noChangeArrowheads="1"/>
          </p:cNvSpPr>
          <p:nvPr>
            <p:ph type="title"/>
          </p:nvPr>
        </p:nvSpPr>
        <p:spPr>
          <a:xfrm>
            <a:off x="457200" y="582613"/>
            <a:ext cx="8229600" cy="1120775"/>
          </a:xfrm>
        </p:spPr>
        <p:txBody>
          <a:bodyPr rIns="132080"/>
          <a:lstStyle/>
          <a:p>
            <a:pPr eaLnBrk="1" hangingPunct="1"/>
            <a:r>
              <a:rPr lang="en-US"/>
              <a:t>Concept Quiz</a:t>
            </a:r>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Pixel">
  <a:themeElements>
    <a:clrScheme name="">
      <a:dk1>
        <a:srgbClr val="000000"/>
      </a:dk1>
      <a:lt1>
        <a:srgbClr val="FFFFFF"/>
      </a:lt1>
      <a:dk2>
        <a:srgbClr val="000000"/>
      </a:dk2>
      <a:lt2>
        <a:srgbClr val="1F431F"/>
      </a:lt2>
      <a:accent1>
        <a:srgbClr val="84B43A"/>
      </a:accent1>
      <a:accent2>
        <a:srgbClr val="1F431F"/>
      </a:accent2>
      <a:accent3>
        <a:srgbClr val="FFFFFF"/>
      </a:accent3>
      <a:accent4>
        <a:srgbClr val="000000"/>
      </a:accent4>
      <a:accent5>
        <a:srgbClr val="C2D6AE"/>
      </a:accent5>
      <a:accent6>
        <a:srgbClr val="1B3C1B"/>
      </a:accent6>
      <a:hlink>
        <a:srgbClr val="84B43A"/>
      </a:hlink>
      <a:folHlink>
        <a:srgbClr val="326C32"/>
      </a:folHlink>
    </a:clrScheme>
    <a:fontScheme name="3_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CC00"/>
        </a:solidFill>
        <a:ln w="9525" cap="flat" cmpd="sng" algn="ctr">
          <a:solidFill>
            <a:srgbClr val="0033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00"/>
            </a:solidFill>
            <a:effectLst/>
            <a:latin typeface="Arial" charset="0"/>
            <a:sym typeface="Arial" charset="0"/>
          </a:defRPr>
        </a:defPPr>
      </a:lstStyle>
    </a:spDef>
    <a:lnDef>
      <a:spPr bwMode="auto">
        <a:xfrm>
          <a:off x="0" y="0"/>
          <a:ext cx="1" cy="1"/>
        </a:xfrm>
        <a:custGeom>
          <a:avLst/>
          <a:gdLst/>
          <a:ahLst/>
          <a:cxnLst/>
          <a:rect l="0" t="0" r="0" b="0"/>
          <a:pathLst/>
        </a:custGeom>
        <a:solidFill>
          <a:srgbClr val="CCCC00"/>
        </a:solidFill>
        <a:ln w="9525" cap="flat" cmpd="sng" algn="ctr">
          <a:solidFill>
            <a:srgbClr val="0033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00"/>
            </a:solidFill>
            <a:effectLst/>
            <a:latin typeface="Arial" charset="0"/>
            <a:sym typeface="Arial" charset="0"/>
          </a:defRPr>
        </a:defPPr>
      </a:lstStyle>
    </a:lnDef>
  </a:objectDefaults>
  <a:extraClrSchemeLst>
    <a:extraClrScheme>
      <a:clrScheme name="3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3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3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3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3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3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3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3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3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3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3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3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3_Pixel 13">
        <a:dk1>
          <a:srgbClr val="000000"/>
        </a:dk1>
        <a:lt1>
          <a:srgbClr val="FFFFFF"/>
        </a:lt1>
        <a:dk2>
          <a:srgbClr val="000000"/>
        </a:dk2>
        <a:lt2>
          <a:srgbClr val="F78222"/>
        </a:lt2>
        <a:accent1>
          <a:srgbClr val="FFCC99"/>
        </a:accent1>
        <a:accent2>
          <a:srgbClr val="F78222"/>
        </a:accent2>
        <a:accent3>
          <a:srgbClr val="FFFFFF"/>
        </a:accent3>
        <a:accent4>
          <a:srgbClr val="000000"/>
        </a:accent4>
        <a:accent5>
          <a:srgbClr val="FFE2CA"/>
        </a:accent5>
        <a:accent6>
          <a:srgbClr val="E0751E"/>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3_Pixel 14">
        <a:dk1>
          <a:srgbClr val="F78222"/>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3_Pixel 15">
        <a:dk1>
          <a:srgbClr val="F78222"/>
        </a:dk1>
        <a:lt1>
          <a:srgbClr val="FFFFFF"/>
        </a:lt1>
        <a:dk2>
          <a:srgbClr val="330000"/>
        </a:dk2>
        <a:lt2>
          <a:srgbClr val="FFFFFF"/>
        </a:lt2>
        <a:accent1>
          <a:srgbClr val="F78222"/>
        </a:accent1>
        <a:accent2>
          <a:srgbClr val="9E2A06"/>
        </a:accent2>
        <a:accent3>
          <a:srgbClr val="ADAAAA"/>
        </a:accent3>
        <a:accent4>
          <a:srgbClr val="DADADA"/>
        </a:accent4>
        <a:accent5>
          <a:srgbClr val="FAC1AB"/>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3_Pixel 16">
        <a:dk1>
          <a:srgbClr val="F78222"/>
        </a:dk1>
        <a:lt1>
          <a:srgbClr val="FFFFFF"/>
        </a:lt1>
        <a:dk2>
          <a:srgbClr val="0C0E0B"/>
        </a:dk2>
        <a:lt2>
          <a:srgbClr val="FFFFFF"/>
        </a:lt2>
        <a:accent1>
          <a:srgbClr val="F78222"/>
        </a:accent1>
        <a:accent2>
          <a:srgbClr val="1F431F"/>
        </a:accent2>
        <a:accent3>
          <a:srgbClr val="AAAAAA"/>
        </a:accent3>
        <a:accent4>
          <a:srgbClr val="DADADA"/>
        </a:accent4>
        <a:accent5>
          <a:srgbClr val="FAC1AB"/>
        </a:accent5>
        <a:accent6>
          <a:srgbClr val="1B3C1B"/>
        </a:accent6>
        <a:hlink>
          <a:srgbClr val="84B43A"/>
        </a:hlink>
        <a:folHlink>
          <a:srgbClr val="326C3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7298</TotalTime>
  <Words>3566</Words>
  <Application>Microsoft Office PowerPoint</Application>
  <PresentationFormat>On-screen Show (4:3)</PresentationFormat>
  <Paragraphs>642</Paragraphs>
  <Slides>104</Slides>
  <Notes>31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104</vt:i4>
      </vt:variant>
    </vt:vector>
  </HeadingPairs>
  <TitlesOfParts>
    <vt:vector size="117" baseType="lpstr">
      <vt:lpstr>ＭＳ Ｐゴシック</vt:lpstr>
      <vt:lpstr>Arial</vt:lpstr>
      <vt:lpstr>Arial Black</vt:lpstr>
      <vt:lpstr>BI Times BoldItalic</vt:lpstr>
      <vt:lpstr>Calibri</vt:lpstr>
      <vt:lpstr>Geneva</vt:lpstr>
      <vt:lpstr>Helvetica Neue</vt:lpstr>
      <vt:lpstr>Times</vt:lpstr>
      <vt:lpstr>Times New Roman</vt:lpstr>
      <vt:lpstr>Wingdings</vt:lpstr>
      <vt:lpstr>ヒラギノ角ゴ ProN W3</vt:lpstr>
      <vt:lpstr>Office Theme</vt:lpstr>
      <vt:lpstr>3_Pixel</vt:lpstr>
      <vt:lpstr>How’s your grade?</vt:lpstr>
      <vt:lpstr>Discover Biology FIFTH EDITION</vt:lpstr>
      <vt:lpstr>PowerPoint Presentation</vt:lpstr>
      <vt:lpstr>Artificial Selection</vt:lpstr>
      <vt:lpstr>Selection: bring me a shrubbery</vt:lpstr>
      <vt:lpstr>PowerPoint Presentation</vt:lpstr>
      <vt:lpstr>PowerPoint Presentation</vt:lpstr>
      <vt:lpstr>Artificial Selection</vt:lpstr>
      <vt:lpstr>Many Types of Dogs</vt:lpstr>
      <vt:lpstr>Selection: bring  me a fast dog</vt:lpstr>
      <vt:lpstr>Selection: evolve a fast dog</vt:lpstr>
      <vt:lpstr>Fast dogs look similar</vt:lpstr>
      <vt:lpstr>Fast dogs look similar due to selection</vt:lpstr>
      <vt:lpstr>Darwin:  Descent with Modification</vt:lpstr>
      <vt:lpstr>The “Somebody would have figured it out” principle</vt:lpstr>
      <vt:lpstr>Natural Selection:  Historical Context</vt:lpstr>
      <vt:lpstr>Erasmus Darwin:  Older idea</vt:lpstr>
      <vt:lpstr>Lamarck:  Older idea</vt:lpstr>
      <vt:lpstr>Lamarck: right idea, wrong method</vt:lpstr>
      <vt:lpstr>Robert Chambers, journalist</vt:lpstr>
      <vt:lpstr>Victorian Hobbies</vt:lpstr>
      <vt:lpstr>Books people were talking about</vt:lpstr>
      <vt:lpstr>Books people were talking about</vt:lpstr>
      <vt:lpstr>Early Ideas:  wrong mechanism</vt:lpstr>
      <vt:lpstr>Darwin:  1832-1858  evidence</vt:lpstr>
      <vt:lpstr>1848: Brazil with Bates 1854-1862: Southeast Asia</vt:lpstr>
      <vt:lpstr>Darwin &amp; Wallace:  Similar background</vt:lpstr>
      <vt:lpstr>Darwin &amp; Wallace:  new species</vt:lpstr>
      <vt:lpstr>Natural Selection</vt:lpstr>
      <vt:lpstr>Mutations make Genetic Variation</vt:lpstr>
      <vt:lpstr>Competition</vt:lpstr>
      <vt:lpstr>Winning:  passing on your genes</vt:lpstr>
      <vt:lpstr>“Descent with Modification”: evolution</vt:lpstr>
      <vt:lpstr>Natural Selection: What’s that?</vt:lpstr>
      <vt:lpstr>Slow antilope are tasty</vt:lpstr>
      <vt:lpstr>Natural Selection:  not random</vt:lpstr>
      <vt:lpstr>Natural Selection:  The results</vt:lpstr>
      <vt:lpstr>PowerPoint Presentation</vt:lpstr>
      <vt:lpstr>PowerPoint Presentation</vt:lpstr>
      <vt:lpstr>Natural Selection:  not random</vt:lpstr>
      <vt:lpstr>Natural Selection: causes adaptation</vt:lpstr>
      <vt:lpstr>PowerPoint Presentation</vt:lpstr>
      <vt:lpstr>Reminder:  Populations Evolution</vt:lpstr>
      <vt:lpstr>PowerPoint Presentation</vt:lpstr>
      <vt:lpstr>PowerPoint Presentation</vt:lpstr>
      <vt:lpstr>Species in the Galapagos</vt:lpstr>
      <vt:lpstr>Darwin’s Finches: Evolution in Action</vt:lpstr>
      <vt:lpstr>PowerPoint Presentation</vt:lpstr>
      <vt:lpstr>PowerPoint Presentation</vt:lpstr>
      <vt:lpstr>PowerPoint Presentation</vt:lpstr>
      <vt:lpstr>PowerPoint Presentation</vt:lpstr>
      <vt:lpstr>PowerPoint Presentation</vt:lpstr>
      <vt:lpstr>Mutations = evolution</vt:lpstr>
      <vt:lpstr>Gene Flow: Genes move between Populations</vt:lpstr>
      <vt:lpstr>Genetic Drift: accidents cause evolution</vt:lpstr>
      <vt:lpstr>PowerPoint Presentation</vt:lpstr>
      <vt:lpstr>PowerPoint Presentation</vt:lpstr>
      <vt:lpstr>Genetic Drift: accidents cause evolution</vt:lpstr>
      <vt:lpstr>Genetic Drift: The Bottleneck Effect</vt:lpstr>
      <vt:lpstr>PowerPoint Presentation</vt:lpstr>
      <vt:lpstr>Genetic Drift: The Founder’s Effect</vt:lpstr>
      <vt:lpstr>Evolution explains lots of stuff</vt:lpstr>
      <vt:lpstr>How new species are formed</vt:lpstr>
      <vt:lpstr>Allopatric Speciation</vt:lpstr>
      <vt:lpstr>PowerPoint Presentation</vt:lpstr>
      <vt:lpstr>Same features: common ancestor</vt:lpstr>
      <vt:lpstr>Why organisms have same features</vt:lpstr>
      <vt:lpstr>PowerPoint Presentation</vt:lpstr>
      <vt:lpstr>PowerPoint Presentation</vt:lpstr>
      <vt:lpstr>PowerPoint Presentation</vt:lpstr>
      <vt:lpstr>Vestigial Organs</vt:lpstr>
      <vt:lpstr>Function:  Lizard legs</vt:lpstr>
      <vt:lpstr>Skinks: Some have reduced legs</vt:lpstr>
      <vt:lpstr>Florida’s Skinks: divided on issue of legs </vt:lpstr>
      <vt:lpstr>Reduced Function: Boa Constrictor</vt:lpstr>
      <vt:lpstr>Vestigial Organs: Cave Tetra</vt:lpstr>
      <vt:lpstr>Vestigial Organs: Whale Pelvis</vt:lpstr>
      <vt:lpstr>They still have the genes for legs</vt:lpstr>
      <vt:lpstr>Evolution: 6 types of evidence</vt:lpstr>
      <vt:lpstr>Evolution Is Strongly Supported by the Fossil Record</vt:lpstr>
      <vt:lpstr>Intermediates: Archeopteryx</vt:lpstr>
      <vt:lpstr>PowerPoint Presentation</vt:lpstr>
      <vt:lpstr>Horses with extra toes </vt:lpstr>
      <vt:lpstr>Intermediates: Whales</vt:lpstr>
      <vt:lpstr>PowerPoint Presentation</vt:lpstr>
      <vt:lpstr>Dorudon: front flippers had elbows</vt:lpstr>
      <vt:lpstr>Intermediates: Whales</vt:lpstr>
      <vt:lpstr>Fetal Traits: similar to others</vt:lpstr>
      <vt:lpstr>PowerPoint Presentation</vt:lpstr>
      <vt:lpstr>DNA: evidence of evolution</vt:lpstr>
      <vt:lpstr>DNA: evidence of evolution</vt:lpstr>
      <vt:lpstr>PowerPoint Presentation</vt:lpstr>
      <vt:lpstr>Genetic Changes within Species</vt:lpstr>
      <vt:lpstr>Continental Drift: what lives where</vt:lpstr>
      <vt:lpstr>PowerPoint Presentation</vt:lpstr>
      <vt:lpstr>PowerPoint Presentation</vt:lpstr>
      <vt:lpstr>New species formation:  caused it, saw it wild</vt:lpstr>
      <vt:lpstr>Clicker Questions</vt:lpstr>
      <vt:lpstr>Concept Quiz</vt:lpstr>
      <vt:lpstr>Concept Quiz</vt:lpstr>
      <vt:lpstr>Concept Quiz</vt:lpstr>
      <vt:lpstr>Free Biology Tutoring</vt:lpstr>
      <vt:lpstr>Relevant Art from Other Chapters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Cells, Cancer, and Human Health</dc:title>
  <dc:creator>Patrick Shriner</dc:creator>
  <cp:lastModifiedBy>Joey</cp:lastModifiedBy>
  <cp:revision>428</cp:revision>
  <dcterms:created xsi:type="dcterms:W3CDTF">2012-06-14T17:26:32Z</dcterms:created>
  <dcterms:modified xsi:type="dcterms:W3CDTF">2014-06-05T12:22:52Z</dcterms:modified>
</cp:coreProperties>
</file>