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2"/>
  </p:notesMasterIdLst>
  <p:sldIdLst>
    <p:sldId id="403" r:id="rId3"/>
    <p:sldId id="340" r:id="rId4"/>
    <p:sldId id="414" r:id="rId5"/>
    <p:sldId id="408" r:id="rId6"/>
    <p:sldId id="258" r:id="rId7"/>
    <p:sldId id="406" r:id="rId8"/>
    <p:sldId id="415" r:id="rId9"/>
    <p:sldId id="411" r:id="rId10"/>
    <p:sldId id="410" r:id="rId11"/>
    <p:sldId id="259" r:id="rId12"/>
    <p:sldId id="362" r:id="rId13"/>
    <p:sldId id="364" r:id="rId14"/>
    <p:sldId id="367" r:id="rId15"/>
    <p:sldId id="386" r:id="rId16"/>
    <p:sldId id="427" r:id="rId17"/>
    <p:sldId id="365" r:id="rId18"/>
    <p:sldId id="426" r:id="rId19"/>
    <p:sldId id="425" r:id="rId20"/>
    <p:sldId id="374" r:id="rId21"/>
    <p:sldId id="375" r:id="rId22"/>
    <p:sldId id="373" r:id="rId23"/>
    <p:sldId id="273" r:id="rId24"/>
    <p:sldId id="372" r:id="rId25"/>
    <p:sldId id="392" r:id="rId26"/>
    <p:sldId id="424" r:id="rId27"/>
    <p:sldId id="349" r:id="rId28"/>
    <p:sldId id="428" r:id="rId29"/>
    <p:sldId id="368" r:id="rId30"/>
    <p:sldId id="376" r:id="rId31"/>
    <p:sldId id="377" r:id="rId32"/>
    <p:sldId id="370" r:id="rId33"/>
    <p:sldId id="413" r:id="rId34"/>
    <p:sldId id="261" r:id="rId35"/>
    <p:sldId id="284" r:id="rId36"/>
    <p:sldId id="378" r:id="rId37"/>
    <p:sldId id="380" r:id="rId38"/>
    <p:sldId id="383" r:id="rId39"/>
    <p:sldId id="384" r:id="rId40"/>
    <p:sldId id="382" r:id="rId41"/>
    <p:sldId id="275" r:id="rId42"/>
    <p:sldId id="385" r:id="rId43"/>
    <p:sldId id="351" r:id="rId44"/>
    <p:sldId id="265" r:id="rId45"/>
    <p:sldId id="387" r:id="rId46"/>
    <p:sldId id="388" r:id="rId47"/>
    <p:sldId id="355" r:id="rId48"/>
    <p:sldId id="389" r:id="rId49"/>
    <p:sldId id="394" r:id="rId50"/>
    <p:sldId id="395" r:id="rId51"/>
    <p:sldId id="396" r:id="rId52"/>
    <p:sldId id="397" r:id="rId53"/>
    <p:sldId id="398" r:id="rId54"/>
    <p:sldId id="393" r:id="rId55"/>
    <p:sldId id="332" r:id="rId56"/>
    <p:sldId id="390" r:id="rId57"/>
    <p:sldId id="400" r:id="rId58"/>
    <p:sldId id="412" r:id="rId59"/>
    <p:sldId id="391" r:id="rId60"/>
    <p:sldId id="401" r:id="rId61"/>
    <p:sldId id="418" r:id="rId62"/>
    <p:sldId id="419" r:id="rId63"/>
    <p:sldId id="402" r:id="rId64"/>
    <p:sldId id="417" r:id="rId65"/>
    <p:sldId id="420" r:id="rId66"/>
    <p:sldId id="421" r:id="rId67"/>
    <p:sldId id="422" r:id="rId68"/>
    <p:sldId id="341" r:id="rId69"/>
    <p:sldId id="342" r:id="rId70"/>
    <p:sldId id="404" r:id="rId71"/>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keppel" initials="" lastIdx="1" clrIdx="0"/>
  <p:cmAuthor id="1" name="copy editor" initials="CE"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8" autoAdjust="0"/>
    <p:restoredTop sz="94651" autoAdjust="0"/>
  </p:normalViewPr>
  <p:slideViewPr>
    <p:cSldViewPr snapToGrid="0" snapToObjects="1">
      <p:cViewPr>
        <p:scale>
          <a:sx n="110" d="100"/>
          <a:sy n="110" d="100"/>
        </p:scale>
        <p:origin x="126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Ref>
              <c:f>Sheet1!$E$2:$F$2</c:f>
              <c:strCache>
                <c:ptCount val="2"/>
                <c:pt idx="0">
                  <c:v>roundup</c:v>
                </c:pt>
                <c:pt idx="1">
                  <c:v>atrazine</c:v>
                </c:pt>
              </c:strCache>
            </c:strRef>
          </c:cat>
          <c:val>
            <c:numRef>
              <c:f>Sheet1!$E$3:$F$3</c:f>
              <c:numCache>
                <c:formatCode>General</c:formatCode>
                <c:ptCount val="2"/>
                <c:pt idx="0">
                  <c:v>24</c:v>
                </c:pt>
                <c:pt idx="1">
                  <c:v>64</c:v>
                </c:pt>
              </c:numCache>
            </c:numRef>
          </c:val>
        </c:ser>
        <c:dLbls>
          <c:showLegendKey val="0"/>
          <c:showVal val="0"/>
          <c:showCatName val="0"/>
          <c:showSerName val="0"/>
          <c:showPercent val="0"/>
          <c:showBubbleSize val="0"/>
        </c:dLbls>
        <c:gapWidth val="150"/>
        <c:shape val="box"/>
        <c:axId val="241761176"/>
        <c:axId val="241760784"/>
        <c:axId val="0"/>
      </c:bar3DChart>
      <c:catAx>
        <c:axId val="2417611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760784"/>
        <c:crosses val="autoZero"/>
        <c:auto val="1"/>
        <c:lblAlgn val="ctr"/>
        <c:lblOffset val="100"/>
        <c:noMultiLvlLbl val="0"/>
      </c:catAx>
      <c:valAx>
        <c:axId val="241760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761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8FA6CD4-A867-4A7C-9329-D2E0C55F92DB}" type="datetimeFigureOut">
              <a:rPr lang="en-US"/>
              <a:pPr>
                <a:defRPr/>
              </a:pPr>
              <a:t>11/23/2014</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49B4A55-425B-4CAA-9D69-5DCD69C479D9}" type="slidenum">
              <a:rPr lang="en-US"/>
              <a:pPr>
                <a:defRPr/>
              </a:pPr>
              <a:t>‹#›</a:t>
            </a:fld>
            <a:endParaRPr lang="en-US" dirty="0"/>
          </a:p>
        </p:txBody>
      </p:sp>
    </p:spTree>
    <p:extLst>
      <p:ext uri="{BB962C8B-B14F-4D97-AF65-F5344CB8AC3E}">
        <p14:creationId xmlns:p14="http://schemas.microsoft.com/office/powerpoint/2010/main" val="320744886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3225667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0C261-E7BE-1D42-A766-D472BC6A1269}" type="slidenum">
              <a:rPr lang="en-US"/>
              <a:pPr/>
              <a:t>38</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16.4 DNA Fingerprinting Can Be Used to Identify Criminals</a:t>
            </a:r>
            <a:r>
              <a:rPr lang="en-US"/>
              <a:t> </a:t>
            </a:r>
          </a:p>
          <a:p>
            <a:r>
              <a:rPr lang="en-US"/>
              <a:t>The DNA profile on the far left is that of the defendant (D) in a murder trial. The profile on the far right is that of the victim (V). The defendant’s jeans and shirt were splattered with blood. The fingerprint of the DNA extracted from the blood splatters is an exact match with the victim’s DNA profile.</a:t>
            </a:r>
          </a:p>
        </p:txBody>
      </p:sp>
    </p:spTree>
    <p:extLst>
      <p:ext uri="{BB962C8B-B14F-4D97-AF65-F5344CB8AC3E}">
        <p14:creationId xmlns:p14="http://schemas.microsoft.com/office/powerpoint/2010/main" val="1827112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6D2AD-43AE-A64C-B64A-FBC9B1AC3239}" type="slidenum">
              <a:rPr lang="en-US"/>
              <a:pPr/>
              <a:t>39</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88692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A8F7E-0C72-F24A-BC56-7F1045233E1E}" type="slidenum">
              <a:rPr lang="en-US"/>
              <a:pPr/>
              <a:t>42</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Figure 16.5 Cloning Sheep: How Dolly Came to Be</a:t>
            </a:r>
          </a:p>
        </p:txBody>
      </p:sp>
    </p:spTree>
    <p:extLst>
      <p:ext uri="{BB962C8B-B14F-4D97-AF65-F5344CB8AC3E}">
        <p14:creationId xmlns:p14="http://schemas.microsoft.com/office/powerpoint/2010/main" val="3381211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3BC29-53E1-954E-BDDF-69E98933EEBF}" type="slidenum">
              <a:rPr lang="en-US"/>
              <a:pPr/>
              <a:t>46</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b="1"/>
              <a:t>Figure 16.8 Gene Therapy Has Been Used to Treat ADA Deficiency</a:t>
            </a:r>
          </a:p>
        </p:txBody>
      </p:sp>
    </p:spTree>
    <p:extLst>
      <p:ext uri="{BB962C8B-B14F-4D97-AF65-F5344CB8AC3E}">
        <p14:creationId xmlns:p14="http://schemas.microsoft.com/office/powerpoint/2010/main" val="3228532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3419D-E97A-4D4B-B2FC-CBD36A6757E2}" type="slidenum">
              <a:rPr lang="en-US"/>
              <a:pPr/>
              <a:t>49</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b="1"/>
              <a:t>Figure 16.10 DNA Fragments Can Be Separated by Gel Electrophoresis</a:t>
            </a:r>
            <a:r>
              <a:rPr lang="en-US"/>
              <a:t> </a:t>
            </a:r>
          </a:p>
          <a:p>
            <a:r>
              <a:rPr lang="en-US"/>
              <a:t>Gel electrophoresis is used to separate and visualize biomolecules. When subjected to an electrical current, DNA fragments move through a gel at different rates, depending on their size. Larger molecules move slowly, while smaller molecules move quickly. To enable visualization of the DNA, the gel is commonly stained with a DNA-binding dye ethidium bromide that glows pink when exposed to ultraviolet light.</a:t>
            </a:r>
          </a:p>
        </p:txBody>
      </p:sp>
    </p:spTree>
    <p:extLst>
      <p:ext uri="{BB962C8B-B14F-4D97-AF65-F5344CB8AC3E}">
        <p14:creationId xmlns:p14="http://schemas.microsoft.com/office/powerpoint/2010/main" val="2285074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0C261-E7BE-1D42-A766-D472BC6A1269}" type="slidenum">
              <a:rPr lang="en-US"/>
              <a:pPr/>
              <a:t>50</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16.4 DNA Fingerprinting Can Be Used to Identify Criminals</a:t>
            </a:r>
            <a:r>
              <a:rPr lang="en-US"/>
              <a:t> </a:t>
            </a:r>
          </a:p>
          <a:p>
            <a:r>
              <a:rPr lang="en-US"/>
              <a:t>The DNA profile on the far left is that of the defendant (D) in a murder trial. The profile on the far right is that of the victim (V). The defendant’s jeans and shirt were splattered with blood. The fingerprint of the DNA extracted from the blood splatters is an exact match with the victim’s DNA profile.</a:t>
            </a:r>
          </a:p>
        </p:txBody>
      </p:sp>
    </p:spTree>
    <p:extLst>
      <p:ext uri="{BB962C8B-B14F-4D97-AF65-F5344CB8AC3E}">
        <p14:creationId xmlns:p14="http://schemas.microsoft.com/office/powerpoint/2010/main" val="2237050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5AAF1-531A-434E-A096-468F25FD08F1}" type="slidenum">
              <a:rPr lang="en-US"/>
              <a:pPr/>
              <a:t>51</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b="1"/>
              <a:t>Figure 16.11 Restriction Enzymes and Gel Electrophoresis Can Be Used to Identify the Sickle-Cell Allele</a:t>
            </a:r>
            <a:r>
              <a:rPr lang="en-US"/>
              <a:t> </a:t>
            </a:r>
          </a:p>
          <a:p>
            <a:r>
              <a:rPr lang="en-US"/>
              <a:t>The restriction enzyme </a:t>
            </a:r>
            <a:r>
              <a:rPr lang="en-US" i="1"/>
              <a:t>Dde</a:t>
            </a:r>
            <a:r>
              <a:rPr lang="en-US"/>
              <a:t>I cuts DNA wherever it encounters the sequence GACTC (shown in yellow in the top panels). Only one such sequence occurs in the normal allele of the hemoglobin gene. A single base pair mutation (in which T-A becomes A-T) causes sickle-cell anemia; this mutation occurs in the GACTC sequence, and changes the sequence to GACAC. Since </a:t>
            </a:r>
            <a:r>
              <a:rPr lang="en-US" i="1"/>
              <a:t>Dde</a:t>
            </a:r>
            <a:r>
              <a:rPr lang="en-US"/>
              <a:t>I cannot recognize the mutant sequence GACAC, it does not cut the DNA at this location. As a result, the sickle-cell allele produces only one band on the gel, whereas the normal hemoglobin allele shows up as two bands on the gel, representing two fragments of different sizes.</a:t>
            </a:r>
          </a:p>
        </p:txBody>
      </p:sp>
    </p:spTree>
    <p:extLst>
      <p:ext uri="{BB962C8B-B14F-4D97-AF65-F5344CB8AC3E}">
        <p14:creationId xmlns:p14="http://schemas.microsoft.com/office/powerpoint/2010/main" val="2034694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67</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4093425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13"/>
              </a:spcBef>
              <a:buClr>
                <a:srgbClr val="000000"/>
              </a:buClr>
              <a:buFont typeface="Tahoma" pitchFamily="1" charset="0"/>
              <a:buChar char="•"/>
            </a:pPr>
            <a:r>
              <a:rPr lang="en-US" dirty="0">
                <a:solidFill>
                  <a:srgbClr val="000000"/>
                </a:solidFill>
                <a:latin typeface="Tahoma" pitchFamily="1" charset="0"/>
                <a:ea typeface="Tahoma" pitchFamily="1" charset="0"/>
                <a:cs typeface="Tahoma" pitchFamily="1" charset="0"/>
                <a:sym typeface="Tahoma" pitchFamily="1" charset="0"/>
              </a:rPr>
              <a:t>The correct answer is D. These are all advantages of restriction enzymes.</a:t>
            </a:r>
          </a:p>
          <a:p>
            <a:pPr marL="39688" eaLnBrk="1" hangingPunct="1">
              <a:spcBef>
                <a:spcPts val="413"/>
              </a:spcBef>
              <a:buClr>
                <a:srgbClr val="000000"/>
              </a:buClr>
              <a:buFont typeface="Tahoma" pitchFamily="1" charset="0"/>
              <a:buChar char="•"/>
            </a:pPr>
            <a:r>
              <a:rPr lang="en-US" dirty="0">
                <a:solidFill>
                  <a:srgbClr val="000000"/>
                </a:solidFill>
                <a:latin typeface="Tahoma" pitchFamily="1" charset="0"/>
                <a:ea typeface="Tahoma" pitchFamily="1" charset="0"/>
                <a:cs typeface="Tahoma" pitchFamily="1" charset="0"/>
                <a:sym typeface="Tahoma" pitchFamily="1" charset="0"/>
              </a:rPr>
              <a:t>A and B are useful during cloning. </a:t>
            </a:r>
          </a:p>
          <a:p>
            <a:pPr marL="39688" eaLnBrk="1" hangingPunct="1">
              <a:spcBef>
                <a:spcPts val="413"/>
              </a:spcBef>
              <a:buClr>
                <a:srgbClr val="000000"/>
              </a:buClr>
              <a:buFont typeface="Tahoma" pitchFamily="1" charset="0"/>
              <a:buChar char="•"/>
            </a:pPr>
            <a:r>
              <a:rPr lang="en-US" dirty="0">
                <a:solidFill>
                  <a:srgbClr val="000000"/>
                </a:solidFill>
                <a:latin typeface="Tahoma" pitchFamily="1" charset="0"/>
                <a:ea typeface="Tahoma" pitchFamily="1" charset="0"/>
                <a:cs typeface="Tahoma" pitchFamily="1" charset="0"/>
                <a:sym typeface="Tahoma" pitchFamily="1" charset="0"/>
              </a:rPr>
              <a:t>C is useful for DNA fingerprinting.</a:t>
            </a:r>
          </a:p>
        </p:txBody>
      </p:sp>
    </p:spTree>
    <p:extLst>
      <p:ext uri="{BB962C8B-B14F-4D97-AF65-F5344CB8AC3E}">
        <p14:creationId xmlns:p14="http://schemas.microsoft.com/office/powerpoint/2010/main" val="596018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69</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115899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2</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226040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AB864-5880-7041-9ACE-943E80F6930E}" type="slidenum">
              <a:rPr lang="en-US"/>
              <a:pPr/>
              <a:t>9</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1"/>
              <a:t>The Edunia.</a:t>
            </a:r>
            <a:r>
              <a:rPr lang="en-US"/>
              <a:t> </a:t>
            </a:r>
          </a:p>
          <a:p>
            <a:r>
              <a:rPr lang="en-US"/>
              <a:t>This transgenic petunia, part plant and part human, carries a gene for a human antibody extracted from the cells of artist Eduardo Kac. Kac created the “Edunia” to express some of his ideas about biotechnology.</a:t>
            </a:r>
          </a:p>
        </p:txBody>
      </p:sp>
    </p:spTree>
    <p:extLst>
      <p:ext uri="{BB962C8B-B14F-4D97-AF65-F5344CB8AC3E}">
        <p14:creationId xmlns:p14="http://schemas.microsoft.com/office/powerpoint/2010/main" val="336190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F46EC2-4750-418E-AAD2-5B68D521CF55}" type="slidenum">
              <a:rPr lang="en-US">
                <a:cs typeface="Arial" charset="0"/>
              </a:rPr>
              <a:pPr fontAlgn="base">
                <a:spcBef>
                  <a:spcPct val="0"/>
                </a:spcBef>
                <a:spcAft>
                  <a:spcPct val="0"/>
                </a:spcAft>
                <a:defRPr/>
              </a:pPr>
              <a:t>10</a:t>
            </a:fld>
            <a:endParaRPr lang="en-US">
              <a:cs typeface="Arial" charset="0"/>
            </a:endParaRPr>
          </a:p>
        </p:txBody>
      </p:sp>
    </p:spTree>
    <p:extLst>
      <p:ext uri="{BB962C8B-B14F-4D97-AF65-F5344CB8AC3E}">
        <p14:creationId xmlns:p14="http://schemas.microsoft.com/office/powerpoint/2010/main" val="115963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874320-292A-294B-A3E7-95563F76C107}" type="slidenum">
              <a:rPr lang="en-US"/>
              <a:pPr/>
              <a:t>13</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16.9 Restriction Enzymes Cut DNA at Specific Places</a:t>
            </a:r>
            <a:r>
              <a:rPr lang="en-US"/>
              <a:t> </a:t>
            </a:r>
          </a:p>
          <a:p>
            <a:r>
              <a:rPr lang="en-US"/>
              <a:t>The restriction enzyme </a:t>
            </a:r>
            <a:r>
              <a:rPr lang="en-US" i="1"/>
              <a:t>Alu</a:t>
            </a:r>
            <a:r>
              <a:rPr lang="en-US"/>
              <a:t>I specifically binds to and then cuts the DNA molecule wherever the sequence AGCT occurs. Another restriction enzyme, </a:t>
            </a:r>
            <a:r>
              <a:rPr lang="en-US" i="1"/>
              <a:t>Not</a:t>
            </a:r>
            <a:r>
              <a:rPr lang="en-US"/>
              <a:t>I, specifically binds to and cuts the DNA sequence GCGGCCGC. Each enzyme binds to and cuts its own special target sequence, and no other.</a:t>
            </a:r>
          </a:p>
        </p:txBody>
      </p:sp>
    </p:spTree>
    <p:extLst>
      <p:ext uri="{BB962C8B-B14F-4D97-AF65-F5344CB8AC3E}">
        <p14:creationId xmlns:p14="http://schemas.microsoft.com/office/powerpoint/2010/main" val="141953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14960-BFD2-A34D-B7E5-42EB5E8F889C}" type="slidenum">
              <a:rPr lang="en-US"/>
              <a:pPr/>
              <a:t>26</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16.3 Cloned DNA Serves Many Purposes</a:t>
            </a:r>
          </a:p>
        </p:txBody>
      </p:sp>
    </p:spTree>
    <p:extLst>
      <p:ext uri="{BB962C8B-B14F-4D97-AF65-F5344CB8AC3E}">
        <p14:creationId xmlns:p14="http://schemas.microsoft.com/office/powerpoint/2010/main" val="143368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41D88-3AC2-6A45-9A7B-10C8DBC74685}" type="slidenum">
              <a:rPr lang="en-US"/>
              <a:pPr/>
              <a:t>31</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b="1"/>
              <a:t>Figure 16.13 Small Amounts of DNA Can Be Amplified More than a Million-fold through PCR</a:t>
            </a:r>
            <a:r>
              <a:rPr lang="en-US"/>
              <a:t> </a:t>
            </a:r>
          </a:p>
          <a:p>
            <a:r>
              <a:rPr lang="en-US"/>
              <a:t>Short primers (red) that can pair with the two ends of a gene of interest (bluish gray) are mixed in a test tube with a sample of the target DNA, the enzyme DNA polymerase, and all four nucleotides (A, C, G, and T). A machine then processes the mixture through the three steps shown, in which the temperature is first raised and then lowered, to double the number of double-stranded versions of the template sequence. The doubling process can be repeated many times (only three cycles are shown here). For clarity, color coding is used to identify the template DNA sequence in the first cycle (bluish gray), the DNA that is newly made in each cycle (shades of orange), and the primers (red).</a:t>
            </a:r>
          </a:p>
        </p:txBody>
      </p:sp>
    </p:spTree>
    <p:extLst>
      <p:ext uri="{BB962C8B-B14F-4D97-AF65-F5344CB8AC3E}">
        <p14:creationId xmlns:p14="http://schemas.microsoft.com/office/powerpoint/2010/main" val="2914031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49B4A55-425B-4CAA-9D69-5DCD69C479D9}" type="slidenum">
              <a:rPr lang="en-US" smtClean="0"/>
              <a:pPr>
                <a:defRPr/>
              </a:pPr>
              <a:t>33</a:t>
            </a:fld>
            <a:endParaRPr lang="en-US" dirty="0"/>
          </a:p>
        </p:txBody>
      </p:sp>
    </p:spTree>
    <p:extLst>
      <p:ext uri="{BB962C8B-B14F-4D97-AF65-F5344CB8AC3E}">
        <p14:creationId xmlns:p14="http://schemas.microsoft.com/office/powerpoint/2010/main" val="45256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E5E631-C4A8-4E9F-B1EA-0FC3D8FF7363}" type="slidenum">
              <a:rPr lang="en-US">
                <a:cs typeface="Arial" charset="0"/>
              </a:rPr>
              <a:pPr fontAlgn="base">
                <a:spcBef>
                  <a:spcPct val="0"/>
                </a:spcBef>
                <a:spcAft>
                  <a:spcPct val="0"/>
                </a:spcAft>
                <a:defRPr/>
              </a:pPr>
              <a:t>36</a:t>
            </a:fld>
            <a:endParaRPr lang="en-US">
              <a:cs typeface="Arial" charset="0"/>
            </a:endParaRPr>
          </a:p>
        </p:txBody>
      </p:sp>
    </p:spTree>
    <p:extLst>
      <p:ext uri="{BB962C8B-B14F-4D97-AF65-F5344CB8AC3E}">
        <p14:creationId xmlns:p14="http://schemas.microsoft.com/office/powerpoint/2010/main" val="349179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75F581-41B5-411E-9439-D2A8C032C12D}" type="datetimeFigureOut">
              <a:rPr lang="en-US"/>
              <a:pPr>
                <a:defRPr/>
              </a:pPr>
              <a:t>11/23/2014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E0BF5E-C7F1-486F-865C-546D66193A0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3B0BC9-528C-4F4F-922B-CA981DD31FF7}" type="datetimeFigureOut">
              <a:rPr lang="en-US"/>
              <a:pPr>
                <a:defRPr/>
              </a:pPr>
              <a:t>11/23/2014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F9E06D-A588-4C8D-84BA-630F1D8C396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ED7293-66A7-487F-BB55-63192646FBA3}" type="datetimeFigureOut">
              <a:rPr lang="en-US"/>
              <a:pPr>
                <a:defRPr/>
              </a:pPr>
              <a:t>11/23/2014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FDBFF-BCA4-4005-B062-180F115CDB8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8B4B7660-D18C-374F-8909-4A0AE22C3BE4}"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FFB4A7-0EE2-481C-B39C-9A8FE47C89E7}" type="datetimeFigureOut">
              <a:rPr lang="en-US"/>
              <a:pPr>
                <a:defRPr/>
              </a:pPr>
              <a:t>11/23/2014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EDA585-ED39-4A56-8801-E9A88DFA6ABA}" type="slidenum">
              <a:rPr lang="en-US"/>
              <a:pPr>
                <a:defRPr/>
              </a:pPr>
              <a:t>‹#›</a:t>
            </a:fld>
            <a:endParaRPr lang="en-US" dirty="0"/>
          </a:p>
        </p:txBody>
      </p:sp>
    </p:spTree>
    <p:extLst>
      <p:ext uri="{BB962C8B-B14F-4D97-AF65-F5344CB8AC3E}">
        <p14:creationId xmlns:p14="http://schemas.microsoft.com/office/powerpoint/2010/main" val="120363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24E348-3607-498A-B0B6-0DD5BB52AF0C}" type="datetimeFigureOut">
              <a:rPr lang="en-US"/>
              <a:pPr>
                <a:defRPr/>
              </a:pPr>
              <a:t>11/23/2014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316769-7B41-417C-A2E1-C79BD6C15A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DF29AF-F397-4ADA-BD30-FCA0E4576EEE}" type="datetimeFigureOut">
              <a:rPr lang="en-US"/>
              <a:pPr>
                <a:defRPr/>
              </a:pPr>
              <a:t>11/23/2014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F61498-C2DE-4734-8378-799E49A9E9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08D39B-2B68-4F3D-BB41-73AC2AFDC608}" type="datetimeFigureOut">
              <a:rPr lang="en-US"/>
              <a:pPr>
                <a:defRPr/>
              </a:pPr>
              <a:t>11/23/2014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06E72E-670E-4CFA-A0A9-44D95E3C76D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95DA04A-AB92-4165-BE10-84D859C088FF}" type="datetimeFigureOut">
              <a:rPr lang="en-US"/>
              <a:pPr>
                <a:defRPr/>
              </a:pPr>
              <a:t>11/23/2014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BC6EC2-6B6E-4957-9FAB-0904AE6C10C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3EAF08-6C6F-44D5-BCF8-CFDC96EA8F73}" type="datetimeFigureOut">
              <a:rPr lang="en-US"/>
              <a:pPr>
                <a:defRPr/>
              </a:pPr>
              <a:t>11/23/2014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DDD5E8-F9BD-4AE9-B654-21902D06668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EF9FC6-D5A8-4160-B433-D0BEB90A74ED}" type="datetimeFigureOut">
              <a:rPr lang="en-US"/>
              <a:pPr>
                <a:defRPr/>
              </a:pPr>
              <a:t>11/23/2014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0C27FF-931E-46AC-A4BA-666D373D613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D94E3A-03E1-4A26-9270-83CAB6406E75}" type="datetimeFigureOut">
              <a:rPr lang="en-US"/>
              <a:pPr>
                <a:defRPr/>
              </a:pPr>
              <a:t>11/23/2014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14B320-5410-4F42-87FD-C4ED3D4E233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7B2038-470B-44A8-BBEF-3C2EB51E8F87}" type="datetimeFigureOut">
              <a:rPr lang="en-US"/>
              <a:pPr>
                <a:defRPr/>
              </a:pPr>
              <a:t>11/23/2014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862E14-6E46-4F27-805A-490E18D4F99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CD3E662-28B2-4F26-8B68-E5D9ED83011B}" type="datetimeFigureOut">
              <a:rPr lang="en-US"/>
              <a:pPr>
                <a:defRPr/>
              </a:pPr>
              <a:t>11/23/2014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CBD982-5195-4EDF-BDDE-1A5DBEC21D9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1A924583-E9DD-FC45-B190-24577262ABC3}"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io9.com/scientists-create-genetically-modified-cells-that-prote-1537710472" TargetMode="External"/><Relationship Id="rId2" Type="http://schemas.openxmlformats.org/officeDocument/2006/relationships/hyperlink" Target="https://www.youtube.com/watch?v=zDkUFzZoQA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skepticink.com/smilodonsretreat/2012/10/24/a-survey-of-long-term-gm-food-studies/" TargetMode="External"/><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hyperlink" Target="http://rameznaam.com/2013/04/28/the-evidence-on-gmo-safety/" TargetMode="External"/><Relationship Id="rId4" Type="http://schemas.openxmlformats.org/officeDocument/2006/relationships/hyperlink" Target="http://www.nature.com/news/case-studies-a-hard-look-at-gm-crops-1.12907"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www.skepticink.com/smilodonsretreat/2012/10/24/a-survey-of-long-term-gm-food-studie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nature.com/news/case-studies-a-hard-look-at-gm-crops-1.12907" TargetMode="Externa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jpeg"/></Relationships>
</file>

<file path=ppt/slides/_rels/slide65.xml.rels><?xml version="1.0" encoding="UTF-8" standalone="yes"?>
<Relationships xmlns="http://schemas.openxmlformats.org/package/2006/relationships"><Relationship Id="rId3" Type="http://schemas.openxmlformats.org/officeDocument/2006/relationships/hyperlink" Target="http://blogs.discovermagazine.com/science-sushi/2011/08/15/organic_myths_revisited/#.VHJjCIvF98E" TargetMode="External"/><Relationship Id="rId2" Type="http://schemas.openxmlformats.org/officeDocument/2006/relationships/hyperlink" Target="http://www.ars.usda.gov/SP2UserFiles/person/4056/NaranjoCABReview2009.pdf"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usinessinsider.com/how-fruits-have-evovled-over-time-2014-10"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1303497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DNA </a:t>
            </a:r>
            <a:r>
              <a:rPr lang="en-US" dirty="0" err="1" smtClean="0"/>
              <a:t>techology</a:t>
            </a:r>
            <a:r>
              <a:rPr lang="en-US" dirty="0" smtClean="0"/>
              <a:t>/Biotechnology</a:t>
            </a:r>
            <a:endParaRPr lang="en-US" dirty="0"/>
          </a:p>
        </p:txBody>
      </p:sp>
      <p:sp>
        <p:nvSpPr>
          <p:cNvPr id="19458" name="Content Placeholder 2"/>
          <p:cNvSpPr>
            <a:spLocks noGrp="1"/>
          </p:cNvSpPr>
          <p:nvPr>
            <p:ph idx="1"/>
          </p:nvPr>
        </p:nvSpPr>
        <p:spPr>
          <a:xfrm>
            <a:off x="457200" y="1187116"/>
            <a:ext cx="8229600" cy="4948238"/>
          </a:xfrm>
        </p:spPr>
        <p:txBody>
          <a:bodyPr/>
          <a:lstStyle/>
          <a:p>
            <a:pPr eaLnBrk="1" hangingPunct="1">
              <a:buNone/>
            </a:pPr>
            <a:r>
              <a:rPr lang="en-US" dirty="0" smtClean="0"/>
              <a:t>A newer way to control genes in organisms</a:t>
            </a:r>
          </a:p>
          <a:p>
            <a:pPr eaLnBrk="1" hangingPunct="1"/>
            <a:endParaRPr lang="en-US" dirty="0" smtClean="0"/>
          </a:p>
          <a:p>
            <a:pPr eaLnBrk="1" hangingPunct="1"/>
            <a:r>
              <a:rPr lang="en-US" dirty="0" smtClean="0"/>
              <a:t>Approx. 40 years (since 1970s)</a:t>
            </a:r>
          </a:p>
          <a:p>
            <a:pPr eaLnBrk="1" hangingPunct="1"/>
            <a:endParaRPr lang="en-US" dirty="0" smtClean="0"/>
          </a:p>
          <a:p>
            <a:pPr eaLnBrk="1" hangingPunct="1"/>
            <a:r>
              <a:rPr lang="en-US" dirty="0" smtClean="0"/>
              <a:t>Turn a gene on</a:t>
            </a:r>
          </a:p>
          <a:p>
            <a:pPr eaLnBrk="1" hangingPunct="1"/>
            <a:endParaRPr lang="en-US" dirty="0" smtClean="0"/>
          </a:p>
          <a:p>
            <a:pPr eaLnBrk="1" hangingPunct="1"/>
            <a:r>
              <a:rPr lang="en-US" dirty="0" smtClean="0"/>
              <a:t>Turn a gene off</a:t>
            </a:r>
          </a:p>
          <a:p>
            <a:pPr eaLnBrk="1" hangingPunct="1"/>
            <a:endParaRPr lang="en-US" dirty="0" smtClean="0"/>
          </a:p>
          <a:p>
            <a:pPr eaLnBrk="1" hangingPunct="1"/>
            <a:r>
              <a:rPr lang="en-US" dirty="0" smtClean="0"/>
              <a:t>Add a new gene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r>
              <a:rPr lang="en-US" dirty="0" smtClean="0"/>
              <a:t>Eduardo </a:t>
            </a:r>
            <a:r>
              <a:rPr lang="en-US" dirty="0" err="1" smtClean="0"/>
              <a:t>Kac</a:t>
            </a:r>
            <a:r>
              <a:rPr lang="en-US" dirty="0" smtClean="0"/>
              <a:t>: Human genes in petunia!!!</a:t>
            </a:r>
          </a:p>
          <a:p>
            <a:pPr eaLnBrk="1" hangingPunct="1"/>
            <a:endParaRPr lang="en-US" sz="2400" dirty="0" smtClean="0"/>
          </a:p>
          <a:p>
            <a:pPr eaLnBrk="1" hangingPunct="1"/>
            <a:r>
              <a:rPr lang="en-US" dirty="0" smtClean="0"/>
              <a:t>Chickens without feathers!!</a:t>
            </a:r>
          </a:p>
          <a:p>
            <a:pPr eaLnBrk="1" hangingPunct="1"/>
            <a:endParaRPr lang="en-US" dirty="0" smtClean="0"/>
          </a:p>
        </p:txBody>
      </p:sp>
      <p:sp>
        <p:nvSpPr>
          <p:cNvPr id="4" name="Title 1"/>
          <p:cNvSpPr txBox="1">
            <a:spLocks/>
          </p:cNvSpPr>
          <p:nvPr/>
        </p:nvSpPr>
        <p:spPr bwMode="auto">
          <a:xfrm>
            <a:off x="577516" y="451101"/>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smtClean="0"/>
              <a:t>Manipulating Genes: The new way</a:t>
            </a:r>
          </a:p>
        </p:txBody>
      </p:sp>
      <p:pic>
        <p:nvPicPr>
          <p:cNvPr id="6" name="Picture 2" descr="figure_16_00"/>
          <p:cNvPicPr>
            <a:picLocks noChangeAspect="1" noChangeArrowheads="1"/>
          </p:cNvPicPr>
          <p:nvPr/>
        </p:nvPicPr>
        <p:blipFill>
          <a:blip r:embed="rId2"/>
          <a:srcRect/>
          <a:stretch>
            <a:fillRect/>
          </a:stretch>
        </p:blipFill>
        <p:spPr bwMode="auto">
          <a:xfrm>
            <a:off x="577516" y="3484146"/>
            <a:ext cx="2985728" cy="3152941"/>
          </a:xfrm>
          <a:prstGeom prst="rect">
            <a:avLst/>
          </a:prstGeom>
          <a:noFill/>
          <a:ln w="9525">
            <a:noFill/>
            <a:miter lim="800000"/>
            <a:headEnd/>
            <a:tailEnd/>
          </a:ln>
          <a:effectLst/>
        </p:spPr>
      </p:pic>
      <p:pic>
        <p:nvPicPr>
          <p:cNvPr id="7" name="Picture 2" descr="figure_16_01b"/>
          <p:cNvPicPr>
            <a:picLocks noChangeAspect="1" noChangeArrowheads="1"/>
          </p:cNvPicPr>
          <p:nvPr/>
        </p:nvPicPr>
        <p:blipFill>
          <a:blip r:embed="rId3"/>
          <a:srcRect/>
          <a:stretch>
            <a:fillRect/>
          </a:stretch>
        </p:blipFill>
        <p:spPr bwMode="auto">
          <a:xfrm>
            <a:off x="3739707" y="3330850"/>
            <a:ext cx="4294605" cy="33617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Nerd Words</a:t>
            </a:r>
            <a:endParaRPr lang="en-US" dirty="0"/>
          </a:p>
        </p:txBody>
      </p:sp>
      <p:sp>
        <p:nvSpPr>
          <p:cNvPr id="21506" name="Content Placeholder 2"/>
          <p:cNvSpPr>
            <a:spLocks noGrp="1"/>
          </p:cNvSpPr>
          <p:nvPr>
            <p:ph idx="1"/>
          </p:nvPr>
        </p:nvSpPr>
        <p:spPr>
          <a:xfrm>
            <a:off x="457200" y="1417638"/>
            <a:ext cx="8229600" cy="4525963"/>
          </a:xfrm>
        </p:spPr>
        <p:txBody>
          <a:bodyPr/>
          <a:lstStyle/>
          <a:p>
            <a:pPr eaLnBrk="1" hangingPunct="1">
              <a:lnSpc>
                <a:spcPct val="90000"/>
              </a:lnSpc>
              <a:buNone/>
            </a:pPr>
            <a:r>
              <a:rPr lang="en-US" dirty="0" smtClean="0">
                <a:solidFill>
                  <a:srgbClr val="FF0000"/>
                </a:solidFill>
              </a:rPr>
              <a:t>Restriction Enzymes</a:t>
            </a:r>
            <a:r>
              <a:rPr lang="en-US" dirty="0" smtClean="0"/>
              <a:t>:  How bacteria fight viruses</a:t>
            </a:r>
          </a:p>
          <a:p>
            <a:pPr eaLnBrk="1" hangingPunct="1">
              <a:lnSpc>
                <a:spcPct val="90000"/>
              </a:lnSpc>
              <a:buNone/>
            </a:pPr>
            <a:r>
              <a:rPr lang="en-US" dirty="0" smtClean="0"/>
              <a:t>					Cut DNA into small pieces</a:t>
            </a:r>
          </a:p>
          <a:p>
            <a:pPr eaLnBrk="1" hangingPunct="1">
              <a:lnSpc>
                <a:spcPct val="90000"/>
              </a:lnSpc>
              <a:buNone/>
            </a:pPr>
            <a:r>
              <a:rPr lang="en-US" dirty="0" smtClean="0"/>
              <a:t>					cut in specific sequences</a:t>
            </a:r>
          </a:p>
          <a:p>
            <a:pPr eaLnBrk="1" hangingPunct="1">
              <a:lnSpc>
                <a:spcPct val="90000"/>
              </a:lnSpc>
              <a:buNone/>
            </a:pPr>
            <a:r>
              <a:rPr lang="en-US" dirty="0" smtClean="0"/>
              <a:t>					some leave jagged (“sticky”) ends</a:t>
            </a:r>
          </a:p>
          <a:p>
            <a:pPr eaLnBrk="1" hangingPunct="1">
              <a:lnSpc>
                <a:spcPct val="90000"/>
              </a:lnSpc>
              <a:buNone/>
            </a:pPr>
            <a:endParaRPr lang="en-US" sz="1600" dirty="0" smtClean="0"/>
          </a:p>
          <a:p>
            <a:pPr eaLnBrk="1" hangingPunct="1">
              <a:lnSpc>
                <a:spcPct val="90000"/>
              </a:lnSpc>
              <a:buNone/>
            </a:pPr>
            <a:r>
              <a:rPr lang="en-US" dirty="0" smtClean="0">
                <a:solidFill>
                  <a:srgbClr val="FF0000"/>
                </a:solidFill>
              </a:rPr>
              <a:t>Restriction Enzymes are the “Scissors” for DNA</a:t>
            </a:r>
          </a:p>
        </p:txBody>
      </p:sp>
      <p:sp>
        <p:nvSpPr>
          <p:cNvPr id="3" name="AutoShape 2" descr="data:image/jpeg;base64,/9j/4AAQSkZJRgABAQAAAQABAAD/2wCEAAkGBxQSEhQUEhQUFRQXFx0aGBcYGBocHxwcHBcYHBwfHBoYHCggHBolHRccIjEhJSkrLi4uHB8zODMsNygtLisBCgoKDg0OGxAQGy0kHyQsLCwsLC4sLC8vNCwsLCwsLCwsLCwsLCwsNCwsLCwsLCwsLDQsLCwsLCwsLCwsLCwsLP/AABEIAMABAAMBEQACEQEDEQH/xAAcAAEAAgMBAQEAAAAAAAAAAAAAAQYFBwgEAwL/xABCEAABAwICBwUFBgQEBwEAAAABAAIDBBEFIQYHEjFBUWETInGBkRQjMqGxCEJScsHRFWKC8FOisuEkNENzksLxM//EABsBAQACAwEBAAAAAAAAAAAAAAAEBgEDBQcC/8QANxEAAgEDAQUFBgYBBQEAAAAAAAECAwQRBRIhMUFRBmFxkdETIoGxwfAUIzJioeFCM1JygpIH/9oADAMBAAIRAxEAPwDeKAIAgCAIAgCAIAgCAIAgCAIAgCAIAgCAIAgCAIAgCAIAgCAIAgCAIAgCAIAgCAIAgCAIAgCAIAgCAIAgCAIAgCAIAgCAIAgCAIAgCAIAgCAIAgCAIAgCAIAgCAIAgPzHIHZtIIuRkb5jIjxQH6QBAEAQH5fIBa5AubC53nkOZyQH6QBAEAQBAEAQBAEAQBAEAQBAEBF0AugF0AugF0AugF0AugF0Bj8cxuCjiM1RI2OMcTxPIDeT0QHP2neuOoq9qKk2qaDdtA+8eOrh8A6D1QFm+zppJds1C8/D72LPgcnjyNj5lAbrugF0AugF0Bzjrs04dUVjYKd5bHSuJDmm15dxII/DuHi5AbA1SazRXj2aqs2qaO67hKBvNuDxxHHfzQGzroBdALoBdALoBdALoBdALoBdALoBdALoBdACgIQEoAgCAIAUAugMJpdpNDh1M6ec5DJrAc3u4NF/rwQHMuK4nXY9WtFi95uI42/DG3j4Dddx3+gQHt1jauZMKjp3mTtRICHuAsGyDPZHEgjcT+EoCv6HY86hrIalt+44bQ/Ew5OHp+iA7Ep5mva17TdrgC0jiDmPkUB9EAQFE1u6Y/w6jIjP/ET3ZFzAt3n+QPqQgOYKCiknkbHCxz5HfC1ouTYXyHgEB+IJnxPa9hLHsdcEZEEH6goDq3VjpmMUpA82E8dmzNHO2TgOTrE+RHBAXBAEAQAIAgCAIAgIQEoAgCABAQUAQEoAgIQEoAgCA5a1zaTurcQewH3VOXRxjqD33eJcLf0hAbn1O6IsoaJkhA7eoaHvdbMAi7WjoAb9SgLFppo+2vo5qd1rvbdh/C8ZtPqgOPqmndG9zHgtexxa5p3gg2I9QgOktQ+kntVB2Dj7ymIb4sNyw/IjyQGykB86qobGx0jyGsaC5zjuAAuSUByNrA0pdiVY+c3DPhiafusBNvM7z4oDcmonQj2aH22ce9mb7sEfBGePi7LyA5oDG6+NA2lhxCnaA4f8w0D4gdz/ABByPO4PDMCiamNIDSYnECbRz+6eL5d49w+O1b1QHUyAlAQgCAICUBCAlAEAQBAEACAFAQUAQEoCEBKAgoCUBxjpRSOhrKmOQEObM8G/5jn5jPzQHTuq3SqKvoYtlw7WJjWSs4gtFgbfhNrg+KAuKA53+0Fov2FSysjHu5+6+w3SNHH8zc/6SgK3qh0k9hxGIuNopfdSdNojZPk63zQHViA0p9oDTLZa3D4Tm4B05HAfdZ57z4DmgKNqg0J/iNVtSj/hoSHSXGTj91nna56eKA6jaLZDd0QGA0+nYzDqx0ltnsXgjqQQPmQgOS8DDjUwBvxdqy3jti3zQHahQBAEAQBAQgJQBAQgJQAoAgICAlAEAQBAEAQBAEBqLXPq2fVn2yjbeYNtLGBnIBuLf5hutxy5ZgaIwzEp6SbtIXvhlaSLjIjmCD4bigNlYZr3rWNtNDDN1zYflcfJAefS/XA7EKWSmko42h+53aOJaQbggbIzCA1egOnMC1isGCCtlO1JG3s3Nvm6UCwH9WR8LoDmzEq99RK+aV21JI4uceZP6IDNaI6bVeGuPs0lmE3dG7NhPO3A24hAbMo/tAm3vqIF3Nk1h6OYbeqAo+sDWVUYoGxuaIYGm/ZNJNzwLnEC9uGQCAzGozRB1TVtq3tIgpztAkZOk+6Bz2d55ZIDpNACgCAIAgF0AQBAEAQAoAgCAICEBKAICAgCAlAEAQFa0m0Doa87VRANv/Eb3XeZG/zQGv6/UBA4+5rJWdHxtf8ANpYgPJF9nzPvV+XSn/eVAU7Wnq5/hQgfHI+WKS7XOcANl4ztlwI3flKAoftL9js9o7G1tbN8tq1r252yQG1dQWiIqJ31kzbxQ91gIuHSEZ/+Lf8AUEBsvSHVHh1US4RmB5+9CQ3/ACkFvyQFKqPs+m/u64bPJ0OfqJM/QIDJ4FqFp43B1VUPnA+41vZjzO04nysgNr0FFHBG2KFjY42izWtFgB4ID0IAUAQEBASEBCAlALoAgCAFAEACAFAEAQBAQgJQAoAgAQBAEAQFB131kMeFStlAcZC1sY47d7gjwAJQHLaA6s1O1kEmFwCnAbsAtkbvIk3uJ8b380BdkAQBACgCAIAgIQEoCEBKAIAgIsgCAlAAgBQEIAgJQEICUAQBAEACAhASgOb9f+kXtFc2nYe5TAg/9x1i70AaPVAa3fh0ghbOWHsnvcxruBc0NJHo4fPkgL5qR0s9irexkNoamzHXOTXi+w75kefRAdNoCUAQBAQgJKAIAEBCAICUBCAIAgJQEICQgBQBAEAQBAEAQBAEAQBAYvSjGW0dLNUP3RsJA5nc0eZsgOOpHyVEpJu+WV9+rnvd9SSgOl8b1ftOBihYAZYow9ptvlAJPqSR5oDl9AdW6ptLf4jQtLzeeG0covxA7rv6gL+IKAuqAIAgCAIAgCAICEBKAIAgCAIAgAQGk6fT6tikdeQSNDj3XtG4HmLFctXNRPieiVNAsqsFiOy8LembE0U01hre4fdTfgJvf8p4+G9TaVxGpu4MqmpaLWs/e/VDr6rkWhbzjHhqMXhY/Ye8Ndkc78eqi1L2hTnsTlhkOrqFvSqeznLDPZG8OFwQQeI/2UmMlJZTyS4yUlmLyj9LJkIAgKLpTrFjgJjp2iaQZF1+430+I9AotW6Ud0d7LHp3Z6rcLbrPZj05v0KJU6dVzzfty3o1rQPmFEdzUfMs1PQrGCxsZ8WzKYPrLqYiBOGzM4/dd5ECx8CF9wu5rjvIV12atqizRbi/NGE16abMqYaenp3EsfeSTKxuMmtI5g3J8lPhOM1lFNu7Otaz2Kqx8n4GC1PYBasZU1TSyKIbTNoHvP3NsOQzPoo1XULek8Slv8zj1tStaLxOe/u3nSVJWxyi8b2u8D+i30q9OqswkmSKNxSrLNOSZzBrm0a9ixF5aLRT+9ZyBJ748nZ+YW03Hm1UaWfw6ua55tBL7uXkATk7+k5+F0B1e03zG5AfCtrGQsMkrgxjRmT/AHvWG1FZZspUp1ZqEFlvkayx/Wc9xLaRga3/ABHi5Pg3cB4qDUu3nES4WXZiCW1cyy+i9efwK43TevDr+0O8C1tvotH4ip1Os9DsWsezXm/Utmjms25DKxoF8u1Zf/M39QpFO734n5nDv+zOytu1ef2v6P6F/lxSFrQ4yM2XC4N73HSy31bmlSWZySKXc3FO2eKz2X0fHyPNFpFTk2EgHiCPmVGjqlq3jaIcdXs5PG2ZNkgcLtNweIzU+MlJZTyjoRlGSzF5R+lk+ggCAw2kekkFEzalddx+Fgzc63IcB1WupVjTW8n2Gm172WKa3Li+SNY4trHq5Sey2YG8A0bR83OH6KBK6m+G4uVt2ctKS/MzN9+5eS9Ta2js7pKWB7yXOdG0k8zbNdCm24JspN/CMLmcYrCTZkV9kQ8FTjMMZs6QX5DP6KJVv7ek8SkskKtqNtSeJTWfMp+kGrOKQF1K4xvzOy47TXHzzb8/BYqWie+PEutl2lqwajcLaj1W5r1NXVtJJTyFkjXRyMPgRyII+RCgNOLw+JcqVWnXp7UHtRf3vNp6A6cdvaCpIE33H/j6Hk/6roW9xte7LiUvWtE9h+dQXuc10/r5H00vpX9sX7Ltiw71sv8AZV/WaFT2zqY93C3nk+uUKn4h1Nl7OFvMbheKSU5uw5cWncf2PVQLW9q28swe7pyOfZ31a1lmm93TkX3CcUZUNu3Ij4mnePHmOqt9peU7mG1HjzXQu1lfU7uG1DjzXNHtcVLJqWTVGnunJlLqeldaPc+Qff6N/l68Vz69xn3Yl10XQ1TxXuFv4pdO9lRwHA5ayTs4W3t8Tj8LQeJP6KNCm5vETv3l7StKe3Vfgub8DaGG6s6VjLTF8r7ZuuWjyAOXndT42kEt+8plx2lupy/KxFdMZ88lZ0t1dugBlpnbcfFjiA5vgdzh8/FRrigqUXPO5ffxOladqaKg/wAZiGF+rl5GMw7A2MsZAHvBuLjcel+PVVu4vpz3QeEeY9p+2FbVZeyorYpJ7v8Ac+9vl4L4mbp6d0hIY0uIFyAL5KLSoVKn6It+BUaVCrV/04t+CIikdG67SWvHLIhYhOdKWYtpo+ITnSntRbTXmeLWawYjh52gBUU15IyPvNt329CQAbfyhWnT9VVb3Ku6XzLdpmsKv+XV3S5Pk/RnP67J3To7VLrAjkw5zal9pKQBpuc3sN+zIHE5bPkOa+ZSUVlm+2tqlxUVOmstlX0q0nlrpLu7sbT3IxuHU83dVyqtV1HvPRtN0ynY08LfJ8X98j3aI6ES1lnuPZQfitm78o/U/NfVG3dTfwRH1PW6Vn7kVtT6cl4+hfZNWtEWbIEgd+PbJN/A5eVlMdpTwVldpL1T2m010xu9ShTaKCGZzXyNla3cWi1/EcPC5VevbtUpOnTeX1Obrv8A9A2afsbKOKj/AFSe9R7l1ffy6GSs1g4ADysuLvk+88rlKtc1syzOcn3tt/M9QpH9mJA0mM5hwzFvEbvNb52laEduUXjqbbnT7q2z7anKOOq+Z9sMxOSB12HLi07j5c+q+rW8q20swe7muRi0vatrLapvdzXJl8wjFWVDbtycPiad4/cdVb7O9p3MMx480Xaxv6d3DajxXFdDIKYTSs6Z6WsoWWFnzuHcZy/md0+q0VqyprvOxpWkzvZ5e6C4v6L73Gla2rkqJS+QmSR58STwAA+QC5jk5PLPQqVKnQpqEFiK+8+psHRnVntASVhLb7ommx/qdz6D1UulaZ3zKvqHaXZexarP7n9EbGjZHTxACzY422F+AHUqXKUaUMt4SKdcXGXKrVfe2U3G9I3yktjuyP5u8eQ6Kq32qzrZhT3R/llK1DWKlxmFP3Yfy/HoYijpXyG0bS63Ibv2XOo0alWWIJs5dGhUqy2acW33G0lfz0gwGlujEddHY92VvwScR0PNp5LTWoqou86emanUsqmVvi+K+q7zSGJ0ElNK6OUFr2n/AOEHiORXLlFxeGejW9enc01UpvMX94ZszQTTkS2p6sgSbmyHc/o6+531U6hcKXuzKfrOhezzWt1mPOPTw7vkZfSDRu95IBnvcwcfy/suVqOkp5qUV4r0PMNT0ZPNW3XjH6r0KvSVroXCRhsRz3W5HouDb1qlGopQ4lfta1WnVjKj+rglxz3Y556Hh0z08dUs7GEFkZHvDxceQP4PqrXK6lUgt2Op71oGiypwjcXUcTe/Z47Pj3lf0Z0ekrZezjyDc3vOYaD04nLIdFrp0nUeEd7UNQp2VPbnvb4LqbywTCIqWIRQtsBvPFx5k8SurCCgsI83u7yrdVHUqPf8u5HqqahsbS95sBvulSpGnFym8JEGrVhSg5zeEjX+OYy6odxawfC39T1VNv7+VzLpFcF6lH1HUZ3c+kVwX1feV2Wsc+QwU7DLMI3PLR91otmepvkOKzZ6fUrrb/xX8+B0ez+j0764j+Jk4Us7317l073yK7h2MzQTCeN57Qc9xHIjl0XYo/lbobj3paVaRtfwsYKMFyXz8e82vhtbT4tFdto6ho7zeIP/ALM6rfcWtK9jnhLqeY9ouzLhL3v+s/o/vwK/W0bo3Fkgz4g7iP1CqlajOhPZmsNHm9ejUoVNiaw195RoXSnCfZal8f3b3Z+U7vTd5K7WVyriip8+fiXuxulc0I1OfPxPLhNb2Mgdw3HwK3Vae3HB29NvXaXEanLg/A3toBoV7VaonFoN7G/4nX8n1UKhbuTzLgWvV9djRj7O3eZPn0/v5G3mMAAAFgBYAcF0SjNtvLKrpLpDvihPRzx9B+6r2p6pjNKi/F/RFY1bVuNGg/F/RFboKF8zwxguePIDmVwra3qXE9iCK/a21S4mqdNb/l4mJ1g6PT05a4uL4DkCBbZdycOvAqwqwVqt2/vPbexlnYWtJwpr87nJ8Wv29F3Hi0M0tfQu2XAvgce8zl1bfjzHFSKNZ093IsOraTC+hlbprg+vc/vcbCxHCI6iMVFIWuaRctG4+HJ3RQ7/AEuM17W38vT0PGNZ7PzpTbpxxJcY/Vfe8r1JVOieHsOy4f3Y9FwKNadGe3B4aKtQr1KE1ODw197zNY3rBjhhGw29Q7LY4NP4ieXIcVbqOoxq0ttLf0PVuzdlPV6arNOMFx730j18eRqeonknlLnF0kr3eJJO4Afoo7bk8viemwhToU9mOIxijbmgmhYpR201nTkZDhGLbhzdzP8AZ6FC32N74lF1nWndP2VLdD5/10RcKidrGlzzstG8ngt9SpGnFyk8JFbqVI04uc3hIoGPY06odYZRj4W8+pVO1DUJXMsLdFfe8o+o6lK7lhboLgvqz94BgZqDtO7sYO/n0H7r60/TpXL2pbor+fA+9N0uV29qW6C59e5epe6WnbG0NY0NA4BW6lShSjswWEXSlRhRhsU1hI+q2GwhAYTSvRmOuj2Xd2Rt9iQDMdDzb0WqrRVRHS03U6llUzHfF8V1/s0ljeDS0knZzNseB4OHNp4rlzg4PEj0S0vKV1T9pSfj1XiZzA9P6qnaGEtlYBkJL3H9QzstsLmcVjic680C1uJba9193oYnHcekqnlzg1gP3WCwPjzUWUIOo6myss+dO7OWFjVdenDNR/5Pj8OnwPNh2HOmOWTeLv25labi5jSW/j0NXaDtJa6PSzP3qj/TBPe+99F3+RuTRCtpo4WwsAiI3gn4jxO1xJU6w1GjUjsv3X98zzOHaJajPbrvE+nL4dxma/F4oRdzxfgAbk+Sl172jRWZS+C4n1c6hb28czl8FxKPjOLvqHAnutHwt4eJ5lVO9v53Ut+5LgimX2oVLyWZbkuC++ZQ9M9LW0jezjs6cjyZ1PXopGnaa7h7c90fmStL0t3L257oL+S46hMBdFSyVktzLVOuCd+w0m3qST6clboxUVhcC5xiorC4GU060E7e89MAJfvM3B/UcnfVRa9vte9HiWnRtd9hijX/AE8n0/r5GrIpZIJLtL45WHqHA8rfouem4vdxLpKFOtTxLEov4osdZp1PNGGSxxueN0liHegyWLlRuIpVFw58yq3/AGL0+8ac3JJdPU19pnG6Zolcbub/AKT+36lSLBRpflx4GjVdAtrK0i7SGyocerzzb5lMXUKqdB6h9NGyUz6Sd4D6cXjLj8UZO7+k/IhfFSpGnHam8I+KlSFOO1N4RbMd0m27shuG8X8T0HIKt6hqzmnTo8Ob9Cq6lrTqp06G5c318DB4bQPmeGMGfE8AOZXJtradxPYgca1talzU9nTXi+S7zYWFYYyBmyzf953En++CudpaQtobMfi+pe7Kyp2tPYhx5vqemogbI1zHtDmuFiDuIUlpNYZOhOVOSlF4aNOaaaDvpCZYbvp955x+PNvX1XNr27hvXAv2k63C6Sp1d0/4fh393kYHAsenpHF0D7X+JpzafEfqtNOpKG+J07ywoXcdmquHB818T3YxpbJOdoRsjcR3i2+Z52PFRq9vSrVPaSW/u5lYXYXTHce3qJy/bwT8ccTAsY57rC7nH1K2SlGEcvckWqtWt7Ojt1GoU4rwSX3yNn6uMNp4O/K4e0HdtZBo/kPPmV92N7byby8Pv+h5lfdsqGpTdGm3CCe7O7a7/wCi8V2LRRNu548Abkro172jRWZS8uJybi/oUFmUl4Leyj41jL6h2fdYPhb+p5lVO+v53Ut+6PJFNv8AUal3LfuiuCPRo/gRnO0+4iB38XdB06rdp2mu4e3LdH5+Bv0zS5XT257oL+fD1L5HGGgBosBkAOCt0YqKUYrCRdYQjCKjFYSP0vo+ggCAIDy4lh0U7DHMxr2ngR9ORXzKKksM3ULirQnt0pNMo9fqricbwzvjHJzQ8DwNwfVRZWcXwZZKHamrFYqU1LvTx9GejCtWNPGQZnvmtwtst9AST6rMLSKeW8mm57TXFRYpRUP5fn/RmsX0XjeAYQ2NwFrAd0+Q3Hqod9pUK/vQ3S/hlE1XS/xk3WT998W+fj6lPraCSI2kYR1tkfPcqxWtqtB4nHBT7i1q0HirFr5eZ8YIi42YC48gL/RaoU5zeIptmqnCU3swWX3H50yhNBQS1Ex2XkbETBv23bifAXNui79lozzt1/L1LHYaG29u4/8APr6GitHMJkrquKBpJfK8AuOdhvc4+AuVY0klhFoSSWEdj0VK2KNkbBZjGhrR0AACyZPsgMLj+i9NWf8A6ss/g9uTvXj5rVUowqcUdGy1S5tP9OW7o96KhJqnbfKqcG8jGCfUOA+Sj/gv3Hdj2rljfSWf+X9fUy9Pq1o2xPY4Pkc9pBe45i/IDIL6/BwxxeepxdS1i5vqbpt7Eekd3n18DmHSPB30dTLTyfFG4tvuuOBHQix81LOWfPBsSdTTMlZvacxzHEei03FCNem6cuZoubeNxSdOXM6N0dwh9WxkrDswvAcHniDyHFVW30ivUliXupc/Qp9votxVm1L3Uub+iL7h9AyFmzGLDieJPMlWi3tqdvDZgi3WtpStobFNf34nqKkEkIAgKhjmrylqCXM2oHniy2yfFpy9LKNO1hLetx3rPtDdUFsy99d/HzMPT6p2B3vKlzm8mxhp9S4/Ra1ZLmyfPtXNr3KST73n6Izkug0DGAU42Hjic9rxP6qNe6ZGvFbDw15MpWvxuNWxKpUeY8F/j5fUrddh8kRtIwjrbI+B3Kr17WrQeJxx38ig3FrWoPFWLXfy8z4RRlxswFx5AX+i1QhKb2YrLNNODm9mCy+4s2DaKkkOnyH4OJ8TwHRd6y0aTanX4dPUsNhoUpNTuNy/2+pb2tAAAFgMrBWSMVFYXAtUYqKwuBKyZAQAoAgCAICLICUAKAWQENaBuFlhJLgYSS4HOv2g9Iu2rGUrD3Kdve/O8An0aB6lZMmX+zno7cz1zxkPdReO959NkeZ5IDeiAIAgCAhAaM+0Xo3Yw1zBkfdS2572H6j0QGkUBvT7PWllw+glduvJCTy++3yyI80Bu1ASUAQAIAgIsgJQBAQ0AbhZYSS4GEkuCJWTIKAIAEAQBAEAQEICUBBQBAY/SHFmUlNNUP8AhjYXeJAyHmckBx1PLJVTlxu+WaS/i97tw8SUB1/ongjaGkhp2/8ATYA483b3HzN0Bl0AQEBASgCAxWlGCtraWamfukYQCeDt7T5GyA44rKV0Uj45AWvY4tcDwINiPUIDN6voZX4lSNgcWydq2zhwAzd/lugOwUAQBAEAQEICUAQBAEAQBAEAQBAEAQBAEAQBAVHWvhBqsLqWNvtNb2gA47B2rfJAaa1B6O+0VxqHDuUwDh1e64b6AOPogOk7oAgCAIAgCAIDnP7QWjnYVjKpg7lQDtWGQkZa9zzIIPkeSA9P2c8F7SpnqnDKFgY38z739Gt+YQHQaAFAEAQAoAgCAIAgCAFAEAQAoAgCAWQBAEAQBAQ5oIIIuDkfBAV3QTRNmGU7oWG+1K95dbeCe6D4MDR5ICxoAgCAWQBALIAgKvrJ0c9vw+aEC8gG3H+dtyPXMeaA8GpzA/ZcLhBFny+9flY3da1/BoAQF3sgCAIAgFkAQBAEAQCyAFAEACAl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SEhQUEhQUFRQXFx0aGBcYGBocHxwcHBcYHBwfHBoYHCggHBolHRccIjEhJSkrLi4uHB8zODMsNygtLisBCgoKDg0OGxAQGy0kHyQsLCwsLC4sLC8vNCwsLCwsLCwsLCwsLCwsNCwsLCwsLCwsLDQsLCwsLCwsLCwsLCwsLP/AABEIAMABAAMBEQACEQEDEQH/xAAcAAEAAgMBAQEAAAAAAAAAAAAAAQYFBwgEAwL/xABCEAABAwICBwUFBgQEBwEAAAABAAIDBBEFIQYHEjFBUWETInGBkRQjMqGxCEJScsHRFWKC8FOisuEkNENzksLxM//EABsBAQACAwEBAAAAAAAAAAAAAAAEBgEDBQcC/8QANxEAAgEDAQUFBgYBBQEAAAAAAAECAwQRBRIhMUFRBmFxkdETIoGxwfAUIzJioeFCM1JygpIH/9oADAMBAAIRAxEAPwDeKAIAgCAIAgCAIAgCAIAgCAIAgCAIAgCAIAgCAIAgCAIAgCAIAgCAIAgCAIAgCAIAgCAIAgCAIAgCAIAgCAIAgCAIAgCAIAgCAIAgCAIAgCAIAgCAIAgCAIAgCAIAgPzHIHZtIIuRkb5jIjxQH6QBAEAQH5fIBa5AubC53nkOZyQH6QBAEAQBAEAQBAEAQBAEAQBAEBF0AugF0AugF0AugF0AugF0Bj8cxuCjiM1RI2OMcTxPIDeT0QHP2neuOoq9qKk2qaDdtA+8eOrh8A6D1QFm+zppJds1C8/D72LPgcnjyNj5lAbrugF0AugF0Bzjrs04dUVjYKd5bHSuJDmm15dxII/DuHi5AbA1SazRXj2aqs2qaO67hKBvNuDxxHHfzQGzroBdALoBdALoBdALoBdALoBdALoBdALoBdACgIQEoAgCAIAUAugMJpdpNDh1M6ec5DJrAc3u4NF/rwQHMuK4nXY9WtFi95uI42/DG3j4Dddx3+gQHt1jauZMKjp3mTtRICHuAsGyDPZHEgjcT+EoCv6HY86hrIalt+44bQ/Ew5OHp+iA7Ep5mva17TdrgC0jiDmPkUB9EAQFE1u6Y/w6jIjP/ET3ZFzAt3n+QPqQgOYKCiknkbHCxz5HfC1ouTYXyHgEB+IJnxPa9hLHsdcEZEEH6goDq3VjpmMUpA82E8dmzNHO2TgOTrE+RHBAXBAEAQAIAgCAIAgIQEoAgCABAQUAQEoAgIQEoAgCA5a1zaTurcQewH3VOXRxjqD33eJcLf0hAbn1O6IsoaJkhA7eoaHvdbMAi7WjoAb9SgLFppo+2vo5qd1rvbdh/C8ZtPqgOPqmndG9zHgtexxa5p3gg2I9QgOktQ+kntVB2Dj7ymIb4sNyw/IjyQGykB86qobGx0jyGsaC5zjuAAuSUByNrA0pdiVY+c3DPhiafusBNvM7z4oDcmonQj2aH22ce9mb7sEfBGePi7LyA5oDG6+NA2lhxCnaA4f8w0D4gdz/ABByPO4PDMCiamNIDSYnECbRz+6eL5d49w+O1b1QHUyAlAQgCAICUBCAlAEAQBAEACAFAQUAQEoCEBKAgoCUBxjpRSOhrKmOQEObM8G/5jn5jPzQHTuq3SqKvoYtlw7WJjWSs4gtFgbfhNrg+KAuKA53+0Fov2FSysjHu5+6+w3SNHH8zc/6SgK3qh0k9hxGIuNopfdSdNojZPk63zQHViA0p9oDTLZa3D4Tm4B05HAfdZ57z4DmgKNqg0J/iNVtSj/hoSHSXGTj91nna56eKA6jaLZDd0QGA0+nYzDqx0ltnsXgjqQQPmQgOS8DDjUwBvxdqy3jti3zQHahQBAEAQBAQgJQBAQgJQAoAgICAlAEAQBAEAQBAEBqLXPq2fVn2yjbeYNtLGBnIBuLf5hutxy5ZgaIwzEp6SbtIXvhlaSLjIjmCD4bigNlYZr3rWNtNDDN1zYflcfJAefS/XA7EKWSmko42h+53aOJaQbggbIzCA1egOnMC1isGCCtlO1JG3s3Nvm6UCwH9WR8LoDmzEq99RK+aV21JI4uceZP6IDNaI6bVeGuPs0lmE3dG7NhPO3A24hAbMo/tAm3vqIF3Nk1h6OYbeqAo+sDWVUYoGxuaIYGm/ZNJNzwLnEC9uGQCAzGozRB1TVtq3tIgpztAkZOk+6Bz2d55ZIDpNACgCAIAgF0AQBAEAQAoAgCAICEBKAICAgCAlAEAQFa0m0Doa87VRANv/Eb3XeZG/zQGv6/UBA4+5rJWdHxtf8ANpYgPJF9nzPvV+XSn/eVAU7Wnq5/hQgfHI+WKS7XOcANl4ztlwI3flKAoftL9js9o7G1tbN8tq1r252yQG1dQWiIqJ31kzbxQ91gIuHSEZ/+Lf8AUEBsvSHVHh1US4RmB5+9CQ3/ACkFvyQFKqPs+m/u64bPJ0OfqJM/QIDJ4FqFp43B1VUPnA+41vZjzO04nysgNr0FFHBG2KFjY42izWtFgB4ID0IAUAQEBASEBCAlALoAgCAFAEACAFAEAQBAQgJQAoAgAQBAEAQFB131kMeFStlAcZC1sY47d7gjwAJQHLaA6s1O1kEmFwCnAbsAtkbvIk3uJ8b380BdkAQBACgCAIAgIQEoCEBKAIAgIsgCAlAAgBQEIAgJQEICUAQBAEACAhASgOb9f+kXtFc2nYe5TAg/9x1i70AaPVAa3fh0ghbOWHsnvcxruBc0NJHo4fPkgL5qR0s9irexkNoamzHXOTXi+w75kefRAdNoCUAQBAQgJKAIAEBCAICUBCAIAgJQEICQgBQBAEAQBAEAQBAEAQBAYvSjGW0dLNUP3RsJA5nc0eZsgOOpHyVEpJu+WV9+rnvd9SSgOl8b1ftOBihYAZYow9ptvlAJPqSR5oDl9AdW6ptLf4jQtLzeeG0covxA7rv6gL+IKAuqAIAgCAIAgCAICEBKAIAgCAIAgAQGk6fT6tikdeQSNDj3XtG4HmLFctXNRPieiVNAsqsFiOy8LembE0U01hre4fdTfgJvf8p4+G9TaVxGpu4MqmpaLWs/e/VDr6rkWhbzjHhqMXhY/Ye8Ndkc78eqi1L2hTnsTlhkOrqFvSqeznLDPZG8OFwQQeI/2UmMlJZTyS4yUlmLyj9LJkIAgKLpTrFjgJjp2iaQZF1+430+I9AotW6Ud0d7LHp3Z6rcLbrPZj05v0KJU6dVzzfty3o1rQPmFEdzUfMs1PQrGCxsZ8WzKYPrLqYiBOGzM4/dd5ECx8CF9wu5rjvIV12atqizRbi/NGE16abMqYaenp3EsfeSTKxuMmtI5g3J8lPhOM1lFNu7Otaz2Kqx8n4GC1PYBasZU1TSyKIbTNoHvP3NsOQzPoo1XULek8Slv8zj1tStaLxOe/u3nSVJWxyi8b2u8D+i30q9OqswkmSKNxSrLNOSZzBrm0a9ixF5aLRT+9ZyBJ748nZ+YW03Hm1UaWfw6ua55tBL7uXkATk7+k5+F0B1e03zG5AfCtrGQsMkrgxjRmT/AHvWG1FZZspUp1ZqEFlvkayx/Wc9xLaRga3/ABHi5Pg3cB4qDUu3nES4WXZiCW1cyy+i9efwK43TevDr+0O8C1tvotH4ip1Os9DsWsezXm/Utmjms25DKxoF8u1Zf/M39QpFO734n5nDv+zOytu1ef2v6P6F/lxSFrQ4yM2XC4N73HSy31bmlSWZySKXc3FO2eKz2X0fHyPNFpFTk2EgHiCPmVGjqlq3jaIcdXs5PG2ZNkgcLtNweIzU+MlJZTyjoRlGSzF5R+lk+ggCAw2kekkFEzalddx+Fgzc63IcB1WupVjTW8n2Gm172WKa3Li+SNY4trHq5Sey2YG8A0bR83OH6KBK6m+G4uVt2ctKS/MzN9+5eS9Ta2js7pKWB7yXOdG0k8zbNdCm24JspN/CMLmcYrCTZkV9kQ8FTjMMZs6QX5DP6KJVv7ek8SkskKtqNtSeJTWfMp+kGrOKQF1K4xvzOy47TXHzzb8/BYqWie+PEutl2lqwajcLaj1W5r1NXVtJJTyFkjXRyMPgRyII+RCgNOLw+JcqVWnXp7UHtRf3vNp6A6cdvaCpIE33H/j6Hk/6roW9xte7LiUvWtE9h+dQXuc10/r5H00vpX9sX7Ltiw71sv8AZV/WaFT2zqY93C3nk+uUKn4h1Nl7OFvMbheKSU5uw5cWncf2PVQLW9q28swe7pyOfZ31a1lmm93TkX3CcUZUNu3Ij4mnePHmOqt9peU7mG1HjzXQu1lfU7uG1DjzXNHtcVLJqWTVGnunJlLqeldaPc+Qff6N/l68Vz69xn3Yl10XQ1TxXuFv4pdO9lRwHA5ayTs4W3t8Tj8LQeJP6KNCm5vETv3l7StKe3Vfgub8DaGG6s6VjLTF8r7ZuuWjyAOXndT42kEt+8plx2lupy/KxFdMZ88lZ0t1dugBlpnbcfFjiA5vgdzh8/FRrigqUXPO5ffxOladqaKg/wAZiGF+rl5GMw7A2MsZAHvBuLjcel+PVVu4vpz3QeEeY9p+2FbVZeyorYpJ7v8Ac+9vl4L4mbp6d0hIY0uIFyAL5KLSoVKn6It+BUaVCrV/04t+CIikdG67SWvHLIhYhOdKWYtpo+ITnSntRbTXmeLWawYjh52gBUU15IyPvNt329CQAbfyhWnT9VVb3Ku6XzLdpmsKv+XV3S5Pk/RnP67J3To7VLrAjkw5zal9pKQBpuc3sN+zIHE5bPkOa+ZSUVlm+2tqlxUVOmstlX0q0nlrpLu7sbT3IxuHU83dVyqtV1HvPRtN0ynY08LfJ8X98j3aI6ES1lnuPZQfitm78o/U/NfVG3dTfwRH1PW6Vn7kVtT6cl4+hfZNWtEWbIEgd+PbJN/A5eVlMdpTwVldpL1T2m010xu9ShTaKCGZzXyNla3cWi1/EcPC5VevbtUpOnTeX1Obrv8A9A2afsbKOKj/AFSe9R7l1ffy6GSs1g4ADysuLvk+88rlKtc1syzOcn3tt/M9QpH9mJA0mM5hwzFvEbvNb52laEduUXjqbbnT7q2z7anKOOq+Z9sMxOSB12HLi07j5c+q+rW8q20swe7muRi0vatrLapvdzXJl8wjFWVDbtycPiad4/cdVb7O9p3MMx480Xaxv6d3DajxXFdDIKYTSs6Z6WsoWWFnzuHcZy/md0+q0VqyprvOxpWkzvZ5e6C4v6L73Gla2rkqJS+QmSR58STwAA+QC5jk5PLPQqVKnQpqEFiK+8+psHRnVntASVhLb7ommx/qdz6D1UulaZ3zKvqHaXZexarP7n9EbGjZHTxACzY422F+AHUqXKUaUMt4SKdcXGXKrVfe2U3G9I3yktjuyP5u8eQ6Kq32qzrZhT3R/llK1DWKlxmFP3Yfy/HoYijpXyG0bS63Ibv2XOo0alWWIJs5dGhUqy2acW33G0lfz0gwGlujEddHY92VvwScR0PNp5LTWoqou86emanUsqmVvi+K+q7zSGJ0ElNK6OUFr2n/AOEHiORXLlFxeGejW9enc01UpvMX94ZszQTTkS2p6sgSbmyHc/o6+531U6hcKXuzKfrOhezzWt1mPOPTw7vkZfSDRu95IBnvcwcfy/suVqOkp5qUV4r0PMNT0ZPNW3XjH6r0KvSVroXCRhsRz3W5HouDb1qlGopQ4lfta1WnVjKj+rglxz3Y556Hh0z08dUs7GEFkZHvDxceQP4PqrXK6lUgt2Op71oGiypwjcXUcTe/Z47Pj3lf0Z0ekrZezjyDc3vOYaD04nLIdFrp0nUeEd7UNQp2VPbnvb4LqbywTCIqWIRQtsBvPFx5k8SurCCgsI83u7yrdVHUqPf8u5HqqahsbS95sBvulSpGnFym8JEGrVhSg5zeEjX+OYy6odxawfC39T1VNv7+VzLpFcF6lH1HUZ3c+kVwX1feV2Wsc+QwU7DLMI3PLR91otmepvkOKzZ6fUrrb/xX8+B0ez+j0764j+Jk4Us7317l073yK7h2MzQTCeN57Qc9xHIjl0XYo/lbobj3paVaRtfwsYKMFyXz8e82vhtbT4tFdto6ho7zeIP/ALM6rfcWtK9jnhLqeY9ouzLhL3v+s/o/vwK/W0bo3Fkgz4g7iP1CqlajOhPZmsNHm9ejUoVNiaw195RoXSnCfZal8f3b3Z+U7vTd5K7WVyriip8+fiXuxulc0I1OfPxPLhNb2Mgdw3HwK3Vae3HB29NvXaXEanLg/A3toBoV7VaonFoN7G/4nX8n1UKhbuTzLgWvV9djRj7O3eZPn0/v5G3mMAAAFgBYAcF0SjNtvLKrpLpDvihPRzx9B+6r2p6pjNKi/F/RFY1bVuNGg/F/RFboKF8zwxguePIDmVwra3qXE9iCK/a21S4mqdNb/l4mJ1g6PT05a4uL4DkCBbZdycOvAqwqwVqt2/vPbexlnYWtJwpr87nJ8Wv29F3Hi0M0tfQu2XAvgce8zl1bfjzHFSKNZ093IsOraTC+hlbprg+vc/vcbCxHCI6iMVFIWuaRctG4+HJ3RQ7/AEuM17W38vT0PGNZ7PzpTbpxxJcY/Vfe8r1JVOieHsOy4f3Y9FwKNadGe3B4aKtQr1KE1ODw197zNY3rBjhhGw29Q7LY4NP4ieXIcVbqOoxq0ttLf0PVuzdlPV6arNOMFx730j18eRqeonknlLnF0kr3eJJO4Afoo7bk8viemwhToU9mOIxijbmgmhYpR201nTkZDhGLbhzdzP8AZ6FC32N74lF1nWndP2VLdD5/10RcKidrGlzzstG8ngt9SpGnFyk8JFbqVI04uc3hIoGPY06odYZRj4W8+pVO1DUJXMsLdFfe8o+o6lK7lhboLgvqz94BgZqDtO7sYO/n0H7r60/TpXL2pbor+fA+9N0uV29qW6C59e5epe6WnbG0NY0NA4BW6lShSjswWEXSlRhRhsU1hI+q2GwhAYTSvRmOuj2Xd2Rt9iQDMdDzb0WqrRVRHS03U6llUzHfF8V1/s0ljeDS0knZzNseB4OHNp4rlzg4PEj0S0vKV1T9pSfj1XiZzA9P6qnaGEtlYBkJL3H9QzstsLmcVjic680C1uJba9193oYnHcekqnlzg1gP3WCwPjzUWUIOo6myss+dO7OWFjVdenDNR/5Pj8OnwPNh2HOmOWTeLv25labi5jSW/j0NXaDtJa6PSzP3qj/TBPe+99F3+RuTRCtpo4WwsAiI3gn4jxO1xJU6w1GjUjsv3X98zzOHaJajPbrvE+nL4dxma/F4oRdzxfgAbk+Sl172jRWZS+C4n1c6hb28czl8FxKPjOLvqHAnutHwt4eJ5lVO9v53Ut+5LgimX2oVLyWZbkuC++ZQ9M9LW0jezjs6cjyZ1PXopGnaa7h7c90fmStL0t3L257oL+S46hMBdFSyVktzLVOuCd+w0m3qST6clboxUVhcC5xiorC4GU060E7e89MAJfvM3B/UcnfVRa9vte9HiWnRtd9hijX/AE8n0/r5GrIpZIJLtL45WHqHA8rfouem4vdxLpKFOtTxLEov4osdZp1PNGGSxxueN0liHegyWLlRuIpVFw58yq3/AGL0+8ac3JJdPU19pnG6Zolcbub/AKT+36lSLBRpflx4GjVdAtrK0i7SGyocerzzb5lMXUKqdB6h9NGyUz6Sd4D6cXjLj8UZO7+k/IhfFSpGnHam8I+KlSFOO1N4RbMd0m27shuG8X8T0HIKt6hqzmnTo8Ob9Cq6lrTqp06G5c318DB4bQPmeGMGfE8AOZXJtradxPYgca1talzU9nTXi+S7zYWFYYyBmyzf953En++CudpaQtobMfi+pe7Kyp2tPYhx5vqemogbI1zHtDmuFiDuIUlpNYZOhOVOSlF4aNOaaaDvpCZYbvp955x+PNvX1XNr27hvXAv2k63C6Sp1d0/4fh393kYHAsenpHF0D7X+JpzafEfqtNOpKG+J07ywoXcdmquHB818T3YxpbJOdoRsjcR3i2+Z52PFRq9vSrVPaSW/u5lYXYXTHce3qJy/bwT8ccTAsY57rC7nH1K2SlGEcvckWqtWt7Ojt1GoU4rwSX3yNn6uMNp4O/K4e0HdtZBo/kPPmV92N7byby8Pv+h5lfdsqGpTdGm3CCe7O7a7/wCi8V2LRRNu548Abkro172jRWZS8uJybi/oUFmUl4Leyj41jL6h2fdYPhb+p5lVO+v53Ut+6PJFNv8AUal3LfuiuCPRo/gRnO0+4iB38XdB06rdp2mu4e3LdH5+Bv0zS5XT257oL+fD1L5HGGgBosBkAOCt0YqKUYrCRdYQjCKjFYSP0vo+ggCAIDy4lh0U7DHMxr2ngR9ORXzKKksM3ULirQnt0pNMo9fqricbwzvjHJzQ8DwNwfVRZWcXwZZKHamrFYqU1LvTx9GejCtWNPGQZnvmtwtst9AST6rMLSKeW8mm57TXFRYpRUP5fn/RmsX0XjeAYQ2NwFrAd0+Q3Hqod9pUK/vQ3S/hlE1XS/xk3WT998W+fj6lPraCSI2kYR1tkfPcqxWtqtB4nHBT7i1q0HirFr5eZ8YIi42YC48gL/RaoU5zeIptmqnCU3swWX3H50yhNBQS1Ex2XkbETBv23bifAXNui79lozzt1/L1LHYaG29u4/8APr6GitHMJkrquKBpJfK8AuOdhvc4+AuVY0klhFoSSWEdj0VK2KNkbBZjGhrR0AACyZPsgMLj+i9NWf8A6ss/g9uTvXj5rVUowqcUdGy1S5tP9OW7o96KhJqnbfKqcG8jGCfUOA+Sj/gv3Hdj2rljfSWf+X9fUy9Pq1o2xPY4Pkc9pBe45i/IDIL6/BwxxeepxdS1i5vqbpt7Eekd3n18DmHSPB30dTLTyfFG4tvuuOBHQix81LOWfPBsSdTTMlZvacxzHEei03FCNem6cuZoubeNxSdOXM6N0dwh9WxkrDswvAcHniDyHFVW30ivUliXupc/Qp9votxVm1L3Uub+iL7h9AyFmzGLDieJPMlWi3tqdvDZgi3WtpStobFNf34nqKkEkIAgKhjmrylqCXM2oHniy2yfFpy9LKNO1hLetx3rPtDdUFsy99d/HzMPT6p2B3vKlzm8mxhp9S4/Ra1ZLmyfPtXNr3KST73n6Izkug0DGAU42Hjic9rxP6qNe6ZGvFbDw15MpWvxuNWxKpUeY8F/j5fUrddh8kRtIwjrbI+B3Kr17WrQeJxx38ig3FrWoPFWLXfy8z4RRlxswFx5AX+i1QhKb2YrLNNODm9mCy+4s2DaKkkOnyH4OJ8TwHRd6y0aTanX4dPUsNhoUpNTuNy/2+pb2tAAAFgMrBWSMVFYXAtUYqKwuBKyZAQAoAgCAICLICUAKAWQENaBuFlhJLgYSS4HOv2g9Iu2rGUrD3Kdve/O8An0aB6lZMmX+zno7cz1zxkPdReO959NkeZ5IDeiAIAgCAhAaM+0Xo3Yw1zBkfdS2572H6j0QGkUBvT7PWllw+glduvJCTy++3yyI80Bu1ASUAQAIAgIsgJQBAQ0AbhZYSS4GEkuCJWTIKAIAEAQBAEAQEICUBBQBAY/SHFmUlNNUP8AhjYXeJAyHmckBx1PLJVTlxu+WaS/i97tw8SUB1/ongjaGkhp2/8ATYA483b3HzN0Bl0AQEBASgCAxWlGCtraWamfukYQCeDt7T5GyA44rKV0Uj45AWvY4tcDwINiPUIDN6voZX4lSNgcWydq2zhwAzd/lugOwUAQBAEAQEICUAQBAEAQBAEAQBAEAQBAEAQBAVHWvhBqsLqWNvtNb2gA47B2rfJAaa1B6O+0VxqHDuUwDh1e64b6AOPogOk7oAgCAIAgCAIDnP7QWjnYVjKpg7lQDtWGQkZa9zzIIPkeSA9P2c8F7SpnqnDKFgY38z739Gt+YQHQaAFAEAQAoAgCAIAgCAFAEAQAoAgCAWQBAEAQBAQ5oIIIuDkfBAV3QTRNmGU7oWG+1K95dbeCe6D4MDR5ICxoAgCAWQBALIAgKvrJ0c9vw+aEC8gG3H+dtyPXMeaA8GpzA/ZcLhBFny+9flY3da1/BoAQF3sgCAIAgFkAQBAEAQCyAFAEACAl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2.bp.blogspot.com/-mNnncu9m5C0/UxNJXZ-JyzI/AAAAAAAABik/OaLTS8YDLNQ/s1600/restrictionEnzy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2888501"/>
            <a:ext cx="1368425" cy="10263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figure_16_09"/>
          <p:cNvPicPr>
            <a:picLocks noChangeAspect="1" noChangeArrowheads="1"/>
          </p:cNvPicPr>
          <p:nvPr/>
        </p:nvPicPr>
        <p:blipFill>
          <a:blip r:embed="rId3"/>
          <a:srcRect/>
          <a:stretch>
            <a:fillRect/>
          </a:stretch>
        </p:blipFill>
        <p:spPr bwMode="auto">
          <a:xfrm>
            <a:off x="1027698" y="149530"/>
            <a:ext cx="6496050" cy="6435725"/>
          </a:xfrm>
          <a:prstGeom prst="rect">
            <a:avLst/>
          </a:prstGeom>
          <a:noFill/>
          <a:ln w="9525">
            <a:noFill/>
            <a:miter lim="800000"/>
            <a:headEnd/>
            <a:tailEnd/>
          </a:ln>
          <a:effectLst/>
        </p:spPr>
      </p:pic>
      <p:pic>
        <p:nvPicPr>
          <p:cNvPr id="3" name="Picture 2" descr="figure_16_02"/>
          <p:cNvPicPr>
            <a:picLocks noChangeAspect="1" noChangeArrowheads="1"/>
          </p:cNvPicPr>
          <p:nvPr/>
        </p:nvPicPr>
        <p:blipFill>
          <a:blip r:embed="rId4"/>
          <a:srcRect l="27438" t="6498" r="46909" b="65530"/>
          <a:stretch>
            <a:fillRect/>
          </a:stretch>
        </p:blipFill>
        <p:spPr bwMode="auto">
          <a:xfrm>
            <a:off x="6561221" y="3367393"/>
            <a:ext cx="2125579" cy="15414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Nerd Words</a:t>
            </a:r>
            <a:endParaRPr lang="en-US" dirty="0"/>
          </a:p>
        </p:txBody>
      </p:sp>
      <p:sp>
        <p:nvSpPr>
          <p:cNvPr id="21506" name="Content Placeholder 2"/>
          <p:cNvSpPr>
            <a:spLocks noGrp="1"/>
          </p:cNvSpPr>
          <p:nvPr>
            <p:ph idx="1"/>
          </p:nvPr>
        </p:nvSpPr>
        <p:spPr>
          <a:xfrm>
            <a:off x="457200" y="1417638"/>
            <a:ext cx="8229600" cy="4525963"/>
          </a:xfrm>
        </p:spPr>
        <p:txBody>
          <a:bodyPr/>
          <a:lstStyle/>
          <a:p>
            <a:pPr eaLnBrk="1" hangingPunct="1">
              <a:lnSpc>
                <a:spcPct val="90000"/>
              </a:lnSpc>
              <a:buNone/>
            </a:pPr>
            <a:r>
              <a:rPr lang="en-US" dirty="0" smtClean="0">
                <a:solidFill>
                  <a:srgbClr val="FF0000"/>
                </a:solidFill>
              </a:rPr>
              <a:t>DNA Ligase</a:t>
            </a:r>
            <a:r>
              <a:rPr lang="en-US" dirty="0" smtClean="0"/>
              <a:t>:	Used in replication</a:t>
            </a:r>
          </a:p>
          <a:p>
            <a:pPr eaLnBrk="1" hangingPunct="1">
              <a:lnSpc>
                <a:spcPct val="90000"/>
              </a:lnSpc>
              <a:buNone/>
            </a:pPr>
            <a:r>
              <a:rPr lang="en-US" dirty="0"/>
              <a:t>	</a:t>
            </a:r>
            <a:r>
              <a:rPr lang="en-US" dirty="0" smtClean="0"/>
              <a:t>								joins fragments</a:t>
            </a:r>
          </a:p>
          <a:p>
            <a:pPr eaLnBrk="1" hangingPunct="1">
              <a:lnSpc>
                <a:spcPct val="90000"/>
              </a:lnSpc>
              <a:buNone/>
            </a:pPr>
            <a:r>
              <a:rPr lang="en-US" dirty="0"/>
              <a:t>	</a:t>
            </a:r>
            <a:r>
              <a:rPr lang="en-US" dirty="0" smtClean="0"/>
              <a:t>					enzyme to join DNA fragments</a:t>
            </a:r>
          </a:p>
          <a:p>
            <a:pPr eaLnBrk="1" hangingPunct="1">
              <a:lnSpc>
                <a:spcPct val="90000"/>
              </a:lnSpc>
              <a:buNone/>
            </a:pPr>
            <a:r>
              <a:rPr lang="en-US" dirty="0" smtClean="0"/>
              <a:t>						used in DNA replication</a:t>
            </a:r>
          </a:p>
          <a:p>
            <a:pPr eaLnBrk="1" hangingPunct="1">
              <a:lnSpc>
                <a:spcPct val="90000"/>
              </a:lnSpc>
              <a:buNone/>
            </a:pPr>
            <a:r>
              <a:rPr lang="en-US" dirty="0" smtClean="0"/>
              <a:t>								(doubling DNA in </a:t>
            </a:r>
            <a:r>
              <a:rPr lang="en-US" dirty="0" err="1" smtClean="0"/>
              <a:t>interphase</a:t>
            </a:r>
            <a:r>
              <a:rPr lang="en-US" dirty="0" smtClean="0"/>
              <a:t>)</a:t>
            </a:r>
          </a:p>
          <a:p>
            <a:pPr eaLnBrk="1" hangingPunct="1">
              <a:lnSpc>
                <a:spcPct val="90000"/>
              </a:lnSpc>
              <a:buNone/>
            </a:pPr>
            <a:endParaRPr lang="en-US" dirty="0" smtClean="0"/>
          </a:p>
          <a:p>
            <a:pPr eaLnBrk="1" hangingPunct="1">
              <a:lnSpc>
                <a:spcPct val="90000"/>
              </a:lnSpc>
              <a:buNone/>
            </a:pPr>
            <a:r>
              <a:rPr lang="en-US" dirty="0" smtClean="0">
                <a:solidFill>
                  <a:srgbClr val="FF0000"/>
                </a:solidFill>
              </a:rPr>
              <a:t>DNA ligase is the “glue” used in DNA </a:t>
            </a:r>
            <a:r>
              <a:rPr lang="en-US" dirty="0" smtClean="0">
                <a:solidFill>
                  <a:srgbClr val="FF0000"/>
                </a:solidFill>
              </a:rPr>
              <a:t>Technology</a:t>
            </a:r>
          </a:p>
          <a:p>
            <a:pPr eaLnBrk="1" hangingPunct="1">
              <a:lnSpc>
                <a:spcPct val="90000"/>
              </a:lnSpc>
              <a:buNone/>
            </a:pPr>
            <a:r>
              <a:rPr lang="en-US" dirty="0">
                <a:solidFill>
                  <a:srgbClr val="FF0000"/>
                </a:solidFill>
              </a:rPr>
              <a:t>	</a:t>
            </a:r>
            <a:r>
              <a:rPr lang="en-US" dirty="0" smtClean="0">
                <a:solidFill>
                  <a:srgbClr val="FF0000"/>
                </a:solidFill>
              </a:rPr>
              <a:t>			joins sugar-phosphate backbone</a:t>
            </a:r>
            <a:endParaRPr lang="en-US" dirty="0" smtClean="0">
              <a:solidFill>
                <a:srgbClr val="FF0000"/>
              </a:solidFill>
            </a:endParaRPr>
          </a:p>
          <a:p>
            <a:pPr eaLnBrk="1" hangingPunct="1">
              <a:lnSpc>
                <a:spcPct val="90000"/>
              </a:lnSpc>
              <a:buNone/>
            </a:pP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ligase pastes DNA together</a:t>
            </a:r>
            <a:endParaRPr lang="en-US" dirty="0"/>
          </a:p>
        </p:txBody>
      </p:sp>
      <p:sp>
        <p:nvSpPr>
          <p:cNvPr id="3" name="Content Placeholder 2"/>
          <p:cNvSpPr>
            <a:spLocks noGrp="1"/>
          </p:cNvSpPr>
          <p:nvPr>
            <p:ph idx="1"/>
          </p:nvPr>
        </p:nvSpPr>
        <p:spPr>
          <a:xfrm>
            <a:off x="457200" y="1552074"/>
            <a:ext cx="8229600" cy="4525963"/>
          </a:xfrm>
        </p:spPr>
        <p:txBody>
          <a:bodyPr/>
          <a:lstStyle/>
          <a:p>
            <a:endParaRPr lang="en-US"/>
          </a:p>
        </p:txBody>
      </p:sp>
      <p:pic>
        <p:nvPicPr>
          <p:cNvPr id="4098" name="Picture 2" descr="http://www.di.uq.edu.au/sparq/images/stickye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648" y="1847998"/>
            <a:ext cx="3550152" cy="40303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io.miami.edu/dana/pix/chimericDN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80" y="1847998"/>
            <a:ext cx="3766720" cy="4158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919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Nerd </a:t>
            </a:r>
            <a:r>
              <a:rPr lang="en-US" dirty="0" smtClean="0"/>
              <a:t>Words</a:t>
            </a:r>
            <a:endParaRPr lang="en-US" dirty="0">
              <a:solidFill>
                <a:srgbClr val="FF0000"/>
              </a:solidFill>
            </a:endParaRPr>
          </a:p>
        </p:txBody>
      </p:sp>
      <p:sp>
        <p:nvSpPr>
          <p:cNvPr id="21506" name="Content Placeholder 2"/>
          <p:cNvSpPr>
            <a:spLocks noGrp="1"/>
          </p:cNvSpPr>
          <p:nvPr>
            <p:ph idx="1"/>
          </p:nvPr>
        </p:nvSpPr>
        <p:spPr/>
        <p:txBody>
          <a:bodyPr/>
          <a:lstStyle/>
          <a:p>
            <a:pPr marL="0" indent="0" eaLnBrk="1" hangingPunct="1">
              <a:lnSpc>
                <a:spcPct val="90000"/>
              </a:lnSpc>
              <a:buNone/>
            </a:pPr>
            <a:r>
              <a:rPr lang="en-US" sz="2400" dirty="0" smtClean="0"/>
              <a:t>Re</a:t>
            </a:r>
            <a:r>
              <a:rPr lang="en-US" sz="2400" dirty="0" smtClean="0">
                <a:solidFill>
                  <a:srgbClr val="FF0000"/>
                </a:solidFill>
              </a:rPr>
              <a:t>combin</a:t>
            </a:r>
            <a:r>
              <a:rPr lang="en-US" sz="2400" dirty="0" smtClean="0"/>
              <a:t>ant DNA:	made by </a:t>
            </a:r>
            <a:r>
              <a:rPr lang="en-US" sz="2400" dirty="0" smtClean="0">
                <a:solidFill>
                  <a:srgbClr val="FF0000"/>
                </a:solidFill>
              </a:rPr>
              <a:t>combin</a:t>
            </a:r>
            <a:r>
              <a:rPr lang="en-US" sz="2400" dirty="0" smtClean="0"/>
              <a:t>ing DNA</a:t>
            </a:r>
          </a:p>
          <a:p>
            <a:pPr eaLnBrk="1" hangingPunct="1">
              <a:lnSpc>
                <a:spcPct val="90000"/>
              </a:lnSpc>
              <a:buNone/>
            </a:pPr>
            <a:r>
              <a:rPr lang="en-US" sz="2400" dirty="0" smtClean="0"/>
              <a:t>				</a:t>
            </a:r>
            <a:r>
              <a:rPr lang="en-US" sz="2400" dirty="0" smtClean="0"/>
              <a:t>from </a:t>
            </a:r>
            <a:r>
              <a:rPr lang="en-US" sz="2400" dirty="0" smtClean="0"/>
              <a:t>different sources</a:t>
            </a:r>
          </a:p>
          <a:p>
            <a:pPr eaLnBrk="1" hangingPunct="1">
              <a:lnSpc>
                <a:spcPct val="90000"/>
              </a:lnSpc>
              <a:buNone/>
            </a:pPr>
            <a:endParaRPr lang="en-US" sz="2400" dirty="0" smtClean="0">
              <a:solidFill>
                <a:srgbClr val="FF0000"/>
              </a:solidFill>
            </a:endParaRPr>
          </a:p>
          <a:p>
            <a:pPr eaLnBrk="1" hangingPunct="1">
              <a:lnSpc>
                <a:spcPct val="90000"/>
              </a:lnSpc>
              <a:buNone/>
            </a:pPr>
            <a:r>
              <a:rPr lang="en-US" sz="2400" dirty="0" smtClean="0">
                <a:solidFill>
                  <a:srgbClr val="FF0000"/>
                </a:solidFill>
              </a:rPr>
              <a:t>Transgenic:  DNA from different species   </a:t>
            </a:r>
            <a:r>
              <a:rPr lang="en-US" sz="1600" dirty="0" smtClean="0">
                <a:solidFill>
                  <a:schemeClr val="tx2">
                    <a:lumMod val="60000"/>
                    <a:lumOff val="40000"/>
                  </a:schemeClr>
                </a:solidFill>
              </a:rPr>
              <a:t>(</a:t>
            </a:r>
            <a:r>
              <a:rPr lang="en-US" sz="1600" dirty="0">
                <a:solidFill>
                  <a:schemeClr val="tx2">
                    <a:lumMod val="60000"/>
                    <a:lumOff val="40000"/>
                  </a:schemeClr>
                </a:solidFill>
              </a:rPr>
              <a:t>usually unable to breed together)</a:t>
            </a:r>
          </a:p>
          <a:p>
            <a:pPr eaLnBrk="1" hangingPunct="1">
              <a:lnSpc>
                <a:spcPct val="90000"/>
              </a:lnSpc>
              <a:buNone/>
            </a:pPr>
            <a:endParaRPr lang="en-US" sz="2400" dirty="0" smtClean="0"/>
          </a:p>
          <a:p>
            <a:pPr eaLnBrk="1" hangingPunct="1">
              <a:lnSpc>
                <a:spcPct val="90000"/>
              </a:lnSpc>
              <a:buNone/>
            </a:pPr>
            <a:r>
              <a:rPr lang="en-US" sz="2400" dirty="0" smtClean="0">
                <a:solidFill>
                  <a:srgbClr val="FF0000"/>
                </a:solidFill>
              </a:rPr>
              <a:t>Plasmid</a:t>
            </a:r>
            <a:r>
              <a:rPr lang="en-US" sz="2400" dirty="0" smtClean="0">
                <a:solidFill>
                  <a:srgbClr val="FF0000"/>
                </a:solidFill>
              </a:rPr>
              <a:t>:  </a:t>
            </a:r>
            <a:r>
              <a:rPr lang="en-US" sz="2400" dirty="0" smtClean="0"/>
              <a:t>loop of DNA separate from chromosome</a:t>
            </a:r>
          </a:p>
          <a:p>
            <a:pPr eaLnBrk="1" hangingPunct="1">
              <a:lnSpc>
                <a:spcPct val="90000"/>
              </a:lnSpc>
              <a:buNone/>
            </a:pPr>
            <a:endParaRPr lang="en-US" sz="2400" dirty="0" smtClean="0"/>
          </a:p>
          <a:p>
            <a:pPr eaLnBrk="1" hangingPunct="1">
              <a:lnSpc>
                <a:spcPct val="90000"/>
              </a:lnSpc>
              <a:buNone/>
            </a:pPr>
            <a:r>
              <a:rPr lang="en-US" sz="2400" dirty="0" smtClean="0"/>
              <a:t>Plasmids are common</a:t>
            </a:r>
          </a:p>
          <a:p>
            <a:pPr eaLnBrk="1" hangingPunct="1">
              <a:lnSpc>
                <a:spcPct val="90000"/>
              </a:lnSpc>
              <a:buNone/>
            </a:pPr>
            <a:r>
              <a:rPr lang="en-US" sz="2400" dirty="0" smtClean="0"/>
              <a:t>In bacteria</a:t>
            </a:r>
          </a:p>
        </p:txBody>
      </p:sp>
      <p:pic>
        <p:nvPicPr>
          <p:cNvPr id="5" name="Picture 2" descr="figure_16_02"/>
          <p:cNvPicPr>
            <a:picLocks noChangeAspect="1" noChangeArrowheads="1"/>
          </p:cNvPicPr>
          <p:nvPr/>
        </p:nvPicPr>
        <p:blipFill>
          <a:blip r:embed="rId2"/>
          <a:srcRect l="86328" t="6185" b="67168"/>
          <a:stretch>
            <a:fillRect/>
          </a:stretch>
        </p:blipFill>
        <p:spPr bwMode="auto">
          <a:xfrm>
            <a:off x="7192292" y="5441281"/>
            <a:ext cx="1839413" cy="1416719"/>
          </a:xfrm>
          <a:prstGeom prst="rect">
            <a:avLst/>
          </a:prstGeom>
          <a:noFill/>
          <a:ln w="9525">
            <a:noFill/>
            <a:miter lim="800000"/>
            <a:headEnd/>
            <a:tailEnd/>
          </a:ln>
          <a:effectLst/>
        </p:spPr>
      </p:pic>
      <p:pic>
        <p:nvPicPr>
          <p:cNvPr id="3" name="Picture 2"/>
          <p:cNvPicPr>
            <a:picLocks noChangeAspect="1"/>
          </p:cNvPicPr>
          <p:nvPr/>
        </p:nvPicPr>
        <p:blipFill>
          <a:blip r:embed="rId3"/>
          <a:stretch>
            <a:fillRect/>
          </a:stretch>
        </p:blipFill>
        <p:spPr>
          <a:xfrm>
            <a:off x="3568183" y="4141938"/>
            <a:ext cx="4313074" cy="211758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674" y="356422"/>
            <a:ext cx="7040880" cy="1143000"/>
          </a:xfrm>
        </p:spPr>
        <p:txBody>
          <a:bodyPr/>
          <a:lstStyle/>
          <a:p>
            <a:r>
              <a:rPr lang="en-US" dirty="0" err="1" smtClean="0">
                <a:solidFill>
                  <a:srgbClr val="FF0000"/>
                </a:solidFill>
              </a:rPr>
              <a:t>Cisgenics</a:t>
            </a:r>
            <a:endParaRPr lang="en-US" dirty="0"/>
          </a:p>
        </p:txBody>
      </p:sp>
      <p:pic>
        <p:nvPicPr>
          <p:cNvPr id="6" name="Picture 5"/>
          <p:cNvPicPr>
            <a:picLocks noChangeAspect="1"/>
          </p:cNvPicPr>
          <p:nvPr/>
        </p:nvPicPr>
        <p:blipFill rotWithShape="1">
          <a:blip r:embed="rId2"/>
          <a:srcRect l="39298" t="28986" r="18158" b="17992"/>
          <a:stretch/>
        </p:blipFill>
        <p:spPr>
          <a:xfrm>
            <a:off x="585241" y="3190502"/>
            <a:ext cx="4108677" cy="2880309"/>
          </a:xfrm>
          <a:prstGeom prst="rect">
            <a:avLst/>
          </a:prstGeom>
        </p:spPr>
      </p:pic>
      <p:pic>
        <p:nvPicPr>
          <p:cNvPr id="1026" name="Picture 2" descr="http://upload.wikimedia.org/wikipedia/commons/thumb/8/80/Breeding_transgenesis_cisgenesis.svg/700px-Breeding_transgenesis_cisgenesis.svg.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4714" y="3190502"/>
            <a:ext cx="3328887" cy="2848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1035" y="1513225"/>
            <a:ext cx="7870782" cy="830997"/>
          </a:xfrm>
          <a:prstGeom prst="rect">
            <a:avLst/>
          </a:prstGeom>
        </p:spPr>
        <p:txBody>
          <a:bodyPr wrap="square">
            <a:spAutoFit/>
          </a:bodyPr>
          <a:lstStyle/>
          <a:p>
            <a:r>
              <a:rPr lang="en-US" sz="2400" dirty="0">
                <a:solidFill>
                  <a:srgbClr val="FF0000"/>
                </a:solidFill>
              </a:rPr>
              <a:t>adding genes from closely related </a:t>
            </a:r>
            <a:r>
              <a:rPr lang="en-US" sz="2400" dirty="0" smtClean="0">
                <a:solidFill>
                  <a:srgbClr val="FF0000"/>
                </a:solidFill>
              </a:rPr>
              <a:t>organisms (often within a species)</a:t>
            </a:r>
            <a:endParaRPr lang="en-US" sz="2400" dirty="0">
              <a:solidFill>
                <a:srgbClr val="FF0000"/>
              </a:solidFill>
            </a:endParaRPr>
          </a:p>
        </p:txBody>
      </p:sp>
    </p:spTree>
    <p:extLst>
      <p:ext uri="{BB962C8B-B14F-4D97-AF65-F5344CB8AC3E}">
        <p14:creationId xmlns:p14="http://schemas.microsoft.com/office/powerpoint/2010/main" val="1081898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Nerd Word</a:t>
            </a:r>
            <a:endParaRPr lang="en-US" dirty="0"/>
          </a:p>
        </p:txBody>
      </p:sp>
      <p:pic>
        <p:nvPicPr>
          <p:cNvPr id="7" name="Picture 6"/>
          <p:cNvPicPr>
            <a:picLocks noChangeAspect="1"/>
          </p:cNvPicPr>
          <p:nvPr/>
        </p:nvPicPr>
        <p:blipFill>
          <a:blip r:embed="rId2"/>
          <a:stretch>
            <a:fillRect/>
          </a:stretch>
        </p:blipFill>
        <p:spPr>
          <a:xfrm>
            <a:off x="1131321" y="3777745"/>
            <a:ext cx="7090360" cy="2287458"/>
          </a:xfrm>
          <a:prstGeom prst="rect">
            <a:avLst/>
          </a:prstGeom>
        </p:spPr>
      </p:pic>
      <p:sp>
        <p:nvSpPr>
          <p:cNvPr id="4" name="Content Placeholder 3"/>
          <p:cNvSpPr>
            <a:spLocks noGrp="1"/>
          </p:cNvSpPr>
          <p:nvPr>
            <p:ph idx="1"/>
          </p:nvPr>
        </p:nvSpPr>
        <p:spPr>
          <a:xfrm>
            <a:off x="457200" y="1600200"/>
            <a:ext cx="8229600" cy="1918063"/>
          </a:xfrm>
        </p:spPr>
        <p:txBody>
          <a:bodyPr/>
          <a:lstStyle/>
          <a:p>
            <a:pPr marL="0" indent="0">
              <a:buNone/>
            </a:pPr>
            <a:r>
              <a:rPr lang="en-US" dirty="0" err="1" smtClean="0">
                <a:solidFill>
                  <a:srgbClr val="FF0000"/>
                </a:solidFill>
              </a:rPr>
              <a:t>Intragenics</a:t>
            </a:r>
            <a:r>
              <a:rPr lang="en-US" dirty="0" smtClean="0"/>
              <a:t>:  like </a:t>
            </a:r>
            <a:r>
              <a:rPr lang="en-US" dirty="0" err="1" smtClean="0"/>
              <a:t>cisgenics</a:t>
            </a:r>
            <a:r>
              <a:rPr lang="en-US" dirty="0"/>
              <a:t> </a:t>
            </a:r>
            <a:r>
              <a:rPr lang="en-US" dirty="0" smtClean="0"/>
              <a:t>– i.e. organisms closely related and able to breed – but using technology to make custom combinations of genes</a:t>
            </a:r>
            <a:endParaRPr lang="en-US" dirty="0"/>
          </a:p>
        </p:txBody>
      </p:sp>
    </p:spTree>
    <p:extLst>
      <p:ext uri="{BB962C8B-B14F-4D97-AF65-F5344CB8AC3E}">
        <p14:creationId xmlns:p14="http://schemas.microsoft.com/office/powerpoint/2010/main" val="3284108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Nerd Words</a:t>
            </a:r>
            <a:endParaRPr lang="en-US" dirty="0"/>
          </a:p>
        </p:txBody>
      </p:sp>
      <p:sp>
        <p:nvSpPr>
          <p:cNvPr id="21506" name="Content Placeholder 2"/>
          <p:cNvSpPr>
            <a:spLocks noGrp="1"/>
          </p:cNvSpPr>
          <p:nvPr>
            <p:ph idx="1"/>
          </p:nvPr>
        </p:nvSpPr>
        <p:spPr/>
        <p:txBody>
          <a:bodyPr/>
          <a:lstStyle/>
          <a:p>
            <a:pPr eaLnBrk="1" hangingPunct="1">
              <a:lnSpc>
                <a:spcPct val="90000"/>
              </a:lnSpc>
              <a:buNone/>
            </a:pPr>
            <a:endParaRPr lang="en-US" dirty="0" smtClean="0"/>
          </a:p>
          <a:p>
            <a:pPr eaLnBrk="1" hangingPunct="1">
              <a:lnSpc>
                <a:spcPct val="90000"/>
              </a:lnSpc>
              <a:buNone/>
            </a:pPr>
            <a:r>
              <a:rPr lang="en-US" dirty="0" smtClean="0"/>
              <a:t>“</a:t>
            </a:r>
            <a:r>
              <a:rPr lang="en-US" dirty="0" smtClean="0">
                <a:solidFill>
                  <a:srgbClr val="FF0000"/>
                </a:solidFill>
              </a:rPr>
              <a:t>Amplifying DNA</a:t>
            </a:r>
            <a:r>
              <a:rPr lang="en-US" dirty="0" smtClean="0"/>
              <a:t>”:  making copies of DNA</a:t>
            </a:r>
          </a:p>
          <a:p>
            <a:pPr eaLnBrk="1" hangingPunct="1">
              <a:lnSpc>
                <a:spcPct val="90000"/>
              </a:lnSpc>
              <a:buNone/>
            </a:pPr>
            <a:endParaRPr lang="en-US" dirty="0" smtClean="0"/>
          </a:p>
          <a:p>
            <a:pPr eaLnBrk="1" hangingPunct="1">
              <a:lnSpc>
                <a:spcPct val="90000"/>
              </a:lnSpc>
              <a:buNone/>
            </a:pPr>
            <a:r>
              <a:rPr lang="en-US" dirty="0" smtClean="0"/>
              <a:t>Why?</a:t>
            </a:r>
          </a:p>
          <a:p>
            <a:pPr eaLnBrk="1" hangingPunct="1">
              <a:lnSpc>
                <a:spcPct val="90000"/>
              </a:lnSpc>
              <a:buNone/>
            </a:pPr>
            <a:r>
              <a:rPr lang="en-US" dirty="0" smtClean="0"/>
              <a:t>				Getting more DNA to run tests</a:t>
            </a:r>
          </a:p>
          <a:p>
            <a:pPr eaLnBrk="1" hangingPunct="1">
              <a:lnSpc>
                <a:spcPct val="90000"/>
              </a:lnSpc>
              <a:buNone/>
            </a:pPr>
            <a:r>
              <a:rPr lang="en-US" dirty="0" smtClean="0"/>
              <a:t>							Detecting Mutations</a:t>
            </a:r>
          </a:p>
          <a:p>
            <a:pPr eaLnBrk="1" hangingPunct="1">
              <a:lnSpc>
                <a:spcPct val="90000"/>
              </a:lnSpc>
              <a:buNone/>
            </a:pPr>
            <a:r>
              <a:rPr lang="en-US" dirty="0" smtClean="0"/>
              <a:t>							Crime Scene</a:t>
            </a:r>
          </a:p>
          <a:p>
            <a:pPr eaLnBrk="1" hangingPunct="1">
              <a:lnSpc>
                <a:spcPct val="90000"/>
              </a:lnSpc>
              <a:buNone/>
            </a:pPr>
            <a:r>
              <a:rPr lang="en-US" dirty="0" smtClean="0"/>
              <a:t>							Paternity Case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16</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DNA Technology</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Amplifying DNA: the basic idea</a:t>
            </a:r>
            <a:endParaRPr lang="en-US" dirty="0"/>
          </a:p>
        </p:txBody>
      </p:sp>
      <p:sp>
        <p:nvSpPr>
          <p:cNvPr id="21506" name="Content Placeholder 2"/>
          <p:cNvSpPr>
            <a:spLocks noGrp="1"/>
          </p:cNvSpPr>
          <p:nvPr>
            <p:ph idx="1"/>
          </p:nvPr>
        </p:nvSpPr>
        <p:spPr/>
        <p:txBody>
          <a:bodyPr/>
          <a:lstStyle/>
          <a:p>
            <a:pPr eaLnBrk="1" hangingPunct="1">
              <a:lnSpc>
                <a:spcPct val="90000"/>
              </a:lnSpc>
              <a:buNone/>
            </a:pPr>
            <a:endParaRPr lang="en-US" dirty="0" smtClean="0"/>
          </a:p>
          <a:p>
            <a:pPr eaLnBrk="1" hangingPunct="1">
              <a:lnSpc>
                <a:spcPct val="90000"/>
              </a:lnSpc>
              <a:buNone/>
            </a:pPr>
            <a:r>
              <a:rPr lang="en-US" dirty="0" smtClean="0"/>
              <a:t>cut DNA into small pieces</a:t>
            </a:r>
          </a:p>
          <a:p>
            <a:pPr eaLnBrk="1" hangingPunct="1">
              <a:lnSpc>
                <a:spcPct val="90000"/>
              </a:lnSpc>
              <a:buNone/>
            </a:pPr>
            <a:endParaRPr lang="en-US" dirty="0" smtClean="0"/>
          </a:p>
          <a:p>
            <a:pPr eaLnBrk="1" hangingPunct="1">
              <a:lnSpc>
                <a:spcPct val="90000"/>
              </a:lnSpc>
              <a:buNone/>
            </a:pPr>
            <a:r>
              <a:rPr lang="en-US" dirty="0" smtClean="0"/>
              <a:t>Isolate fragment you want (usually a gene)</a:t>
            </a:r>
          </a:p>
          <a:p>
            <a:pPr eaLnBrk="1" hangingPunct="1">
              <a:lnSpc>
                <a:spcPct val="90000"/>
              </a:lnSpc>
              <a:buNone/>
            </a:pPr>
            <a:endParaRPr lang="en-US" dirty="0" smtClean="0"/>
          </a:p>
          <a:p>
            <a:pPr eaLnBrk="1" hangingPunct="1">
              <a:lnSpc>
                <a:spcPct val="90000"/>
              </a:lnSpc>
              <a:buNone/>
            </a:pPr>
            <a:r>
              <a:rPr lang="en-US" dirty="0" smtClean="0"/>
              <a:t>Make many copies of this fragment</a:t>
            </a:r>
          </a:p>
          <a:p>
            <a:pPr eaLnBrk="1" hangingPunct="1">
              <a:lnSpc>
                <a:spcPct val="90000"/>
              </a:lnSpc>
              <a:buNone/>
            </a:pPr>
            <a:r>
              <a:rPr lang="en-US"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6225"/>
          </a:xfrm>
        </p:spPr>
        <p:txBody>
          <a:bodyPr rtlCol="0">
            <a:normAutofit/>
          </a:bodyPr>
          <a:lstStyle/>
          <a:p>
            <a:pPr eaLnBrk="1" fontAlgn="auto" hangingPunct="1">
              <a:spcAft>
                <a:spcPts val="0"/>
              </a:spcAft>
              <a:defRPr/>
            </a:pPr>
            <a:r>
              <a:rPr lang="en-US" dirty="0" smtClean="0"/>
              <a:t>Amplifying DNA: 2 methods</a:t>
            </a:r>
            <a:endParaRPr lang="en-US" dirty="0"/>
          </a:p>
        </p:txBody>
      </p:sp>
      <p:sp>
        <p:nvSpPr>
          <p:cNvPr id="21506" name="Content Placeholder 2"/>
          <p:cNvSpPr>
            <a:spLocks noGrp="1"/>
          </p:cNvSpPr>
          <p:nvPr>
            <p:ph idx="1"/>
          </p:nvPr>
        </p:nvSpPr>
        <p:spPr>
          <a:xfrm>
            <a:off x="457200" y="1299411"/>
            <a:ext cx="8229600" cy="4525963"/>
          </a:xfrm>
        </p:spPr>
        <p:txBody>
          <a:bodyPr/>
          <a:lstStyle/>
          <a:p>
            <a:pPr eaLnBrk="1" hangingPunct="1">
              <a:lnSpc>
                <a:spcPct val="90000"/>
              </a:lnSpc>
              <a:buNone/>
            </a:pPr>
            <a:r>
              <a:rPr lang="en-US" dirty="0" smtClean="0"/>
              <a:t>Making Many Copies of a piece of DNA (gene)</a:t>
            </a:r>
          </a:p>
          <a:p>
            <a:pPr eaLnBrk="1" hangingPunct="1">
              <a:lnSpc>
                <a:spcPct val="90000"/>
              </a:lnSpc>
              <a:buNone/>
            </a:pPr>
            <a:endParaRPr lang="en-US" sz="2400" dirty="0" smtClean="0"/>
          </a:p>
          <a:p>
            <a:pPr marL="514350" indent="-514350" eaLnBrk="1" hangingPunct="1">
              <a:lnSpc>
                <a:spcPct val="90000"/>
              </a:lnSpc>
              <a:buFont typeface="+mj-lt"/>
              <a:buAutoNum type="arabicPeriod"/>
            </a:pPr>
            <a:r>
              <a:rPr lang="en-US" dirty="0" smtClean="0"/>
              <a:t>With Bacteria</a:t>
            </a:r>
          </a:p>
          <a:p>
            <a:pPr eaLnBrk="1" hangingPunct="1">
              <a:lnSpc>
                <a:spcPct val="90000"/>
              </a:lnSpc>
              <a:buNone/>
            </a:pPr>
            <a:r>
              <a:rPr lang="en-US" dirty="0" smtClean="0"/>
              <a:t>			put DNA into a bacteria</a:t>
            </a:r>
          </a:p>
          <a:p>
            <a:pPr eaLnBrk="1" hangingPunct="1">
              <a:lnSpc>
                <a:spcPct val="90000"/>
              </a:lnSpc>
              <a:buNone/>
            </a:pPr>
            <a:r>
              <a:rPr lang="en-US" dirty="0" smtClean="0"/>
              <a:t>			get bacteria to multiply, making more DNA</a:t>
            </a:r>
          </a:p>
          <a:p>
            <a:pPr eaLnBrk="1" hangingPunct="1">
              <a:lnSpc>
                <a:spcPct val="90000"/>
              </a:lnSpc>
              <a:buNone/>
            </a:pPr>
            <a:endParaRPr lang="en-US" sz="2400" dirty="0" smtClean="0"/>
          </a:p>
          <a:p>
            <a:pPr marL="514350" indent="-514350" eaLnBrk="1" hangingPunct="1">
              <a:lnSpc>
                <a:spcPct val="90000"/>
              </a:lnSpc>
              <a:buFont typeface="+mj-lt"/>
              <a:buAutoNum type="arabicPeriod" startAt="2"/>
            </a:pPr>
            <a:r>
              <a:rPr lang="en-US" dirty="0" smtClean="0"/>
              <a:t>Polymerase Chain Reaction (PCR)</a:t>
            </a:r>
          </a:p>
          <a:p>
            <a:pPr eaLnBrk="1" hangingPunct="1">
              <a:lnSpc>
                <a:spcPct val="90000"/>
              </a:lnSpc>
              <a:buNone/>
            </a:pPr>
            <a:r>
              <a:rPr lang="en-US" dirty="0" smtClean="0"/>
              <a:t>			Copy DNA outside of a cell</a:t>
            </a:r>
          </a:p>
          <a:p>
            <a:pPr eaLnBrk="1" hangingPunct="1">
              <a:lnSpc>
                <a:spcPct val="90000"/>
              </a:lnSpc>
              <a:buNone/>
            </a:pPr>
            <a:r>
              <a:rPr lang="en-US" dirty="0" smtClean="0"/>
              <a:t>			uses heating and cooling (more info later)</a:t>
            </a:r>
          </a:p>
          <a:p>
            <a:pPr eaLnBrk="1" hangingPunct="1">
              <a:lnSpc>
                <a:spcPct val="90000"/>
              </a:lnSpc>
              <a:buNone/>
            </a:pPr>
            <a:endParaRPr lang="en-US" dirty="0" smtClean="0"/>
          </a:p>
          <a:p>
            <a:pPr eaLnBrk="1" hangingPunct="1">
              <a:lnSpc>
                <a:spcPct val="90000"/>
              </a:lnSpc>
              <a:buNone/>
            </a:pPr>
            <a:r>
              <a:rPr lang="en-US"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eaLnBrk="1" fontAlgn="auto" hangingPunct="1">
              <a:spcAft>
                <a:spcPts val="0"/>
              </a:spcAft>
              <a:defRPr/>
            </a:pPr>
            <a:r>
              <a:rPr lang="en-US" dirty="0" smtClean="0"/>
              <a:t>Nerd Words</a:t>
            </a:r>
            <a:endParaRPr lang="en-US" dirty="0"/>
          </a:p>
        </p:txBody>
      </p:sp>
      <p:sp>
        <p:nvSpPr>
          <p:cNvPr id="23554" name="Content Placeholder 2"/>
          <p:cNvSpPr>
            <a:spLocks noGrp="1"/>
          </p:cNvSpPr>
          <p:nvPr>
            <p:ph idx="1"/>
          </p:nvPr>
        </p:nvSpPr>
        <p:spPr/>
        <p:txBody>
          <a:bodyPr/>
          <a:lstStyle/>
          <a:p>
            <a:pPr eaLnBrk="1" hangingPunct="1">
              <a:buNone/>
            </a:pPr>
            <a:r>
              <a:rPr lang="en-US" b="1" dirty="0" smtClean="0"/>
              <a:t>DNA cloning </a:t>
            </a:r>
          </a:p>
          <a:p>
            <a:pPr eaLnBrk="1" hangingPunct="1">
              <a:buNone/>
            </a:pPr>
            <a:r>
              <a:rPr lang="en-US" b="1" dirty="0" smtClean="0"/>
              <a:t>			</a:t>
            </a:r>
            <a:r>
              <a:rPr lang="en-US" dirty="0" smtClean="0"/>
              <a:t>Putting recombinant DNA into a cell so it 		will be copied when the cells</a:t>
            </a:r>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r>
              <a:rPr lang="en-US" dirty="0" smtClean="0"/>
              <a:t>Often used when studying genetic disorders</a:t>
            </a:r>
          </a:p>
        </p:txBody>
      </p:sp>
      <p:pic>
        <p:nvPicPr>
          <p:cNvPr id="4" name="Picture 2" descr="figure_16_03"/>
          <p:cNvPicPr>
            <a:picLocks noChangeAspect="1" noChangeArrowheads="1"/>
          </p:cNvPicPr>
          <p:nvPr/>
        </p:nvPicPr>
        <p:blipFill>
          <a:blip r:embed="rId2"/>
          <a:srcRect t="38132" r="43776" b="31184"/>
          <a:stretch>
            <a:fillRect/>
          </a:stretch>
        </p:blipFill>
        <p:spPr bwMode="auto">
          <a:xfrm>
            <a:off x="1892969" y="3441031"/>
            <a:ext cx="4796589" cy="19410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Amplifying DNA with Bacteria</a:t>
            </a:r>
            <a:endParaRPr lang="en-US" dirty="0"/>
          </a:p>
        </p:txBody>
      </p:sp>
      <p:sp>
        <p:nvSpPr>
          <p:cNvPr id="21506" name="Content Placeholder 2"/>
          <p:cNvSpPr>
            <a:spLocks noGrp="1"/>
          </p:cNvSpPr>
          <p:nvPr>
            <p:ph idx="1"/>
          </p:nvPr>
        </p:nvSpPr>
        <p:spPr/>
        <p:txBody>
          <a:bodyPr/>
          <a:lstStyle/>
          <a:p>
            <a:pPr eaLnBrk="1" hangingPunct="1">
              <a:lnSpc>
                <a:spcPct val="90000"/>
              </a:lnSpc>
            </a:pPr>
            <a:endParaRPr lang="en-US" dirty="0" smtClean="0"/>
          </a:p>
        </p:txBody>
      </p:sp>
      <p:pic>
        <p:nvPicPr>
          <p:cNvPr id="4" name="Picture 2" descr="figure_16_02"/>
          <p:cNvPicPr>
            <a:picLocks noChangeAspect="1" noChangeArrowheads="1"/>
          </p:cNvPicPr>
          <p:nvPr/>
        </p:nvPicPr>
        <p:blipFill>
          <a:blip r:embed="rId2"/>
          <a:srcRect/>
          <a:stretch>
            <a:fillRect/>
          </a:stretch>
        </p:blipFill>
        <p:spPr bwMode="auto">
          <a:xfrm>
            <a:off x="1311899" y="1417638"/>
            <a:ext cx="680540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Modified Bacteria:   Lots of uses</a:t>
            </a:r>
            <a:endParaRPr lang="en-US" dirty="0"/>
          </a:p>
        </p:txBody>
      </p:sp>
      <p:sp>
        <p:nvSpPr>
          <p:cNvPr id="40962" name="Content Placeholder 2"/>
          <p:cNvSpPr>
            <a:spLocks noGrp="1"/>
          </p:cNvSpPr>
          <p:nvPr>
            <p:ph idx="1"/>
          </p:nvPr>
        </p:nvSpPr>
        <p:spPr/>
        <p:txBody>
          <a:bodyPr/>
          <a:lstStyle/>
          <a:p>
            <a:pPr eaLnBrk="1" hangingPunct="1">
              <a:lnSpc>
                <a:spcPct val="90000"/>
              </a:lnSpc>
            </a:pPr>
            <a:r>
              <a:rPr lang="en-US" sz="2700" dirty="0" smtClean="0"/>
              <a:t>We currently use genetically modified </a:t>
            </a:r>
            <a:r>
              <a:rPr lang="en-US" sz="2700" dirty="0" err="1" smtClean="0"/>
              <a:t>bateria</a:t>
            </a:r>
            <a:r>
              <a:rPr lang="en-US" sz="2700" dirty="0" smtClean="0"/>
              <a:t> to make </a:t>
            </a:r>
          </a:p>
          <a:p>
            <a:pPr marL="0" indent="0" eaLnBrk="1" hangingPunct="1">
              <a:lnSpc>
                <a:spcPct val="90000"/>
              </a:lnSpc>
              <a:buNone/>
            </a:pPr>
            <a:r>
              <a:rPr lang="en-US" sz="2700" dirty="0"/>
              <a:t>	</a:t>
            </a:r>
            <a:r>
              <a:rPr lang="en-US" sz="2700" dirty="0" smtClean="0"/>
              <a:t>		insulin</a:t>
            </a:r>
          </a:p>
          <a:p>
            <a:pPr marL="0" indent="0" eaLnBrk="1" hangingPunct="1">
              <a:lnSpc>
                <a:spcPct val="90000"/>
              </a:lnSpc>
              <a:buNone/>
            </a:pPr>
            <a:r>
              <a:rPr lang="en-US" sz="2700" dirty="0"/>
              <a:t>	</a:t>
            </a:r>
            <a:r>
              <a:rPr lang="en-US" sz="2700" dirty="0" smtClean="0"/>
              <a:t>		blood-clotting proteins for hemophiliacs</a:t>
            </a:r>
          </a:p>
          <a:p>
            <a:pPr marL="0" indent="0" eaLnBrk="1" hangingPunct="1">
              <a:lnSpc>
                <a:spcPct val="90000"/>
              </a:lnSpc>
              <a:buNone/>
            </a:pPr>
            <a:r>
              <a:rPr lang="en-US" sz="2700" dirty="0"/>
              <a:t>	</a:t>
            </a:r>
            <a:r>
              <a:rPr lang="en-US" sz="2700" dirty="0" smtClean="0"/>
              <a:t>		clot-dissolving enzymes for stroke victims</a:t>
            </a:r>
          </a:p>
          <a:p>
            <a:pPr marL="0" indent="0" eaLnBrk="1" hangingPunct="1">
              <a:lnSpc>
                <a:spcPct val="90000"/>
              </a:lnSpc>
              <a:buNone/>
            </a:pPr>
            <a:endParaRPr lang="en-US" sz="2700" dirty="0"/>
          </a:p>
          <a:p>
            <a:pPr marL="0" indent="0" eaLnBrk="1" hangingPunct="1">
              <a:lnSpc>
                <a:spcPct val="90000"/>
              </a:lnSpc>
              <a:buNone/>
            </a:pPr>
            <a:r>
              <a:rPr lang="en-US" sz="2700" dirty="0" smtClean="0"/>
              <a:t>Can use as a vector to transfer genes</a:t>
            </a:r>
          </a:p>
        </p:txBody>
      </p:sp>
    </p:spTree>
    <p:extLst>
      <p:ext uri="{BB962C8B-B14F-4D97-AF65-F5344CB8AC3E}">
        <p14:creationId xmlns:p14="http://schemas.microsoft.com/office/powerpoint/2010/main" val="3234165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Disease </a:t>
            </a:r>
            <a:endParaRPr lang="en-US" dirty="0"/>
          </a:p>
        </p:txBody>
      </p:sp>
      <p:sp>
        <p:nvSpPr>
          <p:cNvPr id="3" name="Content Placeholder 2"/>
          <p:cNvSpPr>
            <a:spLocks noGrp="1"/>
          </p:cNvSpPr>
          <p:nvPr>
            <p:ph idx="1"/>
          </p:nvPr>
        </p:nvSpPr>
        <p:spPr/>
        <p:txBody>
          <a:bodyPr/>
          <a:lstStyle/>
          <a:p>
            <a:pPr eaLnBrk="1" hangingPunct="1">
              <a:buNone/>
            </a:pPr>
            <a:r>
              <a:rPr lang="en-US" dirty="0" smtClean="0"/>
              <a:t>Example:	Person has bad copy/copies of gene</a:t>
            </a:r>
          </a:p>
          <a:p>
            <a:pPr eaLnBrk="1" hangingPunct="1">
              <a:buNone/>
            </a:pPr>
            <a:r>
              <a:rPr lang="en-US" dirty="0" smtClean="0"/>
              <a:t>					Give a good copy of gene</a:t>
            </a:r>
          </a:p>
          <a:p>
            <a:pPr eaLnBrk="1" hangingPunct="1">
              <a:buNone/>
            </a:pPr>
            <a:r>
              <a:rPr lang="en-US" dirty="0" smtClean="0"/>
              <a:t>					symptoms reduced/eliminated</a:t>
            </a:r>
          </a:p>
          <a:p>
            <a:pPr eaLnBrk="1" hangingPunct="1">
              <a:buNone/>
            </a:pPr>
            <a:endParaRPr lang="en-US" dirty="0" smtClean="0"/>
          </a:p>
          <a:p>
            <a:pPr>
              <a:buNone/>
            </a:pPr>
            <a:r>
              <a:rPr lang="en-US" dirty="0" smtClean="0"/>
              <a:t>“Gene Therapy” = Genetic Manipulation to </a:t>
            </a:r>
          </a:p>
          <a:p>
            <a:pPr>
              <a:buNone/>
            </a:pPr>
            <a:r>
              <a:rPr lang="en-US" dirty="0" smtClean="0"/>
              <a:t>								reduce symptoms of </a:t>
            </a:r>
          </a:p>
          <a:p>
            <a:pPr>
              <a:buNone/>
            </a:pPr>
            <a:r>
              <a:rPr lang="en-US" dirty="0" smtClean="0"/>
              <a:t>								a disease</a:t>
            </a:r>
            <a:endParaRPr lang="en-US" dirty="0"/>
          </a:p>
        </p:txBody>
      </p:sp>
    </p:spTree>
    <p:extLst>
      <p:ext uri="{BB962C8B-B14F-4D97-AF65-F5344CB8AC3E}">
        <p14:creationId xmlns:p14="http://schemas.microsoft.com/office/powerpoint/2010/main" val="1844076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figure_16_03"/>
          <p:cNvPicPr>
            <a:picLocks noChangeAspect="1" noChangeArrowheads="1"/>
          </p:cNvPicPr>
          <p:nvPr/>
        </p:nvPicPr>
        <p:blipFill>
          <a:blip r:embed="rId3"/>
          <a:srcRect/>
          <a:stretch>
            <a:fillRect/>
          </a:stretch>
        </p:blipFill>
        <p:spPr bwMode="auto">
          <a:xfrm>
            <a:off x="304800" y="266700"/>
            <a:ext cx="8531225" cy="6326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Genomic Editing</a:t>
            </a:r>
            <a:endParaRPr lang="en-US" dirty="0"/>
          </a:p>
        </p:txBody>
      </p:sp>
      <p:sp>
        <p:nvSpPr>
          <p:cNvPr id="3" name="Content Placeholder 2"/>
          <p:cNvSpPr>
            <a:spLocks noGrp="1"/>
          </p:cNvSpPr>
          <p:nvPr>
            <p:ph idx="1"/>
          </p:nvPr>
        </p:nvSpPr>
        <p:spPr/>
        <p:txBody>
          <a:bodyPr/>
          <a:lstStyle/>
          <a:p>
            <a:pPr marL="0" indent="0">
              <a:buNone/>
            </a:pPr>
            <a:r>
              <a:rPr lang="en-US" dirty="0" smtClean="0"/>
              <a:t>Scissors: restriction enzymes</a:t>
            </a:r>
          </a:p>
          <a:p>
            <a:pPr marL="0" indent="0">
              <a:buNone/>
            </a:pPr>
            <a:r>
              <a:rPr lang="en-US" dirty="0" smtClean="0"/>
              <a:t>Smart scissors:  </a:t>
            </a:r>
            <a:r>
              <a:rPr lang="en-US" dirty="0" smtClean="0">
                <a:hlinkClick r:id="rId2"/>
              </a:rPr>
              <a:t>zinc finger nucleases &amp; TALENS</a:t>
            </a:r>
            <a:endParaRPr lang="en-US" dirty="0" smtClean="0"/>
          </a:p>
          <a:p>
            <a:pPr marL="0" indent="0">
              <a:buNone/>
            </a:pPr>
            <a:endParaRPr lang="en-US" dirty="0" smtClean="0"/>
          </a:p>
          <a:p>
            <a:pPr marL="0" indent="0">
              <a:buNone/>
            </a:pPr>
            <a:r>
              <a:rPr lang="en-US" dirty="0" smtClean="0"/>
              <a:t>Precision editing:  remove one allele and replace with another</a:t>
            </a:r>
          </a:p>
          <a:p>
            <a:pPr marL="0" indent="0">
              <a:buNone/>
            </a:pPr>
            <a:r>
              <a:rPr lang="en-US" dirty="0"/>
              <a:t>	</a:t>
            </a:r>
            <a:r>
              <a:rPr lang="en-US" dirty="0" smtClean="0"/>
              <a:t>		example:  </a:t>
            </a:r>
            <a:r>
              <a:rPr lang="en-US" dirty="0" smtClean="0">
                <a:hlinkClick r:id="rId3"/>
              </a:rPr>
              <a:t>removing CCR5-Delta32</a:t>
            </a:r>
            <a:endParaRPr lang="en-US" dirty="0" smtClean="0"/>
          </a:p>
          <a:p>
            <a:pPr marL="0" indent="0">
              <a:buNone/>
            </a:pPr>
            <a:r>
              <a:rPr lang="en-US" sz="2000" dirty="0" smtClean="0">
                <a:solidFill>
                  <a:srgbClr val="FF0000"/>
                </a:solidFill>
              </a:rPr>
              <a:t>						      Making T-cells that are immune to HIV</a:t>
            </a:r>
            <a:endParaRPr lang="en-US" sz="2000" dirty="0">
              <a:solidFill>
                <a:srgbClr val="FF0000"/>
              </a:solidFill>
            </a:endParaRPr>
          </a:p>
        </p:txBody>
      </p:sp>
    </p:spTree>
    <p:extLst>
      <p:ext uri="{BB962C8B-B14F-4D97-AF65-F5344CB8AC3E}">
        <p14:creationId xmlns:p14="http://schemas.microsoft.com/office/powerpoint/2010/main" val="1116565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z="4000" dirty="0" smtClean="0"/>
              <a:t>Polymerase Chain Reaction</a:t>
            </a:r>
          </a:p>
        </p:txBody>
      </p:sp>
      <p:sp>
        <p:nvSpPr>
          <p:cNvPr id="51202" name="Content Placeholder 2"/>
          <p:cNvSpPr>
            <a:spLocks noGrp="1"/>
          </p:cNvSpPr>
          <p:nvPr>
            <p:ph idx="1"/>
          </p:nvPr>
        </p:nvSpPr>
        <p:spPr/>
        <p:txBody>
          <a:bodyPr/>
          <a:lstStyle/>
          <a:p>
            <a:pPr eaLnBrk="1" hangingPunct="1">
              <a:lnSpc>
                <a:spcPct val="90000"/>
              </a:lnSpc>
              <a:buNone/>
            </a:pPr>
            <a:r>
              <a:rPr lang="en-US" sz="3000" dirty="0" smtClean="0"/>
              <a:t>polymerase chain reaction (PCR) </a:t>
            </a:r>
          </a:p>
          <a:p>
            <a:pPr eaLnBrk="1" hangingPunct="1">
              <a:lnSpc>
                <a:spcPct val="90000"/>
              </a:lnSpc>
              <a:buNone/>
            </a:pPr>
            <a:r>
              <a:rPr lang="en-US" sz="3000" dirty="0" smtClean="0"/>
              <a:t>				amplifying DNA outside of cells</a:t>
            </a:r>
          </a:p>
          <a:p>
            <a:pPr eaLnBrk="1" hangingPunct="1">
              <a:lnSpc>
                <a:spcPct val="90000"/>
              </a:lnSpc>
              <a:buNone/>
            </a:pPr>
            <a:r>
              <a:rPr lang="en-US" sz="3000" dirty="0" smtClean="0"/>
              <a:t>				(faster than growing bacteria)</a:t>
            </a:r>
          </a:p>
          <a:p>
            <a:pPr eaLnBrk="1" hangingPunct="1">
              <a:lnSpc>
                <a:spcPct val="90000"/>
              </a:lnSpc>
              <a:buNone/>
            </a:pPr>
            <a:r>
              <a:rPr lang="en-US" sz="3000" dirty="0" smtClean="0"/>
              <a:t>Why?</a:t>
            </a:r>
          </a:p>
          <a:p>
            <a:pPr eaLnBrk="1" hangingPunct="1">
              <a:lnSpc>
                <a:spcPct val="90000"/>
              </a:lnSpc>
              <a:buNone/>
            </a:pPr>
            <a:r>
              <a:rPr lang="en-US" sz="3000" dirty="0" smtClean="0"/>
              <a:t>				Need more DNA than you have to run test</a:t>
            </a:r>
          </a:p>
          <a:p>
            <a:pPr eaLnBrk="1" hangingPunct="1">
              <a:lnSpc>
                <a:spcPct val="90000"/>
              </a:lnSpc>
              <a:buNone/>
            </a:pPr>
            <a:r>
              <a:rPr lang="en-US" sz="3000" dirty="0" smtClean="0"/>
              <a:t>When?</a:t>
            </a:r>
          </a:p>
          <a:p>
            <a:pPr eaLnBrk="1" hangingPunct="1">
              <a:lnSpc>
                <a:spcPct val="90000"/>
              </a:lnSpc>
              <a:buNone/>
            </a:pPr>
            <a:r>
              <a:rPr lang="en-US" sz="3000" dirty="0" smtClean="0"/>
              <a:t>			medical diagnostics, forensics, </a:t>
            </a:r>
          </a:p>
          <a:p>
            <a:pPr eaLnBrk="1" hangingPunct="1">
              <a:lnSpc>
                <a:spcPct val="90000"/>
              </a:lnSpc>
              <a:buNone/>
            </a:pPr>
            <a:r>
              <a:rPr lang="en-US" sz="3000" dirty="0" smtClean="0"/>
              <a:t>			paternity testing, and </a:t>
            </a:r>
            <a:r>
              <a:rPr lang="en-US" sz="3000" dirty="0" err="1" smtClean="0"/>
              <a:t>paleoanthropology</a:t>
            </a:r>
            <a:r>
              <a:rPr lang="en-US" sz="3000" dirty="0" smtClean="0"/>
              <a:t> to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z="4000" dirty="0" smtClean="0"/>
              <a:t>Polymerase Chain Reaction</a:t>
            </a:r>
          </a:p>
        </p:txBody>
      </p:sp>
      <p:sp>
        <p:nvSpPr>
          <p:cNvPr id="51202" name="Content Placeholder 2"/>
          <p:cNvSpPr>
            <a:spLocks noGrp="1"/>
          </p:cNvSpPr>
          <p:nvPr>
            <p:ph idx="1"/>
          </p:nvPr>
        </p:nvSpPr>
        <p:spPr/>
        <p:txBody>
          <a:bodyPr/>
          <a:lstStyle/>
          <a:p>
            <a:pPr eaLnBrk="1" hangingPunct="1">
              <a:lnSpc>
                <a:spcPct val="90000"/>
              </a:lnSpc>
              <a:buNone/>
            </a:pPr>
            <a:r>
              <a:rPr lang="en-US" sz="3000" dirty="0" smtClean="0"/>
              <a:t>Goal:  make billions of copies of a targeted sequence of DNA</a:t>
            </a:r>
          </a:p>
          <a:p>
            <a:pPr eaLnBrk="1" hangingPunct="1">
              <a:lnSpc>
                <a:spcPct val="90000"/>
              </a:lnSpc>
              <a:buNone/>
            </a:pPr>
            <a:endParaRPr lang="en-US" sz="3000" dirty="0" smtClean="0"/>
          </a:p>
          <a:p>
            <a:pPr eaLnBrk="1" hangingPunct="1">
              <a:lnSpc>
                <a:spcPct val="90000"/>
              </a:lnSpc>
              <a:buNone/>
            </a:pPr>
            <a:r>
              <a:rPr lang="en-US" sz="3000" dirty="0" smtClean="0"/>
              <a:t>Requires: 	Template DNA  (stuff to be copied)</a:t>
            </a:r>
          </a:p>
          <a:p>
            <a:pPr eaLnBrk="1" hangingPunct="1">
              <a:lnSpc>
                <a:spcPct val="90000"/>
              </a:lnSpc>
              <a:buNone/>
            </a:pPr>
            <a:r>
              <a:rPr lang="en-US" sz="3000" dirty="0" smtClean="0"/>
              <a:t>					DNA polymerase (special high temp)</a:t>
            </a:r>
          </a:p>
          <a:p>
            <a:pPr eaLnBrk="1" hangingPunct="1">
              <a:lnSpc>
                <a:spcPct val="90000"/>
              </a:lnSpc>
              <a:buNone/>
            </a:pPr>
            <a:r>
              <a:rPr lang="en-US" sz="3000" dirty="0" smtClean="0"/>
              <a:t>					DNA primers (synthetic)</a:t>
            </a:r>
          </a:p>
          <a:p>
            <a:pPr eaLnBrk="1" hangingPunct="1">
              <a:lnSpc>
                <a:spcPct val="90000"/>
              </a:lnSpc>
              <a:buNone/>
            </a:pPr>
            <a:r>
              <a:rPr lang="en-US" sz="3000" dirty="0" smtClean="0"/>
              <a:t>					Nucleotides (ACGT)</a:t>
            </a:r>
          </a:p>
          <a:p>
            <a:pPr eaLnBrk="1" hangingPunct="1">
              <a:lnSpc>
                <a:spcPct val="90000"/>
              </a:lnSpc>
              <a:buNone/>
            </a:pPr>
            <a:r>
              <a:rPr lang="en-US" sz="3000" dirty="0" smtClean="0"/>
              <a:t>					</a:t>
            </a:r>
            <a:r>
              <a:rPr lang="en-US" sz="3000" i="1" dirty="0" smtClean="0">
                <a:solidFill>
                  <a:srgbClr val="FF0000"/>
                </a:solidFill>
              </a:rPr>
              <a:t>VERY GOOD TEMPERATURE CONTROL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Code: </a:t>
            </a:r>
            <a:r>
              <a:rPr lang="en-US" dirty="0" smtClean="0">
                <a:solidFill>
                  <a:srgbClr val="FF0000"/>
                </a:solidFill>
              </a:rPr>
              <a:t>3 things to know</a:t>
            </a:r>
            <a:endParaRPr lang="en-US"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0000"/>
                </a:solidFill>
              </a:rPr>
              <a:t>Unambiguous</a:t>
            </a:r>
            <a:r>
              <a:rPr lang="en-US" dirty="0" smtClean="0"/>
              <a:t>: if I show you a codon, there’s no question which amino acid to use next</a:t>
            </a:r>
          </a:p>
          <a:p>
            <a:pPr marL="514350" indent="-514350">
              <a:buFont typeface="+mj-lt"/>
              <a:buAutoNum type="arabicPeriod"/>
            </a:pPr>
            <a:r>
              <a:rPr lang="en-US" dirty="0" smtClean="0">
                <a:solidFill>
                  <a:srgbClr val="FF0000"/>
                </a:solidFill>
              </a:rPr>
              <a:t>Redundant</a:t>
            </a:r>
            <a:r>
              <a:rPr lang="en-US" dirty="0" smtClean="0"/>
              <a:t>: most amino acids have more than one codon</a:t>
            </a:r>
            <a:endParaRPr lang="en-US" dirty="0"/>
          </a:p>
        </p:txBody>
      </p:sp>
      <p:pic>
        <p:nvPicPr>
          <p:cNvPr id="1026" name="Picture 2" descr="http://geneticsmadeasy.weebly.com/uploads/1/8/2/5/18251271/81570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422" y="3668452"/>
            <a:ext cx="4250962" cy="318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812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74638"/>
            <a:ext cx="8229600" cy="816225"/>
          </a:xfrm>
        </p:spPr>
        <p:txBody>
          <a:bodyPr/>
          <a:lstStyle/>
          <a:p>
            <a:pPr eaLnBrk="1" hangingPunct="1"/>
            <a:r>
              <a:rPr lang="en-US" sz="4000" dirty="0" smtClean="0"/>
              <a:t>Temperature control in PCR</a:t>
            </a:r>
          </a:p>
        </p:txBody>
      </p:sp>
      <p:sp>
        <p:nvSpPr>
          <p:cNvPr id="51202" name="Content Placeholder 2"/>
          <p:cNvSpPr>
            <a:spLocks noGrp="1"/>
          </p:cNvSpPr>
          <p:nvPr>
            <p:ph idx="1"/>
          </p:nvPr>
        </p:nvSpPr>
        <p:spPr>
          <a:xfrm>
            <a:off x="457200" y="1283368"/>
            <a:ext cx="8229600" cy="4525963"/>
          </a:xfrm>
        </p:spPr>
        <p:txBody>
          <a:bodyPr/>
          <a:lstStyle/>
          <a:p>
            <a:pPr eaLnBrk="1" hangingPunct="1">
              <a:lnSpc>
                <a:spcPct val="90000"/>
              </a:lnSpc>
              <a:buNone/>
            </a:pPr>
            <a:r>
              <a:rPr lang="en-US" sz="3000" dirty="0" smtClean="0"/>
              <a:t>Heat DNA up</a:t>
            </a:r>
          </a:p>
          <a:p>
            <a:pPr eaLnBrk="1" hangingPunct="1">
              <a:lnSpc>
                <a:spcPct val="90000"/>
              </a:lnSpc>
              <a:buNone/>
            </a:pPr>
            <a:r>
              <a:rPr lang="en-US" sz="3000" dirty="0" smtClean="0"/>
              <a:t>			hot enough to separate hydrogen bonds</a:t>
            </a:r>
          </a:p>
          <a:p>
            <a:pPr eaLnBrk="1" hangingPunct="1">
              <a:lnSpc>
                <a:spcPct val="90000"/>
              </a:lnSpc>
              <a:buNone/>
            </a:pPr>
            <a:r>
              <a:rPr lang="en-US" sz="3000" dirty="0" smtClean="0"/>
              <a:t>						separates hydrogen bonds  of rungs</a:t>
            </a:r>
          </a:p>
          <a:p>
            <a:pPr eaLnBrk="1" hangingPunct="1">
              <a:lnSpc>
                <a:spcPct val="90000"/>
              </a:lnSpc>
              <a:buNone/>
            </a:pPr>
            <a:r>
              <a:rPr lang="en-US" sz="3000" dirty="0" smtClean="0"/>
              <a:t>			not hot enough to separate sugar-phosphate</a:t>
            </a:r>
          </a:p>
          <a:p>
            <a:pPr eaLnBrk="1" hangingPunct="1">
              <a:lnSpc>
                <a:spcPct val="90000"/>
              </a:lnSpc>
              <a:buNone/>
            </a:pPr>
            <a:endParaRPr lang="en-US" sz="3000" dirty="0" smtClean="0"/>
          </a:p>
          <a:p>
            <a:pPr eaLnBrk="1" hangingPunct="1">
              <a:lnSpc>
                <a:spcPct val="90000"/>
              </a:lnSpc>
              <a:buNone/>
            </a:pPr>
            <a:endParaRPr lang="en-US" sz="3000" dirty="0" smtClean="0"/>
          </a:p>
          <a:p>
            <a:pPr eaLnBrk="1" hangingPunct="1">
              <a:lnSpc>
                <a:spcPct val="90000"/>
              </a:lnSpc>
              <a:buNone/>
            </a:pPr>
            <a:endParaRPr lang="en-US" sz="3000" dirty="0" smtClean="0"/>
          </a:p>
          <a:p>
            <a:pPr eaLnBrk="1" hangingPunct="1">
              <a:lnSpc>
                <a:spcPct val="90000"/>
              </a:lnSpc>
              <a:buNone/>
            </a:pPr>
            <a:endParaRPr lang="en-US" sz="3000" dirty="0" smtClean="0"/>
          </a:p>
          <a:p>
            <a:pPr eaLnBrk="1" hangingPunct="1">
              <a:lnSpc>
                <a:spcPct val="90000"/>
              </a:lnSpc>
              <a:buNone/>
            </a:pPr>
            <a:endParaRPr lang="en-US" sz="3000" dirty="0" smtClean="0"/>
          </a:p>
          <a:p>
            <a:pPr eaLnBrk="1" hangingPunct="1">
              <a:lnSpc>
                <a:spcPct val="90000"/>
              </a:lnSpc>
              <a:buNone/>
            </a:pPr>
            <a:r>
              <a:rPr lang="en-US" sz="3000" dirty="0" smtClean="0"/>
              <a:t>Cool back down, then repeat</a:t>
            </a:r>
          </a:p>
        </p:txBody>
      </p:sp>
      <p:pic>
        <p:nvPicPr>
          <p:cNvPr id="4" name="Picture 2" descr="figure_15_01"/>
          <p:cNvPicPr>
            <a:picLocks noChangeAspect="1" noChangeArrowheads="1"/>
          </p:cNvPicPr>
          <p:nvPr/>
        </p:nvPicPr>
        <p:blipFill>
          <a:blip r:embed="rId2"/>
          <a:srcRect t="13595" r="69490" b="9630"/>
          <a:stretch>
            <a:fillRect/>
          </a:stretch>
        </p:blipFill>
        <p:spPr bwMode="auto">
          <a:xfrm rot="16200000">
            <a:off x="3215073" y="2236322"/>
            <a:ext cx="2214884" cy="4541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figure_16_13"/>
          <p:cNvPicPr>
            <a:picLocks noChangeAspect="1" noChangeArrowheads="1"/>
          </p:cNvPicPr>
          <p:nvPr/>
        </p:nvPicPr>
        <p:blipFill rotWithShape="1">
          <a:blip r:embed="rId3"/>
          <a:srcRect b="6161"/>
          <a:stretch/>
        </p:blipFill>
        <p:spPr bwMode="auto">
          <a:xfrm>
            <a:off x="304800" y="419100"/>
            <a:ext cx="8531225" cy="5660858"/>
          </a:xfrm>
          <a:prstGeom prst="rect">
            <a:avLst/>
          </a:prstGeom>
          <a:noFill/>
          <a:ln w="9525">
            <a:noFill/>
            <a:miter lim="800000"/>
            <a:headEnd/>
            <a:tailEnd/>
          </a:ln>
          <a:effectLst/>
        </p:spPr>
      </p:pic>
      <p:sp>
        <p:nvSpPr>
          <p:cNvPr id="3" name="Content Placeholder 2"/>
          <p:cNvSpPr txBox="1">
            <a:spLocks/>
          </p:cNvSpPr>
          <p:nvPr/>
        </p:nvSpPr>
        <p:spPr>
          <a:xfrm>
            <a:off x="3660022" y="6079959"/>
            <a:ext cx="1820779" cy="59355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90000"/>
              </a:lnSpc>
              <a:buFont typeface="Arial" charset="0"/>
              <a:buNone/>
            </a:pPr>
            <a:r>
              <a:rPr lang="en-US" sz="3000" dirty="0" smtClean="0"/>
              <a:t>PCR song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ccess.aasd.k12.wi.us/wp/bartelbrian/files/2011/09/GelElectrophoresis.gif"/>
          <p:cNvPicPr>
            <a:picLocks noChangeAspect="1" noChangeArrowheads="1"/>
          </p:cNvPicPr>
          <p:nvPr/>
        </p:nvPicPr>
        <p:blipFill rotWithShape="1">
          <a:blip r:embed="rId2">
            <a:extLst>
              <a:ext uri="{28A0092B-C50C-407E-A947-70E740481C1C}">
                <a14:useLocalDpi xmlns:a14="http://schemas.microsoft.com/office/drawing/2010/main" val="0"/>
              </a:ext>
            </a:extLst>
          </a:blip>
          <a:srcRect t="7468"/>
          <a:stretch/>
        </p:blipFill>
        <p:spPr bwMode="auto">
          <a:xfrm>
            <a:off x="1996554" y="2005008"/>
            <a:ext cx="4994796" cy="457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999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eaLnBrk="1" fontAlgn="auto" hangingPunct="1">
              <a:spcAft>
                <a:spcPts val="0"/>
              </a:spcAft>
              <a:defRPr/>
            </a:pPr>
            <a:r>
              <a:rPr lang="en-US" dirty="0" smtClean="0"/>
              <a:t>DNA Technology</a:t>
            </a:r>
            <a:endParaRPr lang="en-US" dirty="0"/>
          </a:p>
        </p:txBody>
      </p:sp>
      <p:sp>
        <p:nvSpPr>
          <p:cNvPr id="25602" name="Content Placeholder 2"/>
          <p:cNvSpPr>
            <a:spLocks noGrp="1"/>
          </p:cNvSpPr>
          <p:nvPr>
            <p:ph idx="1"/>
          </p:nvPr>
        </p:nvSpPr>
        <p:spPr/>
        <p:txBody>
          <a:bodyPr/>
          <a:lstStyle/>
          <a:p>
            <a:pPr eaLnBrk="1" hangingPunct="1">
              <a:buNone/>
            </a:pPr>
            <a:r>
              <a:rPr lang="en-US" dirty="0" smtClean="0"/>
              <a:t>Personalized medicine (custom treatments)</a:t>
            </a:r>
          </a:p>
          <a:p>
            <a:pPr eaLnBrk="1" hangingPunct="1">
              <a:buNone/>
            </a:pPr>
            <a:r>
              <a:rPr lang="en-US" dirty="0" smtClean="0"/>
              <a:t>		Gene therapy</a:t>
            </a:r>
          </a:p>
          <a:p>
            <a:pPr eaLnBrk="1" hangingPunct="1"/>
            <a:endParaRPr lang="en-US" dirty="0" smtClean="0"/>
          </a:p>
          <a:p>
            <a:pPr eaLnBrk="1" hangingPunct="1">
              <a:buNone/>
            </a:pPr>
            <a:r>
              <a:rPr lang="en-US" dirty="0" smtClean="0"/>
              <a:t>Genetic Engineering</a:t>
            </a:r>
          </a:p>
          <a:p>
            <a:pPr eaLnBrk="1" hangingPunct="1">
              <a:buNone/>
            </a:pPr>
            <a:r>
              <a:rPr lang="en-US" dirty="0" smtClean="0"/>
              <a:t>		Adding one or more genes </a:t>
            </a:r>
          </a:p>
          <a:p>
            <a:pPr eaLnBrk="1" hangingPunct="1">
              <a:buNone/>
            </a:pPr>
            <a:r>
              <a:rPr lang="en-US" dirty="0" smtClean="0"/>
              <a:t>		Permanently modifies gene/tissue/organism</a:t>
            </a:r>
          </a:p>
          <a:p>
            <a:pPr eaLnBrk="1" hangingPunct="1">
              <a:buNone/>
            </a:pPr>
            <a:r>
              <a:rPr lang="en-US" dirty="0" smtClean="0"/>
              <a:t>		</a:t>
            </a:r>
          </a:p>
          <a:p>
            <a:pPr eaLnBrk="1" hangingPunct="1"/>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Genetically Modified Organism (GMO)</a:t>
            </a:r>
            <a:endParaRPr lang="en-US" dirty="0"/>
          </a:p>
        </p:txBody>
      </p:sp>
      <p:sp>
        <p:nvSpPr>
          <p:cNvPr id="26626" name="Content Placeholder 2"/>
          <p:cNvSpPr>
            <a:spLocks noGrp="1"/>
          </p:cNvSpPr>
          <p:nvPr>
            <p:ph idx="1"/>
          </p:nvPr>
        </p:nvSpPr>
        <p:spPr/>
        <p:txBody>
          <a:bodyPr/>
          <a:lstStyle/>
          <a:p>
            <a:pPr eaLnBrk="1" hangingPunct="1">
              <a:buNone/>
            </a:pPr>
            <a:r>
              <a:rPr lang="en-US" sz="2800" dirty="0" smtClean="0"/>
              <a:t>Created with Genetic Engineering</a:t>
            </a:r>
          </a:p>
        </p:txBody>
      </p:sp>
      <p:pic>
        <p:nvPicPr>
          <p:cNvPr id="4" name="Picture 2" descr="figure_16_06"/>
          <p:cNvPicPr>
            <a:picLocks noChangeAspect="1" noChangeArrowheads="1"/>
          </p:cNvPicPr>
          <p:nvPr/>
        </p:nvPicPr>
        <p:blipFill>
          <a:blip r:embed="rId2"/>
          <a:srcRect/>
          <a:stretch>
            <a:fillRect/>
          </a:stretch>
        </p:blipFill>
        <p:spPr bwMode="auto">
          <a:xfrm>
            <a:off x="457200" y="2053390"/>
            <a:ext cx="4248430" cy="3828214"/>
          </a:xfrm>
          <a:prstGeom prst="rect">
            <a:avLst/>
          </a:prstGeom>
          <a:noFill/>
          <a:ln w="9525">
            <a:noFill/>
            <a:miter lim="800000"/>
            <a:headEnd/>
            <a:tailEnd/>
          </a:ln>
          <a:effectLst/>
        </p:spPr>
      </p:pic>
      <p:pic>
        <p:nvPicPr>
          <p:cNvPr id="5" name="Picture 2" descr="figure_16_07"/>
          <p:cNvPicPr>
            <a:picLocks noChangeAspect="1" noChangeArrowheads="1"/>
          </p:cNvPicPr>
          <p:nvPr/>
        </p:nvPicPr>
        <p:blipFill>
          <a:blip r:embed="rId3"/>
          <a:srcRect/>
          <a:stretch>
            <a:fillRect/>
          </a:stretch>
        </p:blipFill>
        <p:spPr bwMode="auto">
          <a:xfrm>
            <a:off x="5669519" y="1193049"/>
            <a:ext cx="3241870" cy="5233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Genetic Engineering</a:t>
            </a:r>
          </a:p>
        </p:txBody>
      </p:sp>
      <p:sp>
        <p:nvSpPr>
          <p:cNvPr id="31746" name="Content Placeholder 2"/>
          <p:cNvSpPr>
            <a:spLocks noGrp="1"/>
          </p:cNvSpPr>
          <p:nvPr>
            <p:ph idx="1"/>
          </p:nvPr>
        </p:nvSpPr>
        <p:spPr/>
        <p:txBody>
          <a:bodyPr/>
          <a:lstStyle/>
          <a:p>
            <a:pPr eaLnBrk="1" hangingPunct="1">
              <a:lnSpc>
                <a:spcPct val="90000"/>
              </a:lnSpc>
            </a:pPr>
            <a:r>
              <a:rPr lang="en-US" sz="2400" dirty="0" err="1" smtClean="0"/>
              <a:t>Transgene</a:t>
            </a:r>
            <a:r>
              <a:rPr lang="en-US" sz="2400" dirty="0" smtClean="0"/>
              <a:t>: gene introduced into GMO</a:t>
            </a:r>
          </a:p>
          <a:p>
            <a:pPr eaLnBrk="1" hangingPunct="1">
              <a:lnSpc>
                <a:spcPct val="90000"/>
              </a:lnSpc>
              <a:buNone/>
            </a:pPr>
            <a:r>
              <a:rPr lang="en-US" sz="2400" dirty="0" smtClean="0"/>
              <a:t>			</a:t>
            </a:r>
            <a:r>
              <a:rPr lang="en-US" sz="2400" b="1" dirty="0" smtClean="0"/>
              <a:t>transgenic organism</a:t>
            </a:r>
            <a:r>
              <a:rPr lang="en-US" sz="2400" dirty="0" smtClean="0"/>
              <a:t>: Another name for a GMO</a:t>
            </a:r>
          </a:p>
          <a:p>
            <a:pPr eaLnBrk="1" hangingPunct="1">
              <a:lnSpc>
                <a:spcPct val="90000"/>
              </a:lnSpc>
              <a:buNone/>
            </a:pPr>
            <a:r>
              <a:rPr lang="en-US" sz="2400" dirty="0" smtClean="0"/>
              <a:t>			Example:  green fluorescent protein (GFP)</a:t>
            </a:r>
          </a:p>
          <a:p>
            <a:pPr eaLnBrk="1" hangingPunct="1">
              <a:lnSpc>
                <a:spcPct val="90000"/>
              </a:lnSpc>
              <a:buNone/>
            </a:pPr>
            <a:r>
              <a:rPr lang="en-US" sz="2400" dirty="0" smtClean="0"/>
              <a:t>								rabbit, fish, monkey, etc.</a:t>
            </a:r>
          </a:p>
          <a:p>
            <a:pPr eaLnBrk="1" hangingPunct="1">
              <a:lnSpc>
                <a:spcPct val="90000"/>
              </a:lnSpc>
            </a:pPr>
            <a:endParaRPr lang="en-US" sz="2400" dirty="0" smtClean="0"/>
          </a:p>
          <a:p>
            <a:pPr eaLnBrk="1" hangingPunct="1">
              <a:lnSpc>
                <a:spcPct val="90000"/>
              </a:lnSpc>
            </a:pPr>
            <a:r>
              <a:rPr lang="en-US" sz="2400" dirty="0" smtClean="0"/>
              <a:t>Vectors:  ways to put new genes into a cell:</a:t>
            </a:r>
          </a:p>
          <a:p>
            <a:pPr lvl="1" eaLnBrk="1" hangingPunct="1">
              <a:lnSpc>
                <a:spcPct val="90000"/>
              </a:lnSpc>
            </a:pPr>
            <a:r>
              <a:rPr lang="en-US" sz="2000" dirty="0" smtClean="0"/>
              <a:t>Plasmids</a:t>
            </a:r>
          </a:p>
          <a:p>
            <a:pPr lvl="1" eaLnBrk="1" hangingPunct="1">
              <a:lnSpc>
                <a:spcPct val="90000"/>
              </a:lnSpc>
            </a:pPr>
            <a:r>
              <a:rPr lang="en-US" sz="2000" dirty="0" smtClean="0"/>
              <a:t>Viruses</a:t>
            </a:r>
          </a:p>
          <a:p>
            <a:pPr lvl="1" eaLnBrk="1" hangingPunct="1">
              <a:lnSpc>
                <a:spcPct val="90000"/>
              </a:lnSpc>
            </a:pPr>
            <a:r>
              <a:rPr lang="en-US" sz="2000" dirty="0" smtClean="0"/>
              <a:t>Gene guns  (shoot DNA directly into cell….usually used for plants)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dirty="0" smtClean="0"/>
              <a:t>GMOs:  Why make them</a:t>
            </a:r>
          </a:p>
        </p:txBody>
      </p:sp>
      <p:sp>
        <p:nvSpPr>
          <p:cNvPr id="33794" name="Content Placeholder 2"/>
          <p:cNvSpPr>
            <a:spLocks noGrp="1"/>
          </p:cNvSpPr>
          <p:nvPr>
            <p:ph idx="1"/>
          </p:nvPr>
        </p:nvSpPr>
        <p:spPr>
          <a:xfrm>
            <a:off x="457200" y="1417638"/>
            <a:ext cx="8229600" cy="4927600"/>
          </a:xfrm>
        </p:spPr>
        <p:txBody>
          <a:bodyPr/>
          <a:lstStyle/>
          <a:p>
            <a:pPr eaLnBrk="1" hangingPunct="1">
              <a:lnSpc>
                <a:spcPct val="80000"/>
              </a:lnSpc>
            </a:pPr>
            <a:r>
              <a:rPr lang="en-US" dirty="0" smtClean="0"/>
              <a:t>Make lots of </a:t>
            </a:r>
            <a:r>
              <a:rPr lang="en-US" dirty="0" err="1" smtClean="0"/>
              <a:t>of</a:t>
            </a:r>
            <a:r>
              <a:rPr lang="en-US" dirty="0" smtClean="0"/>
              <a:t> a gene product</a:t>
            </a:r>
          </a:p>
          <a:p>
            <a:pPr eaLnBrk="1" hangingPunct="1">
              <a:lnSpc>
                <a:spcPct val="80000"/>
              </a:lnSpc>
              <a:buNone/>
            </a:pPr>
            <a:r>
              <a:rPr lang="en-US" dirty="0" smtClean="0"/>
              <a:t>			therapeutic or commercial value</a:t>
            </a:r>
          </a:p>
          <a:p>
            <a:pPr eaLnBrk="1" hangingPunct="1">
              <a:lnSpc>
                <a:spcPct val="80000"/>
              </a:lnSpc>
            </a:pPr>
            <a:endParaRPr lang="en-US" dirty="0" smtClean="0"/>
          </a:p>
          <a:p>
            <a:pPr eaLnBrk="1" hangingPunct="1">
              <a:lnSpc>
                <a:spcPct val="80000"/>
              </a:lnSpc>
            </a:pPr>
            <a:r>
              <a:rPr lang="en-US" dirty="0" smtClean="0"/>
              <a:t>Change organism to increase productivity or performance</a:t>
            </a:r>
          </a:p>
          <a:p>
            <a:pPr eaLnBrk="1" hangingPunct="1">
              <a:lnSpc>
                <a:spcPct val="80000"/>
              </a:lnSpc>
            </a:pPr>
            <a:endParaRPr lang="en-US" dirty="0" smtClean="0"/>
          </a:p>
          <a:p>
            <a:pPr eaLnBrk="1" hangingPunct="1">
              <a:lnSpc>
                <a:spcPct val="80000"/>
              </a:lnSpc>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DNA Fingerprinting</a:t>
            </a:r>
          </a:p>
        </p:txBody>
      </p:sp>
      <p:sp>
        <p:nvSpPr>
          <p:cNvPr id="27650" name="Content Placeholder 2"/>
          <p:cNvSpPr>
            <a:spLocks noGrp="1"/>
          </p:cNvSpPr>
          <p:nvPr>
            <p:ph idx="1"/>
          </p:nvPr>
        </p:nvSpPr>
        <p:spPr/>
        <p:txBody>
          <a:bodyPr/>
          <a:lstStyle/>
          <a:p>
            <a:pPr eaLnBrk="1" hangingPunct="1"/>
            <a:r>
              <a:rPr lang="en-US" b="1" dirty="0" smtClean="0"/>
              <a:t>DNA fingerprinting: </a:t>
            </a:r>
            <a:r>
              <a:rPr lang="en-US" dirty="0" smtClean="0"/>
              <a:t>finding DNA unique to species or individual </a:t>
            </a:r>
          </a:p>
          <a:p>
            <a:pPr eaLnBrk="1" hangingPunct="1">
              <a:buNone/>
            </a:pPr>
            <a:r>
              <a:rPr lang="en-US" dirty="0" smtClean="0"/>
              <a:t>				Forensics (CSI)</a:t>
            </a:r>
          </a:p>
          <a:p>
            <a:pPr eaLnBrk="1" hangingPunct="1">
              <a:buNone/>
            </a:pPr>
            <a:r>
              <a:rPr lang="en-US" dirty="0" smtClean="0"/>
              <a:t>				Paternity Test</a:t>
            </a:r>
          </a:p>
          <a:p>
            <a:pPr eaLnBrk="1" hangingPunct="1"/>
            <a:endParaRPr lang="en-US" dirty="0" smtClean="0"/>
          </a:p>
          <a:p>
            <a:pPr eaLnBrk="1" hangingPunct="1"/>
            <a:r>
              <a:rPr lang="en-US" dirty="0" smtClean="0"/>
              <a:t>Looks at areas of DNA known to have lots of variation</a:t>
            </a:r>
          </a:p>
          <a:p>
            <a:pPr eaLnBrk="1" hangingPunct="1"/>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figure_16_04"/>
          <p:cNvPicPr>
            <a:picLocks noChangeAspect="1" noChangeArrowheads="1"/>
          </p:cNvPicPr>
          <p:nvPr/>
        </p:nvPicPr>
        <p:blipFill>
          <a:blip r:embed="rId3"/>
          <a:srcRect/>
          <a:stretch>
            <a:fillRect/>
          </a:stretch>
        </p:blipFill>
        <p:spPr bwMode="auto">
          <a:xfrm>
            <a:off x="2921000" y="215900"/>
            <a:ext cx="33035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table_16_01"/>
          <p:cNvPicPr>
            <a:picLocks noChangeAspect="1" noChangeArrowheads="1"/>
          </p:cNvPicPr>
          <p:nvPr/>
        </p:nvPicPr>
        <p:blipFill>
          <a:blip r:embed="rId3"/>
          <a:srcRect/>
          <a:stretch>
            <a:fillRect/>
          </a:stretch>
        </p:blipFill>
        <p:spPr bwMode="auto">
          <a:xfrm>
            <a:off x="304800" y="673100"/>
            <a:ext cx="8531225" cy="552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Genetic Code: </a:t>
            </a:r>
            <a:r>
              <a:rPr lang="en-US" b="1" i="1" dirty="0" smtClean="0">
                <a:solidFill>
                  <a:srgbClr val="FF0000"/>
                </a:solidFill>
              </a:rPr>
              <a:t>Universal</a:t>
            </a:r>
            <a:r>
              <a:rPr lang="en-US" dirty="0" smtClean="0"/>
              <a:t> (3)</a:t>
            </a:r>
          </a:p>
        </p:txBody>
      </p:sp>
      <p:sp>
        <p:nvSpPr>
          <p:cNvPr id="16386" name="Content Placeholder 2"/>
          <p:cNvSpPr>
            <a:spLocks noGrp="1"/>
          </p:cNvSpPr>
          <p:nvPr>
            <p:ph idx="1"/>
          </p:nvPr>
        </p:nvSpPr>
        <p:spPr>
          <a:xfrm>
            <a:off x="457200" y="1417638"/>
            <a:ext cx="5301916" cy="4525963"/>
          </a:xfrm>
        </p:spPr>
        <p:txBody>
          <a:bodyPr/>
          <a:lstStyle/>
          <a:p>
            <a:pPr eaLnBrk="1" hangingPunct="1">
              <a:buNone/>
            </a:pPr>
            <a:r>
              <a:rPr lang="en-US" dirty="0" smtClean="0"/>
              <a:t>Use same genetic code:	Animal,  Plant, Bacteria, 			Fungi, </a:t>
            </a:r>
            <a:r>
              <a:rPr lang="en-US" dirty="0" err="1" smtClean="0"/>
              <a:t>Protist</a:t>
            </a:r>
            <a:r>
              <a:rPr lang="en-US" dirty="0" smtClean="0"/>
              <a:t>, </a:t>
            </a:r>
            <a:r>
              <a:rPr lang="en-US" dirty="0" err="1" smtClean="0"/>
              <a:t>Archea</a:t>
            </a:r>
            <a:endParaRPr lang="en-US" dirty="0" smtClean="0"/>
          </a:p>
          <a:p>
            <a:pPr eaLnBrk="1" hangingPunct="1">
              <a:buNone/>
            </a:pPr>
            <a:endParaRPr lang="en-US" sz="2000" dirty="0" smtClean="0"/>
          </a:p>
          <a:p>
            <a:pPr eaLnBrk="1" hangingPunct="1">
              <a:buNone/>
            </a:pPr>
            <a:r>
              <a:rPr lang="en-US" dirty="0" smtClean="0"/>
              <a:t>A gene’s codons have the same meaning </a:t>
            </a:r>
            <a:r>
              <a:rPr lang="en-US" dirty="0" smtClean="0">
                <a:solidFill>
                  <a:srgbClr val="FF0000"/>
                </a:solidFill>
              </a:rPr>
              <a:t>even if you put them in a different organism</a:t>
            </a:r>
          </a:p>
          <a:p>
            <a:pPr eaLnBrk="1" hangingPunct="1">
              <a:buNone/>
            </a:pPr>
            <a:endParaRPr lang="en-US" sz="2000" dirty="0"/>
          </a:p>
          <a:p>
            <a:pPr eaLnBrk="1" hangingPunct="1">
              <a:buNone/>
            </a:pPr>
            <a:r>
              <a:rPr lang="en-US" dirty="0" smtClean="0"/>
              <a:t>Why we can do this </a:t>
            </a:r>
            <a:r>
              <a:rPr lang="en-US" dirty="0" smtClean="0">
                <a:sym typeface="Wingdings" pitchFamily="2" charset="2"/>
              </a:rPr>
              <a:t></a:t>
            </a:r>
            <a:endParaRPr lang="en-US" dirty="0" smtClean="0"/>
          </a:p>
          <a:p>
            <a:pPr eaLnBrk="1" hangingPunct="1">
              <a:buNone/>
            </a:pPr>
            <a:endParaRPr lang="en-US" dirty="0" smtClean="0"/>
          </a:p>
        </p:txBody>
      </p:sp>
      <p:pic>
        <p:nvPicPr>
          <p:cNvPr id="4" name="Picture 2" descr="http://upload.wikimedia.org/wikipedia/commons/8/80/Glowing_tobacco_pla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5604" y="2235785"/>
            <a:ext cx="2819400" cy="400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27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dirty="0" smtClean="0"/>
              <a:t>Cloning Plants:  Easy</a:t>
            </a:r>
          </a:p>
        </p:txBody>
      </p:sp>
      <p:sp>
        <p:nvSpPr>
          <p:cNvPr id="29698" name="Content Placeholder 2"/>
          <p:cNvSpPr>
            <a:spLocks noGrp="1"/>
          </p:cNvSpPr>
          <p:nvPr>
            <p:ph idx="1"/>
          </p:nvPr>
        </p:nvSpPr>
        <p:spPr/>
        <p:txBody>
          <a:bodyPr/>
          <a:lstStyle/>
          <a:p>
            <a:pPr eaLnBrk="1" hangingPunct="1"/>
            <a:r>
              <a:rPr lang="en-US" sz="3000" dirty="0" smtClean="0"/>
              <a:t>Take a cutting</a:t>
            </a:r>
          </a:p>
          <a:p>
            <a:pPr eaLnBrk="1" hangingPunct="1"/>
            <a:endParaRPr lang="en-US" sz="3000" dirty="0" smtClean="0"/>
          </a:p>
          <a:p>
            <a:pPr eaLnBrk="1" hangingPunct="1"/>
            <a:r>
              <a:rPr lang="en-US" sz="3000" dirty="0" smtClean="0"/>
              <a:t>Grow a new plant</a:t>
            </a:r>
          </a:p>
          <a:p>
            <a:pPr eaLnBrk="1" hangingPunct="1"/>
            <a:endParaRPr lang="en-US" sz="3000" dirty="0" smtClean="0"/>
          </a:p>
          <a:p>
            <a:pPr eaLnBrk="1" hangingPunct="1"/>
            <a:r>
              <a:rPr lang="en-US" sz="3000" dirty="0" smtClean="0"/>
              <a:t>We’ve been doing this for centuries.</a:t>
            </a:r>
          </a:p>
          <a:p>
            <a:pPr eaLnBrk="1" hangingPunct="1"/>
            <a:endParaRPr lang="en-US" sz="3000" dirty="0" smtClean="0"/>
          </a:p>
          <a:p>
            <a:pPr eaLnBrk="1" hangingPunct="1"/>
            <a:r>
              <a:rPr lang="en-US" sz="3000" dirty="0" smtClean="0"/>
              <a:t>Most animals cannot be reproduced this way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143000"/>
          </a:xfrm>
        </p:spPr>
        <p:txBody>
          <a:bodyPr/>
          <a:lstStyle/>
          <a:p>
            <a:pPr eaLnBrk="1" hangingPunct="1"/>
            <a:r>
              <a:rPr lang="en-US" dirty="0" smtClean="0"/>
              <a:t>Cloning of Animals</a:t>
            </a:r>
          </a:p>
        </p:txBody>
      </p:sp>
      <p:sp>
        <p:nvSpPr>
          <p:cNvPr id="29698" name="Content Placeholder 2"/>
          <p:cNvSpPr>
            <a:spLocks noGrp="1"/>
          </p:cNvSpPr>
          <p:nvPr>
            <p:ph idx="1"/>
          </p:nvPr>
        </p:nvSpPr>
        <p:spPr>
          <a:xfrm>
            <a:off x="457200" y="1143000"/>
            <a:ext cx="8229600" cy="4525963"/>
          </a:xfrm>
        </p:spPr>
        <p:txBody>
          <a:bodyPr/>
          <a:lstStyle/>
          <a:p>
            <a:pPr eaLnBrk="1" hangingPunct="1"/>
            <a:r>
              <a:rPr lang="en-US" sz="3000" dirty="0" smtClean="0"/>
              <a:t>Reproductive cloning:  making animals that are  genetically identical one organism with useful characteristics</a:t>
            </a:r>
          </a:p>
          <a:p>
            <a:pPr eaLnBrk="1" hangingPunct="1"/>
            <a:endParaRPr lang="en-US" sz="3000" dirty="0" smtClean="0"/>
          </a:p>
          <a:p>
            <a:pPr eaLnBrk="1" hangingPunct="1"/>
            <a:r>
              <a:rPr lang="en-US" sz="3000" dirty="0" smtClean="0"/>
              <a:t>Cloning: three-step process </a:t>
            </a:r>
          </a:p>
          <a:p>
            <a:pPr marL="914400" lvl="1" indent="-514350" eaLnBrk="1" hangingPunct="1">
              <a:buFont typeface="+mj-lt"/>
              <a:buAutoNum type="arabicPeriod"/>
            </a:pPr>
            <a:r>
              <a:rPr lang="en-US" sz="2600" dirty="0" smtClean="0"/>
              <a:t>removing the nucleus from an egg</a:t>
            </a:r>
          </a:p>
          <a:p>
            <a:pPr marL="914400" lvl="1" indent="-514350" eaLnBrk="1" hangingPunct="1">
              <a:buFont typeface="+mj-lt"/>
              <a:buAutoNum type="arabicPeriod"/>
            </a:pPr>
            <a:r>
              <a:rPr lang="en-US" sz="2600" dirty="0" smtClean="0"/>
              <a:t>Fuse this egg with a somatic cell (source of nucleus)</a:t>
            </a:r>
          </a:p>
          <a:p>
            <a:pPr marL="914400" lvl="1" indent="-514350" eaLnBrk="1" hangingPunct="1">
              <a:buFont typeface="+mj-lt"/>
              <a:buAutoNum type="arabicPeriod"/>
            </a:pPr>
            <a:r>
              <a:rPr lang="en-US" sz="2600" dirty="0" smtClean="0"/>
              <a:t>Put embryo into surrogate mother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figure_16_05"/>
          <p:cNvPicPr>
            <a:picLocks noChangeAspect="1" noChangeArrowheads="1"/>
          </p:cNvPicPr>
          <p:nvPr/>
        </p:nvPicPr>
        <p:blipFill>
          <a:blip r:embed="rId3"/>
          <a:srcRect/>
          <a:stretch>
            <a:fillRect/>
          </a:stretch>
        </p:blipFill>
        <p:spPr bwMode="auto">
          <a:xfrm>
            <a:off x="304800" y="457200"/>
            <a:ext cx="8531225" cy="5942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69863" y="274638"/>
            <a:ext cx="8785225" cy="1143000"/>
          </a:xfrm>
        </p:spPr>
        <p:txBody>
          <a:bodyPr/>
          <a:lstStyle/>
          <a:p>
            <a:pPr eaLnBrk="1" hangingPunct="1"/>
            <a:r>
              <a:rPr lang="en-US" dirty="0" smtClean="0"/>
              <a:t>Cloning:  The ugly side</a:t>
            </a:r>
          </a:p>
        </p:txBody>
      </p:sp>
      <p:sp>
        <p:nvSpPr>
          <p:cNvPr id="37890" name="Content Placeholder 2"/>
          <p:cNvSpPr>
            <a:spLocks noGrp="1"/>
          </p:cNvSpPr>
          <p:nvPr>
            <p:ph idx="1"/>
          </p:nvPr>
        </p:nvSpPr>
        <p:spPr/>
        <p:txBody>
          <a:bodyPr/>
          <a:lstStyle/>
          <a:p>
            <a:pPr eaLnBrk="1" hangingPunct="1">
              <a:lnSpc>
                <a:spcPct val="80000"/>
              </a:lnSpc>
            </a:pPr>
            <a:r>
              <a:rPr lang="en-US" sz="2800" dirty="0" smtClean="0"/>
              <a:t>High failure rate</a:t>
            </a:r>
          </a:p>
          <a:p>
            <a:pPr marL="0" indent="0" eaLnBrk="1" hangingPunct="1">
              <a:lnSpc>
                <a:spcPct val="80000"/>
              </a:lnSpc>
              <a:buNone/>
            </a:pPr>
            <a:r>
              <a:rPr lang="en-US" sz="2800" dirty="0"/>
              <a:t>	</a:t>
            </a:r>
            <a:r>
              <a:rPr lang="en-US" sz="2800" dirty="0" smtClean="0"/>
              <a:t>			Example: cloned rat  (129 embryos, 3 rats)</a:t>
            </a:r>
          </a:p>
          <a:p>
            <a:pPr eaLnBrk="1" hangingPunct="1">
              <a:lnSpc>
                <a:spcPct val="80000"/>
              </a:lnSpc>
            </a:pPr>
            <a:endParaRPr lang="en-US" sz="2800" dirty="0" smtClean="0"/>
          </a:p>
          <a:p>
            <a:pPr eaLnBrk="1" hangingPunct="1">
              <a:lnSpc>
                <a:spcPct val="80000"/>
              </a:lnSpc>
            </a:pPr>
            <a:r>
              <a:rPr lang="en-US" sz="2800" dirty="0" smtClean="0"/>
              <a:t>May have defects causing Short life span</a:t>
            </a:r>
          </a:p>
          <a:p>
            <a:pPr marL="0" indent="0" eaLnBrk="1" hangingPunct="1">
              <a:lnSpc>
                <a:spcPct val="80000"/>
              </a:lnSpc>
              <a:buNone/>
            </a:pPr>
            <a:r>
              <a:rPr lang="en-US" sz="2800" dirty="0"/>
              <a:t>	</a:t>
            </a:r>
            <a:r>
              <a:rPr lang="en-US" sz="2800" dirty="0" smtClean="0"/>
              <a:t>			Dolly the sheep (???)</a:t>
            </a:r>
          </a:p>
          <a:p>
            <a:pPr marL="0" indent="0" eaLnBrk="1" hangingPunct="1">
              <a:lnSpc>
                <a:spcPct val="80000"/>
              </a:lnSpc>
              <a:buNone/>
            </a:pPr>
            <a:r>
              <a:rPr lang="en-US" sz="2800" dirty="0" smtClean="0"/>
              <a:t>				Pyrenean Ibex  (7 minutes, bad lungs)</a:t>
            </a:r>
          </a:p>
          <a:p>
            <a:pPr eaLnBrk="1" hangingPunct="1">
              <a:lnSpc>
                <a:spcPct val="80000"/>
              </a:lnSpc>
            </a:pPr>
            <a:endParaRPr lang="en-US" sz="2800" dirty="0" smtClean="0"/>
          </a:p>
          <a:p>
            <a:pPr eaLnBrk="1" hangingPunct="1">
              <a:lnSpc>
                <a:spcPct val="80000"/>
              </a:lnSpc>
            </a:pPr>
            <a:r>
              <a:rPr lang="en-US" sz="2800" dirty="0" smtClean="0"/>
              <a:t>NOT IDENTICAL</a:t>
            </a:r>
            <a:r>
              <a:rPr lang="en-US" sz="2800" dirty="0"/>
              <a:t>!!!! (Just has identical DNA)</a:t>
            </a:r>
          </a:p>
          <a:p>
            <a:pPr marL="0" indent="0" eaLnBrk="1" hangingPunct="1">
              <a:lnSpc>
                <a:spcPct val="80000"/>
              </a:lnSpc>
              <a:buNone/>
            </a:pPr>
            <a:r>
              <a:rPr lang="en-US" sz="2400" dirty="0" smtClean="0"/>
              <a:t>				Brahma Bull</a:t>
            </a:r>
          </a:p>
          <a:p>
            <a:pPr eaLnBrk="1" hangingPunct="1">
              <a:lnSpc>
                <a:spcPct val="80000"/>
              </a:lnSpc>
              <a:buNone/>
            </a:pPr>
            <a:r>
              <a:rPr lang="en-US" sz="2400" dirty="0" smtClean="0"/>
              <a:t>				</a:t>
            </a:r>
            <a:endParaRPr lang="en-US" sz="2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69863" y="274638"/>
            <a:ext cx="8785225" cy="1143000"/>
          </a:xfrm>
        </p:spPr>
        <p:txBody>
          <a:bodyPr/>
          <a:lstStyle/>
          <a:p>
            <a:pPr eaLnBrk="1" hangingPunct="1"/>
            <a:r>
              <a:rPr lang="en-US" smtClean="0"/>
              <a:t>Human Gene Therapy</a:t>
            </a:r>
          </a:p>
        </p:txBody>
      </p:sp>
      <p:sp>
        <p:nvSpPr>
          <p:cNvPr id="37890" name="Content Placeholder 2"/>
          <p:cNvSpPr>
            <a:spLocks noGrp="1"/>
          </p:cNvSpPr>
          <p:nvPr>
            <p:ph idx="1"/>
          </p:nvPr>
        </p:nvSpPr>
        <p:spPr/>
        <p:txBody>
          <a:bodyPr/>
          <a:lstStyle/>
          <a:p>
            <a:pPr eaLnBrk="1" hangingPunct="1">
              <a:lnSpc>
                <a:spcPct val="80000"/>
              </a:lnSpc>
            </a:pPr>
            <a:r>
              <a:rPr lang="en-US" sz="2800" dirty="0" smtClean="0"/>
              <a:t>Gene therapy: fix disorders  by altering gene function</a:t>
            </a:r>
          </a:p>
          <a:p>
            <a:pPr eaLnBrk="1" hangingPunct="1">
              <a:lnSpc>
                <a:spcPct val="80000"/>
              </a:lnSpc>
            </a:pPr>
            <a:endParaRPr lang="en-US" sz="2800" dirty="0" smtClean="0"/>
          </a:p>
          <a:p>
            <a:pPr eaLnBrk="1" hangingPunct="1">
              <a:lnSpc>
                <a:spcPct val="80000"/>
              </a:lnSpc>
            </a:pPr>
            <a:r>
              <a:rPr lang="en-US" sz="2800" dirty="0" smtClean="0"/>
              <a:t>Giving people the correct version of a gene</a:t>
            </a:r>
          </a:p>
          <a:p>
            <a:pPr eaLnBrk="1" hangingPunct="1">
              <a:lnSpc>
                <a:spcPct val="80000"/>
              </a:lnSpc>
            </a:pPr>
            <a:endParaRPr lang="en-US" sz="2800" dirty="0"/>
          </a:p>
          <a:p>
            <a:pPr eaLnBrk="1" hangingPunct="1">
              <a:lnSpc>
                <a:spcPct val="80000"/>
              </a:lnSpc>
            </a:pPr>
            <a:r>
              <a:rPr lang="en-US" sz="2800" dirty="0" smtClean="0"/>
              <a:t>Somatic cell gene therapy – not as controversial</a:t>
            </a:r>
          </a:p>
          <a:p>
            <a:pPr eaLnBrk="1" hangingPunct="1">
              <a:lnSpc>
                <a:spcPct val="80000"/>
              </a:lnSpc>
            </a:pPr>
            <a:endParaRPr lang="en-US" sz="2800" dirty="0"/>
          </a:p>
          <a:p>
            <a:pPr eaLnBrk="1" hangingPunct="1">
              <a:lnSpc>
                <a:spcPct val="80000"/>
              </a:lnSpc>
            </a:pPr>
            <a:r>
              <a:rPr lang="en-US" sz="2800" dirty="0" smtClean="0"/>
              <a:t>Germ cell gene therapy – much more controversial</a:t>
            </a:r>
          </a:p>
          <a:p>
            <a:pPr eaLnBrk="1" hangingPunct="1">
              <a:lnSpc>
                <a:spcPct val="80000"/>
              </a:lnSpc>
            </a:pPr>
            <a:endParaRPr lang="en-US" sz="2800" dirty="0" smtClean="0"/>
          </a:p>
          <a:p>
            <a:pPr eaLnBrk="1" hangingPunct="1">
              <a:lnSpc>
                <a:spcPct val="80000"/>
              </a:lnSpc>
            </a:pPr>
            <a:r>
              <a:rPr lang="en-US" sz="2800" b="1" dirty="0" smtClean="0"/>
              <a:t>RNA interference (</a:t>
            </a:r>
            <a:r>
              <a:rPr lang="en-US" sz="2800" b="1" dirty="0" err="1" smtClean="0"/>
              <a:t>RNAi</a:t>
            </a:r>
            <a:r>
              <a:rPr lang="en-US" sz="2800" b="1" dirty="0" smtClean="0"/>
              <a:t>) </a:t>
            </a:r>
            <a:r>
              <a:rPr lang="en-US" sz="2800" dirty="0" smtClean="0"/>
              <a:t>(the book mentioned it!!!)</a:t>
            </a:r>
          </a:p>
          <a:p>
            <a:pPr marL="0" indent="0" eaLnBrk="1" hangingPunct="1">
              <a:lnSpc>
                <a:spcPct val="80000"/>
              </a:lnSpc>
              <a:buNone/>
            </a:pPr>
            <a:r>
              <a:rPr lang="en-US" sz="2800" dirty="0"/>
              <a:t>	</a:t>
            </a:r>
            <a:r>
              <a:rPr lang="en-US" sz="2800" dirty="0" smtClean="0"/>
              <a:t>			tricking cells into shutting genes down</a:t>
            </a:r>
            <a:endParaRPr lang="en-US" sz="2000" dirty="0" smtClean="0"/>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69863" y="274638"/>
            <a:ext cx="8785225" cy="1143000"/>
          </a:xfrm>
        </p:spPr>
        <p:txBody>
          <a:bodyPr/>
          <a:lstStyle/>
          <a:p>
            <a:pPr eaLnBrk="1" hangingPunct="1"/>
            <a:r>
              <a:rPr lang="en-US" smtClean="0"/>
              <a:t>Human Gene Therapy</a:t>
            </a:r>
          </a:p>
        </p:txBody>
      </p:sp>
      <p:sp>
        <p:nvSpPr>
          <p:cNvPr id="37890" name="Content Placeholder 2"/>
          <p:cNvSpPr>
            <a:spLocks noGrp="1"/>
          </p:cNvSpPr>
          <p:nvPr>
            <p:ph idx="1"/>
          </p:nvPr>
        </p:nvSpPr>
        <p:spPr/>
        <p:txBody>
          <a:bodyPr/>
          <a:lstStyle/>
          <a:p>
            <a:pPr eaLnBrk="1" hangingPunct="1">
              <a:lnSpc>
                <a:spcPct val="80000"/>
              </a:lnSpc>
            </a:pPr>
            <a:r>
              <a:rPr lang="en-US" sz="2800" dirty="0" smtClean="0"/>
              <a:t>In 1990, </a:t>
            </a:r>
            <a:r>
              <a:rPr lang="en-US" sz="2800" dirty="0" err="1" smtClean="0"/>
              <a:t>Ashanthi</a:t>
            </a:r>
            <a:r>
              <a:rPr lang="en-US" sz="2800" dirty="0" smtClean="0"/>
              <a:t> </a:t>
            </a:r>
            <a:r>
              <a:rPr lang="en-US" sz="2800" dirty="0" err="1" smtClean="0"/>
              <a:t>DeSilva</a:t>
            </a:r>
            <a:r>
              <a:rPr lang="en-US" sz="2800" dirty="0" smtClean="0"/>
              <a:t> was the first human to receive gene therapy </a:t>
            </a:r>
          </a:p>
          <a:p>
            <a:pPr eaLnBrk="1" hangingPunct="1">
              <a:lnSpc>
                <a:spcPct val="80000"/>
              </a:lnSpc>
            </a:pPr>
            <a:endParaRPr lang="en-US" sz="2800" dirty="0"/>
          </a:p>
          <a:p>
            <a:pPr eaLnBrk="1" hangingPunct="1">
              <a:lnSpc>
                <a:spcPct val="80000"/>
              </a:lnSpc>
            </a:pPr>
            <a:r>
              <a:rPr lang="en-US" sz="2800" dirty="0" smtClean="0"/>
              <a:t>Two bad copies of a gene.</a:t>
            </a:r>
          </a:p>
          <a:p>
            <a:pPr eaLnBrk="1" hangingPunct="1">
              <a:lnSpc>
                <a:spcPct val="80000"/>
              </a:lnSpc>
            </a:pPr>
            <a:endParaRPr lang="en-US" sz="2800" dirty="0"/>
          </a:p>
          <a:p>
            <a:pPr eaLnBrk="1" hangingPunct="1">
              <a:lnSpc>
                <a:spcPct val="80000"/>
              </a:lnSpc>
            </a:pPr>
            <a:r>
              <a:rPr lang="en-US" sz="2800" dirty="0" smtClean="0"/>
              <a:t>White blood cells removed</a:t>
            </a:r>
          </a:p>
          <a:p>
            <a:pPr eaLnBrk="1" hangingPunct="1">
              <a:lnSpc>
                <a:spcPct val="80000"/>
              </a:lnSpc>
            </a:pPr>
            <a:endParaRPr lang="en-US" sz="2800" dirty="0"/>
          </a:p>
          <a:p>
            <a:pPr eaLnBrk="1" hangingPunct="1">
              <a:lnSpc>
                <a:spcPct val="80000"/>
              </a:lnSpc>
            </a:pPr>
            <a:r>
              <a:rPr lang="en-US" sz="2800" dirty="0" smtClean="0"/>
              <a:t>WBC infected by a virus containing a good copy of gene</a:t>
            </a:r>
          </a:p>
          <a:p>
            <a:pPr eaLnBrk="1" hangingPunct="1">
              <a:lnSpc>
                <a:spcPct val="80000"/>
              </a:lnSpc>
            </a:pPr>
            <a:endParaRPr lang="en-US" sz="2800" dirty="0"/>
          </a:p>
          <a:p>
            <a:pPr eaLnBrk="1" hangingPunct="1">
              <a:lnSpc>
                <a:spcPct val="80000"/>
              </a:lnSpc>
            </a:pPr>
            <a:r>
              <a:rPr lang="en-US" sz="2800" dirty="0" smtClean="0"/>
              <a:t>WBC put back into body</a:t>
            </a:r>
          </a:p>
          <a:p>
            <a:pPr eaLnBrk="1" hangingPunct="1">
              <a:lnSpc>
                <a:spcPct val="80000"/>
              </a:lnSpc>
            </a:pPr>
            <a:endParaRPr lang="en-US" sz="2800" dirty="0"/>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endParaRPr lang="en-US" sz="2800" dirty="0"/>
          </a:p>
          <a:p>
            <a:pPr eaLnBrk="1" hangingPunct="1">
              <a:lnSpc>
                <a:spcPct val="80000"/>
              </a:lnSpc>
            </a:pPr>
            <a:endParaRPr lang="en-US" sz="2800" dirty="0" smtClean="0"/>
          </a:p>
        </p:txBody>
      </p:sp>
    </p:spTree>
    <p:extLst>
      <p:ext uri="{BB962C8B-B14F-4D97-AF65-F5344CB8AC3E}">
        <p14:creationId xmlns:p14="http://schemas.microsoft.com/office/powerpoint/2010/main" val="42912413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figure_16_08"/>
          <p:cNvPicPr>
            <a:picLocks noChangeAspect="1" noChangeArrowheads="1"/>
          </p:cNvPicPr>
          <p:nvPr/>
        </p:nvPicPr>
        <p:blipFill>
          <a:blip r:embed="rId3"/>
          <a:srcRect/>
          <a:stretch>
            <a:fillRect/>
          </a:stretch>
        </p:blipFill>
        <p:spPr bwMode="auto">
          <a:xfrm>
            <a:off x="1841500" y="215900"/>
            <a:ext cx="54721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69863" y="274638"/>
            <a:ext cx="8785225" cy="1143000"/>
          </a:xfrm>
        </p:spPr>
        <p:txBody>
          <a:bodyPr/>
          <a:lstStyle/>
          <a:p>
            <a:pPr eaLnBrk="1" hangingPunct="1"/>
            <a:r>
              <a:rPr lang="en-US" smtClean="0"/>
              <a:t>Human Gene Therapy</a:t>
            </a:r>
          </a:p>
        </p:txBody>
      </p:sp>
      <p:sp>
        <p:nvSpPr>
          <p:cNvPr id="37890" name="Content Placeholder 2"/>
          <p:cNvSpPr>
            <a:spLocks noGrp="1"/>
          </p:cNvSpPr>
          <p:nvPr>
            <p:ph idx="1"/>
          </p:nvPr>
        </p:nvSpPr>
        <p:spPr/>
        <p:txBody>
          <a:bodyPr/>
          <a:lstStyle/>
          <a:p>
            <a:pPr eaLnBrk="1" hangingPunct="1">
              <a:lnSpc>
                <a:spcPct val="80000"/>
              </a:lnSpc>
            </a:pPr>
            <a:r>
              <a:rPr lang="en-US" sz="2800" b="1" dirty="0" smtClean="0"/>
              <a:t>RNA interference (</a:t>
            </a:r>
            <a:r>
              <a:rPr lang="en-US" sz="2800" b="1" dirty="0" err="1" smtClean="0"/>
              <a:t>RNAi</a:t>
            </a:r>
            <a:r>
              <a:rPr lang="en-US" sz="2800" b="1" dirty="0" smtClean="0"/>
              <a:t>) </a:t>
            </a:r>
            <a:r>
              <a:rPr lang="en-US" sz="2800" dirty="0" smtClean="0"/>
              <a:t>(the book mentioned it!!!)</a:t>
            </a:r>
          </a:p>
          <a:p>
            <a:pPr marL="0" indent="0" eaLnBrk="1" hangingPunct="1">
              <a:lnSpc>
                <a:spcPct val="80000"/>
              </a:lnSpc>
              <a:buNone/>
            </a:pPr>
            <a:r>
              <a:rPr lang="en-US" sz="2800" dirty="0"/>
              <a:t>	</a:t>
            </a:r>
            <a:r>
              <a:rPr lang="en-US" sz="2800" dirty="0" smtClean="0"/>
              <a:t>			tricking cells into shutting genes down</a:t>
            </a:r>
          </a:p>
          <a:p>
            <a:pPr marL="0" indent="0" eaLnBrk="1" hangingPunct="1">
              <a:lnSpc>
                <a:spcPct val="80000"/>
              </a:lnSpc>
              <a:buNone/>
            </a:pPr>
            <a:endParaRPr lang="en-US" sz="2800" dirty="0"/>
          </a:p>
          <a:p>
            <a:pPr marL="0" indent="0" eaLnBrk="1" hangingPunct="1">
              <a:lnSpc>
                <a:spcPct val="80000"/>
              </a:lnSpc>
              <a:buNone/>
            </a:pPr>
            <a:r>
              <a:rPr lang="en-US" sz="2800" dirty="0" smtClean="0"/>
              <a:t>Make a piece of a gene that looks like double stranded (viral) RNA.  </a:t>
            </a:r>
          </a:p>
          <a:p>
            <a:pPr marL="0" indent="0" eaLnBrk="1" hangingPunct="1">
              <a:lnSpc>
                <a:spcPct val="80000"/>
              </a:lnSpc>
              <a:buNone/>
            </a:pPr>
            <a:endParaRPr lang="en-US" sz="2800" dirty="0"/>
          </a:p>
          <a:p>
            <a:pPr marL="0" indent="0" eaLnBrk="1" hangingPunct="1">
              <a:lnSpc>
                <a:spcPct val="80000"/>
              </a:lnSpc>
              <a:buNone/>
            </a:pPr>
            <a:r>
              <a:rPr lang="en-US" sz="2800" dirty="0" smtClean="0"/>
              <a:t>Cell destroys the “viral” RNA, and any similar RNA</a:t>
            </a:r>
          </a:p>
          <a:p>
            <a:pPr marL="0" indent="0" eaLnBrk="1" hangingPunct="1">
              <a:lnSpc>
                <a:spcPct val="80000"/>
              </a:lnSpc>
              <a:buNone/>
            </a:pPr>
            <a:r>
              <a:rPr lang="en-US" sz="2800" dirty="0"/>
              <a:t>	</a:t>
            </a:r>
            <a:r>
              <a:rPr lang="en-US" sz="2800" dirty="0" smtClean="0"/>
              <a:t>		all the mRNA of gene you want to shut down</a:t>
            </a:r>
            <a:endParaRPr lang="en-US" sz="2000" dirty="0" smtClean="0"/>
          </a:p>
          <a:p>
            <a:pPr eaLnBrk="1" hangingPunct="1">
              <a:lnSpc>
                <a:spcPct val="80000"/>
              </a:lnSpc>
            </a:pPr>
            <a:endParaRPr lang="en-US" sz="2800" dirty="0" smtClean="0"/>
          </a:p>
        </p:txBody>
      </p:sp>
    </p:spTree>
    <p:extLst>
      <p:ext uri="{BB962C8B-B14F-4D97-AF65-F5344CB8AC3E}">
        <p14:creationId xmlns:p14="http://schemas.microsoft.com/office/powerpoint/2010/main" val="17418667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z="4000" smtClean="0"/>
              <a:t>Gel Electrophoresis Sorts</a:t>
            </a:r>
            <a:br>
              <a:rPr lang="en-US" sz="4000" smtClean="0"/>
            </a:br>
            <a:r>
              <a:rPr lang="en-US" sz="4000" smtClean="0"/>
              <a:t>DNA Fragments by Size</a:t>
            </a:r>
          </a:p>
        </p:txBody>
      </p:sp>
      <p:sp>
        <p:nvSpPr>
          <p:cNvPr id="45058" name="Content Placeholder 2"/>
          <p:cNvSpPr>
            <a:spLocks noGrp="1"/>
          </p:cNvSpPr>
          <p:nvPr>
            <p:ph idx="1"/>
          </p:nvPr>
        </p:nvSpPr>
        <p:spPr/>
        <p:txBody>
          <a:bodyPr/>
          <a:lstStyle/>
          <a:p>
            <a:pPr eaLnBrk="1" hangingPunct="1"/>
            <a:r>
              <a:rPr lang="en-US" dirty="0" smtClean="0"/>
              <a:t>We use electricity to move DNA</a:t>
            </a:r>
          </a:p>
          <a:p>
            <a:pPr marL="457200" lvl="1" indent="0" eaLnBrk="1" hangingPunct="1">
              <a:buNone/>
            </a:pPr>
            <a:r>
              <a:rPr lang="en-US" dirty="0" smtClean="0"/>
              <a:t>	Sugar-phosphate backbone has charge</a:t>
            </a:r>
          </a:p>
          <a:p>
            <a:pPr eaLnBrk="1" hangingPunct="1"/>
            <a:endParaRPr lang="en-US" dirty="0"/>
          </a:p>
          <a:p>
            <a:pPr eaLnBrk="1" hangingPunct="1"/>
            <a:r>
              <a:rPr lang="en-US" dirty="0" smtClean="0"/>
              <a:t>DNA moves through gel</a:t>
            </a:r>
          </a:p>
          <a:p>
            <a:pPr eaLnBrk="1" hangingPunct="1"/>
            <a:endParaRPr lang="en-US" dirty="0"/>
          </a:p>
          <a:p>
            <a:pPr eaLnBrk="1" hangingPunct="1"/>
            <a:r>
              <a:rPr lang="en-US" dirty="0" smtClean="0"/>
              <a:t>Little pieces move faster than big ones</a:t>
            </a:r>
          </a:p>
          <a:p>
            <a:pPr marL="0" indent="0" eaLnBrk="1" hangingPunct="1">
              <a:buNone/>
            </a:pPr>
            <a:r>
              <a:rPr lang="en-US" dirty="0"/>
              <a:t>	</a:t>
            </a:r>
            <a:r>
              <a:rPr lang="en-US" dirty="0" smtClean="0"/>
              <a:t>		Cut with restriction enzymes</a:t>
            </a:r>
          </a:p>
        </p:txBody>
      </p:sp>
    </p:spTree>
    <p:extLst>
      <p:ext uri="{BB962C8B-B14F-4D97-AF65-F5344CB8AC3E}">
        <p14:creationId xmlns:p14="http://schemas.microsoft.com/office/powerpoint/2010/main" val="40271842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figure_16_10"/>
          <p:cNvPicPr>
            <a:picLocks noChangeAspect="1" noChangeArrowheads="1"/>
          </p:cNvPicPr>
          <p:nvPr/>
        </p:nvPicPr>
        <p:blipFill>
          <a:blip r:embed="rId3"/>
          <a:srcRect/>
          <a:stretch>
            <a:fillRect/>
          </a:stretch>
        </p:blipFill>
        <p:spPr bwMode="auto">
          <a:xfrm>
            <a:off x="2336800" y="215900"/>
            <a:ext cx="4484688" cy="6435725"/>
          </a:xfrm>
          <a:prstGeom prst="rect">
            <a:avLst/>
          </a:prstGeom>
          <a:noFill/>
          <a:ln w="9525">
            <a:noFill/>
            <a:miter lim="800000"/>
            <a:headEnd/>
            <a:tailEnd/>
          </a:ln>
          <a:effectLst/>
        </p:spPr>
      </p:pic>
    </p:spTree>
    <p:extLst>
      <p:ext uri="{BB962C8B-B14F-4D97-AF65-F5344CB8AC3E}">
        <p14:creationId xmlns:p14="http://schemas.microsoft.com/office/powerpoint/2010/main" val="2472596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z="4000" dirty="0" smtClean="0"/>
              <a:t>Artificial Selection: Have done for centuries</a:t>
            </a:r>
          </a:p>
        </p:txBody>
      </p:sp>
      <p:sp>
        <p:nvSpPr>
          <p:cNvPr id="17410" name="Content Placeholder 2"/>
          <p:cNvSpPr>
            <a:spLocks noGrp="1"/>
          </p:cNvSpPr>
          <p:nvPr>
            <p:ph idx="1"/>
          </p:nvPr>
        </p:nvSpPr>
        <p:spPr>
          <a:xfrm>
            <a:off x="457200" y="1831975"/>
            <a:ext cx="8229600" cy="4525963"/>
          </a:xfrm>
        </p:spPr>
        <p:txBody>
          <a:bodyPr/>
          <a:lstStyle/>
          <a:p>
            <a:pPr eaLnBrk="1" hangingPunct="1">
              <a:buNone/>
            </a:pPr>
            <a:r>
              <a:rPr lang="en-US" dirty="0" smtClean="0"/>
              <a:t>Old way to manipulate genes</a:t>
            </a:r>
          </a:p>
          <a:p>
            <a:pPr eaLnBrk="1" hangingPunct="1">
              <a:buNone/>
            </a:pPr>
            <a:endParaRPr lang="en-US" dirty="0" smtClean="0"/>
          </a:p>
          <a:p>
            <a:pPr eaLnBrk="1" hangingPunct="1"/>
            <a:r>
              <a:rPr lang="en-US" dirty="0" smtClean="0"/>
              <a:t>Breed animals/plants</a:t>
            </a:r>
          </a:p>
          <a:p>
            <a:pPr eaLnBrk="1" hangingPunct="1"/>
            <a:endParaRPr lang="en-US" dirty="0" smtClean="0"/>
          </a:p>
          <a:p>
            <a:pPr eaLnBrk="1" hangingPunct="1"/>
            <a:r>
              <a:rPr lang="en-US" dirty="0" smtClean="0"/>
              <a:t>Select any favorable new traits  </a:t>
            </a:r>
            <a:r>
              <a:rPr lang="en-US" i="1" dirty="0" smtClean="0"/>
              <a:t>(</a:t>
            </a:r>
            <a:r>
              <a:rPr lang="en-US" i="1" dirty="0" smtClean="0">
                <a:solidFill>
                  <a:srgbClr val="FF0000"/>
                </a:solidFill>
              </a:rPr>
              <a:t>mutations</a:t>
            </a:r>
            <a:r>
              <a:rPr lang="en-US" i="1" dirty="0" smtClean="0"/>
              <a:t>)</a:t>
            </a:r>
          </a:p>
          <a:p>
            <a:pPr eaLnBrk="1" hangingPunct="1"/>
            <a:endParaRPr lang="en-US" i="1" dirty="0" smtClean="0"/>
          </a:p>
          <a:p>
            <a:pPr eaLnBrk="1" hangingPunct="1"/>
            <a:r>
              <a:rPr lang="en-US" dirty="0" smtClean="0"/>
              <a:t>Breed THOSE animals/plants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figure_16_04"/>
          <p:cNvPicPr>
            <a:picLocks noChangeAspect="1" noChangeArrowheads="1"/>
          </p:cNvPicPr>
          <p:nvPr/>
        </p:nvPicPr>
        <p:blipFill>
          <a:blip r:embed="rId3"/>
          <a:srcRect/>
          <a:stretch>
            <a:fillRect/>
          </a:stretch>
        </p:blipFill>
        <p:spPr bwMode="auto">
          <a:xfrm>
            <a:off x="2921000" y="215900"/>
            <a:ext cx="3303588" cy="6435725"/>
          </a:xfrm>
          <a:prstGeom prst="rect">
            <a:avLst/>
          </a:prstGeom>
          <a:noFill/>
          <a:ln w="9525">
            <a:noFill/>
            <a:miter lim="800000"/>
            <a:headEnd/>
            <a:tailEnd/>
          </a:ln>
          <a:effectLst/>
        </p:spPr>
      </p:pic>
    </p:spTree>
    <p:extLst>
      <p:ext uri="{BB962C8B-B14F-4D97-AF65-F5344CB8AC3E}">
        <p14:creationId xmlns:p14="http://schemas.microsoft.com/office/powerpoint/2010/main" val="1331389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igure_16_11"/>
          <p:cNvPicPr>
            <a:picLocks noChangeAspect="1" noChangeArrowheads="1"/>
          </p:cNvPicPr>
          <p:nvPr/>
        </p:nvPicPr>
        <p:blipFill>
          <a:blip r:embed="rId3"/>
          <a:srcRect/>
          <a:stretch>
            <a:fillRect/>
          </a:stretch>
        </p:blipFill>
        <p:spPr bwMode="auto">
          <a:xfrm>
            <a:off x="342900" y="215900"/>
            <a:ext cx="8451850" cy="6435725"/>
          </a:xfrm>
          <a:prstGeom prst="rect">
            <a:avLst/>
          </a:prstGeom>
          <a:noFill/>
          <a:ln w="9525">
            <a:noFill/>
            <a:miter lim="800000"/>
            <a:headEnd/>
            <a:tailEnd/>
          </a:ln>
          <a:effectLst/>
        </p:spPr>
      </p:pic>
    </p:spTree>
    <p:extLst>
      <p:ext uri="{BB962C8B-B14F-4D97-AF65-F5344CB8AC3E}">
        <p14:creationId xmlns:p14="http://schemas.microsoft.com/office/powerpoint/2010/main" val="3685867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Sorting Fragments of DNA</a:t>
            </a:r>
            <a:endParaRPr lang="en-US" dirty="0"/>
          </a:p>
        </p:txBody>
      </p:sp>
      <p:sp>
        <p:nvSpPr>
          <p:cNvPr id="48130" name="Content Placeholder 2"/>
          <p:cNvSpPr>
            <a:spLocks noGrp="1"/>
          </p:cNvSpPr>
          <p:nvPr>
            <p:ph idx="1"/>
          </p:nvPr>
        </p:nvSpPr>
        <p:spPr/>
        <p:txBody>
          <a:bodyPr/>
          <a:lstStyle/>
          <a:p>
            <a:pPr eaLnBrk="1" hangingPunct="1">
              <a:lnSpc>
                <a:spcPct val="90000"/>
              </a:lnSpc>
            </a:pPr>
            <a:r>
              <a:rPr lang="en-US" dirty="0" smtClean="0"/>
              <a:t>We can sort them even if they are only 1 nucleotide longer</a:t>
            </a:r>
          </a:p>
          <a:p>
            <a:pPr eaLnBrk="1" hangingPunct="1">
              <a:lnSpc>
                <a:spcPct val="90000"/>
              </a:lnSpc>
            </a:pPr>
            <a:endParaRPr lang="en-US" dirty="0"/>
          </a:p>
          <a:p>
            <a:pPr eaLnBrk="1" hangingPunct="1">
              <a:lnSpc>
                <a:spcPct val="90000"/>
              </a:lnSpc>
            </a:pPr>
            <a:r>
              <a:rPr lang="en-US" dirty="0" smtClean="0"/>
              <a:t>Can determine A, C, G, T</a:t>
            </a:r>
          </a:p>
          <a:p>
            <a:pPr eaLnBrk="1" hangingPunct="1">
              <a:lnSpc>
                <a:spcPct val="90000"/>
              </a:lnSpc>
            </a:pPr>
            <a:endParaRPr lang="en-US" dirty="0"/>
          </a:p>
          <a:p>
            <a:pPr eaLnBrk="1" hangingPunct="1">
              <a:lnSpc>
                <a:spcPct val="90000"/>
              </a:lnSpc>
            </a:pPr>
            <a:r>
              <a:rPr lang="en-US" dirty="0" smtClean="0"/>
              <a:t>Automated sequencing machines</a:t>
            </a:r>
          </a:p>
          <a:p>
            <a:pPr lvl="1" eaLnBrk="1" hangingPunct="1">
              <a:lnSpc>
                <a:spcPct val="90000"/>
              </a:lnSpc>
            </a:pPr>
            <a:r>
              <a:rPr lang="en-US" dirty="0" smtClean="0"/>
              <a:t>identify over a million bases per day, </a:t>
            </a:r>
          </a:p>
        </p:txBody>
      </p:sp>
    </p:spTree>
    <p:extLst>
      <p:ext uri="{BB962C8B-B14F-4D97-AF65-F5344CB8AC3E}">
        <p14:creationId xmlns:p14="http://schemas.microsoft.com/office/powerpoint/2010/main" val="739896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We “borrowed” our tools</a:t>
            </a:r>
            <a:endParaRPr lang="en-US" dirty="0"/>
          </a:p>
        </p:txBody>
      </p:sp>
      <p:sp>
        <p:nvSpPr>
          <p:cNvPr id="41986" name="Content Placeholder 2"/>
          <p:cNvSpPr>
            <a:spLocks noGrp="1"/>
          </p:cNvSpPr>
          <p:nvPr>
            <p:ph idx="1"/>
          </p:nvPr>
        </p:nvSpPr>
        <p:spPr/>
        <p:txBody>
          <a:bodyPr/>
          <a:lstStyle/>
          <a:p>
            <a:pPr eaLnBrk="1" hangingPunct="1"/>
            <a:r>
              <a:rPr lang="en-US" dirty="0" smtClean="0"/>
              <a:t>Restriction enzymes – used by bacteria to destroy viruses</a:t>
            </a:r>
          </a:p>
          <a:p>
            <a:pPr eaLnBrk="1" hangingPunct="1"/>
            <a:r>
              <a:rPr lang="en-US" dirty="0" smtClean="0"/>
              <a:t>DNA ligase – used by lots of stuff to join DNA fragments during DNA replication</a:t>
            </a:r>
          </a:p>
          <a:p>
            <a:pPr eaLnBrk="1" hangingPunct="1"/>
            <a:r>
              <a:rPr lang="en-US" dirty="0" smtClean="0"/>
              <a:t>High temperature DNA polymerase – used by </a:t>
            </a:r>
            <a:r>
              <a:rPr lang="en-US" dirty="0" err="1" smtClean="0"/>
              <a:t>archea</a:t>
            </a:r>
            <a:r>
              <a:rPr lang="en-US" dirty="0" smtClean="0"/>
              <a:t> that live in hot springs</a:t>
            </a:r>
          </a:p>
          <a:p>
            <a:pPr eaLnBrk="1" hangingPunct="1"/>
            <a:r>
              <a:rPr lang="en-US" dirty="0" smtClean="0"/>
              <a:t>Plasmids – used by bacteria to transfer genes</a:t>
            </a:r>
            <a:endParaRPr lang="en-US" dirty="0"/>
          </a:p>
        </p:txBody>
      </p:sp>
    </p:spTree>
    <p:extLst>
      <p:ext uri="{BB962C8B-B14F-4D97-AF65-F5344CB8AC3E}">
        <p14:creationId xmlns:p14="http://schemas.microsoft.com/office/powerpoint/2010/main" val="2884295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dirty="0" smtClean="0"/>
              <a:t>Ethics:  </a:t>
            </a:r>
            <a:r>
              <a:rPr lang="en-US" sz="3200" i="1" dirty="0" smtClean="0"/>
              <a:t>(Stuff people get worked up about)</a:t>
            </a:r>
          </a:p>
        </p:txBody>
      </p:sp>
      <p:sp>
        <p:nvSpPr>
          <p:cNvPr id="39938" name="Content Placeholder 2"/>
          <p:cNvSpPr>
            <a:spLocks noGrp="1"/>
          </p:cNvSpPr>
          <p:nvPr>
            <p:ph idx="1"/>
          </p:nvPr>
        </p:nvSpPr>
        <p:spPr/>
        <p:txBody>
          <a:bodyPr/>
          <a:lstStyle/>
          <a:p>
            <a:pPr eaLnBrk="1" hangingPunct="1"/>
            <a:r>
              <a:rPr lang="en-US" dirty="0" smtClean="0"/>
              <a:t>Do we have the right to alter DNA of other species?  </a:t>
            </a:r>
          </a:p>
          <a:p>
            <a:pPr eaLnBrk="1" hangingPunct="1"/>
            <a:r>
              <a:rPr lang="en-US" dirty="0" smtClean="0"/>
              <a:t>Are there some species we should not alter?</a:t>
            </a:r>
          </a:p>
          <a:p>
            <a:pPr marL="0" indent="0" eaLnBrk="1" hangingPunct="1">
              <a:buNone/>
            </a:pPr>
            <a:r>
              <a:rPr lang="en-US" dirty="0"/>
              <a:t>	</a:t>
            </a:r>
            <a:r>
              <a:rPr lang="en-US" dirty="0" smtClean="0"/>
              <a:t>		Food?</a:t>
            </a:r>
          </a:p>
          <a:p>
            <a:pPr marL="0" indent="0" eaLnBrk="1" hangingPunct="1">
              <a:buNone/>
            </a:pPr>
            <a:r>
              <a:rPr lang="en-US" dirty="0"/>
              <a:t>	</a:t>
            </a:r>
            <a:r>
              <a:rPr lang="en-US" dirty="0" smtClean="0"/>
              <a:t>		Pets?</a:t>
            </a:r>
          </a:p>
          <a:p>
            <a:pPr marL="0" indent="0" eaLnBrk="1" hangingPunct="1">
              <a:buNone/>
            </a:pPr>
            <a:r>
              <a:rPr lang="en-US" dirty="0"/>
              <a:t>	</a:t>
            </a:r>
            <a:r>
              <a:rPr lang="en-US" dirty="0" smtClean="0"/>
              <a:t>		Primates?</a:t>
            </a:r>
            <a:endParaRPr lang="en-US" dirty="0"/>
          </a:p>
        </p:txBody>
      </p:sp>
      <p:pic>
        <p:nvPicPr>
          <p:cNvPr id="1026" name="Picture 2" descr="http://www.newscientist.com/data/galleries/dn14895-chemistry-nobel-for-green-jellyfish-protein/nature06975-f1.2.jpg"/>
          <p:cNvPicPr>
            <a:picLocks noChangeAspect="1" noChangeArrowheads="1"/>
          </p:cNvPicPr>
          <p:nvPr/>
        </p:nvPicPr>
        <p:blipFill rotWithShape="1">
          <a:blip r:embed="rId2">
            <a:extLst>
              <a:ext uri="{28A0092B-C50C-407E-A947-70E740481C1C}">
                <a14:useLocalDpi xmlns:a14="http://schemas.microsoft.com/office/drawing/2010/main" val="0"/>
              </a:ext>
            </a:extLst>
          </a:blip>
          <a:srcRect l="7175" t="10980" r="6256" b="4359"/>
          <a:stretch/>
        </p:blipFill>
        <p:spPr bwMode="auto">
          <a:xfrm>
            <a:off x="3946358" y="3272591"/>
            <a:ext cx="4122821" cy="3015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Ethics:  </a:t>
            </a:r>
            <a:r>
              <a:rPr lang="en-US" sz="3600" i="1" dirty="0"/>
              <a:t>(Stuff people get worked up about)</a:t>
            </a:r>
            <a:endParaRPr lang="en-US" sz="3600" dirty="0"/>
          </a:p>
        </p:txBody>
      </p:sp>
      <p:sp>
        <p:nvSpPr>
          <p:cNvPr id="40962" name="Content Placeholder 2"/>
          <p:cNvSpPr>
            <a:spLocks noGrp="1"/>
          </p:cNvSpPr>
          <p:nvPr>
            <p:ph idx="1"/>
          </p:nvPr>
        </p:nvSpPr>
        <p:spPr/>
        <p:txBody>
          <a:bodyPr/>
          <a:lstStyle/>
          <a:p>
            <a:pPr eaLnBrk="1" hangingPunct="1">
              <a:lnSpc>
                <a:spcPct val="90000"/>
              </a:lnSpc>
            </a:pPr>
            <a:r>
              <a:rPr lang="en-US" sz="2700" dirty="0" smtClean="0"/>
              <a:t>Not just biological issues</a:t>
            </a:r>
          </a:p>
          <a:p>
            <a:pPr marL="0" indent="0" eaLnBrk="1" hangingPunct="1">
              <a:lnSpc>
                <a:spcPct val="90000"/>
              </a:lnSpc>
              <a:buNone/>
            </a:pPr>
            <a:r>
              <a:rPr lang="en-US" sz="2700" dirty="0"/>
              <a:t>	</a:t>
            </a:r>
            <a:r>
              <a:rPr lang="en-US" sz="2700" dirty="0" smtClean="0"/>
              <a:t>		Social issues </a:t>
            </a:r>
          </a:p>
          <a:p>
            <a:pPr marL="0" indent="0" eaLnBrk="1" hangingPunct="1">
              <a:lnSpc>
                <a:spcPct val="90000"/>
              </a:lnSpc>
              <a:buNone/>
            </a:pPr>
            <a:r>
              <a:rPr lang="en-US" sz="2700" dirty="0"/>
              <a:t>	</a:t>
            </a:r>
            <a:r>
              <a:rPr lang="en-US" sz="2700" dirty="0" smtClean="0"/>
              <a:t>		Political issues</a:t>
            </a:r>
          </a:p>
          <a:p>
            <a:pPr marL="0" indent="0" eaLnBrk="1" hangingPunct="1">
              <a:lnSpc>
                <a:spcPct val="90000"/>
              </a:lnSpc>
              <a:buNone/>
            </a:pPr>
            <a:endParaRPr lang="en-US" sz="2700" dirty="0"/>
          </a:p>
          <a:p>
            <a:pPr marL="0" indent="0" eaLnBrk="1" hangingPunct="1">
              <a:lnSpc>
                <a:spcPct val="90000"/>
              </a:lnSpc>
              <a:buNone/>
            </a:pPr>
            <a:r>
              <a:rPr lang="en-US" sz="2700" dirty="0" smtClean="0"/>
              <a:t>Medicine:  “do we have the right…”</a:t>
            </a:r>
          </a:p>
          <a:p>
            <a:pPr marL="0" indent="0" eaLnBrk="1" hangingPunct="1">
              <a:lnSpc>
                <a:spcPct val="90000"/>
              </a:lnSpc>
              <a:buNone/>
            </a:pPr>
            <a:r>
              <a:rPr lang="en-US" sz="2700" dirty="0" smtClean="0"/>
              <a:t>Farming:    “is this sustainable….”,  “will this harm….”</a:t>
            </a:r>
          </a:p>
          <a:p>
            <a:pPr marL="0" indent="0" eaLnBrk="1" hangingPunct="1">
              <a:lnSpc>
                <a:spcPct val="90000"/>
              </a:lnSpc>
              <a:buNone/>
            </a:pPr>
            <a:r>
              <a:rPr lang="en-US" sz="2700" dirty="0"/>
              <a:t>	</a:t>
            </a:r>
            <a:r>
              <a:rPr lang="en-US" sz="2700" dirty="0" smtClean="0"/>
              <a:t>		  “will every farmer be forced to….”</a:t>
            </a:r>
          </a:p>
          <a:p>
            <a:pPr marL="0" indent="0" eaLnBrk="1" hangingPunct="1">
              <a:lnSpc>
                <a:spcPct val="90000"/>
              </a:lnSpc>
              <a:buNone/>
            </a:pPr>
            <a:r>
              <a:rPr lang="en-US" sz="2700" dirty="0"/>
              <a:t>	</a:t>
            </a:r>
            <a:r>
              <a:rPr lang="en-US" sz="2700" dirty="0" smtClean="0"/>
              <a:t>		 “do people want to eat….” </a:t>
            </a:r>
          </a:p>
        </p:txBody>
      </p:sp>
    </p:spTree>
    <p:extLst>
      <p:ext uri="{BB962C8B-B14F-4D97-AF65-F5344CB8AC3E}">
        <p14:creationId xmlns:p14="http://schemas.microsoft.com/office/powerpoint/2010/main" val="4035956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Monsanto:  Love it or Hate it</a:t>
            </a:r>
            <a:endParaRPr lang="en-US" dirty="0"/>
          </a:p>
        </p:txBody>
      </p:sp>
      <p:sp>
        <p:nvSpPr>
          <p:cNvPr id="40962" name="Content Placeholder 2"/>
          <p:cNvSpPr>
            <a:spLocks noGrp="1"/>
          </p:cNvSpPr>
          <p:nvPr>
            <p:ph idx="1"/>
          </p:nvPr>
        </p:nvSpPr>
        <p:spPr>
          <a:xfrm>
            <a:off x="457200" y="1417638"/>
            <a:ext cx="8229600" cy="4525963"/>
          </a:xfrm>
        </p:spPr>
        <p:txBody>
          <a:bodyPr/>
          <a:lstStyle/>
          <a:p>
            <a:pPr marL="0" indent="0" eaLnBrk="1" hangingPunct="1">
              <a:lnSpc>
                <a:spcPct val="90000"/>
              </a:lnSpc>
              <a:buNone/>
            </a:pPr>
            <a:endParaRPr lang="en-US" sz="2700" dirty="0" smtClean="0"/>
          </a:p>
          <a:p>
            <a:pPr marL="0" indent="0" eaLnBrk="1" hangingPunct="1">
              <a:lnSpc>
                <a:spcPct val="90000"/>
              </a:lnSpc>
              <a:buNone/>
            </a:pPr>
            <a:endParaRPr lang="en-US" sz="2700" dirty="0"/>
          </a:p>
          <a:p>
            <a:pPr marL="0" indent="0" eaLnBrk="1" hangingPunct="1">
              <a:lnSpc>
                <a:spcPct val="90000"/>
              </a:lnSpc>
              <a:buNone/>
            </a:pPr>
            <a:endParaRPr lang="en-US" sz="2700" dirty="0" smtClean="0"/>
          </a:p>
          <a:p>
            <a:pPr marL="0" indent="0" eaLnBrk="1" hangingPunct="1">
              <a:lnSpc>
                <a:spcPct val="90000"/>
              </a:lnSpc>
              <a:buNone/>
            </a:pPr>
            <a:r>
              <a:rPr lang="en-US" sz="2700" dirty="0" smtClean="0"/>
              <a:t>									</a:t>
            </a:r>
            <a:r>
              <a:rPr lang="en-US" sz="7200" dirty="0" err="1" smtClean="0"/>
              <a:t>vs</a:t>
            </a:r>
            <a:endParaRPr lang="en-US" sz="7200" dirty="0" smtClean="0"/>
          </a:p>
        </p:txBody>
      </p:sp>
      <p:pic>
        <p:nvPicPr>
          <p:cNvPr id="5" name="Picture 2" descr="http://usahitman.com/wp-content/uploads/Monsan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06" y="2841422"/>
            <a:ext cx="3144252" cy="12483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vanityfair.com/dam/politics/2008/05/poar03_monsanto0805.jpg"/>
          <p:cNvPicPr>
            <a:picLocks noChangeAspect="1" noChangeArrowheads="1"/>
          </p:cNvPicPr>
          <p:nvPr/>
        </p:nvPicPr>
        <p:blipFill rotWithShape="1">
          <a:blip r:embed="rId3">
            <a:extLst>
              <a:ext uri="{28A0092B-C50C-407E-A947-70E740481C1C}">
                <a14:useLocalDpi xmlns:a14="http://schemas.microsoft.com/office/drawing/2010/main" val="0"/>
              </a:ext>
            </a:extLst>
          </a:blip>
          <a:srcRect l="13085" t="19368" r="41821" b="19438"/>
          <a:stretch/>
        </p:blipFill>
        <p:spPr bwMode="auto">
          <a:xfrm>
            <a:off x="6224338" y="2813152"/>
            <a:ext cx="1363578" cy="11259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nstarzone.com/monsanto3.jpg"/>
          <p:cNvPicPr>
            <a:picLocks noChangeAspect="1" noChangeArrowheads="1"/>
          </p:cNvPicPr>
          <p:nvPr/>
        </p:nvPicPr>
        <p:blipFill rotWithShape="1">
          <a:blip r:embed="rId4">
            <a:extLst>
              <a:ext uri="{28A0092B-C50C-407E-A947-70E740481C1C}">
                <a14:useLocalDpi xmlns:a14="http://schemas.microsoft.com/office/drawing/2010/main" val="0"/>
              </a:ext>
            </a:extLst>
          </a:blip>
          <a:srcRect t="-69203" r="-67723" b="1"/>
          <a:stretch/>
        </p:blipFill>
        <p:spPr bwMode="auto">
          <a:xfrm>
            <a:off x="7323221" y="3373087"/>
            <a:ext cx="2727157" cy="18908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bestmeal.info/images/monsanto/monsanto-sku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624" y="2018128"/>
            <a:ext cx="1763128" cy="21026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infiniteunknown.net/wp-content/uploads/2010/05/the-world-according-to-monsanto.jpg"/>
          <p:cNvPicPr>
            <a:picLocks noChangeAspect="1" noChangeArrowheads="1"/>
          </p:cNvPicPr>
          <p:nvPr/>
        </p:nvPicPr>
        <p:blipFill rotWithShape="1">
          <a:blip r:embed="rId6">
            <a:extLst>
              <a:ext uri="{28A0092B-C50C-407E-A947-70E740481C1C}">
                <a14:useLocalDpi xmlns:a14="http://schemas.microsoft.com/office/drawing/2010/main" val="0"/>
              </a:ext>
            </a:extLst>
          </a:blip>
          <a:srcRect l="16607" r="18046"/>
          <a:stretch/>
        </p:blipFill>
        <p:spPr bwMode="auto">
          <a:xfrm>
            <a:off x="6129366" y="4001506"/>
            <a:ext cx="1091717" cy="167063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mages.forbes.com/media/magazines/forbes/2010/0118/1230_p64-monsanto-hugh-grant_398x3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315324"/>
            <a:ext cx="2374232" cy="178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923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Genetically Engineered Foods</a:t>
            </a:r>
            <a:endParaRPr lang="en-US" sz="3600" dirty="0"/>
          </a:p>
        </p:txBody>
      </p:sp>
      <p:sp>
        <p:nvSpPr>
          <p:cNvPr id="40962" name="Content Placeholder 2"/>
          <p:cNvSpPr>
            <a:spLocks noGrp="1"/>
          </p:cNvSpPr>
          <p:nvPr>
            <p:ph idx="1"/>
          </p:nvPr>
        </p:nvSpPr>
        <p:spPr/>
        <p:txBody>
          <a:bodyPr/>
          <a:lstStyle/>
          <a:p>
            <a:pPr marL="0" indent="0" eaLnBrk="1" hangingPunct="1">
              <a:lnSpc>
                <a:spcPct val="90000"/>
              </a:lnSpc>
              <a:buNone/>
            </a:pPr>
            <a:r>
              <a:rPr lang="en-US" sz="2700" dirty="0" smtClean="0"/>
              <a:t>Are they dangerous?  Should we test?  Should we label?</a:t>
            </a:r>
          </a:p>
          <a:p>
            <a:pPr marL="0" indent="0" eaLnBrk="1" hangingPunct="1">
              <a:lnSpc>
                <a:spcPct val="90000"/>
              </a:lnSpc>
              <a:buNone/>
            </a:pPr>
            <a:r>
              <a:rPr lang="en-US" sz="2700" dirty="0"/>
              <a:t>	</a:t>
            </a:r>
            <a:r>
              <a:rPr lang="en-US" sz="2700" dirty="0" smtClean="0"/>
              <a:t>	some of this is addressed later:  always new info</a:t>
            </a:r>
          </a:p>
          <a:p>
            <a:pPr marL="0" indent="0" eaLnBrk="1" hangingPunct="1">
              <a:lnSpc>
                <a:spcPct val="90000"/>
              </a:lnSpc>
              <a:buNone/>
            </a:pPr>
            <a:endParaRPr lang="en-US" sz="2700" dirty="0" smtClean="0"/>
          </a:p>
          <a:p>
            <a:pPr marL="0" indent="0" eaLnBrk="1" hangingPunct="1">
              <a:lnSpc>
                <a:spcPct val="90000"/>
              </a:lnSpc>
              <a:buNone/>
            </a:pPr>
            <a:r>
              <a:rPr lang="en-US" sz="2700" dirty="0" smtClean="0"/>
              <a:t>Why do we think selectively bred crops are any </a:t>
            </a:r>
            <a:r>
              <a:rPr lang="en-US" sz="2700" dirty="0" err="1" smtClean="0"/>
              <a:t>afer</a:t>
            </a:r>
            <a:r>
              <a:rPr lang="en-US" sz="2700" dirty="0" smtClean="0"/>
              <a:t>?</a:t>
            </a:r>
          </a:p>
          <a:p>
            <a:pPr marL="0" indent="0" eaLnBrk="1" hangingPunct="1">
              <a:lnSpc>
                <a:spcPct val="90000"/>
              </a:lnSpc>
              <a:buNone/>
            </a:pPr>
            <a:r>
              <a:rPr lang="en-US" sz="2700" dirty="0"/>
              <a:t>	</a:t>
            </a:r>
            <a:r>
              <a:rPr lang="en-US" sz="2700" dirty="0" smtClean="0"/>
              <a:t>	</a:t>
            </a:r>
            <a:r>
              <a:rPr lang="en-US" sz="2800" dirty="0"/>
              <a:t>Lenape </a:t>
            </a:r>
            <a:r>
              <a:rPr lang="en-US" sz="2800" dirty="0" smtClean="0"/>
              <a:t>potato:  </a:t>
            </a:r>
            <a:r>
              <a:rPr lang="en-US" sz="2800" dirty="0" err="1"/>
              <a:t>solanine</a:t>
            </a:r>
            <a:endParaRPr lang="en-US" sz="2700" dirty="0" smtClean="0"/>
          </a:p>
        </p:txBody>
      </p:sp>
    </p:spTree>
    <p:extLst>
      <p:ext uri="{BB962C8B-B14F-4D97-AF65-F5344CB8AC3E}">
        <p14:creationId xmlns:p14="http://schemas.microsoft.com/office/powerpoint/2010/main" val="2583219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GMOs:  judge case by case</a:t>
            </a:r>
            <a:endParaRPr lang="en-US" dirty="0"/>
          </a:p>
        </p:txBody>
      </p:sp>
      <p:sp>
        <p:nvSpPr>
          <p:cNvPr id="40962" name="Content Placeholder 2"/>
          <p:cNvSpPr>
            <a:spLocks noGrp="1"/>
          </p:cNvSpPr>
          <p:nvPr>
            <p:ph idx="1"/>
          </p:nvPr>
        </p:nvSpPr>
        <p:spPr>
          <a:xfrm>
            <a:off x="457200" y="1417638"/>
            <a:ext cx="8229600" cy="4525963"/>
          </a:xfrm>
        </p:spPr>
        <p:txBody>
          <a:bodyPr/>
          <a:lstStyle/>
          <a:p>
            <a:pPr eaLnBrk="1" hangingPunct="1">
              <a:lnSpc>
                <a:spcPct val="90000"/>
              </a:lnSpc>
            </a:pPr>
            <a:r>
              <a:rPr lang="en-US" sz="2700" dirty="0" smtClean="0"/>
              <a:t>Genetically modified crops</a:t>
            </a:r>
          </a:p>
          <a:p>
            <a:pPr marL="0" indent="0" eaLnBrk="1" hangingPunct="1">
              <a:lnSpc>
                <a:spcPct val="90000"/>
              </a:lnSpc>
              <a:buNone/>
            </a:pPr>
            <a:r>
              <a:rPr lang="en-US" sz="2700" dirty="0"/>
              <a:t>	</a:t>
            </a:r>
            <a:r>
              <a:rPr lang="en-US" sz="2700" dirty="0" smtClean="0"/>
              <a:t>		harmful effects on soil, water, or animals?</a:t>
            </a:r>
          </a:p>
          <a:p>
            <a:pPr marL="0" indent="0" eaLnBrk="1" hangingPunct="1">
              <a:lnSpc>
                <a:spcPct val="90000"/>
              </a:lnSpc>
              <a:buNone/>
            </a:pPr>
            <a:r>
              <a:rPr lang="en-US" sz="2700" dirty="0"/>
              <a:t>	</a:t>
            </a:r>
            <a:r>
              <a:rPr lang="en-US" sz="2700" dirty="0" smtClean="0"/>
              <a:t>		are they safe?  </a:t>
            </a:r>
          </a:p>
          <a:p>
            <a:pPr marL="0" indent="0" eaLnBrk="1" hangingPunct="1">
              <a:lnSpc>
                <a:spcPct val="90000"/>
              </a:lnSpc>
              <a:buNone/>
            </a:pPr>
            <a:endParaRPr lang="en-US" sz="2700" dirty="0"/>
          </a:p>
          <a:p>
            <a:pPr marL="0" indent="0" eaLnBrk="1" hangingPunct="1">
              <a:lnSpc>
                <a:spcPct val="90000"/>
              </a:lnSpc>
              <a:buNone/>
            </a:pPr>
            <a:r>
              <a:rPr lang="en-US" sz="2700" dirty="0" smtClean="0"/>
              <a:t>Example:  “roundup ready” crops (more poison in soil)</a:t>
            </a:r>
          </a:p>
          <a:p>
            <a:pPr marL="0" indent="0" eaLnBrk="1" hangingPunct="1">
              <a:lnSpc>
                <a:spcPct val="90000"/>
              </a:lnSpc>
              <a:buNone/>
            </a:pPr>
            <a:r>
              <a:rPr lang="en-US" sz="2700" dirty="0"/>
              <a:t>	</a:t>
            </a:r>
            <a:r>
              <a:rPr lang="en-US" sz="2700" dirty="0" smtClean="0"/>
              <a:t>					vs.</a:t>
            </a:r>
          </a:p>
          <a:p>
            <a:pPr marL="0" indent="0" eaLnBrk="1" hangingPunct="1">
              <a:lnSpc>
                <a:spcPct val="90000"/>
              </a:lnSpc>
              <a:buNone/>
            </a:pPr>
            <a:r>
              <a:rPr lang="en-US" sz="2700" dirty="0"/>
              <a:t>	</a:t>
            </a:r>
            <a:r>
              <a:rPr lang="en-US" sz="2700" dirty="0" smtClean="0"/>
              <a:t>		BT versions of crops (less poison in soil)</a:t>
            </a:r>
          </a:p>
          <a:p>
            <a:pPr marL="0" indent="0" eaLnBrk="1" hangingPunct="1">
              <a:lnSpc>
                <a:spcPct val="90000"/>
              </a:lnSpc>
              <a:buNone/>
            </a:pPr>
            <a:endParaRPr lang="en-US" sz="2700" dirty="0"/>
          </a:p>
          <a:p>
            <a:pPr marL="0" indent="0" algn="ctr" eaLnBrk="1" hangingPunct="1">
              <a:lnSpc>
                <a:spcPct val="90000"/>
              </a:lnSpc>
              <a:buNone/>
            </a:pPr>
            <a:r>
              <a:rPr lang="en-US" sz="2700" dirty="0" smtClean="0">
                <a:solidFill>
                  <a:srgbClr val="FF0000"/>
                </a:solidFill>
              </a:rPr>
              <a:t>Encouraging more poison use is probably a bad idea</a:t>
            </a:r>
          </a:p>
          <a:p>
            <a:pPr marL="0" indent="0" eaLnBrk="1" hangingPunct="1">
              <a:lnSpc>
                <a:spcPct val="90000"/>
              </a:lnSpc>
              <a:buNone/>
            </a:pPr>
            <a:endParaRPr lang="en-US" sz="2700" dirty="0" smtClean="0"/>
          </a:p>
          <a:p>
            <a:pPr marL="0" indent="0" eaLnBrk="1" hangingPunct="1">
              <a:lnSpc>
                <a:spcPct val="90000"/>
              </a:lnSpc>
              <a:buNone/>
            </a:pPr>
            <a:endParaRPr lang="en-US" sz="1900" dirty="0"/>
          </a:p>
          <a:p>
            <a:pPr eaLnBrk="1" hangingPunct="1">
              <a:lnSpc>
                <a:spcPct val="90000"/>
              </a:lnSpc>
            </a:pPr>
            <a:endParaRPr lang="en-US" sz="2700" dirty="0" smtClean="0"/>
          </a:p>
        </p:txBody>
      </p:sp>
    </p:spTree>
    <p:extLst>
      <p:ext uri="{BB962C8B-B14F-4D97-AF65-F5344CB8AC3E}">
        <p14:creationId xmlns:p14="http://schemas.microsoft.com/office/powerpoint/2010/main" val="3445857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Can we control GMOs?</a:t>
            </a:r>
            <a:endParaRPr lang="en-US" dirty="0"/>
          </a:p>
        </p:txBody>
      </p:sp>
      <p:sp>
        <p:nvSpPr>
          <p:cNvPr id="40962" name="Content Placeholder 2"/>
          <p:cNvSpPr>
            <a:spLocks noGrp="1"/>
          </p:cNvSpPr>
          <p:nvPr>
            <p:ph idx="1"/>
          </p:nvPr>
        </p:nvSpPr>
        <p:spPr>
          <a:xfrm>
            <a:off x="457200" y="1417638"/>
            <a:ext cx="8229600" cy="4525963"/>
          </a:xfrm>
        </p:spPr>
        <p:txBody>
          <a:bodyPr/>
          <a:lstStyle/>
          <a:p>
            <a:pPr marL="0" indent="0" eaLnBrk="1" hangingPunct="1">
              <a:lnSpc>
                <a:spcPct val="90000"/>
              </a:lnSpc>
              <a:buNone/>
            </a:pPr>
            <a:r>
              <a:rPr lang="en-US" sz="2700" dirty="0" smtClean="0"/>
              <a:t>Genes can spread  (wind blows pollen)</a:t>
            </a:r>
          </a:p>
          <a:p>
            <a:pPr marL="0" indent="0" eaLnBrk="1" hangingPunct="1">
              <a:lnSpc>
                <a:spcPct val="90000"/>
              </a:lnSpc>
              <a:buNone/>
            </a:pPr>
            <a:r>
              <a:rPr lang="en-US" sz="2700" dirty="0"/>
              <a:t>	</a:t>
            </a:r>
            <a:r>
              <a:rPr lang="en-US" sz="2700" dirty="0" smtClean="0"/>
              <a:t>	people who don’t want to grow it might to so</a:t>
            </a:r>
          </a:p>
          <a:p>
            <a:pPr marL="0" indent="0" eaLnBrk="1" hangingPunct="1">
              <a:lnSpc>
                <a:spcPct val="90000"/>
              </a:lnSpc>
              <a:buNone/>
            </a:pPr>
            <a:r>
              <a:rPr lang="en-US" sz="2700" dirty="0"/>
              <a:t>	</a:t>
            </a:r>
            <a:r>
              <a:rPr lang="en-US" sz="2700" dirty="0" smtClean="0"/>
              <a:t>	(and get sued by </a:t>
            </a:r>
            <a:r>
              <a:rPr lang="en-US" sz="2700" dirty="0" err="1" smtClean="0"/>
              <a:t>monsanto</a:t>
            </a:r>
            <a:r>
              <a:rPr lang="en-US" sz="2700" dirty="0" smtClean="0"/>
              <a:t>)</a:t>
            </a:r>
          </a:p>
          <a:p>
            <a:pPr marL="0" indent="0" eaLnBrk="1" hangingPunct="1">
              <a:lnSpc>
                <a:spcPct val="90000"/>
              </a:lnSpc>
              <a:buNone/>
            </a:pPr>
            <a:endParaRPr lang="en-US" sz="2700" dirty="0"/>
          </a:p>
          <a:p>
            <a:pPr marL="0" indent="0" eaLnBrk="1" hangingPunct="1">
              <a:lnSpc>
                <a:spcPct val="90000"/>
              </a:lnSpc>
              <a:buNone/>
            </a:pPr>
            <a:r>
              <a:rPr lang="en-US" sz="2700" dirty="0" smtClean="0"/>
              <a:t>What if you can’t eat GMO corn?</a:t>
            </a:r>
          </a:p>
          <a:p>
            <a:pPr marL="0" indent="0" eaLnBrk="1" hangingPunct="1">
              <a:lnSpc>
                <a:spcPct val="90000"/>
              </a:lnSpc>
              <a:buNone/>
            </a:pPr>
            <a:r>
              <a:rPr lang="en-US" sz="2700" dirty="0"/>
              <a:t>	</a:t>
            </a:r>
            <a:r>
              <a:rPr lang="en-US" sz="2700" dirty="0" smtClean="0"/>
              <a:t>	can you be sure that the</a:t>
            </a:r>
          </a:p>
          <a:p>
            <a:pPr marL="0" indent="0" eaLnBrk="1" hangingPunct="1">
              <a:lnSpc>
                <a:spcPct val="90000"/>
              </a:lnSpc>
              <a:buNone/>
            </a:pPr>
            <a:r>
              <a:rPr lang="en-US" sz="2700" dirty="0"/>
              <a:t>	</a:t>
            </a:r>
            <a:r>
              <a:rPr lang="en-US" sz="2700" dirty="0" smtClean="0"/>
              <a:t>	corn you buy is free from</a:t>
            </a:r>
          </a:p>
          <a:p>
            <a:pPr marL="0" indent="0" eaLnBrk="1" hangingPunct="1">
              <a:lnSpc>
                <a:spcPct val="90000"/>
              </a:lnSpc>
              <a:buNone/>
            </a:pPr>
            <a:r>
              <a:rPr lang="en-US" sz="2700" dirty="0"/>
              <a:t>	</a:t>
            </a:r>
            <a:r>
              <a:rPr lang="en-US" sz="2700" dirty="0" smtClean="0"/>
              <a:t>	the things that are bad</a:t>
            </a:r>
          </a:p>
          <a:p>
            <a:pPr marL="0" indent="0" eaLnBrk="1" hangingPunct="1">
              <a:lnSpc>
                <a:spcPct val="90000"/>
              </a:lnSpc>
              <a:buNone/>
            </a:pPr>
            <a:r>
              <a:rPr lang="en-US" sz="2700" dirty="0"/>
              <a:t>	</a:t>
            </a:r>
            <a:r>
              <a:rPr lang="en-US" sz="2700" dirty="0" smtClean="0"/>
              <a:t>	for you</a:t>
            </a:r>
          </a:p>
          <a:p>
            <a:pPr marL="0" indent="0" eaLnBrk="1" hangingPunct="1">
              <a:lnSpc>
                <a:spcPct val="90000"/>
              </a:lnSpc>
              <a:buNone/>
            </a:pPr>
            <a:r>
              <a:rPr lang="en-US" sz="2700" dirty="0"/>
              <a:t>	</a:t>
            </a:r>
            <a:r>
              <a:rPr lang="en-US" sz="2700" dirty="0" smtClean="0"/>
              <a:t>		</a:t>
            </a:r>
          </a:p>
          <a:p>
            <a:pPr marL="0" indent="0" eaLnBrk="1" hangingPunct="1">
              <a:lnSpc>
                <a:spcPct val="90000"/>
              </a:lnSpc>
              <a:buNone/>
            </a:pPr>
            <a:endParaRPr lang="en-US" sz="2700" dirty="0"/>
          </a:p>
          <a:p>
            <a:pPr marL="0" indent="0" eaLnBrk="1" hangingPunct="1">
              <a:lnSpc>
                <a:spcPct val="90000"/>
              </a:lnSpc>
              <a:buNone/>
            </a:pPr>
            <a:endParaRPr lang="en-US" sz="2700" dirty="0" smtClean="0"/>
          </a:p>
          <a:p>
            <a:pPr marL="0" indent="0" eaLnBrk="1" hangingPunct="1">
              <a:lnSpc>
                <a:spcPct val="90000"/>
              </a:lnSpc>
              <a:buNone/>
            </a:pPr>
            <a:endParaRPr lang="en-US" sz="2700" dirty="0" smtClean="0"/>
          </a:p>
          <a:p>
            <a:pPr marL="0" indent="0" eaLnBrk="1" hangingPunct="1">
              <a:lnSpc>
                <a:spcPct val="90000"/>
              </a:lnSpc>
              <a:buNone/>
            </a:pPr>
            <a:endParaRPr lang="en-US" sz="2700" dirty="0"/>
          </a:p>
          <a:p>
            <a:pPr marL="0" indent="0" eaLnBrk="1" hangingPunct="1">
              <a:lnSpc>
                <a:spcPct val="90000"/>
              </a:lnSpc>
              <a:buNone/>
            </a:pPr>
            <a:endParaRPr lang="en-US" sz="2700" dirty="0" smtClean="0"/>
          </a:p>
          <a:p>
            <a:pPr marL="0" indent="0" eaLnBrk="1" hangingPunct="1">
              <a:lnSpc>
                <a:spcPct val="90000"/>
              </a:lnSpc>
              <a:buNone/>
            </a:pPr>
            <a:r>
              <a:rPr lang="en-US" sz="2700" dirty="0" smtClean="0"/>
              <a:t>								</a:t>
            </a:r>
            <a:endParaRPr lang="en-US" sz="7200" dirty="0" smtClean="0"/>
          </a:p>
        </p:txBody>
      </p:sp>
      <p:pic>
        <p:nvPicPr>
          <p:cNvPr id="3074" name="Picture 2" descr="http://www.truthalliance.net/Portals/0/Archive/images/news/2012/05/monsan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175" y="2733507"/>
            <a:ext cx="3619500"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5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Manipulating Genes: The Old way</a:t>
            </a:r>
          </a:p>
        </p:txBody>
      </p:sp>
      <p:sp>
        <p:nvSpPr>
          <p:cNvPr id="16386" name="Content Placeholder 2"/>
          <p:cNvSpPr>
            <a:spLocks noGrp="1"/>
          </p:cNvSpPr>
          <p:nvPr>
            <p:ph idx="1"/>
          </p:nvPr>
        </p:nvSpPr>
        <p:spPr>
          <a:xfrm>
            <a:off x="457200" y="1417638"/>
            <a:ext cx="8229600" cy="4525963"/>
          </a:xfrm>
        </p:spPr>
        <p:txBody>
          <a:bodyPr/>
          <a:lstStyle/>
          <a:p>
            <a:pPr eaLnBrk="1" hangingPunct="1">
              <a:buNone/>
            </a:pPr>
            <a:r>
              <a:rPr lang="en-US" dirty="0" smtClean="0"/>
              <a:t>People manipulating genes (Selective Breeding) </a:t>
            </a:r>
          </a:p>
          <a:p>
            <a:pPr eaLnBrk="1" hangingPunct="1">
              <a:buNone/>
            </a:pPr>
            <a:endParaRPr lang="en-US" dirty="0" smtClean="0"/>
          </a:p>
          <a:p>
            <a:pPr eaLnBrk="1" hangingPunct="1">
              <a:buNone/>
            </a:pPr>
            <a:endParaRPr lang="en-US" dirty="0"/>
          </a:p>
          <a:p>
            <a:pPr eaLnBrk="1" hangingPunct="1">
              <a:buNone/>
            </a:pPr>
            <a:r>
              <a:rPr lang="en-US" dirty="0" smtClean="0"/>
              <a:t>We breed the ones</a:t>
            </a:r>
          </a:p>
          <a:p>
            <a:pPr eaLnBrk="1" hangingPunct="1">
              <a:buNone/>
            </a:pPr>
            <a:r>
              <a:rPr lang="en-US" dirty="0" smtClean="0"/>
              <a:t>we like, until they</a:t>
            </a:r>
          </a:p>
          <a:p>
            <a:pPr eaLnBrk="1" hangingPunct="1">
              <a:buNone/>
            </a:pPr>
            <a:r>
              <a:rPr lang="en-US" dirty="0" smtClean="0"/>
              <a:t>are ALL what we </a:t>
            </a:r>
          </a:p>
          <a:p>
            <a:pPr eaLnBrk="1" hangingPunct="1">
              <a:buNone/>
            </a:pPr>
            <a:r>
              <a:rPr lang="en-US" dirty="0" smtClean="0"/>
              <a:t>want</a:t>
            </a:r>
          </a:p>
        </p:txBody>
      </p:sp>
      <p:pic>
        <p:nvPicPr>
          <p:cNvPr id="4" name="Picture 2" descr="figure_01_10"/>
          <p:cNvPicPr>
            <a:picLocks noChangeAspect="1" noChangeArrowheads="1"/>
          </p:cNvPicPr>
          <p:nvPr/>
        </p:nvPicPr>
        <p:blipFill>
          <a:blip r:embed="rId2"/>
          <a:srcRect/>
          <a:stretch>
            <a:fillRect/>
          </a:stretch>
        </p:blipFill>
        <p:spPr bwMode="auto">
          <a:xfrm>
            <a:off x="3700212" y="2053126"/>
            <a:ext cx="4986588" cy="4117236"/>
          </a:xfrm>
          <a:prstGeom prst="rect">
            <a:avLst/>
          </a:prstGeom>
          <a:noFill/>
          <a:ln w="9525">
            <a:noFill/>
            <a:miter lim="800000"/>
            <a:headEnd/>
            <a:tailEnd/>
          </a:ln>
        </p:spPr>
      </p:pic>
    </p:spTree>
    <p:extLst>
      <p:ext uri="{BB962C8B-B14F-4D97-AF65-F5344CB8AC3E}">
        <p14:creationId xmlns:p14="http://schemas.microsoft.com/office/powerpoint/2010/main" val="864461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encrypted-tbn0.gstatic.com/images?q=tbn:ANd9GcQF48JLyrWslgq6IEjp-vUoLTBQZC1kK-7E1vSTyiUP9dW1pxCe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65906"/>
            <a:ext cx="2705100" cy="168592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38150" y="1108869"/>
            <a:ext cx="8229600" cy="617538"/>
          </a:xfrm>
        </p:spPr>
        <p:txBody>
          <a:bodyPr/>
          <a:lstStyle/>
          <a:p>
            <a:pPr algn="l"/>
            <a:r>
              <a:rPr lang="en-US" dirty="0" smtClean="0"/>
              <a:t>Scientific Consensus:  </a:t>
            </a:r>
            <a:r>
              <a:rPr lang="en-US" dirty="0" smtClean="0">
                <a:solidFill>
                  <a:srgbClr val="FF0000"/>
                </a:solidFill>
              </a:rPr>
              <a:t>SAFE!</a:t>
            </a:r>
            <a:endParaRPr lang="en-US" dirty="0">
              <a:solidFill>
                <a:srgbClr val="FF0000"/>
              </a:solidFill>
            </a:endParaRPr>
          </a:p>
        </p:txBody>
      </p:sp>
      <p:sp>
        <p:nvSpPr>
          <p:cNvPr id="5" name="Content Placeholder 4"/>
          <p:cNvSpPr>
            <a:spLocks noGrp="1"/>
          </p:cNvSpPr>
          <p:nvPr>
            <p:ph idx="1"/>
          </p:nvPr>
        </p:nvSpPr>
        <p:spPr>
          <a:xfrm>
            <a:off x="438150" y="2052348"/>
            <a:ext cx="8229600" cy="4252120"/>
          </a:xfrm>
        </p:spPr>
        <p:txBody>
          <a:bodyPr/>
          <a:lstStyle/>
          <a:p>
            <a:pPr marL="0" indent="0">
              <a:buNone/>
            </a:pPr>
            <a:r>
              <a:rPr lang="en-US" dirty="0" smtClean="0"/>
              <a:t>Long term studies (</a:t>
            </a:r>
            <a:r>
              <a:rPr lang="en-US" dirty="0" smtClean="0">
                <a:hlinkClick r:id="rId3"/>
              </a:rPr>
              <a:t>yes they exist</a:t>
            </a:r>
            <a:r>
              <a:rPr lang="en-US" dirty="0" smtClean="0"/>
              <a:t>)</a:t>
            </a:r>
          </a:p>
          <a:p>
            <a:pPr marL="0" indent="0">
              <a:buNone/>
            </a:pPr>
            <a:r>
              <a:rPr lang="en-US" dirty="0" err="1">
                <a:hlinkClick r:id="rId4"/>
              </a:rPr>
              <a:t>Superweeds</a:t>
            </a:r>
            <a:r>
              <a:rPr lang="en-US" dirty="0"/>
              <a:t>  (develop regardless of GMOs)</a:t>
            </a:r>
          </a:p>
          <a:p>
            <a:pPr marL="0" indent="0">
              <a:buNone/>
            </a:pPr>
            <a:r>
              <a:rPr lang="en-US" sz="1600" dirty="0">
                <a:solidFill>
                  <a:srgbClr val="FF0000"/>
                </a:solidFill>
              </a:rPr>
              <a:t>				more info later</a:t>
            </a:r>
          </a:p>
          <a:p>
            <a:pPr marL="0" indent="0">
              <a:buNone/>
            </a:pPr>
            <a:r>
              <a:rPr lang="en-US" dirty="0" smtClean="0"/>
              <a:t>Harm to plants and animals (biodiversity)</a:t>
            </a:r>
          </a:p>
          <a:p>
            <a:pPr marL="0" indent="0">
              <a:buNone/>
            </a:pPr>
            <a:endParaRPr lang="en-US" dirty="0"/>
          </a:p>
        </p:txBody>
      </p:sp>
      <p:sp>
        <p:nvSpPr>
          <p:cNvPr id="9" name="Content Placeholder 2"/>
          <p:cNvSpPr txBox="1">
            <a:spLocks/>
          </p:cNvSpPr>
          <p:nvPr/>
        </p:nvSpPr>
        <p:spPr bwMode="auto">
          <a:xfrm>
            <a:off x="190500" y="193675"/>
            <a:ext cx="8229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dirty="0" smtClean="0">
                <a:hlinkClick r:id="rId5"/>
              </a:rPr>
              <a:t>http://rameznaam.com/2013/04/28/the-evidence-on-gmo-safety/</a:t>
            </a:r>
            <a:endParaRPr lang="en-US" sz="2000" dirty="0" smtClean="0"/>
          </a:p>
          <a:p>
            <a:pPr marL="0" indent="0">
              <a:buFont typeface="Arial" charset="0"/>
              <a:buNone/>
            </a:pPr>
            <a:endParaRPr lang="en-US" sz="2000" dirty="0" smtClean="0"/>
          </a:p>
          <a:p>
            <a:pPr marL="0" indent="0">
              <a:buFont typeface="Arial" charset="0"/>
              <a:buNone/>
            </a:pPr>
            <a:endParaRPr lang="en-US" sz="2000" dirty="0" smtClean="0"/>
          </a:p>
          <a:p>
            <a:pPr marL="0" indent="0">
              <a:buFont typeface="Arial" charset="0"/>
              <a:buNone/>
            </a:pPr>
            <a:endParaRPr lang="en-US" sz="2000" dirty="0" smtClean="0"/>
          </a:p>
          <a:p>
            <a:pPr marL="0" indent="0">
              <a:buFont typeface="Arial" charset="0"/>
              <a:buNone/>
            </a:pPr>
            <a:endParaRPr lang="en-US" sz="2000" dirty="0"/>
          </a:p>
        </p:txBody>
      </p:sp>
    </p:spTree>
    <p:extLst>
      <p:ext uri="{BB962C8B-B14F-4D97-AF65-F5344CB8AC3E}">
        <p14:creationId xmlns:p14="http://schemas.microsoft.com/office/powerpoint/2010/main" val="24907544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5037"/>
          </a:xfrm>
        </p:spPr>
        <p:txBody>
          <a:bodyPr/>
          <a:lstStyle/>
          <a:p>
            <a:r>
              <a:rPr lang="en-US" dirty="0" smtClean="0"/>
              <a:t>“There are no </a:t>
            </a:r>
            <a:r>
              <a:rPr lang="en-US" dirty="0" smtClean="0">
                <a:solidFill>
                  <a:srgbClr val="FF0000"/>
                </a:solidFill>
              </a:rPr>
              <a:t>long term studies</a:t>
            </a:r>
            <a:r>
              <a:rPr lang="en-US" dirty="0" smtClean="0"/>
              <a:t>…”</a:t>
            </a:r>
            <a:endParaRPr lang="en-US" dirty="0"/>
          </a:p>
        </p:txBody>
      </p:sp>
      <p:sp>
        <p:nvSpPr>
          <p:cNvPr id="3" name="Content Placeholder 2"/>
          <p:cNvSpPr>
            <a:spLocks noGrp="1"/>
          </p:cNvSpPr>
          <p:nvPr>
            <p:ph idx="1"/>
          </p:nvPr>
        </p:nvSpPr>
        <p:spPr>
          <a:xfrm>
            <a:off x="457200" y="1417638"/>
            <a:ext cx="8229600" cy="4525963"/>
          </a:xfrm>
        </p:spPr>
        <p:txBody>
          <a:bodyPr/>
          <a:lstStyle/>
          <a:p>
            <a:pPr marL="0" indent="0">
              <a:buNone/>
            </a:pPr>
            <a:r>
              <a:rPr lang="en-US" b="1" i="1" dirty="0" smtClean="0">
                <a:hlinkClick r:id="rId2"/>
              </a:rPr>
              <a:t>Yes there are</a:t>
            </a:r>
            <a:r>
              <a:rPr lang="en-US" dirty="0" smtClean="0"/>
              <a:t>:</a:t>
            </a:r>
          </a:p>
          <a:p>
            <a:pPr marL="0" indent="0">
              <a:buNone/>
            </a:pPr>
            <a:r>
              <a:rPr lang="en-US" dirty="0"/>
              <a:t>	</a:t>
            </a:r>
            <a:r>
              <a:rPr lang="en-US" dirty="0" smtClean="0"/>
              <a:t>	multi-year studies </a:t>
            </a:r>
          </a:p>
          <a:p>
            <a:pPr marL="0" indent="0">
              <a:buNone/>
            </a:pPr>
            <a:r>
              <a:rPr lang="en-US" dirty="0"/>
              <a:t>	</a:t>
            </a:r>
            <a:r>
              <a:rPr lang="en-US" dirty="0" smtClean="0"/>
              <a:t>			fish, cows, mice</a:t>
            </a:r>
          </a:p>
          <a:p>
            <a:pPr marL="0" indent="0">
              <a:buNone/>
            </a:pPr>
            <a:r>
              <a:rPr lang="en-US" dirty="0"/>
              <a:t>	</a:t>
            </a:r>
            <a:r>
              <a:rPr lang="en-US" dirty="0" smtClean="0"/>
              <a:t>	multi-generational</a:t>
            </a:r>
          </a:p>
          <a:p>
            <a:pPr marL="0" indent="0">
              <a:buNone/>
            </a:pPr>
            <a:r>
              <a:rPr lang="en-US" dirty="0"/>
              <a:t>	</a:t>
            </a:r>
            <a:r>
              <a:rPr lang="en-US" dirty="0" smtClean="0"/>
              <a:t>			</a:t>
            </a:r>
            <a:r>
              <a:rPr lang="en-US" b="1" i="1" dirty="0" smtClean="0">
                <a:solidFill>
                  <a:srgbClr val="FF0000"/>
                </a:solidFill>
              </a:rPr>
              <a:t>TEN</a:t>
            </a:r>
            <a:r>
              <a:rPr lang="en-US" dirty="0" smtClean="0"/>
              <a:t> generations in birds</a:t>
            </a:r>
          </a:p>
          <a:p>
            <a:pPr marL="0" indent="0">
              <a:buNone/>
            </a:pPr>
            <a:r>
              <a:rPr lang="en-US" dirty="0"/>
              <a:t>	</a:t>
            </a:r>
            <a:r>
              <a:rPr lang="en-US" dirty="0" smtClean="0"/>
              <a:t>			three generations in rats</a:t>
            </a:r>
          </a:p>
          <a:p>
            <a:pPr marL="0" indent="0">
              <a:buNone/>
            </a:pPr>
            <a:endParaRPr lang="en-US" sz="900" dirty="0"/>
          </a:p>
          <a:p>
            <a:pPr marL="0" indent="0">
              <a:buNone/>
            </a:pPr>
            <a:r>
              <a:rPr lang="en-US" dirty="0" smtClean="0"/>
              <a:t>No, we cannot prove something is always safe.</a:t>
            </a:r>
          </a:p>
          <a:p>
            <a:pPr marL="0" indent="0">
              <a:buNone/>
            </a:pPr>
            <a:r>
              <a:rPr lang="en-US" dirty="0"/>
              <a:t>	</a:t>
            </a:r>
            <a:r>
              <a:rPr lang="en-US" dirty="0" smtClean="0"/>
              <a:t>	</a:t>
            </a:r>
            <a:r>
              <a:rPr lang="en-US" sz="2400" dirty="0" smtClean="0"/>
              <a:t>OTOH, we </a:t>
            </a:r>
            <a:r>
              <a:rPr lang="en-US" sz="2400" dirty="0" smtClean="0">
                <a:solidFill>
                  <a:srgbClr val="FF0000"/>
                </a:solidFill>
              </a:rPr>
              <a:t>have not been able to show bad effects</a:t>
            </a:r>
            <a:endParaRPr lang="en-US" sz="2400" dirty="0">
              <a:solidFill>
                <a:srgbClr val="FF0000"/>
              </a:solidFill>
            </a:endParaRPr>
          </a:p>
        </p:txBody>
      </p:sp>
    </p:spTree>
    <p:extLst>
      <p:ext uri="{BB962C8B-B14F-4D97-AF65-F5344CB8AC3E}">
        <p14:creationId xmlns:p14="http://schemas.microsoft.com/office/powerpoint/2010/main" val="27847143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Claim:  GMOs cause </a:t>
            </a:r>
            <a:r>
              <a:rPr lang="en-US" dirty="0" err="1" smtClean="0"/>
              <a:t>superweeds</a:t>
            </a:r>
            <a:endParaRPr lang="en-US" dirty="0"/>
          </a:p>
        </p:txBody>
      </p:sp>
      <p:sp>
        <p:nvSpPr>
          <p:cNvPr id="40962" name="Content Placeholder 2"/>
          <p:cNvSpPr>
            <a:spLocks noGrp="1"/>
          </p:cNvSpPr>
          <p:nvPr>
            <p:ph idx="1"/>
          </p:nvPr>
        </p:nvSpPr>
        <p:spPr>
          <a:xfrm>
            <a:off x="457200" y="1417638"/>
            <a:ext cx="8229600" cy="4525963"/>
          </a:xfrm>
        </p:spPr>
        <p:txBody>
          <a:bodyPr/>
          <a:lstStyle/>
          <a:p>
            <a:pPr marL="0" indent="0" eaLnBrk="1" hangingPunct="1">
              <a:lnSpc>
                <a:spcPct val="90000"/>
              </a:lnSpc>
              <a:buNone/>
            </a:pPr>
            <a:r>
              <a:rPr lang="en-US" sz="2700" dirty="0" smtClean="0">
                <a:solidFill>
                  <a:srgbClr val="FF0000"/>
                </a:solidFill>
              </a:rPr>
              <a:t>More use of pesticides can cause more hardy pests</a:t>
            </a:r>
          </a:p>
          <a:p>
            <a:pPr marL="0" indent="0" eaLnBrk="1" hangingPunct="1">
              <a:lnSpc>
                <a:spcPct val="90000"/>
              </a:lnSpc>
              <a:buNone/>
            </a:pPr>
            <a:endParaRPr lang="en-US" sz="2700" dirty="0"/>
          </a:p>
          <a:p>
            <a:pPr marL="0" indent="0" eaLnBrk="1" hangingPunct="1">
              <a:lnSpc>
                <a:spcPct val="90000"/>
              </a:lnSpc>
              <a:buNone/>
            </a:pPr>
            <a:endParaRPr lang="en-US" sz="2700" dirty="0" smtClean="0"/>
          </a:p>
          <a:p>
            <a:pPr marL="0" indent="0" eaLnBrk="1" hangingPunct="1">
              <a:lnSpc>
                <a:spcPct val="90000"/>
              </a:lnSpc>
              <a:buNone/>
            </a:pPr>
            <a:endParaRPr lang="en-US" sz="2700" dirty="0" smtClean="0"/>
          </a:p>
          <a:p>
            <a:pPr marL="0" indent="0" eaLnBrk="1" hangingPunct="1">
              <a:lnSpc>
                <a:spcPct val="90000"/>
              </a:lnSpc>
              <a:buNone/>
            </a:pPr>
            <a:endParaRPr lang="en-US" sz="2700" dirty="0"/>
          </a:p>
          <a:p>
            <a:pPr marL="0" indent="0" eaLnBrk="1" hangingPunct="1">
              <a:lnSpc>
                <a:spcPct val="90000"/>
              </a:lnSpc>
              <a:buNone/>
            </a:pPr>
            <a:endParaRPr lang="en-US" sz="2700" dirty="0" smtClean="0"/>
          </a:p>
          <a:p>
            <a:pPr marL="0" indent="0" eaLnBrk="1" hangingPunct="1">
              <a:lnSpc>
                <a:spcPct val="90000"/>
              </a:lnSpc>
              <a:buNone/>
            </a:pPr>
            <a:r>
              <a:rPr lang="en-US" sz="2700" dirty="0" smtClean="0"/>
              <a:t>								</a:t>
            </a:r>
            <a:endParaRPr lang="en-US" sz="7200" dirty="0" smtClean="0"/>
          </a:p>
        </p:txBody>
      </p:sp>
      <p:pic>
        <p:nvPicPr>
          <p:cNvPr id="5" name="Picture 4"/>
          <p:cNvPicPr/>
          <p:nvPr/>
        </p:nvPicPr>
        <p:blipFill rotWithShape="1">
          <a:blip r:embed="rId2"/>
          <a:srcRect l="10450" t="21129" r="36067" b="43933"/>
          <a:stretch/>
        </p:blipFill>
        <p:spPr bwMode="auto">
          <a:xfrm>
            <a:off x="457201" y="2041358"/>
            <a:ext cx="7948862" cy="3978719"/>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2"/>
          <a:srcRect t="21129" r="90312" b="43933"/>
          <a:stretch/>
        </p:blipFill>
        <p:spPr bwMode="auto">
          <a:xfrm>
            <a:off x="457199" y="4247699"/>
            <a:ext cx="1756611" cy="283890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57201" y="4667060"/>
            <a:ext cx="4572000" cy="341632"/>
          </a:xfrm>
          <a:prstGeom prst="rect">
            <a:avLst/>
          </a:prstGeom>
        </p:spPr>
        <p:txBody>
          <a:bodyPr>
            <a:spAutoFit/>
          </a:bodyPr>
          <a:lstStyle/>
          <a:p>
            <a:pPr marL="0" indent="0" eaLnBrk="1" hangingPunct="1">
              <a:lnSpc>
                <a:spcPct val="90000"/>
              </a:lnSpc>
              <a:buNone/>
            </a:pPr>
            <a:r>
              <a:rPr lang="en-US" b="1" i="1" dirty="0" smtClean="0">
                <a:solidFill>
                  <a:srgbClr val="FF0000"/>
                </a:solidFill>
              </a:rPr>
              <a:t>Partially</a:t>
            </a:r>
            <a:r>
              <a:rPr lang="en-US" dirty="0" smtClean="0">
                <a:solidFill>
                  <a:srgbClr val="FF0000"/>
                </a:solidFill>
              </a:rPr>
              <a:t> true….</a:t>
            </a:r>
            <a:endParaRPr lang="en-US" dirty="0">
              <a:solidFill>
                <a:srgbClr val="FF0000"/>
              </a:solidFill>
            </a:endParaRPr>
          </a:p>
        </p:txBody>
      </p:sp>
    </p:spTree>
    <p:extLst>
      <p:ext uri="{BB962C8B-B14F-4D97-AF65-F5344CB8AC3E}">
        <p14:creationId xmlns:p14="http://schemas.microsoft.com/office/powerpoint/2010/main" val="25964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15350" cy="1143000"/>
          </a:xfrm>
        </p:spPr>
        <p:txBody>
          <a:bodyPr/>
          <a:lstStyle/>
          <a:p>
            <a:r>
              <a:rPr lang="en-US" sz="4000" dirty="0" smtClean="0">
                <a:solidFill>
                  <a:srgbClr val="FF0000"/>
                </a:solidFill>
              </a:rPr>
              <a:t>Truth:</a:t>
            </a:r>
            <a:r>
              <a:rPr lang="en-US" sz="4000" dirty="0" smtClean="0"/>
              <a:t> Weed killers cause </a:t>
            </a:r>
            <a:r>
              <a:rPr lang="en-US" sz="4000" dirty="0" err="1" smtClean="0"/>
              <a:t>superweeds</a:t>
            </a:r>
            <a:endParaRPr lang="en-US" sz="4000" dirty="0"/>
          </a:p>
        </p:txBody>
      </p:sp>
      <p:sp>
        <p:nvSpPr>
          <p:cNvPr id="3" name="Content Placeholder 2"/>
          <p:cNvSpPr>
            <a:spLocks noGrp="1"/>
          </p:cNvSpPr>
          <p:nvPr>
            <p:ph idx="1"/>
          </p:nvPr>
        </p:nvSpPr>
        <p:spPr>
          <a:xfrm>
            <a:off x="457200" y="1600201"/>
            <a:ext cx="8229600" cy="2438400"/>
          </a:xfrm>
        </p:spPr>
        <p:txBody>
          <a:bodyPr/>
          <a:lstStyle/>
          <a:p>
            <a:pPr marL="0" indent="0">
              <a:buNone/>
            </a:pPr>
            <a:r>
              <a:rPr lang="en-US" dirty="0" smtClean="0"/>
              <a:t>People use poisons</a:t>
            </a:r>
          </a:p>
          <a:p>
            <a:pPr marL="0" indent="0">
              <a:buNone/>
            </a:pPr>
            <a:r>
              <a:rPr lang="en-US" dirty="0" smtClean="0"/>
              <a:t>Weeds mutate, some are immune</a:t>
            </a:r>
            <a:endParaRPr lang="en-US" dirty="0"/>
          </a:p>
          <a:p>
            <a:pPr marL="0" indent="0">
              <a:buNone/>
            </a:pPr>
            <a:r>
              <a:rPr lang="en-US" sz="2400" dirty="0" smtClean="0"/>
              <a:t>		</a:t>
            </a:r>
            <a:r>
              <a:rPr lang="en-US" sz="2400" dirty="0" smtClean="0">
                <a:solidFill>
                  <a:srgbClr val="FF0000"/>
                </a:solidFill>
              </a:rPr>
              <a:t>USING POISON MAKES POISON-RESISTANT WEEDS LIKELY</a:t>
            </a:r>
            <a:endParaRPr lang="en-US" sz="2400" dirty="0">
              <a:solidFill>
                <a:srgbClr val="FF0000"/>
              </a:solidFill>
            </a:endParaRPr>
          </a:p>
        </p:txBody>
      </p:sp>
      <p:graphicFrame>
        <p:nvGraphicFramePr>
          <p:cNvPr id="6" name="Chart 5"/>
          <p:cNvGraphicFramePr>
            <a:graphicFrameLocks/>
          </p:cNvGraphicFramePr>
          <p:nvPr>
            <p:extLst>
              <p:ext uri="{D42A27DB-BD31-4B8C-83A1-F6EECF244321}">
                <p14:modId xmlns:p14="http://schemas.microsoft.com/office/powerpoint/2010/main" val="3965497545"/>
              </p:ext>
            </p:extLst>
          </p:nvPr>
        </p:nvGraphicFramePr>
        <p:xfrm>
          <a:off x="5502303" y="3442913"/>
          <a:ext cx="3427012" cy="208739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04800" y="5258485"/>
            <a:ext cx="4572000" cy="646331"/>
          </a:xfrm>
          <a:prstGeom prst="rect">
            <a:avLst/>
          </a:prstGeom>
        </p:spPr>
        <p:txBody>
          <a:bodyPr>
            <a:spAutoFit/>
          </a:bodyPr>
          <a:lstStyle/>
          <a:p>
            <a:pPr marL="0" indent="0">
              <a:buNone/>
            </a:pPr>
            <a:r>
              <a:rPr lang="en-US" dirty="0">
                <a:hlinkClick r:id="rId3"/>
              </a:rPr>
              <a:t>http://www.nature.com/news/case-studies-a-hard-look-at-gm-crops-1.12907</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23626712"/>
              </p:ext>
            </p:extLst>
          </p:nvPr>
        </p:nvGraphicFramePr>
        <p:xfrm>
          <a:off x="793749" y="3752851"/>
          <a:ext cx="4517721" cy="1423449"/>
        </p:xfrm>
        <a:graphic>
          <a:graphicData uri="http://schemas.openxmlformats.org/drawingml/2006/table">
            <a:tbl>
              <a:tblPr>
                <a:tableStyleId>{5C22544A-7EE6-4342-B048-85BDC9FD1C3A}</a:tableStyleId>
              </a:tblPr>
              <a:tblGrid>
                <a:gridCol w="1403720"/>
                <a:gridCol w="1548933"/>
                <a:gridCol w="1565068"/>
              </a:tblGrid>
              <a:tr h="474483">
                <a:tc>
                  <a:txBody>
                    <a:bodyPr/>
                    <a:lstStyle/>
                    <a:p>
                      <a:pPr algn="l" fontAlgn="b"/>
                      <a:r>
                        <a:rPr lang="en-US" sz="1100" u="none" strike="noStrike" dirty="0">
                          <a:effectLst/>
                        </a:rPr>
                        <a:t>Poison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glyphosate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atrazine</a:t>
                      </a:r>
                      <a:endParaRPr lang="en-US" sz="1100" b="0" i="0" u="none" strike="noStrike" dirty="0">
                        <a:solidFill>
                          <a:srgbClr val="000000"/>
                        </a:solidFill>
                        <a:effectLst/>
                        <a:latin typeface="Calibri" panose="020F0502020204030204" pitchFamily="34" charset="0"/>
                      </a:endParaRPr>
                    </a:p>
                  </a:txBody>
                  <a:tcPr marL="9525" marR="9525" marT="9525" marB="0" anchor="b"/>
                </a:tc>
              </a:tr>
              <a:tr h="474483">
                <a:tc>
                  <a:txBody>
                    <a:bodyPr/>
                    <a:lstStyle/>
                    <a:p>
                      <a:pPr algn="l" fontAlgn="b"/>
                      <a:r>
                        <a:rPr lang="en-US" sz="1100" u="none" strike="noStrike">
                          <a:effectLst/>
                        </a:rPr>
                        <a:t>GMO to resist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round-up ready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NONE</a:t>
                      </a:r>
                      <a:endParaRPr lang="en-US" sz="1100" b="0" i="0" u="none" strike="noStrike" dirty="0">
                        <a:solidFill>
                          <a:srgbClr val="000000"/>
                        </a:solidFill>
                        <a:effectLst/>
                        <a:latin typeface="Calibri" panose="020F0502020204030204" pitchFamily="34" charset="0"/>
                      </a:endParaRPr>
                    </a:p>
                  </a:txBody>
                  <a:tcPr marL="9525" marR="9525" marT="9525" marB="0" anchor="b"/>
                </a:tc>
              </a:tr>
              <a:tr h="474483">
                <a:tc>
                  <a:txBody>
                    <a:bodyPr/>
                    <a:lstStyle/>
                    <a:p>
                      <a:pPr algn="l" fontAlgn="b"/>
                      <a:r>
                        <a:rPr lang="en-US" sz="1100" u="none" strike="noStrike">
                          <a:effectLst/>
                        </a:rPr>
                        <a:t>Resistant weeds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24 species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64 species</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pic>
        <p:nvPicPr>
          <p:cNvPr id="9" name="Picture 2" descr="http://img2.wikia.nocookie.net/__cb20131014161332/jurassicpark/images/d/de/Jurassic_park.jpg"/>
          <p:cNvPicPr>
            <a:picLocks noChangeAspect="1" noChangeArrowheads="1"/>
          </p:cNvPicPr>
          <p:nvPr/>
        </p:nvPicPr>
        <p:blipFill rotWithShape="1">
          <a:blip r:embed="rId4">
            <a:extLst>
              <a:ext uri="{28A0092B-C50C-407E-A947-70E740481C1C}">
                <a14:useLocalDpi xmlns:a14="http://schemas.microsoft.com/office/drawing/2010/main" val="0"/>
              </a:ext>
            </a:extLst>
          </a:blip>
          <a:srcRect l="15434" t="8038" r="14457" b="6658"/>
          <a:stretch/>
        </p:blipFill>
        <p:spPr bwMode="auto">
          <a:xfrm>
            <a:off x="4260675" y="1274198"/>
            <a:ext cx="1241628" cy="9442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 name="Picture 4" descr="http://www.reelgood.com.au/wp-content/uploads/2014/09/your-favourite-actors-not-how-you-remember-them-d0c2f627-8d0c-4b6e-9b4c-64b9ff564f71.jpeg"/>
          <p:cNvPicPr>
            <a:picLocks noChangeAspect="1" noChangeArrowheads="1"/>
          </p:cNvPicPr>
          <p:nvPr/>
        </p:nvPicPr>
        <p:blipFill rotWithShape="1">
          <a:blip r:embed="rId5">
            <a:extLst>
              <a:ext uri="{28A0092B-C50C-407E-A947-70E740481C1C}">
                <a14:useLocalDpi xmlns:a14="http://schemas.microsoft.com/office/drawing/2010/main" val="0"/>
              </a:ext>
            </a:extLst>
          </a:blip>
          <a:srcRect l="11849" t="2725" r="25526" b="-2725"/>
          <a:stretch/>
        </p:blipFill>
        <p:spPr bwMode="auto">
          <a:xfrm>
            <a:off x="6009218" y="1274198"/>
            <a:ext cx="1152008" cy="9998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201462" y="1381248"/>
            <a:ext cx="1911500" cy="646331"/>
          </a:xfrm>
          <a:prstGeom prst="rect">
            <a:avLst/>
          </a:prstGeom>
        </p:spPr>
        <p:txBody>
          <a:bodyPr wrap="square">
            <a:spAutoFit/>
          </a:bodyPr>
          <a:lstStyle/>
          <a:p>
            <a:r>
              <a:rPr lang="en-US" dirty="0" smtClean="0">
                <a:solidFill>
                  <a:schemeClr val="tx2">
                    <a:lumMod val="60000"/>
                    <a:lumOff val="40000"/>
                  </a:schemeClr>
                </a:solidFill>
              </a:rPr>
              <a:t>Life </a:t>
            </a:r>
            <a:r>
              <a:rPr lang="en-US" b="1" i="1" dirty="0" smtClean="0">
                <a:solidFill>
                  <a:schemeClr val="tx2">
                    <a:lumMod val="60000"/>
                    <a:lumOff val="40000"/>
                  </a:schemeClr>
                </a:solidFill>
              </a:rPr>
              <a:t>sometimes</a:t>
            </a:r>
            <a:r>
              <a:rPr lang="en-US" dirty="0" smtClean="0">
                <a:solidFill>
                  <a:schemeClr val="tx2">
                    <a:lumMod val="60000"/>
                    <a:lumOff val="40000"/>
                  </a:schemeClr>
                </a:solidFill>
              </a:rPr>
              <a:t> finds a way</a:t>
            </a:r>
            <a:endParaRPr lang="en-US" i="1" dirty="0">
              <a:solidFill>
                <a:schemeClr val="tx2">
                  <a:lumMod val="60000"/>
                  <a:lumOff val="40000"/>
                </a:schemeClr>
              </a:solidFill>
            </a:endParaRPr>
          </a:p>
        </p:txBody>
      </p:sp>
    </p:spTree>
    <p:extLst>
      <p:ext uri="{BB962C8B-B14F-4D97-AF65-F5344CB8AC3E}">
        <p14:creationId xmlns:p14="http://schemas.microsoft.com/office/powerpoint/2010/main" val="589635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a:t>
            </a:r>
            <a:endParaRPr lang="en-US" dirty="0"/>
          </a:p>
        </p:txBody>
      </p:sp>
      <p:sp>
        <p:nvSpPr>
          <p:cNvPr id="3" name="Content Placeholder 2"/>
          <p:cNvSpPr>
            <a:spLocks noGrp="1"/>
          </p:cNvSpPr>
          <p:nvPr>
            <p:ph idx="1"/>
          </p:nvPr>
        </p:nvSpPr>
        <p:spPr>
          <a:xfrm>
            <a:off x="457200" y="1600200"/>
            <a:ext cx="8229600" cy="1896979"/>
          </a:xfrm>
        </p:spPr>
        <p:txBody>
          <a:bodyPr/>
          <a:lstStyle/>
          <a:p>
            <a:pPr marL="0" indent="0">
              <a:buNone/>
            </a:pPr>
            <a:r>
              <a:rPr lang="en-US" dirty="0" smtClean="0"/>
              <a:t>Human impact always causes winners and losers</a:t>
            </a:r>
          </a:p>
          <a:p>
            <a:pPr marL="0" indent="0">
              <a:buNone/>
            </a:pPr>
            <a:r>
              <a:rPr lang="en-US" dirty="0"/>
              <a:t>	</a:t>
            </a:r>
            <a:r>
              <a:rPr lang="en-US" dirty="0" smtClean="0"/>
              <a:t>	non-target species are going to be affected</a:t>
            </a:r>
          </a:p>
          <a:p>
            <a:pPr marL="0" indent="0">
              <a:buNone/>
            </a:pPr>
            <a:r>
              <a:rPr lang="en-US" dirty="0"/>
              <a:t>	</a:t>
            </a:r>
            <a:r>
              <a:rPr lang="en-US" dirty="0" smtClean="0"/>
              <a:t>		especially ones similar to targeted pest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6146" name="Picture 2" descr="http://monarch-butterfly.info/images/monarch%20butterfly%20photo.gif"/>
          <p:cNvPicPr>
            <a:picLocks noChangeAspect="1" noChangeArrowheads="1"/>
          </p:cNvPicPr>
          <p:nvPr/>
        </p:nvPicPr>
        <p:blipFill rotWithShape="1">
          <a:blip r:embed="rId2">
            <a:extLst>
              <a:ext uri="{28A0092B-C50C-407E-A947-70E740481C1C}">
                <a14:useLocalDpi xmlns:a14="http://schemas.microsoft.com/office/drawing/2010/main" val="0"/>
              </a:ext>
            </a:extLst>
          </a:blip>
          <a:srcRect t="9946" r="19637"/>
          <a:stretch/>
        </p:blipFill>
        <p:spPr bwMode="auto">
          <a:xfrm>
            <a:off x="6848952" y="375411"/>
            <a:ext cx="1339850" cy="11335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3/3d/Ostrinia_nubilali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190" y="519821"/>
            <a:ext cx="1340804" cy="108037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photographyblogger.net/wp-content/uploads/2010/08/crop-dust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590" y="3485148"/>
            <a:ext cx="2174806" cy="149191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www.scq.ubc.ca/wp-content/GMcro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5411" y="3392906"/>
            <a:ext cx="2188805" cy="170848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569446" y="5105402"/>
            <a:ext cx="4227095" cy="6697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800" dirty="0" smtClean="0"/>
              <a:t>Spraying kills everything</a:t>
            </a:r>
          </a:p>
          <a:p>
            <a:pPr marL="0" indent="0">
              <a:buFont typeface="Arial" charset="0"/>
              <a:buNone/>
            </a:pPr>
            <a:endParaRPr lang="en-US" dirty="0" smtClean="0"/>
          </a:p>
          <a:p>
            <a:pPr marL="0" indent="0">
              <a:buFont typeface="Arial" charset="0"/>
              <a:buNone/>
            </a:pPr>
            <a:endParaRPr lang="en-US" dirty="0" smtClean="0"/>
          </a:p>
          <a:p>
            <a:pPr marL="0" indent="0">
              <a:buFont typeface="Arial" charset="0"/>
              <a:buNone/>
            </a:pPr>
            <a:endParaRPr lang="en-US" dirty="0" smtClean="0"/>
          </a:p>
          <a:p>
            <a:pPr marL="0" indent="0">
              <a:buFont typeface="Arial" charset="0"/>
              <a:buNone/>
            </a:pPr>
            <a:endParaRPr lang="en-US" dirty="0"/>
          </a:p>
        </p:txBody>
      </p:sp>
      <p:sp>
        <p:nvSpPr>
          <p:cNvPr id="10" name="Content Placeholder 2"/>
          <p:cNvSpPr txBox="1">
            <a:spLocks/>
          </p:cNvSpPr>
          <p:nvPr/>
        </p:nvSpPr>
        <p:spPr bwMode="auto">
          <a:xfrm>
            <a:off x="4916905" y="4977063"/>
            <a:ext cx="4227095" cy="15360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800" dirty="0" smtClean="0"/>
              <a:t>BT GMO kills things that bite parts of the corn plant</a:t>
            </a:r>
          </a:p>
          <a:p>
            <a:pPr marL="0" indent="0">
              <a:buFont typeface="Arial" charset="0"/>
              <a:buNone/>
            </a:pPr>
            <a:endParaRPr lang="en-US" dirty="0" smtClean="0"/>
          </a:p>
          <a:p>
            <a:pPr marL="0" indent="0">
              <a:buFont typeface="Arial" charset="0"/>
              <a:buNone/>
            </a:pPr>
            <a:endParaRPr lang="en-US" dirty="0" smtClean="0"/>
          </a:p>
          <a:p>
            <a:pPr marL="0" indent="0">
              <a:buFont typeface="Arial" charset="0"/>
              <a:buNone/>
            </a:pPr>
            <a:endParaRPr lang="en-US" dirty="0" smtClean="0"/>
          </a:p>
          <a:p>
            <a:pPr marL="0" indent="0">
              <a:buFont typeface="Arial" charset="0"/>
              <a:buNone/>
            </a:pPr>
            <a:endParaRPr lang="en-US" dirty="0"/>
          </a:p>
        </p:txBody>
      </p:sp>
    </p:spTree>
    <p:extLst>
      <p:ext uri="{BB962C8B-B14F-4D97-AF65-F5344CB8AC3E}">
        <p14:creationId xmlns:p14="http://schemas.microsoft.com/office/powerpoint/2010/main" val="1800508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a:t>
            </a:r>
            <a:endParaRPr lang="en-US" dirty="0"/>
          </a:p>
        </p:txBody>
      </p:sp>
      <p:sp>
        <p:nvSpPr>
          <p:cNvPr id="3" name="Content Placeholder 2"/>
          <p:cNvSpPr>
            <a:spLocks noGrp="1"/>
          </p:cNvSpPr>
          <p:nvPr>
            <p:ph idx="1"/>
          </p:nvPr>
        </p:nvSpPr>
        <p:spPr>
          <a:xfrm>
            <a:off x="457200" y="1600200"/>
            <a:ext cx="8229600" cy="2426368"/>
          </a:xfrm>
        </p:spPr>
        <p:txBody>
          <a:bodyPr/>
          <a:lstStyle/>
          <a:p>
            <a:pPr marL="0" indent="0">
              <a:buNone/>
            </a:pPr>
            <a:r>
              <a:rPr lang="en-US" dirty="0" smtClean="0"/>
              <a:t>Yes, related species can be killed</a:t>
            </a:r>
          </a:p>
          <a:p>
            <a:pPr marL="0" indent="0">
              <a:buNone/>
            </a:pPr>
            <a:r>
              <a:rPr lang="en-US" dirty="0"/>
              <a:t>	</a:t>
            </a:r>
            <a:r>
              <a:rPr lang="en-US" dirty="0" smtClean="0"/>
              <a:t>	pollen on wind:  monarch</a:t>
            </a:r>
          </a:p>
          <a:p>
            <a:pPr marL="0" indent="0">
              <a:buNone/>
            </a:pPr>
            <a:r>
              <a:rPr lang="en-US" dirty="0"/>
              <a:t>	</a:t>
            </a:r>
            <a:r>
              <a:rPr lang="en-US" dirty="0" smtClean="0"/>
              <a:t>		</a:t>
            </a:r>
            <a:r>
              <a:rPr lang="en-US" dirty="0" smtClean="0">
                <a:solidFill>
                  <a:srgbClr val="FF0000"/>
                </a:solidFill>
              </a:rPr>
              <a:t>effects less than expected</a:t>
            </a:r>
          </a:p>
          <a:p>
            <a:pPr marL="0" indent="0">
              <a:buNone/>
            </a:pPr>
            <a:r>
              <a:rPr lang="en-US" dirty="0">
                <a:solidFill>
                  <a:srgbClr val="FF0000"/>
                </a:solidFill>
              </a:rPr>
              <a:t>	</a:t>
            </a:r>
            <a:r>
              <a:rPr lang="en-US" dirty="0" smtClean="0">
                <a:solidFill>
                  <a:srgbClr val="FF0000"/>
                </a:solidFill>
              </a:rPr>
              <a:t>		plant milkweed elsewhere</a:t>
            </a:r>
          </a:p>
          <a:p>
            <a:pPr marL="0" indent="0">
              <a:buNone/>
            </a:pPr>
            <a:endParaRPr lang="en-US" sz="1200" dirty="0" smtClean="0"/>
          </a:p>
          <a:p>
            <a:pPr marL="0" indent="0">
              <a:buNone/>
            </a:pPr>
            <a:r>
              <a:rPr lang="en-US" dirty="0" smtClean="0"/>
              <a:t>Net Effect:</a:t>
            </a:r>
            <a:endParaRPr lang="en-US" dirty="0"/>
          </a:p>
          <a:p>
            <a:pPr marL="0" indent="0">
              <a:buNone/>
            </a:pPr>
            <a:r>
              <a:rPr lang="en-US" dirty="0" smtClean="0"/>
              <a:t>		Pesticides: </a:t>
            </a:r>
            <a:r>
              <a:rPr lang="en-US" dirty="0" smtClean="0">
                <a:hlinkClick r:id="rId2"/>
              </a:rPr>
              <a:t>30% reduction</a:t>
            </a:r>
            <a:r>
              <a:rPr lang="en-US" dirty="0" smtClean="0"/>
              <a:t> </a:t>
            </a:r>
            <a:r>
              <a:rPr lang="en-US" sz="1800" dirty="0" smtClean="0"/>
              <a:t>(Stephen Naranjo)</a:t>
            </a:r>
          </a:p>
          <a:p>
            <a:pPr marL="0" indent="0">
              <a:buNone/>
            </a:pPr>
            <a:r>
              <a:rPr lang="en-US" dirty="0"/>
              <a:t>	</a:t>
            </a:r>
            <a:r>
              <a:rPr lang="en-US" dirty="0" smtClean="0"/>
              <a:t>	</a:t>
            </a:r>
            <a:r>
              <a:rPr lang="en-US" dirty="0" smtClean="0">
                <a:hlinkClick r:id="rId3"/>
              </a:rPr>
              <a:t>number of species </a:t>
            </a:r>
            <a:r>
              <a:rPr lang="en-US" dirty="0" smtClean="0"/>
              <a:t>increased</a:t>
            </a:r>
          </a:p>
          <a:p>
            <a:pPr marL="0" indent="0">
              <a:buNone/>
            </a:pPr>
            <a:endParaRPr lang="en-US" dirty="0"/>
          </a:p>
          <a:p>
            <a:pPr marL="0" indent="0">
              <a:buNone/>
            </a:pPr>
            <a:endParaRPr lang="en-US" dirty="0" smtClean="0"/>
          </a:p>
          <a:p>
            <a:pPr marL="0" indent="0">
              <a:buNone/>
            </a:pPr>
            <a:endParaRPr lang="en-US" dirty="0"/>
          </a:p>
        </p:txBody>
      </p:sp>
      <p:pic>
        <p:nvPicPr>
          <p:cNvPr id="6146" name="Picture 2" descr="http://monarch-butterfly.info/images/monarch%20butterfly%20photo.gif"/>
          <p:cNvPicPr>
            <a:picLocks noChangeAspect="1" noChangeArrowheads="1"/>
          </p:cNvPicPr>
          <p:nvPr/>
        </p:nvPicPr>
        <p:blipFill rotWithShape="1">
          <a:blip r:embed="rId4">
            <a:extLst>
              <a:ext uri="{28A0092B-C50C-407E-A947-70E740481C1C}">
                <a14:useLocalDpi xmlns:a14="http://schemas.microsoft.com/office/drawing/2010/main" val="0"/>
              </a:ext>
            </a:extLst>
          </a:blip>
          <a:srcRect t="9946" r="19637"/>
          <a:stretch/>
        </p:blipFill>
        <p:spPr bwMode="auto">
          <a:xfrm>
            <a:off x="6848952" y="375411"/>
            <a:ext cx="1339850" cy="11335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3/3d/Ostrinia_nubilalis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190" y="519821"/>
            <a:ext cx="1340804" cy="108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8608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Regulation of GMOs</a:t>
            </a:r>
            <a:endParaRPr lang="en-US" dirty="0"/>
          </a:p>
        </p:txBody>
      </p:sp>
      <p:sp>
        <p:nvSpPr>
          <p:cNvPr id="3" name="Content Placeholder 2"/>
          <p:cNvSpPr>
            <a:spLocks noGrp="1"/>
          </p:cNvSpPr>
          <p:nvPr>
            <p:ph idx="1"/>
          </p:nvPr>
        </p:nvSpPr>
        <p:spPr/>
        <p:txBody>
          <a:bodyPr/>
          <a:lstStyle/>
          <a:p>
            <a:pPr marL="0" indent="0">
              <a:buNone/>
            </a:pPr>
            <a:r>
              <a:rPr lang="en-US" dirty="0" smtClean="0"/>
              <a:t>Bans:  why?</a:t>
            </a:r>
          </a:p>
          <a:p>
            <a:pPr marL="0" indent="0">
              <a:buNone/>
            </a:pPr>
            <a:r>
              <a:rPr lang="en-US" dirty="0" smtClean="0"/>
              <a:t>Mandate pollen containment: 	greenhouses</a:t>
            </a:r>
          </a:p>
          <a:p>
            <a:pPr marL="0" indent="0">
              <a:buNone/>
            </a:pPr>
            <a:r>
              <a:rPr lang="en-US" dirty="0" smtClean="0"/>
              <a:t>Labels:  Yes, labels are coming (popular demand)</a:t>
            </a:r>
          </a:p>
          <a:p>
            <a:pPr marL="0" indent="0">
              <a:buNone/>
            </a:pPr>
            <a:r>
              <a:rPr lang="en-US" dirty="0"/>
              <a:t>	</a:t>
            </a:r>
            <a:r>
              <a:rPr lang="en-US" dirty="0" smtClean="0"/>
              <a:t>		shape them instead of opposing them</a:t>
            </a:r>
          </a:p>
          <a:p>
            <a:pPr marL="0" indent="0">
              <a:buNone/>
            </a:pPr>
            <a:r>
              <a:rPr lang="en-US" dirty="0" smtClean="0"/>
              <a:t>			</a:t>
            </a:r>
            <a:r>
              <a:rPr lang="en-US" dirty="0"/>
              <a:t>	</a:t>
            </a:r>
            <a:r>
              <a:rPr lang="en-US" dirty="0" smtClean="0"/>
              <a:t>information, not fear</a:t>
            </a:r>
          </a:p>
          <a:p>
            <a:pPr marL="0" indent="0">
              <a:buNone/>
            </a:pPr>
            <a:r>
              <a:rPr lang="en-US" dirty="0"/>
              <a:t>	</a:t>
            </a:r>
            <a:r>
              <a:rPr lang="en-US" dirty="0" smtClean="0"/>
              <a:t>			like ingredients label</a:t>
            </a:r>
            <a:endParaRPr lang="en-US" dirty="0"/>
          </a:p>
        </p:txBody>
      </p:sp>
    </p:spTree>
    <p:extLst>
      <p:ext uri="{BB962C8B-B14F-4D97-AF65-F5344CB8AC3E}">
        <p14:creationId xmlns:p14="http://schemas.microsoft.com/office/powerpoint/2010/main" val="457447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16</a:t>
            </a:r>
            <a:endParaRPr lang="en-US" sz="2800" dirty="0" smtClean="0"/>
          </a:p>
          <a:p>
            <a:pPr eaLnBrk="1" fontAlgn="auto" hangingPunct="1">
              <a:lnSpc>
                <a:spcPct val="90000"/>
              </a:lnSpc>
              <a:spcAft>
                <a:spcPts val="0"/>
              </a:spcAft>
              <a:defRPr/>
            </a:pPr>
            <a:r>
              <a:rPr lang="en-US" sz="2800" dirty="0" smtClean="0"/>
              <a:t>DNA Technology</a:t>
            </a:r>
            <a:endParaRPr lang="en-US"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676400"/>
            <a:ext cx="8229600" cy="4572000"/>
          </a:xfrm>
        </p:spPr>
        <p:txBody>
          <a:bodyPr rIns="132080"/>
          <a:lstStyle/>
          <a:p>
            <a:pPr marL="0" indent="0" eaLnBrk="1" hangingPunct="1">
              <a:buFont typeface="Wingdings" pitchFamily="1" charset="2"/>
              <a:buNone/>
            </a:pPr>
            <a:r>
              <a:rPr lang="en-US" dirty="0"/>
              <a:t>What is an advantage of restriction enzymes?</a:t>
            </a:r>
          </a:p>
          <a:p>
            <a:pPr marL="0" indent="0" eaLnBrk="1" hangingPunct="1">
              <a:buSzPct val="99000"/>
              <a:buFont typeface="Wingdings" pitchFamily="1" charset="2"/>
              <a:buAutoNum type="alphaUcPeriod"/>
            </a:pPr>
            <a:r>
              <a:rPr lang="en-US" sz="2800" dirty="0"/>
              <a:t>They cut DNA into manageable pieces.</a:t>
            </a:r>
          </a:p>
          <a:p>
            <a:pPr marL="0" indent="0" eaLnBrk="1" hangingPunct="1">
              <a:buSzPct val="99000"/>
              <a:buFont typeface="Wingdings" pitchFamily="1" charset="2"/>
              <a:buAutoNum type="alphaUcPeriod"/>
            </a:pPr>
            <a:r>
              <a:rPr lang="en-US" sz="2800" dirty="0"/>
              <a:t>They cut at a specific sequence and, therefore, give consistent results.</a:t>
            </a:r>
          </a:p>
          <a:p>
            <a:pPr marL="0" indent="0" eaLnBrk="1" hangingPunct="1">
              <a:buSzPct val="99000"/>
              <a:buFont typeface="Wingdings" pitchFamily="1" charset="2"/>
              <a:buAutoNum type="alphaUcPeriod"/>
            </a:pPr>
            <a:r>
              <a:rPr lang="en-US" sz="2800" dirty="0"/>
              <a:t>They leave sticky ends, which can be used in cloning. </a:t>
            </a:r>
          </a:p>
          <a:p>
            <a:pPr marL="0" indent="0" eaLnBrk="1" hangingPunct="1">
              <a:buSzPct val="99000"/>
              <a:buFont typeface="Wingdings" pitchFamily="1" charset="2"/>
              <a:buAutoNum type="alphaUcPeriod"/>
            </a:pPr>
            <a:r>
              <a:rPr lang="en-US" sz="2800" dirty="0"/>
              <a:t>All of the above</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1303497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28"/>
          </a:xfrm>
        </p:spPr>
        <p:txBody>
          <a:bodyPr/>
          <a:lstStyle/>
          <a:p>
            <a:r>
              <a:rPr lang="en-US" dirty="0" smtClean="0"/>
              <a:t>Other examples</a:t>
            </a:r>
            <a:endParaRPr lang="en-US" dirty="0"/>
          </a:p>
        </p:txBody>
      </p:sp>
      <p:sp>
        <p:nvSpPr>
          <p:cNvPr id="3" name="Content Placeholder 2"/>
          <p:cNvSpPr>
            <a:spLocks noGrp="1"/>
          </p:cNvSpPr>
          <p:nvPr>
            <p:ph idx="1"/>
          </p:nvPr>
        </p:nvSpPr>
        <p:spPr>
          <a:xfrm>
            <a:off x="457200" y="879567"/>
            <a:ext cx="8229600" cy="540602"/>
          </a:xfrm>
        </p:spPr>
        <p:txBody>
          <a:bodyPr/>
          <a:lstStyle/>
          <a:p>
            <a:pPr marL="0" indent="0">
              <a:buNone/>
            </a:pPr>
            <a:r>
              <a:rPr lang="en-US" sz="2000" dirty="0">
                <a:hlinkClick r:id="rId2"/>
              </a:rPr>
              <a:t>http://www.businessinsider.com/how-fruits-have-evovled-over-time-2014-10</a:t>
            </a:r>
            <a:endParaRPr lang="en-US" sz="2000" dirty="0"/>
          </a:p>
        </p:txBody>
      </p:sp>
      <p:pic>
        <p:nvPicPr>
          <p:cNvPr id="2050" name="Picture 2" descr="Veggie_Evolution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44" y="1420168"/>
            <a:ext cx="4066097" cy="2873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eggie_Evolution_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75" y="1420169"/>
            <a:ext cx="3931309" cy="2778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eggie_Evolution_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469" y="4293543"/>
            <a:ext cx="3311061" cy="233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35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z="4000" dirty="0" smtClean="0"/>
              <a:t>Belgian Blue Cattle: </a:t>
            </a:r>
            <a:r>
              <a:rPr lang="en-US" sz="3200" dirty="0" smtClean="0"/>
              <a:t>muscle growth mutation</a:t>
            </a:r>
          </a:p>
        </p:txBody>
      </p:sp>
      <p:sp>
        <p:nvSpPr>
          <p:cNvPr id="17410" name="Content Placeholder 2"/>
          <p:cNvSpPr>
            <a:spLocks noGrp="1"/>
          </p:cNvSpPr>
          <p:nvPr>
            <p:ph idx="1"/>
          </p:nvPr>
        </p:nvSpPr>
        <p:spPr>
          <a:xfrm>
            <a:off x="457200" y="1468940"/>
            <a:ext cx="8229600" cy="3488072"/>
          </a:xfrm>
        </p:spPr>
        <p:txBody>
          <a:bodyPr/>
          <a:lstStyle/>
          <a:p>
            <a:pPr eaLnBrk="1" hangingPunct="1">
              <a:buNone/>
            </a:pPr>
            <a:r>
              <a:rPr lang="en-US" sz="2800" dirty="0" smtClean="0"/>
              <a:t>Some cattle grow muscle at a faster rate</a:t>
            </a:r>
          </a:p>
          <a:p>
            <a:pPr eaLnBrk="1" hangingPunct="1">
              <a:buNone/>
            </a:pPr>
            <a:r>
              <a:rPr lang="en-US" sz="2800" dirty="0"/>
              <a:t>	</a:t>
            </a:r>
            <a:r>
              <a:rPr lang="en-US" sz="2800" dirty="0" smtClean="0"/>
              <a:t>		(mutation turns off genes</a:t>
            </a:r>
          </a:p>
          <a:p>
            <a:pPr eaLnBrk="1" hangingPunct="1">
              <a:buNone/>
            </a:pPr>
            <a:r>
              <a:rPr lang="en-US" sz="2800" dirty="0"/>
              <a:t>	</a:t>
            </a:r>
            <a:r>
              <a:rPr lang="en-US" sz="2800" dirty="0" smtClean="0"/>
              <a:t>		 that regulate muscle growth)</a:t>
            </a:r>
          </a:p>
          <a:p>
            <a:pPr eaLnBrk="1" hangingPunct="1">
              <a:buNone/>
            </a:pPr>
            <a:endParaRPr lang="en-US" sz="2000" dirty="0" smtClean="0"/>
          </a:p>
          <a:p>
            <a:pPr marL="0" indent="0" eaLnBrk="1" hangingPunct="1">
              <a:buNone/>
            </a:pPr>
            <a:r>
              <a:rPr lang="en-US" sz="2800" dirty="0" smtClean="0"/>
              <a:t>Breed THOSE animals until all your cattle have lots of muscle.</a:t>
            </a:r>
          </a:p>
        </p:txBody>
      </p:sp>
      <p:pic>
        <p:nvPicPr>
          <p:cNvPr id="4" name="Picture 3" descr="figure_16_01a"/>
          <p:cNvPicPr>
            <a:picLocks noChangeAspect="1" noChangeArrowheads="1"/>
          </p:cNvPicPr>
          <p:nvPr/>
        </p:nvPicPr>
        <p:blipFill>
          <a:blip r:embed="rId2"/>
          <a:srcRect t="8999" r="4288" b="23350"/>
          <a:stretch>
            <a:fillRect/>
          </a:stretch>
        </p:blipFill>
        <p:spPr bwMode="auto">
          <a:xfrm>
            <a:off x="2047264" y="3992190"/>
            <a:ext cx="5235851" cy="2458483"/>
          </a:xfrm>
          <a:prstGeom prst="rect">
            <a:avLst/>
          </a:prstGeom>
          <a:noFill/>
          <a:ln w="9525">
            <a:noFill/>
            <a:miter lim="800000"/>
            <a:headEnd/>
            <a:tailEnd/>
          </a:ln>
          <a:effectLst/>
        </p:spPr>
      </p:pic>
    </p:spTree>
    <p:extLst>
      <p:ext uri="{BB962C8B-B14F-4D97-AF65-F5344CB8AC3E}">
        <p14:creationId xmlns:p14="http://schemas.microsoft.com/office/powerpoint/2010/main" val="416909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Sectio caesar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337" y="3344401"/>
            <a:ext cx="4187491" cy="31406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92505" y="4417129"/>
            <a:ext cx="4708358" cy="183890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 typeface="Arial" charset="0"/>
              <a:buNone/>
            </a:pPr>
            <a:r>
              <a:rPr lang="en-US" dirty="0" smtClean="0"/>
              <a:t>The babies bulk up so fast that they are delivered by cesarean  section</a:t>
            </a:r>
          </a:p>
        </p:txBody>
      </p:sp>
      <p:sp>
        <p:nvSpPr>
          <p:cNvPr id="7" name="Content Placeholder 2"/>
          <p:cNvSpPr txBox="1">
            <a:spLocks/>
          </p:cNvSpPr>
          <p:nvPr/>
        </p:nvSpPr>
        <p:spPr>
          <a:xfrm>
            <a:off x="505325" y="1021449"/>
            <a:ext cx="8173453" cy="183890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 typeface="Arial" charset="0"/>
              <a:buNone/>
            </a:pPr>
            <a:r>
              <a:rPr lang="en-US" dirty="0" smtClean="0"/>
              <a:t>People selected for a </a:t>
            </a:r>
            <a:r>
              <a:rPr lang="en-US" sz="3600" b="1" i="1" dirty="0" smtClean="0">
                <a:solidFill>
                  <a:srgbClr val="FF0000"/>
                </a:solidFill>
              </a:rPr>
              <a:t>naturally occurring </a:t>
            </a:r>
            <a:r>
              <a:rPr lang="en-US" dirty="0" smtClean="0"/>
              <a:t>mutation and only bred the cattle with the allele that increased muscle growth</a:t>
            </a:r>
          </a:p>
        </p:txBody>
      </p:sp>
    </p:spTree>
    <p:extLst>
      <p:ext uri="{BB962C8B-B14F-4D97-AF65-F5344CB8AC3E}">
        <p14:creationId xmlns:p14="http://schemas.microsoft.com/office/powerpoint/2010/main" val="3474795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6533</TotalTime>
  <Words>1773</Words>
  <Application>Microsoft Office PowerPoint</Application>
  <PresentationFormat>On-screen Show (4:3)</PresentationFormat>
  <Paragraphs>464</Paragraphs>
  <Slides>69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69</vt:i4>
      </vt:variant>
    </vt:vector>
  </HeadingPairs>
  <TitlesOfParts>
    <vt:vector size="79" baseType="lpstr">
      <vt:lpstr>ＭＳ Ｐゴシック</vt:lpstr>
      <vt:lpstr>Arial</vt:lpstr>
      <vt:lpstr>Arial Black</vt:lpstr>
      <vt:lpstr>Calibri</vt:lpstr>
      <vt:lpstr>Tahoma</vt:lpstr>
      <vt:lpstr>Times New Roman</vt:lpstr>
      <vt:lpstr>Wingdings</vt:lpstr>
      <vt:lpstr>ヒラギノ角ゴ ProN W3</vt:lpstr>
      <vt:lpstr>Office Theme</vt:lpstr>
      <vt:lpstr>3_Pixel</vt:lpstr>
      <vt:lpstr>Free Biology Tutoring</vt:lpstr>
      <vt:lpstr>Discover Biology FIFTH EDITION</vt:lpstr>
      <vt:lpstr>Genetic Code: 3 things to know</vt:lpstr>
      <vt:lpstr>Genetic Code: Universal (3)</vt:lpstr>
      <vt:lpstr>Artificial Selection: Have done for centuries</vt:lpstr>
      <vt:lpstr>Manipulating Genes: The Old way</vt:lpstr>
      <vt:lpstr>Other examples</vt:lpstr>
      <vt:lpstr>Belgian Blue Cattle: muscle growth mutation</vt:lpstr>
      <vt:lpstr>PowerPoint Presentation</vt:lpstr>
      <vt:lpstr>DNA techology/Biotechnology</vt:lpstr>
      <vt:lpstr>PowerPoint Presentation</vt:lpstr>
      <vt:lpstr>Nerd Words</vt:lpstr>
      <vt:lpstr>PowerPoint Presentation</vt:lpstr>
      <vt:lpstr>Nerd Words</vt:lpstr>
      <vt:lpstr>DNA ligase pastes DNA together</vt:lpstr>
      <vt:lpstr>Nerd Words</vt:lpstr>
      <vt:lpstr>Cisgenics</vt:lpstr>
      <vt:lpstr>Another Nerd Word</vt:lpstr>
      <vt:lpstr>Nerd Words</vt:lpstr>
      <vt:lpstr>Amplifying DNA: the basic idea</vt:lpstr>
      <vt:lpstr>Amplifying DNA: 2 methods</vt:lpstr>
      <vt:lpstr>Nerd Words</vt:lpstr>
      <vt:lpstr>Amplifying DNA with Bacteria</vt:lpstr>
      <vt:lpstr>Modified Bacteria:   Lots of uses</vt:lpstr>
      <vt:lpstr>Fixing Disease </vt:lpstr>
      <vt:lpstr>PowerPoint Presentation</vt:lpstr>
      <vt:lpstr>Genomic Editing</vt:lpstr>
      <vt:lpstr>Polymerase Chain Reaction</vt:lpstr>
      <vt:lpstr>Polymerase Chain Reaction</vt:lpstr>
      <vt:lpstr>Temperature control in PCR</vt:lpstr>
      <vt:lpstr>PowerPoint Presentation</vt:lpstr>
      <vt:lpstr>PowerPoint Presentation</vt:lpstr>
      <vt:lpstr>DNA Technology</vt:lpstr>
      <vt:lpstr>Genetically Modified Organism (GMO)</vt:lpstr>
      <vt:lpstr>Genetic Engineering</vt:lpstr>
      <vt:lpstr>GMOs:  Why make them</vt:lpstr>
      <vt:lpstr>DNA Fingerprinting</vt:lpstr>
      <vt:lpstr>PowerPoint Presentation</vt:lpstr>
      <vt:lpstr>PowerPoint Presentation</vt:lpstr>
      <vt:lpstr>Cloning Plants:  Easy</vt:lpstr>
      <vt:lpstr>Cloning of Animals</vt:lpstr>
      <vt:lpstr>PowerPoint Presentation</vt:lpstr>
      <vt:lpstr>Cloning:  The ugly side</vt:lpstr>
      <vt:lpstr>Human Gene Therapy</vt:lpstr>
      <vt:lpstr>Human Gene Therapy</vt:lpstr>
      <vt:lpstr>PowerPoint Presentation</vt:lpstr>
      <vt:lpstr>Human Gene Therapy</vt:lpstr>
      <vt:lpstr>Gel Electrophoresis Sorts DNA Fragments by Size</vt:lpstr>
      <vt:lpstr>PowerPoint Presentation</vt:lpstr>
      <vt:lpstr>PowerPoint Presentation</vt:lpstr>
      <vt:lpstr>PowerPoint Presentation</vt:lpstr>
      <vt:lpstr>Sorting Fragments of DNA</vt:lpstr>
      <vt:lpstr>We “borrowed” our tools</vt:lpstr>
      <vt:lpstr>Ethics:  (Stuff people get worked up about)</vt:lpstr>
      <vt:lpstr>Ethics:  (Stuff people get worked up about)</vt:lpstr>
      <vt:lpstr>Monsanto:  Love it or Hate it</vt:lpstr>
      <vt:lpstr>Genetically Engineered Foods</vt:lpstr>
      <vt:lpstr>GMOs:  judge case by case</vt:lpstr>
      <vt:lpstr>Can we control GMOs?</vt:lpstr>
      <vt:lpstr>Scientific Consensus:  SAFE!</vt:lpstr>
      <vt:lpstr>“There are no long term studies…”</vt:lpstr>
      <vt:lpstr>Claim:  GMOs cause superweeds</vt:lpstr>
      <vt:lpstr>Truth: Weed killers cause superweeds</vt:lpstr>
      <vt:lpstr>Biodiversity</vt:lpstr>
      <vt:lpstr>Biodiversity</vt:lpstr>
      <vt:lpstr>Legal Regulation of GMOs</vt:lpstr>
      <vt:lpstr>Clicker Questions</vt:lpstr>
      <vt:lpstr>Concept Quiz</vt:lpstr>
      <vt:lpstr>Free Biology Tutoring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Joey</cp:lastModifiedBy>
  <cp:revision>366</cp:revision>
  <dcterms:created xsi:type="dcterms:W3CDTF">2012-06-05T22:47:04Z</dcterms:created>
  <dcterms:modified xsi:type="dcterms:W3CDTF">2014-11-24T03:16:12Z</dcterms:modified>
</cp:coreProperties>
</file>