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2"/>
  </p:notesMasterIdLst>
  <p:sldIdLst>
    <p:sldId id="369" r:id="rId3"/>
    <p:sldId id="340" r:id="rId4"/>
    <p:sldId id="259" r:id="rId5"/>
    <p:sldId id="260" r:id="rId6"/>
    <p:sldId id="344" r:id="rId7"/>
    <p:sldId id="371" r:id="rId8"/>
    <p:sldId id="372" r:id="rId9"/>
    <p:sldId id="273" r:id="rId10"/>
    <p:sldId id="334" r:id="rId11"/>
    <p:sldId id="345" r:id="rId12"/>
    <p:sldId id="284" r:id="rId13"/>
    <p:sldId id="335" r:id="rId14"/>
    <p:sldId id="361" r:id="rId15"/>
    <p:sldId id="346" r:id="rId16"/>
    <p:sldId id="336" r:id="rId17"/>
    <p:sldId id="262" r:id="rId18"/>
    <p:sldId id="338" r:id="rId19"/>
    <p:sldId id="348" r:id="rId20"/>
    <p:sldId id="349" r:id="rId21"/>
    <p:sldId id="275" r:id="rId22"/>
    <p:sldId id="367" r:id="rId23"/>
    <p:sldId id="263" r:id="rId24"/>
    <p:sldId id="351" r:id="rId25"/>
    <p:sldId id="264" r:id="rId26"/>
    <p:sldId id="362" r:id="rId27"/>
    <p:sldId id="370" r:id="rId28"/>
    <p:sldId id="265" r:id="rId29"/>
    <p:sldId id="352" r:id="rId30"/>
    <p:sldId id="332" r:id="rId31"/>
    <p:sldId id="363" r:id="rId32"/>
    <p:sldId id="366" r:id="rId33"/>
    <p:sldId id="353" r:id="rId34"/>
    <p:sldId id="333" r:id="rId35"/>
    <p:sldId id="368" r:id="rId36"/>
    <p:sldId id="341" r:id="rId37"/>
    <p:sldId id="354" r:id="rId38"/>
    <p:sldId id="355" r:id="rId39"/>
    <p:sldId id="356" r:id="rId40"/>
    <p:sldId id="365" r:id="rId41"/>
  </p:sldIdLst>
  <p:sldSz cx="9144000" cy="6858000" type="screen4x3"/>
  <p:notesSz cx="7077075" cy="9077325"/>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py editor" initials="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2868" autoAdjust="0"/>
  </p:normalViewPr>
  <p:slideViewPr>
    <p:cSldViewPr snapToGrid="0" snapToObjects="1">
      <p:cViewPr varScale="1">
        <p:scale>
          <a:sx n="108" d="100"/>
          <a:sy n="108" d="100"/>
        </p:scale>
        <p:origin x="168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5402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008438" y="0"/>
            <a:ext cx="3067050" cy="45402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AA0ED36-B015-4D39-B777-B6E2ACB7500D}" type="datetimeFigureOut">
              <a:rPr lang="en-US"/>
              <a:pPr>
                <a:defRPr/>
              </a:pPr>
              <a:t>3/16/2014</a:t>
            </a:fld>
            <a:endParaRPr lang="en-US" dirty="0"/>
          </a:p>
        </p:txBody>
      </p:sp>
      <p:sp>
        <p:nvSpPr>
          <p:cNvPr id="4" name="Slide Image Placeholder 3"/>
          <p:cNvSpPr>
            <a:spLocks noGrp="1" noRot="1" noChangeAspect="1"/>
          </p:cNvSpPr>
          <p:nvPr>
            <p:ph type="sldImg" idx="2"/>
          </p:nvPr>
        </p:nvSpPr>
        <p:spPr>
          <a:xfrm>
            <a:off x="1270000" y="681038"/>
            <a:ext cx="4538663" cy="34036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8025" y="4311650"/>
            <a:ext cx="5661025" cy="408463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21713"/>
            <a:ext cx="3067050" cy="45402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08438" y="8621713"/>
            <a:ext cx="3067050" cy="45402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83A5DE5-B78F-48F7-93AB-33E93AB7B5C7}" type="slidenum">
              <a:rPr lang="en-US"/>
              <a:pPr>
                <a:defRPr/>
              </a:pPr>
              <a:t>‹#›</a:t>
            </a:fld>
            <a:endParaRPr lang="en-US" dirty="0"/>
          </a:p>
        </p:txBody>
      </p:sp>
    </p:spTree>
    <p:extLst>
      <p:ext uri="{BB962C8B-B14F-4D97-AF65-F5344CB8AC3E}">
        <p14:creationId xmlns:p14="http://schemas.microsoft.com/office/powerpoint/2010/main" val="59218951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1</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extLst>
      <p:ext uri="{BB962C8B-B14F-4D97-AF65-F5344CB8AC3E}">
        <p14:creationId xmlns:p14="http://schemas.microsoft.com/office/powerpoint/2010/main" val="4214052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AABF8D-FAE2-E542-9F40-4550147A45D9}" type="slidenum">
              <a:rPr lang="en-US"/>
              <a:pPr/>
              <a:t>23</a:t>
            </a:fld>
            <a:endParaRPr lang="en-US"/>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r>
              <a:rPr lang="en-US" b="1"/>
              <a:t>Figure 15.8 In Translation, Information Coded in mRNA Directs the Synthesis of a Protein That Has a Particular Amino Acid Sequence</a:t>
            </a:r>
          </a:p>
        </p:txBody>
      </p:sp>
    </p:spTree>
    <p:extLst>
      <p:ext uri="{BB962C8B-B14F-4D97-AF65-F5344CB8AC3E}">
        <p14:creationId xmlns:p14="http://schemas.microsoft.com/office/powerpoint/2010/main" val="2386860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7BF05C-57D7-4CBD-9F63-9ED7A035AAF0}" type="slidenum">
              <a:rPr lang="en-US">
                <a:cs typeface="Arial" charset="0"/>
              </a:rPr>
              <a:pPr fontAlgn="base">
                <a:spcBef>
                  <a:spcPct val="0"/>
                </a:spcBef>
                <a:spcAft>
                  <a:spcPct val="0"/>
                </a:spcAft>
                <a:defRPr/>
              </a:pPr>
              <a:t>24</a:t>
            </a:fld>
            <a:endParaRPr lang="en-US">
              <a:cs typeface="Arial" charset="0"/>
            </a:endParaRPr>
          </a:p>
        </p:txBody>
      </p:sp>
    </p:spTree>
    <p:extLst>
      <p:ext uri="{BB962C8B-B14F-4D97-AF65-F5344CB8AC3E}">
        <p14:creationId xmlns:p14="http://schemas.microsoft.com/office/powerpoint/2010/main" val="679565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A7870B-316B-C445-BFA3-0B244DE018D6}" type="slidenum">
              <a:rPr lang="en-US"/>
              <a:pPr/>
              <a:t>28</a:t>
            </a:fld>
            <a:endParaRPr 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r>
              <a:rPr lang="en-US" b="1"/>
              <a:t>Figure 15.9 A Change in the DNA Sequence Translates into a Change in the Amino Acid Sequence of the Protein</a:t>
            </a:r>
            <a:r>
              <a:rPr lang="en-US"/>
              <a:t> </a:t>
            </a:r>
          </a:p>
          <a:p>
            <a:r>
              <a:rPr lang="en-US"/>
              <a:t>Two kinds of mutations are shown here: a substitution and an insertion. In each case, the mutation and its effects on transcription and translation are shown in red.</a:t>
            </a:r>
          </a:p>
        </p:txBody>
      </p:sp>
    </p:spTree>
    <p:extLst>
      <p:ext uri="{BB962C8B-B14F-4D97-AF65-F5344CB8AC3E}">
        <p14:creationId xmlns:p14="http://schemas.microsoft.com/office/powerpoint/2010/main" val="814832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28CE3E-E683-BD4C-B2D9-407659A981F2}" type="slidenum">
              <a:rPr lang="en-US"/>
              <a:pPr/>
              <a:t>32</a:t>
            </a:fld>
            <a:endParaRPr 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r>
              <a:rPr lang="en-US" b="1"/>
              <a:t>Figure 15.10 Mutations in a Single Base in the Hemoglobin Gene Can Lead to Sickle-Cell Anemia</a:t>
            </a:r>
          </a:p>
        </p:txBody>
      </p:sp>
    </p:spTree>
    <p:extLst>
      <p:ext uri="{BB962C8B-B14F-4D97-AF65-F5344CB8AC3E}">
        <p14:creationId xmlns:p14="http://schemas.microsoft.com/office/powerpoint/2010/main" val="164951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35</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extLst>
      <p:ext uri="{BB962C8B-B14F-4D97-AF65-F5344CB8AC3E}">
        <p14:creationId xmlns:p14="http://schemas.microsoft.com/office/powerpoint/2010/main" val="2723901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Rot="1" noChangeAspect="1" noChangeArrowheads="1" noTextEdit="1"/>
          </p:cNvSpPr>
          <p:nvPr>
            <p:ph type="sldImg"/>
          </p:nvPr>
        </p:nvSpPr>
        <p:spPr>
          <a:solidFill>
            <a:srgbClr val="FFFFFF"/>
          </a:solidFill>
          <a:ln/>
        </p:spPr>
      </p:sp>
      <p:sp>
        <p:nvSpPr>
          <p:cNvPr id="27651" name="Rectangle 2"/>
          <p:cNvSpPr>
            <a:spLocks noGrp="1" noChangeArrowheads="1"/>
          </p:cNvSpPr>
          <p:nvPr>
            <p:ph type="body" idx="1"/>
          </p:nvPr>
        </p:nvSpPr>
        <p:spPr>
          <a:noFill/>
          <a:ln/>
        </p:spPr>
        <p:txBody>
          <a:bodyPr/>
          <a:lstStyle/>
          <a:p>
            <a:pPr marL="39688" eaLnBrk="1" hangingPunct="1">
              <a:spcBef>
                <a:spcPts val="413"/>
              </a:spcBef>
              <a:buClr>
                <a:srgbClr val="000000"/>
              </a:buClr>
              <a:buFont typeface="Tahoma" pitchFamily="1" charset="0"/>
              <a:buChar char="•"/>
            </a:pPr>
            <a:r>
              <a:rPr lang="en-US">
                <a:solidFill>
                  <a:srgbClr val="000000"/>
                </a:solidFill>
                <a:latin typeface="Tahoma" pitchFamily="1" charset="0"/>
                <a:sym typeface="Tahoma" pitchFamily="1" charset="0"/>
              </a:rPr>
              <a:t>The correct answer is  C. </a:t>
            </a:r>
          </a:p>
          <a:p>
            <a:pPr marL="39688" eaLnBrk="1" hangingPunct="1">
              <a:spcBef>
                <a:spcPts val="413"/>
              </a:spcBef>
              <a:buClr>
                <a:srgbClr val="000000"/>
              </a:buClr>
              <a:buFont typeface="Tahoma" pitchFamily="1" charset="0"/>
              <a:buChar char="•"/>
            </a:pPr>
            <a:r>
              <a:rPr lang="en-US">
                <a:solidFill>
                  <a:srgbClr val="000000"/>
                </a:solidFill>
                <a:latin typeface="Tahoma" pitchFamily="1" charset="0"/>
                <a:sym typeface="Tahoma" pitchFamily="1" charset="0"/>
              </a:rPr>
              <a:t>Students often confuse transcription and translation because they sound similar.</a:t>
            </a:r>
          </a:p>
          <a:p>
            <a:pPr marL="39688" eaLnBrk="1" hangingPunct="1">
              <a:spcBef>
                <a:spcPts val="413"/>
              </a:spcBef>
              <a:buClr>
                <a:srgbClr val="000000"/>
              </a:buClr>
              <a:buFont typeface="Tahoma" pitchFamily="1" charset="0"/>
              <a:buChar char="•"/>
            </a:pPr>
            <a:r>
              <a:rPr lang="en-US">
                <a:solidFill>
                  <a:srgbClr val="000000"/>
                </a:solidFill>
                <a:latin typeface="Tahoma" pitchFamily="1" charset="0"/>
                <a:sym typeface="Tahoma" pitchFamily="1" charset="0"/>
              </a:rPr>
              <a:t>Translation occurs in the cytoplasm and produces proteins.</a:t>
            </a:r>
          </a:p>
          <a:p>
            <a:pPr marL="39688" eaLnBrk="1" hangingPunct="1">
              <a:spcBef>
                <a:spcPts val="413"/>
              </a:spcBef>
              <a:buClr>
                <a:srgbClr val="000000"/>
              </a:buClr>
              <a:buFont typeface="Tahoma" pitchFamily="1" charset="0"/>
              <a:buChar char="•"/>
            </a:pPr>
            <a:r>
              <a:rPr lang="en-US">
                <a:solidFill>
                  <a:srgbClr val="000000"/>
                </a:solidFill>
                <a:latin typeface="Tahoma" pitchFamily="1" charset="0"/>
                <a:sym typeface="Tahoma" pitchFamily="1" charset="0"/>
              </a:rPr>
              <a:t>Transcription occurs in the nucleus and produces RNA.</a:t>
            </a:r>
          </a:p>
          <a:p>
            <a:pPr marL="39688" eaLnBrk="1" hangingPunct="1">
              <a:spcBef>
                <a:spcPts val="413"/>
              </a:spcBef>
            </a:pPr>
            <a:r>
              <a:rPr lang="en-US">
                <a:solidFill>
                  <a:srgbClr val="000000"/>
                </a:solidFill>
                <a:latin typeface="Tahoma" pitchFamily="1" charset="0"/>
                <a:sym typeface="Tahoma" pitchFamily="1" charset="0"/>
              </a:rPr>
              <a:t> </a:t>
            </a:r>
          </a:p>
          <a:p>
            <a:pPr marL="39688" eaLnBrk="1" hangingPunct="1">
              <a:spcBef>
                <a:spcPts val="413"/>
              </a:spcBef>
            </a:pPr>
            <a:r>
              <a:rPr lang="en-US">
                <a:solidFill>
                  <a:srgbClr val="000000"/>
                </a:solidFill>
                <a:latin typeface="Tahoma" pitchFamily="1" charset="0"/>
                <a:sym typeface="Tahoma" pitchFamily="1" charset="0"/>
              </a:rPr>
              <a:t> </a:t>
            </a:r>
          </a:p>
        </p:txBody>
      </p:sp>
    </p:spTree>
    <p:extLst>
      <p:ext uri="{BB962C8B-B14F-4D97-AF65-F5344CB8AC3E}">
        <p14:creationId xmlns:p14="http://schemas.microsoft.com/office/powerpoint/2010/main" val="2672768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a:solidFill>
            <a:srgbClr val="FFFFFF"/>
          </a:solidFill>
          <a:ln/>
        </p:spPr>
      </p:sp>
      <p:sp>
        <p:nvSpPr>
          <p:cNvPr id="29699" name="Rectangle 2"/>
          <p:cNvSpPr>
            <a:spLocks noGrp="1" noChangeArrowheads="1"/>
          </p:cNvSpPr>
          <p:nvPr>
            <p:ph type="body" idx="1"/>
          </p:nvPr>
        </p:nvSpPr>
        <p:spPr>
          <a:noFill/>
          <a:ln/>
        </p:spPr>
        <p:txBody>
          <a:bodyPr/>
          <a:lstStyle/>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correct answer is D. </a:t>
            </a:r>
            <a:r>
              <a:rPr lang="en-US">
                <a:solidFill>
                  <a:srgbClr val="000000"/>
                </a:solidFill>
                <a:latin typeface="Times New Roman" pitchFamily="1" charset="0"/>
                <a:ea typeface="Times New Roman" pitchFamily="1" charset="0"/>
                <a:cs typeface="Times New Roman" pitchFamily="1" charset="0"/>
                <a:sym typeface="Times New Roman" pitchFamily="1" charset="0"/>
              </a:rPr>
              <a:t>Every codon doesn’t have an amino acid; three codons have no amino acids and are STOP codons.</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Answers A, B, and C all contain true information about the genetic code.</a:t>
            </a:r>
          </a:p>
        </p:txBody>
      </p:sp>
    </p:spTree>
    <p:extLst>
      <p:ext uri="{BB962C8B-B14F-4D97-AF65-F5344CB8AC3E}">
        <p14:creationId xmlns:p14="http://schemas.microsoft.com/office/powerpoint/2010/main" val="560296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Rot="1" noChangeAspect="1" noChangeArrowheads="1" noTextEdit="1"/>
          </p:cNvSpPr>
          <p:nvPr>
            <p:ph type="sldImg"/>
          </p:nvPr>
        </p:nvSpPr>
        <p:spPr>
          <a:solidFill>
            <a:srgbClr val="FFFFFF"/>
          </a:solidFill>
          <a:ln/>
        </p:spPr>
      </p:sp>
      <p:sp>
        <p:nvSpPr>
          <p:cNvPr id="31747" name="Rectangle 2"/>
          <p:cNvSpPr>
            <a:spLocks noGrp="1" noChangeArrowheads="1"/>
          </p:cNvSpPr>
          <p:nvPr>
            <p:ph type="body" idx="1"/>
          </p:nvPr>
        </p:nvSpPr>
        <p:spPr>
          <a:noFill/>
          <a:ln/>
        </p:spPr>
        <p:txBody>
          <a:bodyPr/>
          <a:lstStyle/>
          <a:p>
            <a:pPr marL="39688" eaLnBrk="1" hangingPunct="1">
              <a:spcBef>
                <a:spcPts val="413"/>
              </a:spcBef>
            </a:pPr>
            <a:r>
              <a:rPr lang="en-US">
                <a:solidFill>
                  <a:srgbClr val="000000"/>
                </a:solidFill>
                <a:latin typeface="Tahoma" pitchFamily="1" charset="0"/>
                <a:sym typeface="Tahoma" pitchFamily="1" charset="0"/>
              </a:rPr>
              <a:t> </a:t>
            </a:r>
          </a:p>
          <a:p>
            <a:pPr marL="39688" eaLnBrk="1" hangingPunct="1">
              <a:spcBef>
                <a:spcPts val="413"/>
              </a:spcBef>
            </a:pPr>
            <a:r>
              <a:rPr lang="en-US" dirty="0">
                <a:solidFill>
                  <a:srgbClr val="000000"/>
                </a:solidFill>
                <a:latin typeface="Tahoma" pitchFamily="1" charset="0"/>
                <a:sym typeface="Tahoma" pitchFamily="1" charset="0"/>
              </a:rPr>
              <a:t>The correct answer is D.</a:t>
            </a:r>
          </a:p>
          <a:p>
            <a:pPr marL="39688" eaLnBrk="1" hangingPunct="1">
              <a:spcBef>
                <a:spcPts val="413"/>
              </a:spcBef>
            </a:pPr>
            <a:r>
              <a:rPr lang="en-US" dirty="0">
                <a:solidFill>
                  <a:srgbClr val="000000"/>
                </a:solidFill>
                <a:latin typeface="Tahoma" pitchFamily="1" charset="0"/>
                <a:sym typeface="Tahoma" pitchFamily="1" charset="0"/>
              </a:rPr>
              <a:t>Answer A is incorrect, because this is a chromosomal break.</a:t>
            </a:r>
          </a:p>
          <a:p>
            <a:pPr marL="39688" eaLnBrk="1" hangingPunct="1">
              <a:spcBef>
                <a:spcPts val="413"/>
              </a:spcBef>
            </a:pPr>
            <a:r>
              <a:rPr lang="en-US" dirty="0">
                <a:solidFill>
                  <a:srgbClr val="000000"/>
                </a:solidFill>
                <a:latin typeface="Tahoma" pitchFamily="1" charset="0"/>
                <a:sym typeface="Tahoma" pitchFamily="1" charset="0"/>
              </a:rPr>
              <a:t>Answer B is incorrect, because this is a substitution mutation.</a:t>
            </a:r>
          </a:p>
          <a:p>
            <a:pPr marL="39688" eaLnBrk="1" hangingPunct="1">
              <a:spcBef>
                <a:spcPts val="413"/>
              </a:spcBef>
            </a:pPr>
            <a:r>
              <a:rPr lang="en-US" dirty="0">
                <a:solidFill>
                  <a:srgbClr val="000000"/>
                </a:solidFill>
                <a:latin typeface="Tahoma" pitchFamily="1" charset="0"/>
                <a:sym typeface="Tahoma" pitchFamily="1" charset="0"/>
              </a:rPr>
              <a:t>Answer C is incorrect, because </a:t>
            </a:r>
            <a:r>
              <a:rPr lang="en-US" dirty="0" err="1">
                <a:solidFill>
                  <a:srgbClr val="000000"/>
                </a:solidFill>
                <a:latin typeface="Tahoma" pitchFamily="1" charset="0"/>
                <a:sym typeface="Tahoma" pitchFamily="1" charset="0"/>
              </a:rPr>
              <a:t>frameshifts</a:t>
            </a:r>
            <a:r>
              <a:rPr lang="en-US" dirty="0">
                <a:solidFill>
                  <a:srgbClr val="000000"/>
                </a:solidFill>
                <a:latin typeface="Tahoma" pitchFamily="1" charset="0"/>
                <a:sym typeface="Tahoma" pitchFamily="1" charset="0"/>
              </a:rPr>
              <a:t> usually destroy the function of a protein.</a:t>
            </a:r>
          </a:p>
          <a:p>
            <a:pPr marL="39688" eaLnBrk="1" hangingPunct="1">
              <a:spcBef>
                <a:spcPts val="413"/>
              </a:spcBef>
            </a:pPr>
            <a:r>
              <a:rPr lang="en-US" dirty="0">
                <a:solidFill>
                  <a:srgbClr val="000000"/>
                </a:solidFill>
                <a:latin typeface="Arial" pitchFamily="1" charset="0"/>
                <a:ea typeface="Arial" pitchFamily="1" charset="0"/>
                <a:cs typeface="Arial" pitchFamily="1" charset="0"/>
                <a:sym typeface="Arial" pitchFamily="1" charset="0"/>
              </a:rPr>
              <a:t> </a:t>
            </a:r>
          </a:p>
        </p:txBody>
      </p:sp>
    </p:spTree>
    <p:extLst>
      <p:ext uri="{BB962C8B-B14F-4D97-AF65-F5344CB8AC3E}">
        <p14:creationId xmlns:p14="http://schemas.microsoft.com/office/powerpoint/2010/main" val="2722190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39</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extLst>
      <p:ext uri="{BB962C8B-B14F-4D97-AF65-F5344CB8AC3E}">
        <p14:creationId xmlns:p14="http://schemas.microsoft.com/office/powerpoint/2010/main" val="854360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latin typeface="Calibri" pitchFamily="1" charset="0"/>
                <a:ea typeface="Arial" pitchFamily="1" charset="0"/>
                <a:cs typeface="Arial" pitchFamily="1" charset="0"/>
              </a:rPr>
              <a:pPr/>
              <a:t>2</a:t>
            </a:fld>
            <a:endParaRPr lang="en-US">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extLst>
      <p:ext uri="{BB962C8B-B14F-4D97-AF65-F5344CB8AC3E}">
        <p14:creationId xmlns:p14="http://schemas.microsoft.com/office/powerpoint/2010/main" val="1187939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B34110-3CDE-4F20-8892-3F05FA869E92}" type="slidenum">
              <a:rPr lang="en-US">
                <a:cs typeface="Arial" charset="0"/>
              </a:rPr>
              <a:pPr fontAlgn="base">
                <a:spcBef>
                  <a:spcPct val="0"/>
                </a:spcBef>
                <a:spcAft>
                  <a:spcPct val="0"/>
                </a:spcAft>
                <a:defRPr/>
              </a:pPr>
              <a:t>3</a:t>
            </a:fld>
            <a:endParaRPr lang="en-US">
              <a:cs typeface="Arial" charset="0"/>
            </a:endParaRPr>
          </a:p>
        </p:txBody>
      </p:sp>
    </p:spTree>
    <p:extLst>
      <p:ext uri="{BB962C8B-B14F-4D97-AF65-F5344CB8AC3E}">
        <p14:creationId xmlns:p14="http://schemas.microsoft.com/office/powerpoint/2010/main" val="523114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5876BF-2A79-FE43-80C9-7CC449D2BAA6}" type="slidenum">
              <a:rPr lang="en-US"/>
              <a:pPr/>
              <a:t>5</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en-US" b="1"/>
              <a:t>Figure 15.1 RNA Is a Single-Stranded Chain of Nucleotides</a:t>
            </a:r>
          </a:p>
        </p:txBody>
      </p:sp>
    </p:spTree>
    <p:extLst>
      <p:ext uri="{BB962C8B-B14F-4D97-AF65-F5344CB8AC3E}">
        <p14:creationId xmlns:p14="http://schemas.microsoft.com/office/powerpoint/2010/main" val="3693351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97E86B-FF04-5643-ACDE-451BEAAEDBF6}" type="slidenum">
              <a:rPr lang="en-US"/>
              <a:pPr/>
              <a:t>10</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r>
              <a:rPr lang="en-US" b="1"/>
              <a:t>Figure 15.2 Genetic Information Flows from DNA to RNA to Protein during Transcription and Translation</a:t>
            </a:r>
            <a:endParaRPr lang="en-US"/>
          </a:p>
          <a:p>
            <a:r>
              <a:rPr lang="en-US"/>
              <a:t>The transcription of a protein-coding gene produces an mRNA molecule, which is then transported to the cytoplasm, where translation occurs and the protein is made with the help of ribosomes. Different amino acids in the protein being constructed at the ribosome are represented here by different colors and shapes.</a:t>
            </a:r>
          </a:p>
        </p:txBody>
      </p:sp>
    </p:spTree>
    <p:extLst>
      <p:ext uri="{BB962C8B-B14F-4D97-AF65-F5344CB8AC3E}">
        <p14:creationId xmlns:p14="http://schemas.microsoft.com/office/powerpoint/2010/main" val="3012545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29260E-AC81-744B-8FA7-B50A9E2F17E4}" type="slidenum">
              <a:rPr lang="en-US"/>
              <a:pPr/>
              <a:t>14</a:t>
            </a:fld>
            <a:endParaRPr lang="en-US"/>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r>
              <a:rPr lang="en-US" b="1"/>
              <a:t>Figure 15.3 RNA Polymerase Transcribes DNA-Based Information into RNA-Based Information</a:t>
            </a:r>
          </a:p>
        </p:txBody>
      </p:sp>
    </p:spTree>
    <p:extLst>
      <p:ext uri="{BB962C8B-B14F-4D97-AF65-F5344CB8AC3E}">
        <p14:creationId xmlns:p14="http://schemas.microsoft.com/office/powerpoint/2010/main" val="3523276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1D8D7E-4ECD-FE49-9A3D-3751543B602E}" type="slidenum">
              <a:rPr lang="en-US"/>
              <a:pPr/>
              <a:t>18</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en-US" b="1"/>
              <a:t>Figure 15.5 The 64 Possible Codons Specify Amino Acids or Signals That Start or Stop Translation</a:t>
            </a:r>
          </a:p>
        </p:txBody>
      </p:sp>
    </p:spTree>
    <p:extLst>
      <p:ext uri="{BB962C8B-B14F-4D97-AF65-F5344CB8AC3E}">
        <p14:creationId xmlns:p14="http://schemas.microsoft.com/office/powerpoint/2010/main" val="2080602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9A2000-A9D3-634D-8D9E-B90589C3084E}" type="slidenum">
              <a:rPr lang="en-US"/>
              <a:pPr/>
              <a:t>19</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r>
              <a:rPr lang="en-US" b="1"/>
              <a:t>Figure 15.6 The Genetic Code Is Read in Sets of Three Bases, Each Set Constituting a Codon</a:t>
            </a:r>
          </a:p>
        </p:txBody>
      </p:sp>
    </p:spTree>
    <p:extLst>
      <p:ext uri="{BB962C8B-B14F-4D97-AF65-F5344CB8AC3E}">
        <p14:creationId xmlns:p14="http://schemas.microsoft.com/office/powerpoint/2010/main" val="1888816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C78D82-7F59-EF4B-9950-18082CF4205F}" type="slidenum">
              <a:rPr lang="en-US"/>
              <a:pPr/>
              <a:t>21</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r>
              <a:rPr lang="en-US" b="1"/>
              <a:t>Figure 15.7 Transfer RNA Delivers Amino Acids Specified by mRNA Codons</a:t>
            </a:r>
            <a:endParaRPr lang="en-US"/>
          </a:p>
          <a:p>
            <a:r>
              <a:rPr lang="en-US"/>
              <a:t>A space-filling-model (left) and a diagrammatic version (right) illustrate the general structure of all tRNA molecules. Similar regions in the space-filling model and on the diagram are shown in matching colors. Each tRNA carries a specific amino acid (serine in this example) and has a specific anticodon sequence (UCG in this example) that binds to a complementary three-base sequence (the codon) in the mRNA.</a:t>
            </a:r>
          </a:p>
        </p:txBody>
      </p:sp>
    </p:spTree>
    <p:extLst>
      <p:ext uri="{BB962C8B-B14F-4D97-AF65-F5344CB8AC3E}">
        <p14:creationId xmlns:p14="http://schemas.microsoft.com/office/powerpoint/2010/main" val="2977018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6FFB4A7-0EE2-481C-B39C-9A8FE47C89E7}" type="datetimeFigureOut">
              <a:rPr lang="en-US"/>
              <a:pPr>
                <a:defRPr/>
              </a:pPr>
              <a:t>3/16/2014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EDA585-ED39-4A56-8801-E9A88DFA6AB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AEEA084-6B4F-4C14-A91C-7504E3663FD3}" type="datetimeFigureOut">
              <a:rPr lang="en-US"/>
              <a:pPr>
                <a:defRPr/>
              </a:pPr>
              <a:t>3/16/2014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9B0E6E-1AC1-420B-AF89-83E0A79E017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4BD8ADC-62A2-4BE7-9B5F-A47191081CFA}" type="datetimeFigureOut">
              <a:rPr lang="en-US"/>
              <a:pPr>
                <a:defRPr/>
              </a:pPr>
              <a:t>3/16/2014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F5FFD9-201A-4519-8FF8-F3B2F1D4089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solidFill>
                  <a:srgbClr val="000000"/>
                </a:solidFill>
              </a:rPr>
              <a:t>© 2009 W.W. Norton &amp; Company, Inc. DISCOVER BIOLOGY 4/e</a:t>
            </a:r>
          </a:p>
        </p:txBody>
      </p:sp>
      <p:sp>
        <p:nvSpPr>
          <p:cNvPr id="5" name="Rectangle 3"/>
          <p:cNvSpPr>
            <a:spLocks noGrp="1" noChangeArrowheads="1"/>
          </p:cNvSpPr>
          <p:nvPr>
            <p:ph type="sldNum" sz="quarter" idx="11"/>
          </p:nvPr>
        </p:nvSpPr>
        <p:spPr>
          <a:ln/>
        </p:spPr>
        <p:txBody>
          <a:bodyPr/>
          <a:lstStyle>
            <a:lvl1pPr>
              <a:defRPr/>
            </a:lvl1pPr>
          </a:lstStyle>
          <a:p>
            <a:pPr>
              <a:defRPr/>
            </a:pPr>
            <a:fld id="{C7A21B1C-8289-734D-B095-05F7C2B8AFE6}" type="slidenum">
              <a:rPr lang="en-US">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D09BE98-FF13-462F-B0E3-F478EDB943F6}" type="datetimeFigureOut">
              <a:rPr lang="en-US"/>
              <a:pPr>
                <a:defRPr/>
              </a:pPr>
              <a:t>3/16/2014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9C15CD-0A3D-450F-A3C1-D52C4020E32A}" type="slidenum">
              <a:rPr lang="en-US"/>
              <a:pPr>
                <a:defRPr/>
              </a:pPr>
              <a:t>‹#›</a:t>
            </a:fld>
            <a:endParaRPr lang="en-US" dirty="0"/>
          </a:p>
        </p:txBody>
      </p:sp>
    </p:spTree>
    <p:extLst>
      <p:ext uri="{BB962C8B-B14F-4D97-AF65-F5344CB8AC3E}">
        <p14:creationId xmlns:p14="http://schemas.microsoft.com/office/powerpoint/2010/main" val="4086054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4C9C1F2-DA71-4229-B798-57529CD8FA4D}" type="datetimeFigureOut">
              <a:rPr lang="en-US"/>
              <a:pPr>
                <a:defRPr/>
              </a:pPr>
              <a:t>3/16/2014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E46ACD-E61B-4D22-88F8-BE56D041F0E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0D0C403-78F2-4689-93E4-17A8122DB215}" type="datetimeFigureOut">
              <a:rPr lang="en-US"/>
              <a:pPr>
                <a:defRPr/>
              </a:pPr>
              <a:t>3/16/2014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AA2F5B-A78F-4FEB-8FA5-6D674325FDC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E0DF7F4-7FF6-4156-88AD-36AF8E145F82}" type="datetimeFigureOut">
              <a:rPr lang="en-US"/>
              <a:pPr>
                <a:defRPr/>
              </a:pPr>
              <a:t>3/16/2014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8460B00-8AA9-4AF7-B2C8-C50EB1FA9BD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563476F-A8FE-454D-AB49-01897347D725}" type="datetimeFigureOut">
              <a:rPr lang="en-US"/>
              <a:pPr>
                <a:defRPr/>
              </a:pPr>
              <a:t>3/16/2014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28CA005-D971-4E50-9228-3E975695FC3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38731F9-7C94-4893-83C3-5C3D9668CEB5}" type="datetimeFigureOut">
              <a:rPr lang="en-US"/>
              <a:pPr>
                <a:defRPr/>
              </a:pPr>
              <a:t>3/16/2014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623258A-6372-4686-9989-D1A148C7E56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AD5EC5A-9BF4-4D1F-B902-2A533757F10A}" type="datetimeFigureOut">
              <a:rPr lang="en-US"/>
              <a:pPr>
                <a:defRPr/>
              </a:pPr>
              <a:t>3/16/2014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AA288D0-67F2-4DA0-A742-3F312781501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1ADDB91-6516-42A1-85D4-8EAEB980BBB3}" type="datetimeFigureOut">
              <a:rPr lang="en-US"/>
              <a:pPr>
                <a:defRPr/>
              </a:pPr>
              <a:t>3/16/2014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87D50B-23EC-4CE5-AF52-E0B0F6E893A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C18EF4-907B-4C82-A26D-6D7F741E57D5}" type="datetimeFigureOut">
              <a:rPr lang="en-US"/>
              <a:pPr>
                <a:defRPr/>
              </a:pPr>
              <a:t>3/16/2014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2385B1-2B78-49DC-A92A-AAE8175FEF5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0B5582A-6DB5-4D3F-BD18-3A94B5E2A5D8}" type="datetimeFigureOut">
              <a:rPr lang="en-US"/>
              <a:pPr>
                <a:defRPr/>
              </a:pPr>
              <a:t>3/16/2014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E55E8CC-6A9F-4B75-95FD-9E2A7F3E3E1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tx1"/>
                </a:solidFill>
              </a:defRPr>
            </a:lvl1pPr>
          </a:lstStyle>
          <a:p>
            <a:pPr defTabSz="914400">
              <a:defRPr/>
            </a:pPr>
            <a:r>
              <a:rPr lang="en-US">
                <a:solidFill>
                  <a:srgbClr val="000000"/>
                </a:solidFill>
                <a:latin typeface="Arial" pitchFamily="1" charset="0"/>
                <a:cs typeface="+mn-cs"/>
                <a:sym typeface="Arial" pitchFamily="1" charset="0"/>
              </a:rPr>
              <a:t>© 2009 W.W. Norton &amp; Company, Inc. DISCOVER BIOLOGY 4/e</a:t>
            </a:r>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Black" pitchFamily="1" charset="0"/>
              </a:defRPr>
            </a:lvl1pPr>
          </a:lstStyle>
          <a:p>
            <a:pPr defTabSz="914400">
              <a:defRPr/>
            </a:pPr>
            <a:fld id="{292F5091-E6D5-C442-A8CE-0B2470412F70}" type="slidenum">
              <a:rPr lang="en-US">
                <a:solidFill>
                  <a:srgbClr val="000000"/>
                </a:solidFill>
                <a:cs typeface="+mn-cs"/>
                <a:sym typeface="Arial" pitchFamily="1" charset="0"/>
              </a:rPr>
              <a:pPr defTabSz="914400">
                <a:defRPr/>
              </a:pPr>
              <a:t>‹#›</a:t>
            </a:fld>
            <a:endParaRPr lang="en-US">
              <a:solidFill>
                <a:srgbClr val="000000"/>
              </a:solidFill>
              <a:cs typeface="+mn-cs"/>
              <a:sym typeface="Arial" pitchFamily="1" charset="0"/>
            </a:endParaRPr>
          </a:p>
        </p:txBody>
      </p:sp>
      <p:grpSp>
        <p:nvGrpSpPr>
          <p:cNvPr id="2" name="Group 4"/>
          <p:cNvGrpSpPr>
            <a:grpSpLocks/>
          </p:cNvGrpSpPr>
          <p:nvPr/>
        </p:nvGrpSpPr>
        <p:grpSpPr bwMode="auto">
          <a:xfrm>
            <a:off x="0" y="0"/>
            <a:ext cx="9144000" cy="546100"/>
            <a:chOff x="0" y="0"/>
            <a:chExt cx="5760" cy="344"/>
          </a:xfrm>
        </p:grpSpPr>
        <p:sp>
          <p:nvSpPr>
            <p:cNvPr id="41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defTabSz="914400">
                <a:defRPr/>
              </a:pPr>
              <a:endParaRPr lang="en-US" sz="2400" dirty="0">
                <a:solidFill>
                  <a:srgbClr val="000000"/>
                </a:solidFill>
                <a:latin typeface="Times New Roman" pitchFamily="124" charset="0"/>
                <a:cs typeface="+mn-cs"/>
                <a:sym typeface="Arial" charset="0"/>
              </a:endParaRPr>
            </a:p>
          </p:txBody>
        </p:sp>
        <p:sp>
          <p:nvSpPr>
            <p:cNvPr id="41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grpSp>
      <p:sp>
        <p:nvSpPr>
          <p:cNvPr id="13317"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8"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sym typeface="Arial" charset="0"/>
              </a:defRPr>
            </a:lvl1pPr>
          </a:lstStyle>
          <a:p>
            <a:pPr defTabSz="914400">
              <a:defRPr/>
            </a:pPr>
            <a:endParaRPr lang="en-US">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hf hdr="0" dt="0"/>
  <p:txStyles>
    <p:titleStyle>
      <a:lvl1pPr algn="l" rtl="0" eaLnBrk="0" fontAlgn="base" hangingPunct="0">
        <a:spcBef>
          <a:spcPct val="0"/>
        </a:spcBef>
        <a:spcAft>
          <a:spcPct val="0"/>
        </a:spcAft>
        <a:defRPr sz="4400">
          <a:solidFill>
            <a:schemeClr val="tx1"/>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2pPr>
      <a:lvl3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3pPr>
      <a:lvl4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4pPr>
      <a:lvl5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1" charset="2"/>
        <a:buChar char="n"/>
        <a:defRPr sz="3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lr>
          <a:schemeClr val="accent2"/>
        </a:buClr>
        <a:buSzPct val="80000"/>
        <a:buFont typeface="Wingdings" pitchFamily="1" charset="2"/>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lr>
          <a:schemeClr val="bg2"/>
        </a:buClr>
        <a:buSzPct val="65000"/>
        <a:buFont typeface="Wingdings" pitchFamily="1" charset="2"/>
        <a:buChar char="n"/>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lr>
          <a:schemeClr val="accent2"/>
        </a:buClr>
        <a:buSzPct val="70000"/>
        <a:buFont typeface="Wingdings" pitchFamily="1" charset="2"/>
        <a:buChar char="¨"/>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lr>
          <a:schemeClr val="bg2"/>
        </a:buClr>
        <a:buFont typeface="Wingdings" pitchFamily="1" charset="2"/>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685800" y="3200400"/>
            <a:ext cx="7923212" cy="936171"/>
          </a:xfrm>
          <a:effectLst>
            <a:outerShdw blurRad="25400" dist="12700" dir="2700000" algn="ctr" rotWithShape="0">
              <a:schemeClr val="tx1">
                <a:alpha val="74998"/>
              </a:schemeClr>
            </a:outerShdw>
          </a:effectLst>
        </p:spPr>
        <p:txBody>
          <a:bodyPr>
            <a:normAutofit fontScale="90000"/>
          </a:bodyPr>
          <a:lstStyle/>
          <a:p>
            <a:pPr algn="ctr" eaLnBrk="1" hangingPunct="1">
              <a:defRPr/>
            </a:pPr>
            <a:r>
              <a:rPr lang="en-US" sz="6000" b="1" dirty="0" smtClean="0">
                <a:solidFill>
                  <a:srgbClr val="E03C3C"/>
                </a:solidFill>
                <a:ea typeface="+mj-ea"/>
                <a:cs typeface="+mj-cs"/>
              </a:rPr>
              <a:t>Log into PAL</a:t>
            </a:r>
            <a:endParaRPr lang="en-US" sz="4800" b="1" dirty="0">
              <a:ea typeface="+mj-ea"/>
              <a:cs typeface="+mj-cs"/>
            </a:endParaRPr>
          </a:p>
        </p:txBody>
      </p:sp>
      <p:sp>
        <p:nvSpPr>
          <p:cNvPr id="14339" name="Rectangle 3"/>
          <p:cNvSpPr>
            <a:spLocks noGrp="1" noChangeArrowheads="1"/>
          </p:cNvSpPr>
          <p:nvPr>
            <p:ph type="subTitle" idx="1"/>
          </p:nvPr>
        </p:nvSpPr>
        <p:spPr>
          <a:xfrm>
            <a:off x="228600" y="1676400"/>
            <a:ext cx="8839200" cy="1524000"/>
          </a:xfrm>
        </p:spPr>
        <p:txBody>
          <a:bodyPr rtlCol="0">
            <a:normAutofit/>
          </a:bodyPr>
          <a:lstStyle/>
          <a:p>
            <a:pPr algn="ctr" eaLnBrk="1" fontAlgn="auto" hangingPunct="1">
              <a:lnSpc>
                <a:spcPct val="90000"/>
              </a:lnSpc>
              <a:spcAft>
                <a:spcPts val="0"/>
              </a:spcAft>
              <a:defRPr/>
            </a:pPr>
            <a:r>
              <a:rPr lang="en-US" sz="2800" b="1" dirty="0" smtClean="0"/>
              <a:t>Have you taken the latest quiz?</a:t>
            </a:r>
          </a:p>
          <a:p>
            <a:pPr algn="ctr" eaLnBrk="1" fontAlgn="auto" hangingPunct="1">
              <a:lnSpc>
                <a:spcPct val="90000"/>
              </a:lnSpc>
              <a:spcAft>
                <a:spcPts val="0"/>
              </a:spcAft>
              <a:defRPr/>
            </a:pPr>
            <a:r>
              <a:rPr lang="en-US" sz="2800" b="1" dirty="0" smtClean="0"/>
              <a:t>When is your next paper due?</a:t>
            </a:r>
          </a:p>
          <a:p>
            <a:pPr algn="ctr" eaLnBrk="1" fontAlgn="auto" hangingPunct="1">
              <a:lnSpc>
                <a:spcPct val="90000"/>
              </a:lnSpc>
              <a:spcAft>
                <a:spcPts val="0"/>
              </a:spcAft>
              <a:defRPr/>
            </a:pPr>
            <a:r>
              <a:rPr lang="en-US" sz="2800" b="1" dirty="0" smtClean="0"/>
              <a:t>If you are not sure, you need to</a:t>
            </a:r>
            <a:endParaRPr lang="en-US" sz="2800" dirty="0"/>
          </a:p>
        </p:txBody>
      </p:sp>
    </p:spTree>
    <p:extLst>
      <p:ext uri="{BB962C8B-B14F-4D97-AF65-F5344CB8AC3E}">
        <p14:creationId xmlns:p14="http://schemas.microsoft.com/office/powerpoint/2010/main" val="3855374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figure_15_02"/>
          <p:cNvPicPr>
            <a:picLocks noChangeAspect="1" noChangeArrowheads="1"/>
          </p:cNvPicPr>
          <p:nvPr/>
        </p:nvPicPr>
        <p:blipFill>
          <a:blip r:embed="rId3"/>
          <a:srcRect/>
          <a:stretch>
            <a:fillRect/>
          </a:stretch>
        </p:blipFill>
        <p:spPr bwMode="auto">
          <a:xfrm>
            <a:off x="698500" y="215900"/>
            <a:ext cx="774541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0"/>
            <a:ext cx="8229600" cy="1143000"/>
          </a:xfrm>
        </p:spPr>
        <p:txBody>
          <a:bodyPr/>
          <a:lstStyle/>
          <a:p>
            <a:pPr eaLnBrk="1" hangingPunct="1"/>
            <a:r>
              <a:rPr lang="en-US" sz="4000" dirty="0" smtClean="0"/>
              <a:t>Transcription: Read DNA, make RNA</a:t>
            </a:r>
          </a:p>
        </p:txBody>
      </p:sp>
      <p:sp>
        <p:nvSpPr>
          <p:cNvPr id="26626" name="Content Placeholder 2"/>
          <p:cNvSpPr>
            <a:spLocks noGrp="1"/>
          </p:cNvSpPr>
          <p:nvPr>
            <p:ph idx="1"/>
          </p:nvPr>
        </p:nvSpPr>
        <p:spPr>
          <a:xfrm>
            <a:off x="457200" y="1127760"/>
            <a:ext cx="8229600" cy="4525963"/>
          </a:xfrm>
        </p:spPr>
        <p:txBody>
          <a:bodyPr/>
          <a:lstStyle/>
          <a:p>
            <a:pPr eaLnBrk="1" hangingPunct="1"/>
            <a:r>
              <a:rPr lang="en-US" dirty="0" smtClean="0"/>
              <a:t>RNA polymerase = enzyme that reads DNA to make RNA</a:t>
            </a:r>
          </a:p>
          <a:p>
            <a:pPr eaLnBrk="1" hangingPunct="1"/>
            <a:endParaRPr lang="en-US" dirty="0" smtClean="0"/>
          </a:p>
          <a:p>
            <a:pPr eaLnBrk="1" hangingPunct="1"/>
            <a:r>
              <a:rPr lang="en-US" dirty="0" smtClean="0"/>
              <a:t>Reads tiny part of DNA (one gene)</a:t>
            </a:r>
          </a:p>
          <a:p>
            <a:pPr eaLnBrk="1" hangingPunct="1"/>
            <a:endParaRPr lang="en-US" dirty="0" smtClean="0"/>
          </a:p>
          <a:p>
            <a:pPr eaLnBrk="1" hangingPunct="1"/>
            <a:r>
              <a:rPr lang="en-US" dirty="0" smtClean="0"/>
              <a:t>RNA polymerase binds to promoter of DNA</a:t>
            </a:r>
          </a:p>
          <a:p>
            <a:pPr eaLnBrk="1" hangingPunct="1"/>
            <a:endParaRPr lang="en-US" dirty="0" smtClean="0"/>
          </a:p>
          <a:p>
            <a:pPr eaLnBrk="1" hangingPunct="1"/>
            <a:r>
              <a:rPr lang="en-US" dirty="0" smtClean="0"/>
              <a:t>Unwinds and unzips DNA.  </a:t>
            </a:r>
          </a:p>
          <a:p>
            <a:pPr eaLnBrk="1" hangingPunct="1">
              <a:buNone/>
            </a:pPr>
            <a:r>
              <a:rPr lang="en-US" dirty="0" smtClean="0"/>
              <a:t>					(Smarter than DNA polymerase)</a:t>
            </a:r>
            <a:endParaRPr lang="en-US" b="1"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91440"/>
            <a:ext cx="8229600" cy="1143000"/>
          </a:xfrm>
        </p:spPr>
        <p:txBody>
          <a:bodyPr/>
          <a:lstStyle/>
          <a:p>
            <a:pPr eaLnBrk="1" hangingPunct="1"/>
            <a:r>
              <a:rPr lang="en-US" sz="4000" dirty="0" smtClean="0"/>
              <a:t>Transcription: Read DNA, make RNA</a:t>
            </a:r>
          </a:p>
        </p:txBody>
      </p:sp>
      <p:sp>
        <p:nvSpPr>
          <p:cNvPr id="27650" name="Content Placeholder 2"/>
          <p:cNvSpPr>
            <a:spLocks noGrp="1"/>
          </p:cNvSpPr>
          <p:nvPr>
            <p:ph idx="1"/>
          </p:nvPr>
        </p:nvSpPr>
        <p:spPr>
          <a:xfrm>
            <a:off x="457200" y="1234440"/>
            <a:ext cx="8229600" cy="4525963"/>
          </a:xfrm>
        </p:spPr>
        <p:txBody>
          <a:bodyPr/>
          <a:lstStyle/>
          <a:p>
            <a:pPr eaLnBrk="1" hangingPunct="1"/>
            <a:r>
              <a:rPr lang="en-US" dirty="0" smtClean="0"/>
              <a:t>RNA polymerase binds to promoter DNA on </a:t>
            </a:r>
            <a:r>
              <a:rPr lang="en-US" b="1" dirty="0" smtClean="0"/>
              <a:t>template strand </a:t>
            </a:r>
          </a:p>
          <a:p>
            <a:pPr eaLnBrk="1" hangingPunct="1">
              <a:buNone/>
            </a:pPr>
            <a:r>
              <a:rPr lang="en-US" dirty="0" smtClean="0"/>
              <a:t>				Only one strand has </a:t>
            </a:r>
            <a:r>
              <a:rPr lang="en-US" dirty="0" err="1" smtClean="0"/>
              <a:t>promotor</a:t>
            </a:r>
            <a:endParaRPr lang="en-US" dirty="0" smtClean="0"/>
          </a:p>
          <a:p>
            <a:pPr eaLnBrk="1" hangingPunct="1"/>
            <a:r>
              <a:rPr lang="en-US" dirty="0" smtClean="0"/>
              <a:t>RNA polymerase stops reading DNA when it gets to “</a:t>
            </a:r>
            <a:r>
              <a:rPr lang="en-US" b="1" dirty="0" smtClean="0"/>
              <a:t>terminator</a:t>
            </a:r>
            <a:r>
              <a:rPr lang="en-US" dirty="0" smtClean="0"/>
              <a:t> “</a:t>
            </a:r>
          </a:p>
        </p:txBody>
      </p:sp>
      <p:pic>
        <p:nvPicPr>
          <p:cNvPr id="47106" name="Picture 2" descr="http://media.comicvine.com/uploads/12/127345/2443384-terminator_3.jpg"/>
          <p:cNvPicPr>
            <a:picLocks noChangeAspect="1" noChangeArrowheads="1"/>
          </p:cNvPicPr>
          <p:nvPr/>
        </p:nvPicPr>
        <p:blipFill>
          <a:blip r:embed="rId2"/>
          <a:srcRect l="7264" r="5403" b="15565"/>
          <a:stretch>
            <a:fillRect/>
          </a:stretch>
        </p:blipFill>
        <p:spPr bwMode="auto">
          <a:xfrm>
            <a:off x="5684520" y="3482623"/>
            <a:ext cx="2148840" cy="3116297"/>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91440"/>
            <a:ext cx="8229600" cy="1143000"/>
          </a:xfrm>
        </p:spPr>
        <p:txBody>
          <a:bodyPr/>
          <a:lstStyle/>
          <a:p>
            <a:pPr eaLnBrk="1" hangingPunct="1"/>
            <a:r>
              <a:rPr lang="en-US" sz="3600" dirty="0" smtClean="0"/>
              <a:t>Nerd Words:  Transcription </a:t>
            </a:r>
            <a:r>
              <a:rPr lang="en-US" sz="3600" dirty="0" err="1" smtClean="0"/>
              <a:t>vs</a:t>
            </a:r>
            <a:r>
              <a:rPr lang="en-US" sz="3600" dirty="0" smtClean="0"/>
              <a:t> Translation</a:t>
            </a:r>
          </a:p>
        </p:txBody>
      </p:sp>
      <p:graphicFrame>
        <p:nvGraphicFramePr>
          <p:cNvPr id="5" name="Content Placeholder 4"/>
          <p:cNvGraphicFramePr>
            <a:graphicFrameLocks noGrp="1"/>
          </p:cNvGraphicFramePr>
          <p:nvPr>
            <p:ph idx="1"/>
          </p:nvPr>
        </p:nvGraphicFramePr>
        <p:xfrm>
          <a:off x="457200" y="1874519"/>
          <a:ext cx="7940040" cy="1584960"/>
        </p:xfrm>
        <a:graphic>
          <a:graphicData uri="http://schemas.openxmlformats.org/drawingml/2006/table">
            <a:tbl>
              <a:tblPr/>
              <a:tblGrid>
                <a:gridCol w="1603849"/>
                <a:gridCol w="3168095"/>
                <a:gridCol w="1584048"/>
                <a:gridCol w="1584048"/>
              </a:tblGrid>
              <a:tr h="528320">
                <a:tc>
                  <a:txBody>
                    <a:bodyPr/>
                    <a:lstStyle/>
                    <a:p>
                      <a:pPr marL="0" marR="0">
                        <a:lnSpc>
                          <a:spcPct val="115000"/>
                        </a:lnSpc>
                        <a:spcBef>
                          <a:spcPts val="0"/>
                        </a:spcBef>
                        <a:spcAft>
                          <a:spcPts val="0"/>
                        </a:spcAft>
                      </a:pPr>
                      <a:r>
                        <a:rPr lang="en-US" sz="2000" dirty="0">
                          <a:latin typeface="Calibri"/>
                          <a:ea typeface="Calibri"/>
                          <a:cs typeface="Times New Roman"/>
                        </a:rPr>
                        <a:t>Name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Calibri"/>
                          <a:ea typeface="Calibri"/>
                          <a:cs typeface="Times New Roman"/>
                        </a:rPr>
                        <a:t>Process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Calibri"/>
                          <a:ea typeface="Calibri"/>
                          <a:cs typeface="Times New Roman"/>
                        </a:rPr>
                        <a:t>Start Signal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Calibri"/>
                          <a:ea typeface="Calibri"/>
                          <a:cs typeface="Times New Roman"/>
                        </a:rPr>
                        <a:t>Stop Signal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8320">
                <a:tc>
                  <a:txBody>
                    <a:bodyPr/>
                    <a:lstStyle/>
                    <a:p>
                      <a:pPr marL="0" marR="0">
                        <a:lnSpc>
                          <a:spcPct val="115000"/>
                        </a:lnSpc>
                        <a:spcBef>
                          <a:spcPts val="0"/>
                        </a:spcBef>
                        <a:spcAft>
                          <a:spcPts val="0"/>
                        </a:spcAft>
                      </a:pPr>
                      <a:r>
                        <a:rPr lang="en-US" sz="2000" dirty="0">
                          <a:latin typeface="Calibri"/>
                          <a:ea typeface="Calibri"/>
                          <a:cs typeface="Times New Roman"/>
                        </a:rPr>
                        <a:t>Transcription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latin typeface="Calibri"/>
                          <a:ea typeface="Calibri"/>
                          <a:cs typeface="Times New Roman"/>
                        </a:rPr>
                        <a:t>Read DNA and make RNA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Calibri"/>
                          <a:ea typeface="Calibri"/>
                          <a:cs typeface="Times New Roman"/>
                        </a:rPr>
                        <a:t>Promotor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Calibri"/>
                          <a:ea typeface="Calibri"/>
                          <a:cs typeface="Times New Roman"/>
                        </a:rPr>
                        <a:t>Terminator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8320">
                <a:tc>
                  <a:txBody>
                    <a:bodyPr/>
                    <a:lstStyle/>
                    <a:p>
                      <a:pPr marL="0" marR="0">
                        <a:lnSpc>
                          <a:spcPct val="115000"/>
                        </a:lnSpc>
                        <a:spcBef>
                          <a:spcPts val="0"/>
                        </a:spcBef>
                        <a:spcAft>
                          <a:spcPts val="0"/>
                        </a:spcAft>
                      </a:pPr>
                      <a:r>
                        <a:rPr lang="en-US" sz="2000">
                          <a:latin typeface="Calibri"/>
                          <a:ea typeface="Calibri"/>
                          <a:cs typeface="Times New Roman"/>
                        </a:rPr>
                        <a:t>Translation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latin typeface="Calibri"/>
                          <a:ea typeface="Calibri"/>
                          <a:cs typeface="Times New Roman"/>
                        </a:rPr>
                        <a:t>Read RNA and make Protein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latin typeface="Calibri"/>
                          <a:ea typeface="Calibri"/>
                          <a:cs typeface="Times New Roman"/>
                        </a:rPr>
                        <a:t>Start </a:t>
                      </a:r>
                      <a:r>
                        <a:rPr lang="en-US" sz="2000" dirty="0" err="1">
                          <a:latin typeface="Calibri"/>
                          <a:ea typeface="Calibri"/>
                          <a:cs typeface="Times New Roman"/>
                        </a:rPr>
                        <a:t>Codon</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latin typeface="Calibri"/>
                          <a:ea typeface="Calibri"/>
                          <a:cs typeface="Times New Roman"/>
                        </a:rPr>
                        <a:t>Stop </a:t>
                      </a:r>
                      <a:r>
                        <a:rPr lang="en-US" sz="2000" dirty="0" err="1">
                          <a:latin typeface="Calibri"/>
                          <a:ea typeface="Calibri"/>
                          <a:cs typeface="Times New Roman"/>
                        </a:rPr>
                        <a:t>codon</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577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figure_15_03"/>
          <p:cNvPicPr>
            <a:picLocks noChangeAspect="1" noChangeArrowheads="1"/>
          </p:cNvPicPr>
          <p:nvPr/>
        </p:nvPicPr>
        <p:blipFill>
          <a:blip r:embed="rId3"/>
          <a:srcRect/>
          <a:stretch>
            <a:fillRect/>
          </a:stretch>
        </p:blipFill>
        <p:spPr bwMode="auto">
          <a:xfrm>
            <a:off x="1955800" y="215900"/>
            <a:ext cx="524668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0"/>
            <a:ext cx="8229600" cy="1143000"/>
          </a:xfrm>
        </p:spPr>
        <p:txBody>
          <a:bodyPr/>
          <a:lstStyle/>
          <a:p>
            <a:pPr eaLnBrk="1" hangingPunct="1"/>
            <a:r>
              <a:rPr lang="en-US" sz="4000" dirty="0" smtClean="0"/>
              <a:t>RNA splicing</a:t>
            </a:r>
          </a:p>
        </p:txBody>
      </p:sp>
      <p:sp>
        <p:nvSpPr>
          <p:cNvPr id="29698" name="Content Placeholder 2"/>
          <p:cNvSpPr>
            <a:spLocks noGrp="1"/>
          </p:cNvSpPr>
          <p:nvPr>
            <p:ph idx="1"/>
          </p:nvPr>
        </p:nvSpPr>
        <p:spPr>
          <a:xfrm>
            <a:off x="457200" y="1253970"/>
            <a:ext cx="8229600" cy="4525963"/>
          </a:xfrm>
        </p:spPr>
        <p:txBody>
          <a:bodyPr/>
          <a:lstStyle/>
          <a:p>
            <a:pPr eaLnBrk="1" hangingPunct="1"/>
            <a:r>
              <a:rPr lang="en-US" dirty="0" smtClean="0"/>
              <a:t>mRNA is modified before leaving nucleus</a:t>
            </a:r>
          </a:p>
          <a:p>
            <a:pPr eaLnBrk="1" hangingPunct="1"/>
            <a:endParaRPr lang="en-US" dirty="0" smtClean="0"/>
          </a:p>
          <a:p>
            <a:pPr eaLnBrk="1" hangingPunct="1"/>
            <a:endParaRPr lang="en-US" dirty="0"/>
          </a:p>
          <a:p>
            <a:pPr eaLnBrk="1" hangingPunct="1"/>
            <a:endParaRPr lang="en-US" dirty="0" smtClean="0"/>
          </a:p>
          <a:p>
            <a:pPr eaLnBrk="1" hangingPunct="1"/>
            <a:endParaRPr lang="en-US" dirty="0" smtClean="0"/>
          </a:p>
          <a:p>
            <a:pPr eaLnBrk="1" hangingPunct="1"/>
            <a:endParaRPr lang="en-US" dirty="0"/>
          </a:p>
          <a:p>
            <a:pPr eaLnBrk="1" hangingPunct="1"/>
            <a:endParaRPr lang="en-US" dirty="0" smtClean="0"/>
          </a:p>
          <a:p>
            <a:pPr eaLnBrk="1" hangingPunct="1"/>
            <a:endParaRPr lang="en-US" dirty="0" smtClean="0"/>
          </a:p>
          <a:p>
            <a:pPr eaLnBrk="1" hangingPunct="1"/>
            <a:r>
              <a:rPr lang="en-US" dirty="0" smtClean="0"/>
              <a:t>mRNA (recipe) then leaves the nucleus</a:t>
            </a:r>
          </a:p>
        </p:txBody>
      </p:sp>
      <p:sp>
        <p:nvSpPr>
          <p:cNvPr id="4" name="Content Placeholder 2"/>
          <p:cNvSpPr txBox="1">
            <a:spLocks/>
          </p:cNvSpPr>
          <p:nvPr/>
        </p:nvSpPr>
        <p:spPr bwMode="auto">
          <a:xfrm>
            <a:off x="483833" y="2660511"/>
            <a:ext cx="3767091"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None/>
            </a:pPr>
            <a:r>
              <a:rPr lang="en-US" b="1" dirty="0" smtClean="0"/>
              <a:t>RNA splicing</a:t>
            </a:r>
            <a:r>
              <a:rPr lang="en-US" dirty="0" smtClean="0"/>
              <a:t>: 	</a:t>
            </a:r>
          </a:p>
          <a:p>
            <a:pPr eaLnBrk="1" hangingPunct="1">
              <a:buFont typeface="Wingdings" panose="05000000000000000000" pitchFamily="2" charset="2"/>
              <a:buChar char="Ø"/>
            </a:pPr>
            <a:r>
              <a:rPr lang="en-US" dirty="0" smtClean="0"/>
              <a:t>remove introns</a:t>
            </a:r>
          </a:p>
          <a:p>
            <a:pPr eaLnBrk="1" hangingPunct="1">
              <a:buFont typeface="Wingdings" panose="05000000000000000000" pitchFamily="2" charset="2"/>
              <a:buChar char="Ø"/>
            </a:pPr>
            <a:r>
              <a:rPr lang="en-US" dirty="0" smtClean="0"/>
              <a:t>join exons together</a:t>
            </a:r>
          </a:p>
        </p:txBody>
      </p:sp>
      <p:pic>
        <p:nvPicPr>
          <p:cNvPr id="5" name="Picture 2" descr="figure_15_04"/>
          <p:cNvPicPr>
            <a:picLocks noChangeAspect="1" noChangeArrowheads="1"/>
          </p:cNvPicPr>
          <p:nvPr/>
        </p:nvPicPr>
        <p:blipFill>
          <a:blip r:embed="rId2"/>
          <a:srcRect/>
          <a:stretch>
            <a:fillRect/>
          </a:stretch>
        </p:blipFill>
        <p:spPr bwMode="auto">
          <a:xfrm>
            <a:off x="4277557" y="1862630"/>
            <a:ext cx="4466151" cy="3917303"/>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57200" y="60960"/>
            <a:ext cx="8229600" cy="1143000"/>
          </a:xfrm>
        </p:spPr>
        <p:txBody>
          <a:bodyPr/>
          <a:lstStyle/>
          <a:p>
            <a:pPr eaLnBrk="1" hangingPunct="1"/>
            <a:r>
              <a:rPr lang="en-US" dirty="0" smtClean="0"/>
              <a:t>Info in RNA</a:t>
            </a:r>
          </a:p>
        </p:txBody>
      </p:sp>
      <p:sp>
        <p:nvSpPr>
          <p:cNvPr id="31746" name="Content Placeholder 2"/>
          <p:cNvSpPr>
            <a:spLocks noGrp="1"/>
          </p:cNvSpPr>
          <p:nvPr>
            <p:ph idx="1"/>
          </p:nvPr>
        </p:nvSpPr>
        <p:spPr>
          <a:xfrm>
            <a:off x="457200" y="1203960"/>
            <a:ext cx="8229600" cy="4525963"/>
          </a:xfrm>
        </p:spPr>
        <p:txBody>
          <a:bodyPr/>
          <a:lstStyle/>
          <a:p>
            <a:pPr eaLnBrk="1" hangingPunct="1"/>
            <a:r>
              <a:rPr lang="en-US" dirty="0" smtClean="0"/>
              <a:t>RNA has “words” (</a:t>
            </a:r>
            <a:r>
              <a:rPr lang="en-US" dirty="0" err="1" smtClean="0"/>
              <a:t>codons</a:t>
            </a:r>
            <a:r>
              <a:rPr lang="en-US" dirty="0" smtClean="0"/>
              <a:t>)</a:t>
            </a:r>
          </a:p>
          <a:p>
            <a:pPr marL="0" indent="0" eaLnBrk="1" hangingPunct="1">
              <a:buNone/>
            </a:pPr>
            <a:r>
              <a:rPr lang="en-US" dirty="0" smtClean="0"/>
              <a:t>			written in “letters” (nucleotides)</a:t>
            </a:r>
          </a:p>
          <a:p>
            <a:pPr marL="0" indent="0" eaLnBrk="1" hangingPunct="1">
              <a:buNone/>
            </a:pPr>
            <a:r>
              <a:rPr lang="en-US" dirty="0" smtClean="0"/>
              <a:t>			three nucleotides</a:t>
            </a:r>
          </a:p>
          <a:p>
            <a:pPr marL="0" indent="0" eaLnBrk="1" hangingPunct="1">
              <a:buNone/>
            </a:pPr>
            <a:r>
              <a:rPr lang="en-US" dirty="0" smtClean="0"/>
              <a:t>			which amino acid to use</a:t>
            </a:r>
          </a:p>
          <a:p>
            <a:pPr eaLnBrk="1" hangingPunct="1">
              <a:lnSpc>
                <a:spcPct val="90000"/>
              </a:lnSpc>
            </a:pPr>
            <a:endParaRPr lang="en-US" sz="2000" dirty="0" smtClean="0"/>
          </a:p>
          <a:p>
            <a:pPr eaLnBrk="1" hangingPunct="1">
              <a:lnSpc>
                <a:spcPct val="90000"/>
              </a:lnSpc>
            </a:pPr>
            <a:r>
              <a:rPr lang="en-US" dirty="0" smtClean="0"/>
              <a:t>There are 64 </a:t>
            </a:r>
            <a:r>
              <a:rPr lang="en-US" dirty="0" err="1" smtClean="0"/>
              <a:t>codons</a:t>
            </a:r>
            <a:r>
              <a:rPr lang="en-US" dirty="0" smtClean="0"/>
              <a:t> that make up the information in the genetic code</a:t>
            </a:r>
          </a:p>
          <a:p>
            <a:pPr eaLnBrk="1" hangingPunct="1">
              <a:lnSpc>
                <a:spcPct val="90000"/>
              </a:lnSpc>
            </a:pPr>
            <a:endParaRPr lang="en-US" sz="2000" dirty="0" smtClean="0"/>
          </a:p>
          <a:p>
            <a:pPr eaLnBrk="1" hangingPunct="1">
              <a:lnSpc>
                <a:spcPct val="90000"/>
              </a:lnSpc>
            </a:pPr>
            <a:r>
              <a:rPr lang="en-US" dirty="0" smtClean="0"/>
              <a:t>Start @ start </a:t>
            </a:r>
            <a:r>
              <a:rPr lang="en-US" dirty="0" err="1" smtClean="0"/>
              <a:t>codon</a:t>
            </a:r>
            <a:r>
              <a:rPr lang="en-US" dirty="0" smtClean="0"/>
              <a:t>.  End @ stop </a:t>
            </a:r>
            <a:r>
              <a:rPr lang="en-US" dirty="0" err="1" smtClean="0"/>
              <a:t>codon</a:t>
            </a:r>
            <a:endParaRPr lang="en-US" dirty="0" smtClean="0"/>
          </a:p>
          <a:p>
            <a:pPr eaLnBrk="1" hangingPunct="1">
              <a:lnSpc>
                <a:spcPct val="90000"/>
              </a:lnSpc>
              <a:buNone/>
            </a:pPr>
            <a:r>
              <a:rPr lang="en-US" dirty="0" smtClean="0"/>
              <a:t>				1 start </a:t>
            </a:r>
            <a:r>
              <a:rPr lang="en-US" dirty="0" err="1" smtClean="0"/>
              <a:t>codon</a:t>
            </a:r>
            <a:r>
              <a:rPr lang="en-US" dirty="0" smtClean="0"/>
              <a:t>, 3 stop </a:t>
            </a:r>
            <a:r>
              <a:rPr lang="en-US" dirty="0" err="1" smtClean="0"/>
              <a:t>codons</a:t>
            </a:r>
            <a:endParaRPr lang="en-US"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95249"/>
            <a:ext cx="8229600" cy="942975"/>
          </a:xfrm>
        </p:spPr>
        <p:txBody>
          <a:bodyPr/>
          <a:lstStyle/>
          <a:p>
            <a:pPr eaLnBrk="1" hangingPunct="1"/>
            <a:r>
              <a:rPr lang="en-US" dirty="0" err="1" smtClean="0"/>
              <a:t>Codon</a:t>
            </a:r>
            <a:r>
              <a:rPr lang="en-US" dirty="0" smtClean="0"/>
              <a:t> System</a:t>
            </a:r>
          </a:p>
        </p:txBody>
      </p:sp>
      <p:sp>
        <p:nvSpPr>
          <p:cNvPr id="32770" name="Content Placeholder 2"/>
          <p:cNvSpPr>
            <a:spLocks noGrp="1"/>
          </p:cNvSpPr>
          <p:nvPr>
            <p:ph idx="1"/>
          </p:nvPr>
        </p:nvSpPr>
        <p:spPr>
          <a:xfrm>
            <a:off x="457200" y="1057274"/>
            <a:ext cx="8229600" cy="4525963"/>
          </a:xfrm>
        </p:spPr>
        <p:txBody>
          <a:bodyPr/>
          <a:lstStyle/>
          <a:p>
            <a:pPr eaLnBrk="1" hangingPunct="1"/>
            <a:r>
              <a:rPr lang="en-US" dirty="0" smtClean="0"/>
              <a:t>Advantages of “genetic code”:</a:t>
            </a:r>
          </a:p>
          <a:p>
            <a:pPr lvl="1" eaLnBrk="1" hangingPunct="1"/>
            <a:r>
              <a:rPr lang="en-US" dirty="0" smtClean="0"/>
              <a:t>It is </a:t>
            </a:r>
            <a:r>
              <a:rPr lang="en-US" i="1" dirty="0" smtClean="0"/>
              <a:t>unambiguous</a:t>
            </a:r>
          </a:p>
          <a:p>
            <a:pPr lvl="1" eaLnBrk="1" hangingPunct="1"/>
            <a:r>
              <a:rPr lang="en-US" dirty="0" smtClean="0"/>
              <a:t>It is </a:t>
            </a:r>
            <a:r>
              <a:rPr lang="en-US" i="1" dirty="0" smtClean="0"/>
              <a:t>redundant</a:t>
            </a:r>
          </a:p>
          <a:p>
            <a:pPr lvl="1" eaLnBrk="1" hangingPunct="1"/>
            <a:r>
              <a:rPr lang="en-US" dirty="0" smtClean="0"/>
              <a:t>It is </a:t>
            </a:r>
            <a:r>
              <a:rPr lang="en-US" i="1" dirty="0" smtClean="0"/>
              <a:t>universal </a:t>
            </a:r>
            <a:r>
              <a:rPr lang="en-US" sz="1800" i="1" dirty="0" smtClean="0">
                <a:solidFill>
                  <a:srgbClr val="FF0000"/>
                </a:solidFill>
              </a:rPr>
              <a:t>(mostly*)</a:t>
            </a:r>
          </a:p>
          <a:p>
            <a:pPr lvl="1" eaLnBrk="1" hangingPunct="1"/>
            <a:endParaRPr lang="en-US" i="1" dirty="0"/>
          </a:p>
          <a:p>
            <a:pPr marL="457200" lvl="1" indent="0" eaLnBrk="1" hangingPunct="1">
              <a:buNone/>
            </a:pPr>
            <a:r>
              <a:rPr lang="en-US" i="1" dirty="0" smtClean="0">
                <a:solidFill>
                  <a:srgbClr val="FF0000"/>
                </a:solidFill>
              </a:rPr>
              <a:t>Know those three</a:t>
            </a:r>
          </a:p>
          <a:p>
            <a:pPr marL="457200" lvl="1" indent="0" eaLnBrk="1" hangingPunct="1">
              <a:buNone/>
            </a:pPr>
            <a:r>
              <a:rPr lang="en-US" i="1" dirty="0" smtClean="0">
                <a:solidFill>
                  <a:srgbClr val="FF0000"/>
                </a:solidFill>
              </a:rPr>
              <a:t>and what they mean!!!</a:t>
            </a:r>
          </a:p>
          <a:p>
            <a:pPr marL="457200" lvl="1" indent="0" eaLnBrk="1" hangingPunct="1">
              <a:buNone/>
            </a:pPr>
            <a:endParaRPr lang="en-US" i="1" dirty="0"/>
          </a:p>
          <a:p>
            <a:pPr marL="57150" indent="0" eaLnBrk="1" hangingPunct="1">
              <a:buNone/>
            </a:pPr>
            <a:r>
              <a:rPr lang="en-US" sz="1800" i="1" dirty="0" smtClean="0"/>
              <a:t>* - there are some variations</a:t>
            </a:r>
          </a:p>
          <a:p>
            <a:pPr marL="457200" lvl="1" indent="0" eaLnBrk="1" hangingPunct="1">
              <a:buNone/>
            </a:pPr>
            <a:r>
              <a:rPr lang="en-US" i="1" dirty="0"/>
              <a:t>http://www.ncbi.nlm.nih.gov/Taxonomy/taxonomyhome.html/index.cgi?chapter=cgencodes</a:t>
            </a:r>
            <a:endParaRPr lang="en-US" i="1" dirty="0" smtClean="0"/>
          </a:p>
          <a:p>
            <a:pPr lvl="1" eaLnBrk="1" hangingPunct="1"/>
            <a:endParaRPr lang="en-US" dirty="0" smtClean="0"/>
          </a:p>
        </p:txBody>
      </p:sp>
      <p:pic>
        <p:nvPicPr>
          <p:cNvPr id="39938" name="Picture 2" descr="http://images.tribe.net/tribe/upload/photo/3b9/f54/3b9f542b-7f88-4658-aeba-06bc2b35a688"/>
          <p:cNvPicPr>
            <a:picLocks noChangeAspect="1" noChangeArrowheads="1"/>
          </p:cNvPicPr>
          <p:nvPr/>
        </p:nvPicPr>
        <p:blipFill>
          <a:blip r:embed="rId2"/>
          <a:srcRect/>
          <a:stretch>
            <a:fillRect/>
          </a:stretch>
        </p:blipFill>
        <p:spPr bwMode="auto">
          <a:xfrm>
            <a:off x="4830445" y="1571090"/>
            <a:ext cx="2835275" cy="4031197"/>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figure_15_05"/>
          <p:cNvPicPr>
            <a:picLocks noChangeAspect="1" noChangeArrowheads="1"/>
          </p:cNvPicPr>
          <p:nvPr/>
        </p:nvPicPr>
        <p:blipFill>
          <a:blip r:embed="rId3"/>
          <a:srcRect/>
          <a:stretch>
            <a:fillRect/>
          </a:stretch>
        </p:blipFill>
        <p:spPr bwMode="auto">
          <a:xfrm>
            <a:off x="800100" y="215900"/>
            <a:ext cx="7543800" cy="6435725"/>
          </a:xfrm>
          <a:prstGeom prst="rect">
            <a:avLst/>
          </a:prstGeom>
          <a:noFill/>
          <a:ln w="9525">
            <a:noFill/>
            <a:miter lim="800000"/>
            <a:headEnd/>
            <a:tailEnd/>
          </a:ln>
          <a:effectLst/>
        </p:spPr>
      </p:pic>
      <p:sp>
        <p:nvSpPr>
          <p:cNvPr id="2" name="Rectangle 1"/>
          <p:cNvSpPr/>
          <p:nvPr/>
        </p:nvSpPr>
        <p:spPr>
          <a:xfrm>
            <a:off x="3488782" y="250309"/>
            <a:ext cx="1467068" cy="369332"/>
          </a:xfrm>
          <a:prstGeom prst="rect">
            <a:avLst/>
          </a:prstGeom>
        </p:spPr>
        <p:txBody>
          <a:bodyPr wrap="none">
            <a:spAutoFit/>
          </a:bodyPr>
          <a:lstStyle/>
          <a:p>
            <a:pPr lvl="1" eaLnBrk="1" hangingPunct="1"/>
            <a:r>
              <a:rPr lang="en-US" i="1" dirty="0" smtClean="0">
                <a:solidFill>
                  <a:srgbClr val="FF0000"/>
                </a:solidFill>
              </a:rPr>
              <a:t>(for us*)</a:t>
            </a:r>
            <a:endParaRPr lang="en-US" i="1" dirty="0">
              <a:solidFill>
                <a:srgbClr val="FF0000"/>
              </a:solidFill>
            </a:endParaRPr>
          </a:p>
        </p:txBody>
      </p:sp>
      <p:sp>
        <p:nvSpPr>
          <p:cNvPr id="3" name="Rectangle 2"/>
          <p:cNvSpPr/>
          <p:nvPr/>
        </p:nvSpPr>
        <p:spPr>
          <a:xfrm>
            <a:off x="-304800" y="899636"/>
            <a:ext cx="3159839" cy="646331"/>
          </a:xfrm>
          <a:prstGeom prst="rect">
            <a:avLst/>
          </a:prstGeom>
        </p:spPr>
        <p:txBody>
          <a:bodyPr wrap="none">
            <a:spAutoFit/>
          </a:bodyPr>
          <a:lstStyle/>
          <a:p>
            <a:pPr lvl="1" eaLnBrk="1" hangingPunct="1"/>
            <a:r>
              <a:rPr lang="en-US" i="1" dirty="0" smtClean="0">
                <a:solidFill>
                  <a:srgbClr val="FF0000"/>
                </a:solidFill>
              </a:rPr>
              <a:t>This chart is on your test</a:t>
            </a:r>
          </a:p>
          <a:p>
            <a:pPr lvl="1" algn="ctr" eaLnBrk="1" hangingPunct="1"/>
            <a:r>
              <a:rPr lang="en-US" i="1" dirty="0" smtClean="0">
                <a:solidFill>
                  <a:srgbClr val="FF0000"/>
                </a:solidFill>
              </a:rPr>
              <a:t>Be able to read it</a:t>
            </a:r>
            <a:endParaRPr lang="en-US" i="1"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figure_15_06"/>
          <p:cNvPicPr>
            <a:picLocks noChangeAspect="1" noChangeArrowheads="1"/>
          </p:cNvPicPr>
          <p:nvPr/>
        </p:nvPicPr>
        <p:blipFill>
          <a:blip r:embed="rId3"/>
          <a:srcRect/>
          <a:stretch>
            <a:fillRect/>
          </a:stretch>
        </p:blipFill>
        <p:spPr bwMode="auto">
          <a:xfrm>
            <a:off x="2095500" y="215900"/>
            <a:ext cx="496093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a:solidFill>
                  <a:srgbClr val="E03C3C"/>
                </a:solidFill>
                <a:ea typeface="+mj-ea"/>
                <a:cs typeface="+mj-cs"/>
              </a:rPr>
              <a:t>Discover Biology</a:t>
            </a:r>
            <a:br>
              <a:rPr lang="en-US" sz="6000" b="1">
                <a:solidFill>
                  <a:srgbClr val="E03C3C"/>
                </a:solidFill>
                <a:ea typeface="+mj-ea"/>
                <a:cs typeface="+mj-cs"/>
              </a:rPr>
            </a:br>
            <a:r>
              <a:rPr lang="en-US" sz="2800" b="1">
                <a:solidFill>
                  <a:srgbClr val="E03C3C"/>
                </a:solidFill>
                <a:ea typeface="+mj-ea"/>
                <a:cs typeface="+mj-cs"/>
              </a:rPr>
              <a:t>FIFTH EDITION</a:t>
            </a:r>
            <a:endParaRPr lang="en-US" sz="4800" b="1">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buFont typeface="Arial"/>
              <a:buNone/>
              <a:defRPr/>
            </a:pPr>
            <a:r>
              <a:rPr lang="en-US" sz="2800" b="1" dirty="0">
                <a:ea typeface="+mn-ea"/>
                <a:cs typeface="+mn-cs"/>
              </a:rPr>
              <a:t>CHAPTER</a:t>
            </a:r>
            <a:r>
              <a:rPr lang="en-US" sz="2800" b="1" dirty="0" smtClean="0">
                <a:ea typeface="+mn-ea"/>
                <a:cs typeface="+mn-cs"/>
              </a:rPr>
              <a:t> </a:t>
            </a:r>
            <a:r>
              <a:rPr lang="en-US" sz="2800" b="1" dirty="0" smtClean="0"/>
              <a:t>15</a:t>
            </a:r>
            <a:endParaRPr lang="en-US" sz="2800" dirty="0" smtClean="0">
              <a:ea typeface="+mn-ea"/>
              <a:cs typeface="+mn-cs"/>
            </a:endParaRPr>
          </a:p>
          <a:p>
            <a:pPr eaLnBrk="1" fontAlgn="auto" hangingPunct="1">
              <a:lnSpc>
                <a:spcPct val="90000"/>
              </a:lnSpc>
              <a:spcAft>
                <a:spcPts val="0"/>
              </a:spcAft>
              <a:buFont typeface="Arial"/>
              <a:buNone/>
              <a:defRPr/>
            </a:pPr>
            <a:r>
              <a:rPr lang="en-US" sz="2800" dirty="0" smtClean="0">
                <a:ea typeface="+mn-ea"/>
                <a:cs typeface="+mn-cs"/>
              </a:rPr>
              <a:t>From Gene to Protein</a:t>
            </a:r>
            <a:endParaRPr lang="en-US" sz="2800" dirty="0">
              <a:ea typeface="+mn-ea"/>
              <a:cs typeface="+mn-cs"/>
            </a:endParaRPr>
          </a:p>
        </p:txBody>
      </p:sp>
      <p:sp>
        <p:nvSpPr>
          <p:cNvPr id="14340" name="Text Box 4"/>
          <p:cNvSpPr txBox="1">
            <a:spLocks noChangeArrowheads="1"/>
          </p:cNvSpPr>
          <p:nvPr/>
        </p:nvSpPr>
        <p:spPr bwMode="auto">
          <a:xfrm>
            <a:off x="4876800" y="6430963"/>
            <a:ext cx="4038600" cy="290512"/>
          </a:xfrm>
          <a:prstGeom prst="rect">
            <a:avLst/>
          </a:prstGeom>
          <a:noFill/>
          <a:ln w="9525">
            <a:noFill/>
            <a:miter lim="800000"/>
            <a:headEnd/>
            <a:tailEnd/>
          </a:ln>
        </p:spPr>
        <p:txBody>
          <a:bodyPr>
            <a:prstTxWarp prst="textNoShape">
              <a:avLst/>
            </a:prstTxWarp>
            <a:spAutoFit/>
          </a:bodyPr>
          <a:lstStyle/>
          <a:p>
            <a:pPr algn="r">
              <a:spcBef>
                <a:spcPct val="50000"/>
              </a:spcBef>
            </a:pPr>
            <a:r>
              <a:rPr lang="en-US" sz="1300">
                <a:ea typeface="ヒラギノ角ゴ ProN W3" pitchFamily="1" charset="-128"/>
                <a:cs typeface="ヒラギノ角ゴ ProN W3" pitchFamily="1" charset="-128"/>
              </a:rPr>
              <a:t>© </a:t>
            </a:r>
            <a:r>
              <a:rPr lang="en-US" sz="1300"/>
              <a:t>2012 W. W. Norton &amp; Company, Inc.</a:t>
            </a:r>
          </a:p>
        </p:txBody>
      </p:sp>
      <p:sp>
        <p:nvSpPr>
          <p:cNvPr id="14341" name="Text Box 5"/>
          <p:cNvSpPr txBox="1">
            <a:spLocks noChangeArrowheads="1"/>
          </p:cNvSpPr>
          <p:nvPr/>
        </p:nvSpPr>
        <p:spPr bwMode="auto">
          <a:xfrm>
            <a:off x="420688" y="1447800"/>
            <a:ext cx="8305800" cy="366713"/>
          </a:xfrm>
          <a:prstGeom prst="rect">
            <a:avLst/>
          </a:prstGeom>
          <a:noFill/>
          <a:ln w="9525">
            <a:noFill/>
            <a:miter lim="800000"/>
            <a:headEnd/>
            <a:tailEnd/>
          </a:ln>
        </p:spPr>
        <p:txBody>
          <a:bodyPr>
            <a:prstTxWarp prst="textNoShape">
              <a:avLst/>
            </a:prstTxWarp>
            <a:spAutoFit/>
          </a:bodyPr>
          <a:lstStyle/>
          <a:p>
            <a:pPr algn="ctr">
              <a:spcBef>
                <a:spcPct val="50000"/>
              </a:spcBef>
            </a:pPr>
            <a:r>
              <a:rPr lang="en-US">
                <a:solidFill>
                  <a:schemeClr val="tx2"/>
                </a:solidFill>
              </a:rPr>
              <a:t>Anu Singh-Cundy • Michael L. Cain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sz="4000" dirty="0" smtClean="0"/>
              <a:t>Translation: mRNA to Protein</a:t>
            </a:r>
          </a:p>
        </p:txBody>
      </p:sp>
      <p:sp>
        <p:nvSpPr>
          <p:cNvPr id="35842" name="Content Placeholder 2"/>
          <p:cNvSpPr>
            <a:spLocks noGrp="1"/>
          </p:cNvSpPr>
          <p:nvPr>
            <p:ph idx="1"/>
          </p:nvPr>
        </p:nvSpPr>
        <p:spPr/>
        <p:txBody>
          <a:bodyPr/>
          <a:lstStyle/>
          <a:p>
            <a:pPr eaLnBrk="1" hangingPunct="1"/>
            <a:r>
              <a:rPr lang="en-US" dirty="0" smtClean="0"/>
              <a:t>Use </a:t>
            </a:r>
            <a:r>
              <a:rPr lang="en-US" dirty="0" err="1" smtClean="0"/>
              <a:t>codon</a:t>
            </a:r>
            <a:r>
              <a:rPr lang="en-US" dirty="0" smtClean="0"/>
              <a:t> information to choose correct amino acids for protein</a:t>
            </a:r>
          </a:p>
          <a:p>
            <a:pPr eaLnBrk="1" hangingPunct="1"/>
            <a:endParaRPr lang="en-US" dirty="0" smtClean="0"/>
          </a:p>
          <a:p>
            <a:pPr eaLnBrk="1" hangingPunct="1"/>
            <a:r>
              <a:rPr lang="en-US" dirty="0" err="1" smtClean="0"/>
              <a:t>Ribosomes</a:t>
            </a:r>
            <a:r>
              <a:rPr lang="en-US" dirty="0" smtClean="0"/>
              <a:t>: do translation				(chef)</a:t>
            </a:r>
          </a:p>
          <a:p>
            <a:pPr eaLnBrk="1" hangingPunct="1">
              <a:buNone/>
            </a:pPr>
            <a:r>
              <a:rPr lang="en-US" dirty="0" smtClean="0"/>
              <a:t>						part </a:t>
            </a:r>
            <a:r>
              <a:rPr lang="en-US" dirty="0" err="1" smtClean="0"/>
              <a:t>rRNA</a:t>
            </a:r>
            <a:r>
              <a:rPr lang="en-US" dirty="0" smtClean="0"/>
              <a:t>, part Protein</a:t>
            </a:r>
          </a:p>
          <a:p>
            <a:pPr eaLnBrk="1" hangingPunct="1">
              <a:buNone/>
            </a:pPr>
            <a:endParaRPr lang="en-US" dirty="0" smtClean="0"/>
          </a:p>
          <a:p>
            <a:pPr eaLnBrk="1" hangingPunct="1"/>
            <a:r>
              <a:rPr lang="en-US" dirty="0" smtClean="0"/>
              <a:t>20 kinds of </a:t>
            </a:r>
            <a:r>
              <a:rPr lang="en-US" dirty="0" err="1" smtClean="0"/>
              <a:t>tRNA</a:t>
            </a:r>
            <a:r>
              <a:rPr lang="en-US" dirty="0" smtClean="0"/>
              <a:t> (one for each amino acid)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figure_15_07"/>
          <p:cNvPicPr>
            <a:picLocks noChangeAspect="1" noChangeArrowheads="1"/>
          </p:cNvPicPr>
          <p:nvPr/>
        </p:nvPicPr>
        <p:blipFill>
          <a:blip r:embed="rId3"/>
          <a:srcRect/>
          <a:stretch>
            <a:fillRect/>
          </a:stretch>
        </p:blipFill>
        <p:spPr bwMode="auto">
          <a:xfrm>
            <a:off x="1629410" y="3268755"/>
            <a:ext cx="5346065" cy="3589245"/>
          </a:xfrm>
          <a:prstGeom prst="rect">
            <a:avLst/>
          </a:prstGeom>
          <a:noFill/>
          <a:ln w="9525">
            <a:noFill/>
            <a:miter lim="800000"/>
            <a:headEnd/>
            <a:tailEnd/>
          </a:ln>
          <a:effectLst/>
        </p:spPr>
      </p:pic>
      <p:pic>
        <p:nvPicPr>
          <p:cNvPr id="2050" name="Picture 2" descr="http://www.bio.miami.edu/dana/pix/tRN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0221" y="233818"/>
            <a:ext cx="5044441" cy="2882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4078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sz="4000" dirty="0" smtClean="0"/>
              <a:t>Translation: mRNA to protein</a:t>
            </a:r>
          </a:p>
        </p:txBody>
      </p:sp>
      <p:sp>
        <p:nvSpPr>
          <p:cNvPr id="37890" name="Content Placeholder 2"/>
          <p:cNvSpPr>
            <a:spLocks noGrp="1"/>
          </p:cNvSpPr>
          <p:nvPr>
            <p:ph idx="1"/>
          </p:nvPr>
        </p:nvSpPr>
        <p:spPr/>
        <p:txBody>
          <a:bodyPr/>
          <a:lstStyle/>
          <a:p>
            <a:pPr eaLnBrk="1" hangingPunct="1">
              <a:lnSpc>
                <a:spcPct val="90000"/>
              </a:lnSpc>
            </a:pPr>
            <a:r>
              <a:rPr lang="en-US" sz="2700" b="1" dirty="0" err="1" smtClean="0"/>
              <a:t>Anticodon</a:t>
            </a:r>
            <a:r>
              <a:rPr lang="en-US" sz="2700" b="1" dirty="0" smtClean="0"/>
              <a:t>: </a:t>
            </a:r>
            <a:r>
              <a:rPr lang="en-US" sz="2700" dirty="0" smtClean="0"/>
              <a:t>three RNA nucleotides at tip of </a:t>
            </a:r>
            <a:r>
              <a:rPr lang="en-US" sz="2700" dirty="0" err="1" smtClean="0"/>
              <a:t>tRNA</a:t>
            </a:r>
            <a:endParaRPr lang="en-US" sz="2700" dirty="0" smtClean="0"/>
          </a:p>
          <a:p>
            <a:pPr eaLnBrk="1" hangingPunct="1">
              <a:lnSpc>
                <a:spcPct val="90000"/>
              </a:lnSpc>
              <a:buNone/>
            </a:pPr>
            <a:r>
              <a:rPr lang="en-US" sz="2700" dirty="0" smtClean="0"/>
              <a:t>						matches </a:t>
            </a:r>
            <a:r>
              <a:rPr lang="en-US" sz="2700" dirty="0" err="1" smtClean="0"/>
              <a:t>codon</a:t>
            </a:r>
            <a:r>
              <a:rPr lang="en-US" sz="2700" dirty="0" smtClean="0"/>
              <a:t> of mRNA</a:t>
            </a:r>
          </a:p>
          <a:p>
            <a:pPr eaLnBrk="1" hangingPunct="1">
              <a:lnSpc>
                <a:spcPct val="90000"/>
              </a:lnSpc>
              <a:buNone/>
            </a:pPr>
            <a:endParaRPr lang="en-US" sz="2700" dirty="0" smtClean="0"/>
          </a:p>
          <a:p>
            <a:pPr eaLnBrk="1" hangingPunct="1">
              <a:lnSpc>
                <a:spcPct val="90000"/>
              </a:lnSpc>
            </a:pPr>
            <a:r>
              <a:rPr lang="en-US" sz="2700" dirty="0" smtClean="0"/>
              <a:t>tells ribosome which </a:t>
            </a:r>
            <a:r>
              <a:rPr lang="en-US" sz="2700" dirty="0" err="1" smtClean="0"/>
              <a:t>tRNA</a:t>
            </a:r>
            <a:r>
              <a:rPr lang="en-US" sz="2700" dirty="0" smtClean="0"/>
              <a:t> to take amino acid from</a:t>
            </a:r>
          </a:p>
          <a:p>
            <a:pPr eaLnBrk="1" hangingPunct="1">
              <a:lnSpc>
                <a:spcPct val="90000"/>
              </a:lnSpc>
            </a:pPr>
            <a:endParaRPr lang="en-US" sz="2700" dirty="0" smtClean="0"/>
          </a:p>
          <a:p>
            <a:pPr eaLnBrk="1" hangingPunct="1">
              <a:lnSpc>
                <a:spcPct val="90000"/>
              </a:lnSpc>
            </a:pPr>
            <a:r>
              <a:rPr lang="en-US" sz="2700" dirty="0" smtClean="0"/>
              <a:t>Ribosome adds amino acid to growing protein chain</a:t>
            </a:r>
          </a:p>
          <a:p>
            <a:pPr eaLnBrk="1" hangingPunct="1">
              <a:lnSpc>
                <a:spcPct val="90000"/>
              </a:lnSpc>
            </a:pPr>
            <a:endParaRPr lang="en-US" sz="2700" dirty="0" smtClean="0"/>
          </a:p>
          <a:p>
            <a:pPr eaLnBrk="1" hangingPunct="1">
              <a:lnSpc>
                <a:spcPct val="90000"/>
              </a:lnSpc>
            </a:pPr>
            <a:r>
              <a:rPr lang="en-US" sz="2700" dirty="0" smtClean="0"/>
              <a:t>Stop </a:t>
            </a:r>
            <a:r>
              <a:rPr lang="en-US" sz="2700" dirty="0" err="1" smtClean="0"/>
              <a:t>codon</a:t>
            </a:r>
            <a:r>
              <a:rPr lang="en-US" sz="2700" dirty="0" smtClean="0"/>
              <a:t>:  mRNA and protein chain leave ribosome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figure_15_08"/>
          <p:cNvPicPr>
            <a:picLocks noChangeAspect="1" noChangeArrowheads="1"/>
          </p:cNvPicPr>
          <p:nvPr/>
        </p:nvPicPr>
        <p:blipFill>
          <a:blip r:embed="rId3"/>
          <a:srcRect/>
          <a:stretch>
            <a:fillRect/>
          </a:stretch>
        </p:blipFill>
        <p:spPr bwMode="auto">
          <a:xfrm>
            <a:off x="2387600" y="215900"/>
            <a:ext cx="436403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a:bodyPr>
          <a:lstStyle/>
          <a:p>
            <a:pPr eaLnBrk="1" fontAlgn="auto" hangingPunct="1">
              <a:spcAft>
                <a:spcPts val="0"/>
              </a:spcAft>
              <a:defRPr/>
            </a:pPr>
            <a:r>
              <a:rPr lang="en-US" dirty="0" smtClean="0"/>
              <a:t>Mutations and Protein Synthesis</a:t>
            </a:r>
            <a:endParaRPr lang="en-US" dirty="0"/>
          </a:p>
        </p:txBody>
      </p:sp>
      <p:sp>
        <p:nvSpPr>
          <p:cNvPr id="39938" name="Content Placeholder 2"/>
          <p:cNvSpPr>
            <a:spLocks noGrp="1"/>
          </p:cNvSpPr>
          <p:nvPr>
            <p:ph idx="1"/>
          </p:nvPr>
        </p:nvSpPr>
        <p:spPr>
          <a:xfrm>
            <a:off x="457200" y="1143000"/>
            <a:ext cx="8229600" cy="4525963"/>
          </a:xfrm>
        </p:spPr>
        <p:txBody>
          <a:bodyPr/>
          <a:lstStyle/>
          <a:p>
            <a:pPr eaLnBrk="1" hangingPunct="1"/>
            <a:r>
              <a:rPr lang="en-US" dirty="0" smtClean="0"/>
              <a:t>Changing base sequence of DNA can change the protein that is made </a:t>
            </a:r>
          </a:p>
          <a:p>
            <a:pPr eaLnBrk="1" hangingPunct="1"/>
            <a:endParaRPr lang="en-US" dirty="0" smtClean="0"/>
          </a:p>
          <a:p>
            <a:pPr eaLnBrk="1" hangingPunct="1"/>
            <a:r>
              <a:rPr lang="en-US" dirty="0" smtClean="0"/>
              <a:t>Can have no effect, minor effect, or horrible</a:t>
            </a:r>
          </a:p>
          <a:p>
            <a:pPr eaLnBrk="1" hangingPunct="1"/>
            <a:endParaRPr lang="en-US" dirty="0" smtClean="0"/>
          </a:p>
          <a:p>
            <a:pPr eaLnBrk="1" hangingPunct="1"/>
            <a:r>
              <a:rPr lang="en-US" dirty="0" smtClean="0"/>
              <a:t>Groups of similar amino acids behave the same way.  </a:t>
            </a:r>
          </a:p>
          <a:p>
            <a:pPr eaLnBrk="1" hangingPunct="1">
              <a:buNone/>
            </a:pPr>
            <a:endParaRPr lang="en-US" dirty="0" smtClean="0"/>
          </a:p>
          <a:p>
            <a:pPr eaLnBrk="1" hangingPunct="1"/>
            <a:r>
              <a:rPr lang="en-US" dirty="0" smtClean="0"/>
              <a:t>Little or no effect if same group is substituted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6018"/>
            <a:ext cx="2937891" cy="4525963"/>
          </a:xfrm>
        </p:spPr>
        <p:txBody>
          <a:bodyPr/>
          <a:lstStyle/>
          <a:p>
            <a:r>
              <a:rPr lang="en-US" dirty="0" smtClean="0"/>
              <a:t>Hydrophobic</a:t>
            </a:r>
          </a:p>
          <a:p>
            <a:endParaRPr lang="en-US" dirty="0"/>
          </a:p>
          <a:p>
            <a:endParaRPr lang="en-US" dirty="0" smtClean="0"/>
          </a:p>
          <a:p>
            <a:r>
              <a:rPr lang="en-US" dirty="0" smtClean="0"/>
              <a:t>Hydrophilic, charged</a:t>
            </a:r>
          </a:p>
          <a:p>
            <a:endParaRPr lang="en-US" dirty="0"/>
          </a:p>
          <a:p>
            <a:endParaRPr lang="en-US" dirty="0" smtClean="0"/>
          </a:p>
          <a:p>
            <a:r>
              <a:rPr lang="en-US" dirty="0" smtClean="0"/>
              <a:t>Hydrophilic, uncharged</a:t>
            </a:r>
            <a:endParaRPr lang="en-US" dirty="0"/>
          </a:p>
        </p:txBody>
      </p:sp>
      <p:pic>
        <p:nvPicPr>
          <p:cNvPr id="78850" name="Picture 2" descr="F:\BSC 1005 - Survey\resources\jpgs labled\ch05\figure_05_15b.jpg"/>
          <p:cNvPicPr>
            <a:picLocks noChangeAspect="1" noChangeArrowheads="1"/>
          </p:cNvPicPr>
          <p:nvPr/>
        </p:nvPicPr>
        <p:blipFill>
          <a:blip r:embed="rId2"/>
          <a:srcRect/>
          <a:stretch>
            <a:fillRect/>
          </a:stretch>
        </p:blipFill>
        <p:spPr bwMode="auto">
          <a:xfrm>
            <a:off x="3395091" y="210312"/>
            <a:ext cx="5535168" cy="6437376"/>
          </a:xfrm>
          <a:prstGeom prst="rect">
            <a:avLst/>
          </a:prstGeom>
          <a:noFill/>
        </p:spPr>
      </p:pic>
      <p:sp>
        <p:nvSpPr>
          <p:cNvPr id="5" name="Rectangle 4"/>
          <p:cNvSpPr/>
          <p:nvPr/>
        </p:nvSpPr>
        <p:spPr>
          <a:xfrm>
            <a:off x="4943475" y="6215955"/>
            <a:ext cx="3159839" cy="646331"/>
          </a:xfrm>
          <a:prstGeom prst="rect">
            <a:avLst/>
          </a:prstGeom>
        </p:spPr>
        <p:txBody>
          <a:bodyPr wrap="none">
            <a:spAutoFit/>
          </a:bodyPr>
          <a:lstStyle/>
          <a:p>
            <a:pPr lvl="1" eaLnBrk="1" hangingPunct="1"/>
            <a:r>
              <a:rPr lang="en-US" i="1" dirty="0" smtClean="0">
                <a:solidFill>
                  <a:srgbClr val="FF0000"/>
                </a:solidFill>
              </a:rPr>
              <a:t>This chart is on your test</a:t>
            </a:r>
          </a:p>
          <a:p>
            <a:pPr lvl="1" algn="ctr" eaLnBrk="1" hangingPunct="1"/>
            <a:r>
              <a:rPr lang="en-US" i="1" dirty="0" smtClean="0">
                <a:solidFill>
                  <a:srgbClr val="FF0000"/>
                </a:solidFill>
              </a:rPr>
              <a:t>Be able to read it</a:t>
            </a:r>
            <a:endParaRPr lang="en-US" i="1" dirty="0">
              <a:solidFill>
                <a:srgbClr val="FF0000"/>
              </a:solidFill>
            </a:endParaRPr>
          </a:p>
        </p:txBody>
      </p:sp>
      <p:sp>
        <p:nvSpPr>
          <p:cNvPr id="6" name="Rectangle 5"/>
          <p:cNvSpPr/>
          <p:nvPr/>
        </p:nvSpPr>
        <p:spPr>
          <a:xfrm>
            <a:off x="-5334" y="242786"/>
            <a:ext cx="3400425" cy="923330"/>
          </a:xfrm>
          <a:prstGeom prst="rect">
            <a:avLst/>
          </a:prstGeom>
        </p:spPr>
        <p:txBody>
          <a:bodyPr wrap="square">
            <a:spAutoFit/>
          </a:bodyPr>
          <a:lstStyle/>
          <a:p>
            <a:pPr lvl="1" eaLnBrk="1" hangingPunct="1"/>
            <a:r>
              <a:rPr lang="en-US" i="1" dirty="0" smtClean="0">
                <a:solidFill>
                  <a:srgbClr val="FF0000"/>
                </a:solidFill>
              </a:rPr>
              <a:t>Know which mutations are the  most likely to alter protein</a:t>
            </a:r>
            <a:endParaRPr lang="en-US" i="1" dirty="0">
              <a:solidFill>
                <a:srgbClr val="FF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7650" y="290480"/>
            <a:ext cx="4952999" cy="4525963"/>
          </a:xfrm>
        </p:spPr>
        <p:txBody>
          <a:bodyPr/>
          <a:lstStyle/>
          <a:p>
            <a:pPr marL="0" indent="0">
              <a:buNone/>
            </a:pPr>
            <a:r>
              <a:rPr lang="en-US" dirty="0" smtClean="0"/>
              <a:t>Which mutation causes the biggest change?</a:t>
            </a:r>
            <a:r>
              <a:rPr lang="en-US" dirty="0"/>
              <a:t> </a:t>
            </a:r>
            <a:endParaRPr lang="en-US" dirty="0" smtClean="0"/>
          </a:p>
          <a:p>
            <a:pPr marL="0" indent="0">
              <a:buNone/>
            </a:pPr>
            <a:r>
              <a:rPr lang="en-US" dirty="0" smtClean="0"/>
              <a:t>		AAA</a:t>
            </a:r>
            <a:r>
              <a:rPr lang="en-US" dirty="0" smtClean="0">
                <a:sym typeface="Wingdings" panose="05000000000000000000" pitchFamily="2" charset="2"/>
              </a:rPr>
              <a:t></a:t>
            </a:r>
            <a:r>
              <a:rPr lang="en-US" dirty="0" smtClean="0"/>
              <a:t>AAG</a:t>
            </a:r>
          </a:p>
          <a:p>
            <a:pPr marL="0" indent="0">
              <a:buNone/>
            </a:pPr>
            <a:r>
              <a:rPr lang="en-US" dirty="0" smtClean="0"/>
              <a:t>		AAG</a:t>
            </a:r>
            <a:r>
              <a:rPr lang="en-US" dirty="0" smtClean="0">
                <a:sym typeface="Wingdings" panose="05000000000000000000" pitchFamily="2" charset="2"/>
              </a:rPr>
              <a:t></a:t>
            </a:r>
            <a:r>
              <a:rPr lang="en-US" dirty="0" smtClean="0"/>
              <a:t>AGG</a:t>
            </a:r>
          </a:p>
          <a:p>
            <a:pPr marL="0" indent="0">
              <a:buNone/>
            </a:pPr>
            <a:r>
              <a:rPr lang="en-US" dirty="0" smtClean="0"/>
              <a:t>		AGG</a:t>
            </a:r>
            <a:r>
              <a:rPr lang="en-US" dirty="0" smtClean="0">
                <a:sym typeface="Wingdings" panose="05000000000000000000" pitchFamily="2" charset="2"/>
              </a:rPr>
              <a:t></a:t>
            </a:r>
            <a:r>
              <a:rPr lang="en-US" dirty="0" smtClean="0"/>
              <a:t>AUG</a:t>
            </a:r>
            <a:endParaRPr lang="en-US" dirty="0"/>
          </a:p>
        </p:txBody>
      </p:sp>
      <p:pic>
        <p:nvPicPr>
          <p:cNvPr id="5" name="Picture 2" descr="figure_15_05"/>
          <p:cNvPicPr>
            <a:picLocks noChangeAspect="1" noChangeArrowheads="1"/>
          </p:cNvPicPr>
          <p:nvPr/>
        </p:nvPicPr>
        <p:blipFill rotWithShape="1">
          <a:blip r:embed="rId2"/>
          <a:srcRect t="20058" r="4405" b="5722"/>
          <a:stretch/>
        </p:blipFill>
        <p:spPr bwMode="auto">
          <a:xfrm>
            <a:off x="247650" y="3103546"/>
            <a:ext cx="5172074" cy="3425793"/>
          </a:xfrm>
          <a:prstGeom prst="rect">
            <a:avLst/>
          </a:prstGeom>
          <a:noFill/>
          <a:ln w="9525">
            <a:noFill/>
            <a:miter lim="800000"/>
            <a:headEnd/>
            <a:tailEnd/>
          </a:ln>
          <a:effectLst/>
        </p:spPr>
      </p:pic>
      <p:pic>
        <p:nvPicPr>
          <p:cNvPr id="6" name="Picture 2" descr="F:\BSC 1005 - Survey\resources\jpgs labled\ch05\figure_05_15b.jpg"/>
          <p:cNvPicPr>
            <a:picLocks noChangeAspect="1" noChangeArrowheads="1"/>
          </p:cNvPicPr>
          <p:nvPr/>
        </p:nvPicPr>
        <p:blipFill rotWithShape="1">
          <a:blip r:embed="rId3"/>
          <a:srcRect b="5377"/>
          <a:stretch/>
        </p:blipFill>
        <p:spPr bwMode="auto">
          <a:xfrm>
            <a:off x="5200649" y="166655"/>
            <a:ext cx="3773761" cy="4152900"/>
          </a:xfrm>
          <a:prstGeom prst="rect">
            <a:avLst/>
          </a:prstGeom>
          <a:noFill/>
        </p:spPr>
      </p:pic>
      <p:sp>
        <p:nvSpPr>
          <p:cNvPr id="7" name="Content Placeholder 2"/>
          <p:cNvSpPr txBox="1">
            <a:spLocks/>
          </p:cNvSpPr>
          <p:nvPr/>
        </p:nvSpPr>
        <p:spPr bwMode="auto">
          <a:xfrm>
            <a:off x="5667375" y="4664962"/>
            <a:ext cx="3476625" cy="2193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eriod"/>
            </a:pPr>
            <a:r>
              <a:rPr lang="en-US" sz="2400" dirty="0" smtClean="0"/>
              <a:t>Which amino acids?</a:t>
            </a:r>
          </a:p>
          <a:p>
            <a:pPr marL="514350" indent="-514350">
              <a:buFont typeface="+mj-lt"/>
              <a:buAutoNum type="arabicPeriod"/>
            </a:pPr>
            <a:r>
              <a:rPr lang="en-US" sz="2400" dirty="0" smtClean="0"/>
              <a:t>In same family?</a:t>
            </a:r>
            <a:endParaRPr lang="en-US" sz="2400" dirty="0"/>
          </a:p>
        </p:txBody>
      </p:sp>
    </p:spTree>
    <p:extLst>
      <p:ext uri="{BB962C8B-B14F-4D97-AF65-F5344CB8AC3E}">
        <p14:creationId xmlns:p14="http://schemas.microsoft.com/office/powerpoint/2010/main" val="3866712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63" y="274638"/>
            <a:ext cx="8785225" cy="1143000"/>
          </a:xfrm>
        </p:spPr>
        <p:txBody>
          <a:bodyPr rtlCol="0">
            <a:normAutofit fontScale="90000"/>
          </a:bodyPr>
          <a:lstStyle/>
          <a:p>
            <a:pPr eaLnBrk="1" fontAlgn="auto" hangingPunct="1">
              <a:spcAft>
                <a:spcPts val="0"/>
              </a:spcAft>
              <a:defRPr/>
            </a:pPr>
            <a:r>
              <a:rPr lang="en-US" dirty="0" smtClean="0"/>
              <a:t>Mutations Can Alter One or Many</a:t>
            </a:r>
            <a:br>
              <a:rPr lang="en-US" dirty="0" smtClean="0"/>
            </a:br>
            <a:r>
              <a:rPr lang="pt-BR" dirty="0" smtClean="0"/>
              <a:t>Bases in a Gene’s DNA Sequence</a:t>
            </a:r>
            <a:endParaRPr lang="en-US" dirty="0"/>
          </a:p>
        </p:txBody>
      </p:sp>
      <p:sp>
        <p:nvSpPr>
          <p:cNvPr id="41986" name="Content Placeholder 2"/>
          <p:cNvSpPr>
            <a:spLocks noGrp="1"/>
          </p:cNvSpPr>
          <p:nvPr>
            <p:ph idx="1"/>
          </p:nvPr>
        </p:nvSpPr>
        <p:spPr/>
        <p:txBody>
          <a:bodyPr/>
          <a:lstStyle/>
          <a:p>
            <a:pPr marL="609600" indent="-609600" eaLnBrk="1" hangingPunct="1">
              <a:lnSpc>
                <a:spcPct val="90000"/>
              </a:lnSpc>
            </a:pPr>
            <a:r>
              <a:rPr lang="en-US" smtClean="0"/>
              <a:t>There are three major types of mutations:</a:t>
            </a:r>
          </a:p>
          <a:p>
            <a:pPr marL="990600" lvl="1" indent="-533400" eaLnBrk="1" hangingPunct="1">
              <a:lnSpc>
                <a:spcPct val="90000"/>
              </a:lnSpc>
              <a:buFont typeface="Arial" charset="0"/>
              <a:buAutoNum type="arabicPeriod"/>
            </a:pPr>
            <a:r>
              <a:rPr lang="en-US" smtClean="0"/>
              <a:t>Substitutions</a:t>
            </a:r>
          </a:p>
          <a:p>
            <a:pPr marL="990600" lvl="1" indent="-533400" eaLnBrk="1" hangingPunct="1">
              <a:lnSpc>
                <a:spcPct val="90000"/>
              </a:lnSpc>
              <a:buFont typeface="Arial" charset="0"/>
              <a:buAutoNum type="arabicPeriod"/>
            </a:pPr>
            <a:r>
              <a:rPr lang="en-US" smtClean="0"/>
              <a:t>Insertions</a:t>
            </a:r>
          </a:p>
          <a:p>
            <a:pPr marL="990600" lvl="1" indent="-533400" eaLnBrk="1" hangingPunct="1">
              <a:lnSpc>
                <a:spcPct val="90000"/>
              </a:lnSpc>
              <a:buFont typeface="Arial" charset="0"/>
              <a:buAutoNum type="arabicPeriod"/>
            </a:pPr>
            <a:r>
              <a:rPr lang="en-US" smtClean="0"/>
              <a:t>Deletions</a:t>
            </a:r>
          </a:p>
          <a:p>
            <a:pPr marL="609600" indent="-609600" eaLnBrk="1" hangingPunct="1">
              <a:lnSpc>
                <a:spcPct val="90000"/>
              </a:lnSpc>
            </a:pPr>
            <a:r>
              <a:rPr lang="en-US" smtClean="0"/>
              <a:t>Mutations in which a single base is altered are called </a:t>
            </a:r>
            <a:r>
              <a:rPr lang="en-US" b="1" smtClean="0"/>
              <a:t>point mutations</a:t>
            </a:r>
          </a:p>
          <a:p>
            <a:pPr marL="609600" indent="-609600" eaLnBrk="1" hangingPunct="1">
              <a:lnSpc>
                <a:spcPct val="90000"/>
              </a:lnSpc>
            </a:pPr>
            <a:r>
              <a:rPr lang="en-US" smtClean="0"/>
              <a:t>A </a:t>
            </a:r>
            <a:r>
              <a:rPr lang="en-US" b="1" smtClean="0"/>
              <a:t>substitution mutation </a:t>
            </a:r>
            <a:r>
              <a:rPr lang="en-US" smtClean="0"/>
              <a:t>occurs when one base is substituted for another in a DNA sequence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figure_15_09"/>
          <p:cNvPicPr>
            <a:picLocks noChangeAspect="1" noChangeArrowheads="1"/>
          </p:cNvPicPr>
          <p:nvPr/>
        </p:nvPicPr>
        <p:blipFill>
          <a:blip r:embed="rId3"/>
          <a:srcRect/>
          <a:stretch>
            <a:fillRect/>
          </a:stretch>
        </p:blipFill>
        <p:spPr bwMode="auto">
          <a:xfrm>
            <a:off x="4000500" y="215900"/>
            <a:ext cx="5143500" cy="6435725"/>
          </a:xfrm>
          <a:prstGeom prst="rect">
            <a:avLst/>
          </a:prstGeom>
          <a:noFill/>
          <a:ln w="9525">
            <a:noFill/>
            <a:miter lim="800000"/>
            <a:headEnd/>
            <a:tailEnd/>
          </a:ln>
          <a:effectLst/>
        </p:spPr>
      </p:pic>
      <p:sp>
        <p:nvSpPr>
          <p:cNvPr id="2" name="Rectangle 1"/>
          <p:cNvSpPr/>
          <p:nvPr/>
        </p:nvSpPr>
        <p:spPr>
          <a:xfrm>
            <a:off x="388728" y="2159813"/>
            <a:ext cx="3557384" cy="923330"/>
          </a:xfrm>
          <a:prstGeom prst="rect">
            <a:avLst/>
          </a:prstGeom>
        </p:spPr>
        <p:txBody>
          <a:bodyPr wrap="none">
            <a:spAutoFit/>
          </a:bodyPr>
          <a:lstStyle/>
          <a:p>
            <a:r>
              <a:rPr lang="en-US" b="1" dirty="0" err="1" smtClean="0"/>
              <a:t>Subsitutions</a:t>
            </a:r>
            <a:r>
              <a:rPr lang="en-US" b="1" dirty="0" smtClean="0"/>
              <a:t> (point mutation):</a:t>
            </a:r>
          </a:p>
          <a:p>
            <a:r>
              <a:rPr lang="en-US" dirty="0" smtClean="0"/>
              <a:t>May only change one amino acid</a:t>
            </a:r>
          </a:p>
          <a:p>
            <a:r>
              <a:rPr lang="en-US" dirty="0" smtClean="0"/>
              <a:t>(</a:t>
            </a:r>
            <a:r>
              <a:rPr lang="en-US" dirty="0" smtClean="0">
                <a:solidFill>
                  <a:srgbClr val="FF0000"/>
                </a:solidFill>
              </a:rPr>
              <a:t>exception: start/stop codon</a:t>
            </a:r>
            <a:r>
              <a:rPr lang="en-US" dirty="0" smtClean="0"/>
              <a:t>)</a:t>
            </a:r>
            <a:endParaRPr lang="en-US" dirty="0"/>
          </a:p>
        </p:txBody>
      </p:sp>
      <p:sp>
        <p:nvSpPr>
          <p:cNvPr id="4" name="Rectangle 3"/>
          <p:cNvSpPr/>
          <p:nvPr/>
        </p:nvSpPr>
        <p:spPr>
          <a:xfrm>
            <a:off x="388728" y="4321767"/>
            <a:ext cx="3611772" cy="923330"/>
          </a:xfrm>
          <a:prstGeom prst="rect">
            <a:avLst/>
          </a:prstGeom>
        </p:spPr>
        <p:txBody>
          <a:bodyPr wrap="square">
            <a:spAutoFit/>
          </a:bodyPr>
          <a:lstStyle/>
          <a:p>
            <a:r>
              <a:rPr lang="en-US" b="1" dirty="0" err="1" smtClean="0"/>
              <a:t>Frameshift</a:t>
            </a:r>
            <a:r>
              <a:rPr lang="en-US" b="1" dirty="0" smtClean="0"/>
              <a:t>:</a:t>
            </a:r>
          </a:p>
          <a:p>
            <a:r>
              <a:rPr lang="en-US" dirty="0" smtClean="0"/>
              <a:t>Change everything after point of mutation</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
            <a:ext cx="8229600" cy="1143000"/>
          </a:xfrm>
        </p:spPr>
        <p:txBody>
          <a:bodyPr rtlCol="0">
            <a:normAutofit/>
          </a:bodyPr>
          <a:lstStyle/>
          <a:p>
            <a:pPr eaLnBrk="1" fontAlgn="auto" hangingPunct="1">
              <a:spcAft>
                <a:spcPts val="0"/>
              </a:spcAft>
              <a:defRPr/>
            </a:pPr>
            <a:r>
              <a:rPr lang="en-US" dirty="0" smtClean="0"/>
              <a:t>Big changes: </a:t>
            </a:r>
            <a:r>
              <a:rPr lang="en-US" sz="3200" i="1" dirty="0" smtClean="0">
                <a:solidFill>
                  <a:srgbClr val="FF0000"/>
                </a:solidFill>
              </a:rPr>
              <a:t>more likely to be bad</a:t>
            </a:r>
            <a:endParaRPr lang="en-US" sz="3200" i="1" dirty="0">
              <a:solidFill>
                <a:srgbClr val="FF0000"/>
              </a:solidFill>
            </a:endParaRPr>
          </a:p>
        </p:txBody>
      </p:sp>
      <p:sp>
        <p:nvSpPr>
          <p:cNvPr id="43010" name="Content Placeholder 2"/>
          <p:cNvSpPr>
            <a:spLocks noGrp="1"/>
          </p:cNvSpPr>
          <p:nvPr>
            <p:ph idx="1"/>
          </p:nvPr>
        </p:nvSpPr>
        <p:spPr>
          <a:xfrm>
            <a:off x="457200" y="1203960"/>
            <a:ext cx="8229600" cy="4525963"/>
          </a:xfrm>
        </p:spPr>
        <p:txBody>
          <a:bodyPr/>
          <a:lstStyle/>
          <a:p>
            <a:pPr eaLnBrk="1" hangingPunct="1">
              <a:lnSpc>
                <a:spcPct val="90000"/>
              </a:lnSpc>
            </a:pPr>
            <a:r>
              <a:rPr lang="en-US" sz="3000" b="1" dirty="0" smtClean="0"/>
              <a:t>Insertion </a:t>
            </a:r>
            <a:r>
              <a:rPr lang="en-US" sz="3000" dirty="0" smtClean="0"/>
              <a:t>or</a:t>
            </a:r>
            <a:r>
              <a:rPr lang="en-US" sz="3000" b="1" dirty="0" smtClean="0"/>
              <a:t> deletion </a:t>
            </a:r>
            <a:r>
              <a:rPr lang="en-US" sz="3000" dirty="0" smtClean="0"/>
              <a:t>mutations can change a lot</a:t>
            </a:r>
          </a:p>
          <a:p>
            <a:pPr lvl="1" eaLnBrk="1" hangingPunct="1">
              <a:lnSpc>
                <a:spcPct val="90000"/>
              </a:lnSpc>
            </a:pPr>
            <a:r>
              <a:rPr lang="en-US" dirty="0" smtClean="0"/>
              <a:t>A </a:t>
            </a:r>
            <a:r>
              <a:rPr lang="en-US" b="1" dirty="0" err="1" smtClean="0"/>
              <a:t>frameshift</a:t>
            </a:r>
            <a:r>
              <a:rPr lang="en-US" b="1" dirty="0" smtClean="0"/>
              <a:t> </a:t>
            </a:r>
            <a:r>
              <a:rPr lang="en-US" dirty="0" smtClean="0"/>
              <a:t>changes every amino acid after it</a:t>
            </a:r>
          </a:p>
          <a:p>
            <a:pPr lvl="1" eaLnBrk="1" hangingPunct="1">
              <a:lnSpc>
                <a:spcPct val="90000"/>
              </a:lnSpc>
            </a:pPr>
            <a:endParaRPr lang="en-US" dirty="0" smtClean="0"/>
          </a:p>
          <a:p>
            <a:pPr lvl="1" eaLnBrk="1" hangingPunct="1">
              <a:lnSpc>
                <a:spcPct val="90000"/>
              </a:lnSpc>
            </a:pPr>
            <a:endParaRPr lang="en-US" dirty="0" smtClean="0"/>
          </a:p>
          <a:p>
            <a:pPr lvl="1" eaLnBrk="1" hangingPunct="1">
              <a:lnSpc>
                <a:spcPct val="90000"/>
              </a:lnSpc>
            </a:pPr>
            <a:endParaRPr lang="en-US" dirty="0" smtClean="0"/>
          </a:p>
          <a:p>
            <a:pPr lvl="1" eaLnBrk="1" hangingPunct="1">
              <a:lnSpc>
                <a:spcPct val="90000"/>
              </a:lnSpc>
            </a:pPr>
            <a:r>
              <a:rPr lang="en-US" dirty="0" smtClean="0"/>
              <a:t>Insertion with less effect:  insert entire codon</a:t>
            </a:r>
          </a:p>
          <a:p>
            <a:pPr marL="3657600" lvl="8" indent="0">
              <a:lnSpc>
                <a:spcPct val="90000"/>
              </a:lnSpc>
              <a:buNone/>
            </a:pPr>
            <a:r>
              <a:rPr lang="en-US" dirty="0" smtClean="0"/>
              <a:t>			</a:t>
            </a:r>
            <a:endParaRPr lang="en-US" sz="3000" b="1" dirty="0" smtClean="0"/>
          </a:p>
          <a:p>
            <a:pPr eaLnBrk="1" hangingPunct="1">
              <a:lnSpc>
                <a:spcPct val="90000"/>
              </a:lnSpc>
              <a:buNone/>
            </a:pPr>
            <a:r>
              <a:rPr lang="en-US" sz="3000" dirty="0" smtClean="0"/>
              <a:t> </a:t>
            </a:r>
          </a:p>
          <a:p>
            <a:pPr eaLnBrk="1" hangingPunct="1">
              <a:lnSpc>
                <a:spcPct val="90000"/>
              </a:lnSpc>
              <a:buNone/>
            </a:pPr>
            <a:endParaRPr lang="en-US" sz="3000" dirty="0" smtClean="0"/>
          </a:p>
        </p:txBody>
      </p:sp>
      <p:pic>
        <p:nvPicPr>
          <p:cNvPr id="8" name="Picture 2" descr="figure_15_09"/>
          <p:cNvPicPr>
            <a:picLocks noChangeAspect="1" noChangeArrowheads="1"/>
          </p:cNvPicPr>
          <p:nvPr/>
        </p:nvPicPr>
        <p:blipFill rotWithShape="1">
          <a:blip r:embed="rId2"/>
          <a:srcRect t="78755" r="22739" b="5880"/>
          <a:stretch/>
        </p:blipFill>
        <p:spPr bwMode="auto">
          <a:xfrm>
            <a:off x="1565644" y="2122082"/>
            <a:ext cx="3973919" cy="988828"/>
          </a:xfrm>
          <a:prstGeom prst="rect">
            <a:avLst/>
          </a:prstGeom>
          <a:noFill/>
          <a:ln w="9525">
            <a:noFill/>
            <a:miter lim="800000"/>
            <a:headEnd/>
            <a:tailEnd/>
          </a:ln>
          <a:effectLst/>
        </p:spPr>
      </p:pic>
      <p:pic>
        <p:nvPicPr>
          <p:cNvPr id="10" name="Picture 9"/>
          <p:cNvPicPr/>
          <p:nvPr/>
        </p:nvPicPr>
        <p:blipFill rotWithShape="1">
          <a:blip r:embed="rId3"/>
          <a:srcRect l="28021" t="33519" r="41771" b="31482"/>
          <a:stretch/>
        </p:blipFill>
        <p:spPr>
          <a:xfrm>
            <a:off x="2667000" y="4246953"/>
            <a:ext cx="3371850" cy="2047513"/>
          </a:xfrm>
          <a:prstGeom prst="rect">
            <a:avLst/>
          </a:prstGeom>
        </p:spPr>
      </p:pic>
      <p:sp>
        <p:nvSpPr>
          <p:cNvPr id="9" name="Rectangle 8"/>
          <p:cNvSpPr/>
          <p:nvPr/>
        </p:nvSpPr>
        <p:spPr>
          <a:xfrm>
            <a:off x="2170706" y="4029032"/>
            <a:ext cx="5883965" cy="341632"/>
          </a:xfrm>
          <a:prstGeom prst="rect">
            <a:avLst/>
          </a:prstGeom>
        </p:spPr>
        <p:txBody>
          <a:bodyPr wrap="square">
            <a:spAutoFit/>
          </a:bodyPr>
          <a:lstStyle/>
          <a:p>
            <a:pPr lvl="8">
              <a:lnSpc>
                <a:spcPct val="90000"/>
              </a:lnSpc>
            </a:pPr>
            <a:r>
              <a:rPr lang="en-US" dirty="0"/>
              <a:t>(</a:t>
            </a:r>
            <a:r>
              <a:rPr lang="en-US" dirty="0">
                <a:solidFill>
                  <a:srgbClr val="FF0000"/>
                </a:solidFill>
              </a:rPr>
              <a:t>no </a:t>
            </a:r>
            <a:r>
              <a:rPr lang="en-US" dirty="0" err="1">
                <a:solidFill>
                  <a:srgbClr val="FF0000"/>
                </a:solidFill>
              </a:rPr>
              <a:t>frameshift</a:t>
            </a:r>
            <a:r>
              <a:rPr lang="en-US" dirty="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dirty="0" smtClean="0"/>
              <a:t>Proteins: you need them</a:t>
            </a:r>
          </a:p>
        </p:txBody>
      </p:sp>
      <p:sp>
        <p:nvSpPr>
          <p:cNvPr id="18434" name="Content Placeholder 2"/>
          <p:cNvSpPr>
            <a:spLocks noGrp="1"/>
          </p:cNvSpPr>
          <p:nvPr>
            <p:ph idx="1"/>
          </p:nvPr>
        </p:nvSpPr>
        <p:spPr>
          <a:xfrm>
            <a:off x="457200" y="1600200"/>
            <a:ext cx="8229600" cy="4948238"/>
          </a:xfrm>
        </p:spPr>
        <p:txBody>
          <a:bodyPr/>
          <a:lstStyle/>
          <a:p>
            <a:pPr eaLnBrk="1" hangingPunct="1"/>
            <a:r>
              <a:rPr lang="en-US" dirty="0" smtClean="0"/>
              <a:t>Proteins essential to life, used for EVERYTHING</a:t>
            </a:r>
          </a:p>
          <a:p>
            <a:pPr eaLnBrk="1" hangingPunct="1"/>
            <a:r>
              <a:rPr lang="en-US" dirty="0" smtClean="0"/>
              <a:t>What enzymes do you have?</a:t>
            </a:r>
          </a:p>
          <a:p>
            <a:pPr eaLnBrk="1" hangingPunct="1">
              <a:buNone/>
            </a:pPr>
            <a:r>
              <a:rPr lang="en-US" dirty="0" smtClean="0"/>
              <a:t>				controls most phenotypes</a:t>
            </a:r>
          </a:p>
          <a:p>
            <a:pPr eaLnBrk="1" hangingPunct="1">
              <a:buNone/>
            </a:pPr>
            <a:r>
              <a:rPr lang="en-US" dirty="0" smtClean="0"/>
              <a:t>							e.g. mouse fur color</a:t>
            </a:r>
          </a:p>
          <a:p>
            <a:pPr eaLnBrk="1" hangingPunct="1"/>
            <a:r>
              <a:rPr lang="en-US" dirty="0" smtClean="0"/>
              <a:t>Idea from early 1900’s:</a:t>
            </a:r>
          </a:p>
          <a:p>
            <a:pPr eaLnBrk="1" hangingPunct="1">
              <a:buNone/>
            </a:pPr>
            <a:r>
              <a:rPr lang="en-US" dirty="0" smtClean="0"/>
              <a:t>				genes needed to make enzymes</a:t>
            </a:r>
          </a:p>
          <a:p>
            <a:pPr eaLnBrk="1" hangingPunct="1">
              <a:buNone/>
            </a:pPr>
            <a:r>
              <a:rPr lang="en-US" dirty="0" smtClean="0"/>
              <a:t>				wrong enzymes = metabolic disorders</a:t>
            </a:r>
          </a:p>
          <a:p>
            <a:pPr eaLnBrk="1" hangingPunct="1">
              <a:buNone/>
            </a:pPr>
            <a:r>
              <a:rPr lang="en-US" dirty="0" smtClean="0"/>
              <a:t>		</a:t>
            </a:r>
            <a:r>
              <a:rPr lang="en-US" i="1" dirty="0" smtClean="0">
                <a:solidFill>
                  <a:srgbClr val="FF0000"/>
                </a:solidFill>
              </a:rPr>
              <a:t>		BOTH TRUE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
            <a:ext cx="8229600" cy="1143000"/>
          </a:xfrm>
        </p:spPr>
        <p:txBody>
          <a:bodyPr rtlCol="0">
            <a:normAutofit/>
          </a:bodyPr>
          <a:lstStyle/>
          <a:p>
            <a:pPr eaLnBrk="1" fontAlgn="auto" hangingPunct="1">
              <a:spcAft>
                <a:spcPts val="0"/>
              </a:spcAft>
              <a:defRPr/>
            </a:pPr>
            <a:r>
              <a:rPr lang="en-US" dirty="0" smtClean="0"/>
              <a:t>Insertions and Deletions</a:t>
            </a:r>
            <a:endParaRPr lang="en-US" i="1" dirty="0">
              <a:solidFill>
                <a:srgbClr val="FF0000"/>
              </a:solidFill>
            </a:endParaRPr>
          </a:p>
        </p:txBody>
      </p:sp>
      <p:sp>
        <p:nvSpPr>
          <p:cNvPr id="43010" name="Content Placeholder 2"/>
          <p:cNvSpPr>
            <a:spLocks noGrp="1"/>
          </p:cNvSpPr>
          <p:nvPr>
            <p:ph idx="1"/>
          </p:nvPr>
        </p:nvSpPr>
        <p:spPr>
          <a:xfrm>
            <a:off x="457200" y="1203960"/>
            <a:ext cx="8229600" cy="4525963"/>
          </a:xfrm>
        </p:spPr>
        <p:txBody>
          <a:bodyPr/>
          <a:lstStyle/>
          <a:p>
            <a:pPr eaLnBrk="1" hangingPunct="1">
              <a:lnSpc>
                <a:spcPct val="90000"/>
              </a:lnSpc>
              <a:buNone/>
            </a:pPr>
            <a:endParaRPr lang="en-US" sz="3000" dirty="0" smtClean="0"/>
          </a:p>
          <a:p>
            <a:pPr eaLnBrk="1" hangingPunct="1">
              <a:lnSpc>
                <a:spcPct val="90000"/>
              </a:lnSpc>
            </a:pPr>
            <a:r>
              <a:rPr lang="en-US" sz="3000" dirty="0" smtClean="0"/>
              <a:t>Mutations that cause frame shifts usually make a protein that is shaped wrong</a:t>
            </a:r>
          </a:p>
          <a:p>
            <a:pPr eaLnBrk="1" hangingPunct="1">
              <a:lnSpc>
                <a:spcPct val="90000"/>
              </a:lnSpc>
            </a:pPr>
            <a:endParaRPr lang="en-US" sz="3000" dirty="0" smtClean="0"/>
          </a:p>
          <a:p>
            <a:pPr eaLnBrk="1" hangingPunct="1">
              <a:lnSpc>
                <a:spcPct val="90000"/>
              </a:lnSpc>
            </a:pPr>
            <a:r>
              <a:rPr lang="en-US" sz="3000" dirty="0" smtClean="0"/>
              <a:t>Wrong shape = can not function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
            <a:ext cx="8229600" cy="1143000"/>
          </a:xfrm>
        </p:spPr>
        <p:txBody>
          <a:bodyPr rtlCol="0">
            <a:normAutofit/>
          </a:bodyPr>
          <a:lstStyle/>
          <a:p>
            <a:pPr eaLnBrk="1" fontAlgn="auto" hangingPunct="1">
              <a:spcAft>
                <a:spcPts val="0"/>
              </a:spcAft>
              <a:defRPr/>
            </a:pPr>
            <a:r>
              <a:rPr lang="en-US" dirty="0" smtClean="0"/>
              <a:t>Substitutions</a:t>
            </a:r>
            <a:endParaRPr lang="en-US" i="1" dirty="0">
              <a:solidFill>
                <a:srgbClr val="FF0000"/>
              </a:solidFill>
            </a:endParaRPr>
          </a:p>
        </p:txBody>
      </p:sp>
      <p:sp>
        <p:nvSpPr>
          <p:cNvPr id="43010" name="Content Placeholder 2"/>
          <p:cNvSpPr>
            <a:spLocks noGrp="1"/>
          </p:cNvSpPr>
          <p:nvPr>
            <p:ph idx="1"/>
          </p:nvPr>
        </p:nvSpPr>
        <p:spPr>
          <a:xfrm>
            <a:off x="457200" y="1203960"/>
            <a:ext cx="8229600" cy="4525963"/>
          </a:xfrm>
        </p:spPr>
        <p:txBody>
          <a:bodyPr/>
          <a:lstStyle/>
          <a:p>
            <a:pPr eaLnBrk="1" hangingPunct="1">
              <a:lnSpc>
                <a:spcPct val="90000"/>
              </a:lnSpc>
              <a:buNone/>
            </a:pPr>
            <a:endParaRPr lang="en-US" sz="3000" dirty="0" smtClean="0"/>
          </a:p>
          <a:p>
            <a:pPr eaLnBrk="1" hangingPunct="1">
              <a:lnSpc>
                <a:spcPct val="90000"/>
              </a:lnSpc>
            </a:pPr>
            <a:r>
              <a:rPr lang="en-US" sz="3000" dirty="0" smtClean="0"/>
              <a:t>Smaller change (just substitute X for Y)</a:t>
            </a:r>
          </a:p>
          <a:p>
            <a:pPr eaLnBrk="1" hangingPunct="1">
              <a:lnSpc>
                <a:spcPct val="90000"/>
              </a:lnSpc>
            </a:pPr>
            <a:r>
              <a:rPr lang="en-US" sz="3000" dirty="0" smtClean="0"/>
              <a:t>Less likely to mess things up</a:t>
            </a:r>
          </a:p>
          <a:p>
            <a:pPr lvl="1" eaLnBrk="1" hangingPunct="1">
              <a:lnSpc>
                <a:spcPct val="90000"/>
              </a:lnSpc>
            </a:pPr>
            <a:r>
              <a:rPr lang="en-US" sz="2600" dirty="0" smtClean="0"/>
              <a:t>Probably no frame shift</a:t>
            </a:r>
          </a:p>
          <a:p>
            <a:pPr lvl="1" eaLnBrk="1" hangingPunct="1">
              <a:lnSpc>
                <a:spcPct val="90000"/>
              </a:lnSpc>
            </a:pPr>
            <a:r>
              <a:rPr lang="en-US" sz="2600" dirty="0" smtClean="0"/>
              <a:t>Protein may or may not keep normal shape</a:t>
            </a:r>
          </a:p>
          <a:p>
            <a:pPr eaLnBrk="1" hangingPunct="1">
              <a:lnSpc>
                <a:spcPct val="90000"/>
              </a:lnSpc>
            </a:pPr>
            <a:endParaRPr lang="en-US" sz="3000" dirty="0" smtClean="0"/>
          </a:p>
          <a:p>
            <a:pPr eaLnBrk="1" hangingPunct="1">
              <a:lnSpc>
                <a:spcPct val="90000"/>
              </a:lnSpc>
            </a:pPr>
            <a:r>
              <a:rPr lang="en-US" sz="3000" dirty="0" smtClean="0"/>
              <a:t>If normal shape, has normal function</a:t>
            </a:r>
          </a:p>
          <a:p>
            <a:pPr eaLnBrk="1" hangingPunct="1">
              <a:lnSpc>
                <a:spcPct val="90000"/>
              </a:lnSpc>
            </a:pPr>
            <a:r>
              <a:rPr lang="en-US" sz="3000" dirty="0" smtClean="0"/>
              <a:t>If abnormal shape, could be good or bad</a:t>
            </a:r>
          </a:p>
        </p:txBody>
      </p:sp>
    </p:spTree>
    <p:extLst>
      <p:ext uri="{BB962C8B-B14F-4D97-AF65-F5344CB8AC3E}">
        <p14:creationId xmlns:p14="http://schemas.microsoft.com/office/powerpoint/2010/main" val="2585380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figure_15_10"/>
          <p:cNvPicPr>
            <a:picLocks noChangeAspect="1" noChangeArrowheads="1"/>
          </p:cNvPicPr>
          <p:nvPr/>
        </p:nvPicPr>
        <p:blipFill>
          <a:blip r:embed="rId3"/>
          <a:srcRect/>
          <a:stretch>
            <a:fillRect/>
          </a:stretch>
        </p:blipFill>
        <p:spPr bwMode="auto">
          <a:xfrm>
            <a:off x="1790700" y="215900"/>
            <a:ext cx="557530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rtlCol="0">
            <a:normAutofit fontScale="90000"/>
          </a:bodyPr>
          <a:lstStyle/>
          <a:p>
            <a:pPr eaLnBrk="1" fontAlgn="auto" hangingPunct="1">
              <a:spcAft>
                <a:spcPts val="0"/>
              </a:spcAft>
              <a:defRPr/>
            </a:pPr>
            <a:r>
              <a:rPr lang="en-US" dirty="0" smtClean="0"/>
              <a:t>Mutations that don’t suck</a:t>
            </a:r>
            <a:endParaRPr lang="en-US" dirty="0"/>
          </a:p>
        </p:txBody>
      </p:sp>
      <p:sp>
        <p:nvSpPr>
          <p:cNvPr id="45058" name="Content Placeholder 2"/>
          <p:cNvSpPr>
            <a:spLocks noGrp="1"/>
          </p:cNvSpPr>
          <p:nvPr>
            <p:ph idx="1"/>
          </p:nvPr>
        </p:nvSpPr>
        <p:spPr>
          <a:xfrm>
            <a:off x="457200" y="1015409"/>
            <a:ext cx="8229600" cy="5406656"/>
          </a:xfrm>
        </p:spPr>
        <p:txBody>
          <a:bodyPr/>
          <a:lstStyle/>
          <a:p>
            <a:pPr eaLnBrk="1" hangingPunct="1">
              <a:lnSpc>
                <a:spcPct val="90000"/>
              </a:lnSpc>
              <a:buNone/>
            </a:pPr>
            <a:r>
              <a:rPr lang="en-US" dirty="0" smtClean="0"/>
              <a:t>“Silent Mutation” that does not change protein</a:t>
            </a:r>
          </a:p>
          <a:p>
            <a:pPr eaLnBrk="1" hangingPunct="1">
              <a:lnSpc>
                <a:spcPct val="90000"/>
              </a:lnSpc>
              <a:buNone/>
            </a:pPr>
            <a:r>
              <a:rPr lang="en-US" dirty="0" smtClean="0"/>
              <a:t>					No change in phenotype</a:t>
            </a:r>
          </a:p>
          <a:p>
            <a:pPr eaLnBrk="1" hangingPunct="1">
              <a:lnSpc>
                <a:spcPct val="90000"/>
              </a:lnSpc>
              <a:buNone/>
            </a:pPr>
            <a:endParaRPr lang="en-US" dirty="0" smtClean="0"/>
          </a:p>
          <a:p>
            <a:pPr eaLnBrk="1" hangingPunct="1">
              <a:lnSpc>
                <a:spcPct val="90000"/>
              </a:lnSpc>
              <a:buNone/>
            </a:pPr>
            <a:endParaRPr lang="en-US" dirty="0"/>
          </a:p>
          <a:p>
            <a:pPr eaLnBrk="1" hangingPunct="1">
              <a:lnSpc>
                <a:spcPct val="90000"/>
              </a:lnSpc>
              <a:buNone/>
            </a:pPr>
            <a:endParaRPr lang="en-US" dirty="0" smtClean="0"/>
          </a:p>
          <a:p>
            <a:pPr eaLnBrk="1" hangingPunct="1">
              <a:lnSpc>
                <a:spcPct val="90000"/>
              </a:lnSpc>
              <a:buNone/>
            </a:pPr>
            <a:endParaRPr lang="en-US" dirty="0"/>
          </a:p>
          <a:p>
            <a:pPr eaLnBrk="1" hangingPunct="1">
              <a:lnSpc>
                <a:spcPct val="90000"/>
              </a:lnSpc>
              <a:buNone/>
            </a:pPr>
            <a:endParaRPr lang="en-US" dirty="0" smtClean="0"/>
          </a:p>
          <a:p>
            <a:pPr eaLnBrk="1" hangingPunct="1">
              <a:lnSpc>
                <a:spcPct val="90000"/>
              </a:lnSpc>
              <a:buNone/>
            </a:pPr>
            <a:endParaRPr lang="en-US" sz="1200" dirty="0" smtClean="0"/>
          </a:p>
          <a:p>
            <a:pPr eaLnBrk="1" hangingPunct="1">
              <a:lnSpc>
                <a:spcPct val="90000"/>
              </a:lnSpc>
            </a:pPr>
            <a:r>
              <a:rPr lang="en-US" dirty="0" smtClean="0"/>
              <a:t>Beneficial mutations:  rare</a:t>
            </a:r>
          </a:p>
          <a:p>
            <a:pPr eaLnBrk="1" hangingPunct="1">
              <a:lnSpc>
                <a:spcPct val="90000"/>
              </a:lnSpc>
              <a:buNone/>
            </a:pPr>
            <a:r>
              <a:rPr lang="en-US" dirty="0" smtClean="0"/>
              <a:t>					improve protein function</a:t>
            </a:r>
          </a:p>
          <a:p>
            <a:pPr eaLnBrk="1" hangingPunct="1">
              <a:lnSpc>
                <a:spcPct val="90000"/>
              </a:lnSpc>
              <a:buNone/>
            </a:pPr>
            <a:r>
              <a:rPr lang="en-US" dirty="0" smtClean="0"/>
              <a:t>					usually a small change</a:t>
            </a:r>
          </a:p>
          <a:p>
            <a:pPr eaLnBrk="1" hangingPunct="1">
              <a:lnSpc>
                <a:spcPct val="90000"/>
              </a:lnSpc>
              <a:buNone/>
            </a:pPr>
            <a:endParaRPr lang="en-US" dirty="0" smtClean="0"/>
          </a:p>
        </p:txBody>
      </p:sp>
      <p:pic>
        <p:nvPicPr>
          <p:cNvPr id="1026" name="Picture 2" descr="Selectionist, neutral and nearly neutral theories. a | Selectionist theory: early neo-Darwinian theories assumed that all mutations would affect fitness and, therefore, would be advantageous or deleterious, but not neutral. b | Neutral theory: the neutral theory considered that, for most proteins, neutral mutations exceeded those that were advantageous, but that differences in the relative proportions of neutral sites would influence the rate of molecular evolution (that is, more neutral sites would produce a faster overall rate of change). c | Nearly neutral theory: the fate of mutations with only slight positive or negative effect on fitness will depend on how population size affects the outc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3143" y="2406849"/>
            <a:ext cx="4125433" cy="26237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157729" y="2037517"/>
            <a:ext cx="2852063" cy="369332"/>
          </a:xfrm>
          <a:prstGeom prst="rect">
            <a:avLst/>
          </a:prstGeom>
        </p:spPr>
        <p:txBody>
          <a:bodyPr wrap="none">
            <a:spAutoFit/>
          </a:bodyPr>
          <a:lstStyle/>
          <a:p>
            <a:r>
              <a:rPr lang="en-US" dirty="0" err="1">
                <a:solidFill>
                  <a:srgbClr val="333333"/>
                </a:solidFill>
                <a:latin typeface="Arial" panose="020B0604020202020204" pitchFamily="34" charset="0"/>
              </a:rPr>
              <a:t>Bromham</a:t>
            </a:r>
            <a:r>
              <a:rPr lang="en-US" dirty="0">
                <a:solidFill>
                  <a:srgbClr val="333333"/>
                </a:solidFill>
                <a:latin typeface="Arial" panose="020B0604020202020204" pitchFamily="34" charset="0"/>
              </a:rPr>
              <a:t> &amp; Penny (2003)</a:t>
            </a:r>
            <a:endParaRPr lang="en-US" dirty="0"/>
          </a:p>
        </p:txBody>
      </p:sp>
      <p:sp>
        <p:nvSpPr>
          <p:cNvPr id="4" name="Right Arrow 3"/>
          <p:cNvSpPr/>
          <p:nvPr/>
        </p:nvSpPr>
        <p:spPr>
          <a:xfrm>
            <a:off x="4061635" y="2519916"/>
            <a:ext cx="361507" cy="24454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Left Brace 4"/>
          <p:cNvSpPr/>
          <p:nvPr/>
        </p:nvSpPr>
        <p:spPr>
          <a:xfrm>
            <a:off x="4061636" y="3166557"/>
            <a:ext cx="361507" cy="730987"/>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Rectangle 7"/>
          <p:cNvSpPr/>
          <p:nvPr/>
        </p:nvSpPr>
        <p:spPr>
          <a:xfrm>
            <a:off x="2992110" y="2457524"/>
            <a:ext cx="1069524" cy="369332"/>
          </a:xfrm>
          <a:prstGeom prst="rect">
            <a:avLst/>
          </a:prstGeom>
        </p:spPr>
        <p:txBody>
          <a:bodyPr wrap="none">
            <a:spAutoFit/>
          </a:bodyPr>
          <a:lstStyle/>
          <a:p>
            <a:r>
              <a:rPr lang="en-US" dirty="0" smtClean="0">
                <a:solidFill>
                  <a:srgbClr val="333333"/>
                </a:solidFill>
                <a:latin typeface="Arial" panose="020B0604020202020204" pitchFamily="34" charset="0"/>
              </a:rPr>
              <a:t>Old view</a:t>
            </a:r>
            <a:endParaRPr lang="en-US" dirty="0"/>
          </a:p>
        </p:txBody>
      </p:sp>
      <p:sp>
        <p:nvSpPr>
          <p:cNvPr id="9" name="Rectangle 8"/>
          <p:cNvSpPr/>
          <p:nvPr/>
        </p:nvSpPr>
        <p:spPr>
          <a:xfrm>
            <a:off x="1048135" y="3104166"/>
            <a:ext cx="3236784" cy="646331"/>
          </a:xfrm>
          <a:prstGeom prst="rect">
            <a:avLst/>
          </a:prstGeom>
        </p:spPr>
        <p:txBody>
          <a:bodyPr wrap="none">
            <a:spAutoFit/>
          </a:bodyPr>
          <a:lstStyle/>
          <a:p>
            <a:r>
              <a:rPr lang="en-US" dirty="0" smtClean="0">
                <a:solidFill>
                  <a:srgbClr val="333333"/>
                </a:solidFill>
                <a:latin typeface="Arial" panose="020B0604020202020204" pitchFamily="34" charset="0"/>
              </a:rPr>
              <a:t>Current view:  most mutations</a:t>
            </a:r>
          </a:p>
          <a:p>
            <a:r>
              <a:rPr lang="en-US" dirty="0" smtClean="0">
                <a:solidFill>
                  <a:srgbClr val="333333"/>
                </a:solidFill>
                <a:latin typeface="Arial" panose="020B0604020202020204" pitchFamily="34" charset="0"/>
              </a:rPr>
              <a:t>Have little or no effect</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a:bodyPr>
          <a:lstStyle/>
          <a:p>
            <a:pPr eaLnBrk="1" fontAlgn="auto" hangingPunct="1">
              <a:spcAft>
                <a:spcPts val="0"/>
              </a:spcAft>
              <a:defRPr/>
            </a:pPr>
            <a:r>
              <a:rPr lang="en-US" dirty="0" smtClean="0"/>
              <a:t>Mutation: cause &amp; effect</a:t>
            </a:r>
            <a:endParaRPr lang="en-US" dirty="0"/>
          </a:p>
        </p:txBody>
      </p:sp>
      <p:sp>
        <p:nvSpPr>
          <p:cNvPr id="28674" name="Content Placeholder 2"/>
          <p:cNvSpPr>
            <a:spLocks noGrp="1"/>
          </p:cNvSpPr>
          <p:nvPr>
            <p:ph idx="1"/>
          </p:nvPr>
        </p:nvSpPr>
        <p:spPr>
          <a:xfrm>
            <a:off x="457200" y="945931"/>
            <a:ext cx="8229600" cy="4525963"/>
          </a:xfrm>
        </p:spPr>
        <p:txBody>
          <a:bodyPr/>
          <a:lstStyle/>
          <a:p>
            <a:pPr eaLnBrk="1" hangingPunct="1"/>
            <a:r>
              <a:rPr lang="en-US" dirty="0" smtClean="0"/>
              <a:t>Can cause mutations:</a:t>
            </a:r>
          </a:p>
          <a:p>
            <a:pPr lvl="1" eaLnBrk="1" hangingPunct="1"/>
            <a:r>
              <a:rPr lang="en-US" dirty="0" smtClean="0"/>
              <a:t>Mistakes in DNA replication</a:t>
            </a:r>
          </a:p>
          <a:p>
            <a:pPr lvl="1" eaLnBrk="1" hangingPunct="1"/>
            <a:r>
              <a:rPr lang="en-US" dirty="0" smtClean="0"/>
              <a:t>Collisions of the DNA molecule with other molecules</a:t>
            </a:r>
          </a:p>
          <a:p>
            <a:pPr lvl="1" eaLnBrk="1" hangingPunct="1"/>
            <a:r>
              <a:rPr lang="en-US" dirty="0" smtClean="0"/>
              <a:t>Damage from heat or chemical agents</a:t>
            </a:r>
          </a:p>
          <a:p>
            <a:pPr lvl="1" eaLnBrk="1" hangingPunct="1">
              <a:buNone/>
            </a:pPr>
            <a:endParaRPr lang="en-US" sz="2000" dirty="0" smtClean="0"/>
          </a:p>
          <a:p>
            <a:pPr eaLnBrk="1" hangingPunct="1"/>
            <a:r>
              <a:rPr lang="en-US" dirty="0" smtClean="0"/>
              <a:t>Effect:  Only mutations in gametes matter</a:t>
            </a:r>
          </a:p>
          <a:p>
            <a:pPr eaLnBrk="1" hangingPunct="1">
              <a:buNone/>
            </a:pPr>
            <a:r>
              <a:rPr lang="en-US" dirty="0" smtClean="0"/>
              <a:t>					if you can’t inherit it, it won’t 							have an effect on the population</a:t>
            </a:r>
          </a:p>
          <a:p>
            <a:pPr eaLnBrk="1" hangingPunct="1">
              <a:buNone/>
            </a:pPr>
            <a:r>
              <a:rPr lang="en-US" dirty="0" smtClean="0"/>
              <a:t>					</a:t>
            </a:r>
            <a:r>
              <a:rPr lang="en-US" i="1" dirty="0" smtClean="0">
                <a:solidFill>
                  <a:srgbClr val="FF0000"/>
                </a:solidFill>
              </a:rPr>
              <a:t>(must pass on to cause evolution)</a:t>
            </a:r>
          </a:p>
          <a:p>
            <a:pPr eaLnBrk="1" hangingPunct="1"/>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dirty="0" smtClean="0">
                <a:solidFill>
                  <a:srgbClr val="E03C3C"/>
                </a:solidFill>
                <a:ea typeface="+mj-ea"/>
                <a:cs typeface="+mj-cs"/>
              </a:rPr>
              <a:t>Clicker Questions</a:t>
            </a:r>
            <a:endParaRPr lang="en-US" sz="4800" b="1" dirty="0">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defRPr/>
            </a:pPr>
            <a:r>
              <a:rPr lang="en-US" sz="2800" b="1" dirty="0" smtClean="0"/>
              <a:t>CHAPTER 15</a:t>
            </a:r>
            <a:endParaRPr lang="en-US" sz="2800" dirty="0" smtClean="0"/>
          </a:p>
          <a:p>
            <a:pPr eaLnBrk="1" fontAlgn="auto" hangingPunct="1">
              <a:lnSpc>
                <a:spcPct val="90000"/>
              </a:lnSpc>
              <a:spcAft>
                <a:spcPts val="0"/>
              </a:spcAft>
              <a:defRPr/>
            </a:pPr>
            <a:r>
              <a:rPr lang="en-US" sz="2800" dirty="0" smtClean="0"/>
              <a:t>From Gene to Protein</a:t>
            </a:r>
            <a:endParaRPr lang="en-US" sz="2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3"/>
          <p:cNvSpPr>
            <a:spLocks noGrp="1" noChangeArrowheads="1"/>
          </p:cNvSpPr>
          <p:nvPr>
            <p:ph type="title"/>
          </p:nvPr>
        </p:nvSpPr>
        <p:spPr>
          <a:xfrm>
            <a:off x="457200" y="582613"/>
            <a:ext cx="8229600" cy="1120775"/>
          </a:xfrm>
        </p:spPr>
        <p:txBody>
          <a:bodyPr rIns="132080"/>
          <a:lstStyle/>
          <a:p>
            <a:pPr eaLnBrk="1" hangingPunct="1"/>
            <a:r>
              <a:rPr lang="en-US"/>
              <a:t>Concept Quiz</a:t>
            </a:r>
          </a:p>
        </p:txBody>
      </p:sp>
      <p:sp>
        <p:nvSpPr>
          <p:cNvPr id="26627" name="Rectangle 14"/>
          <p:cNvSpPr>
            <a:spLocks noGrp="1" noChangeArrowheads="1"/>
          </p:cNvSpPr>
          <p:nvPr>
            <p:ph type="body" idx="1"/>
          </p:nvPr>
        </p:nvSpPr>
        <p:spPr>
          <a:xfrm>
            <a:off x="457200" y="1676400"/>
            <a:ext cx="8229600" cy="3730625"/>
          </a:xfrm>
        </p:spPr>
        <p:txBody>
          <a:bodyPr rIns="132080"/>
          <a:lstStyle/>
          <a:p>
            <a:pPr marL="649288" indent="-649288" eaLnBrk="1" hangingPunct="1">
              <a:lnSpc>
                <a:spcPct val="80000"/>
              </a:lnSpc>
              <a:buFont typeface="Wingdings" pitchFamily="1" charset="2"/>
              <a:buNone/>
            </a:pPr>
            <a:r>
              <a:rPr lang="en-US" sz="2800"/>
              <a:t>Which of the following is true?</a:t>
            </a:r>
          </a:p>
          <a:p>
            <a:pPr marL="649288" indent="-649288" eaLnBrk="1" hangingPunct="1">
              <a:lnSpc>
                <a:spcPct val="80000"/>
              </a:lnSpc>
              <a:buSzPct val="99000"/>
              <a:buFont typeface="Wingdings" pitchFamily="1" charset="2"/>
              <a:buAutoNum type="alphaUcPeriod"/>
            </a:pPr>
            <a:r>
              <a:rPr lang="en-US" sz="2800"/>
              <a:t>Transcription occurs in the cytoplasm and produces RNA.</a:t>
            </a:r>
          </a:p>
          <a:p>
            <a:pPr marL="649288" indent="-649288" eaLnBrk="1" hangingPunct="1">
              <a:lnSpc>
                <a:spcPct val="80000"/>
              </a:lnSpc>
              <a:buSzPct val="99000"/>
              <a:buFont typeface="Wingdings" pitchFamily="1" charset="2"/>
              <a:buAutoNum type="alphaUcPeriod"/>
            </a:pPr>
            <a:r>
              <a:rPr lang="en-US" sz="2800"/>
              <a:t>Transcription occurs in the nucleus and produces proteins.</a:t>
            </a:r>
          </a:p>
          <a:p>
            <a:pPr marL="649288" indent="-649288" eaLnBrk="1" hangingPunct="1">
              <a:lnSpc>
                <a:spcPct val="80000"/>
              </a:lnSpc>
              <a:buSzPct val="99000"/>
              <a:buFont typeface="Wingdings" pitchFamily="1" charset="2"/>
              <a:buAutoNum type="alphaUcPeriod"/>
            </a:pPr>
            <a:r>
              <a:rPr lang="en-US" sz="2800"/>
              <a:t>Translation occurs in the cytoplasm and produces proteins.</a:t>
            </a:r>
          </a:p>
          <a:p>
            <a:pPr marL="649288" indent="-649288" eaLnBrk="1" hangingPunct="1">
              <a:lnSpc>
                <a:spcPct val="80000"/>
              </a:lnSpc>
              <a:buSzPct val="99000"/>
              <a:buFont typeface="Wingdings" pitchFamily="1" charset="2"/>
              <a:buAutoNum type="alphaUcPeriod"/>
            </a:pPr>
            <a:r>
              <a:rPr lang="en-US" sz="2800"/>
              <a:t>Translation occurs in the nucleus and produces RNA.</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3"/>
          <p:cNvSpPr>
            <a:spLocks noGrp="1" noChangeArrowheads="1"/>
          </p:cNvSpPr>
          <p:nvPr>
            <p:ph type="title"/>
          </p:nvPr>
        </p:nvSpPr>
        <p:spPr/>
        <p:txBody>
          <a:bodyPr rIns="132080"/>
          <a:lstStyle/>
          <a:p>
            <a:pPr eaLnBrk="1" hangingPunct="1"/>
            <a:r>
              <a:rPr lang="en-US"/>
              <a:t>Concept Quiz</a:t>
            </a:r>
          </a:p>
        </p:txBody>
      </p:sp>
      <p:sp>
        <p:nvSpPr>
          <p:cNvPr id="28675" name="Rectangle 14"/>
          <p:cNvSpPr>
            <a:spLocks noGrp="1" noChangeArrowheads="1"/>
          </p:cNvSpPr>
          <p:nvPr>
            <p:ph type="body" idx="1"/>
          </p:nvPr>
        </p:nvSpPr>
        <p:spPr>
          <a:xfrm>
            <a:off x="457200" y="1676400"/>
            <a:ext cx="8229600" cy="3886200"/>
          </a:xfrm>
        </p:spPr>
        <p:txBody>
          <a:bodyPr rIns="132080"/>
          <a:lstStyle/>
          <a:p>
            <a:pPr marL="649288" indent="-649288" eaLnBrk="1" hangingPunct="1">
              <a:lnSpc>
                <a:spcPct val="90000"/>
              </a:lnSpc>
              <a:buFont typeface="Wingdings" pitchFamily="1" charset="2"/>
              <a:buNone/>
            </a:pPr>
            <a:r>
              <a:rPr lang="en-US" dirty="0"/>
              <a:t>	Which of the following is </a:t>
            </a:r>
            <a:r>
              <a:rPr lang="en-US" i="1" dirty="0"/>
              <a:t>not</a:t>
            </a:r>
            <a:r>
              <a:rPr lang="en-US" dirty="0"/>
              <a:t> true about the genetic code?</a:t>
            </a:r>
          </a:p>
          <a:p>
            <a:pPr marL="649288" indent="-649288" eaLnBrk="1" hangingPunct="1">
              <a:lnSpc>
                <a:spcPct val="90000"/>
              </a:lnSpc>
              <a:buSzPct val="99000"/>
              <a:buFont typeface="Wingdings" pitchFamily="1" charset="2"/>
              <a:buAutoNum type="alphaUcPeriod"/>
            </a:pPr>
            <a:r>
              <a:rPr lang="en-US" sz="2800" dirty="0"/>
              <a:t>It is based on three base codons.</a:t>
            </a:r>
          </a:p>
          <a:p>
            <a:pPr marL="649288" indent="-649288" eaLnBrk="1" hangingPunct="1">
              <a:lnSpc>
                <a:spcPct val="90000"/>
              </a:lnSpc>
              <a:buSzPct val="99000"/>
              <a:buFont typeface="Wingdings" pitchFamily="1" charset="2"/>
              <a:buAutoNum type="alphaUcPeriod"/>
            </a:pPr>
            <a:r>
              <a:rPr lang="en-US" sz="2800" dirty="0"/>
              <a:t>There are 64 possible codons. </a:t>
            </a:r>
          </a:p>
          <a:p>
            <a:pPr marL="649288" indent="-649288" eaLnBrk="1" hangingPunct="1">
              <a:lnSpc>
                <a:spcPct val="90000"/>
              </a:lnSpc>
              <a:buSzPct val="99000"/>
              <a:buFont typeface="Wingdings" pitchFamily="1" charset="2"/>
              <a:buAutoNum type="alphaUcPeriod"/>
            </a:pPr>
            <a:r>
              <a:rPr lang="en-US" sz="2800" dirty="0"/>
              <a:t>Amino acids </a:t>
            </a:r>
            <a:r>
              <a:rPr lang="en-US" sz="2800" dirty="0" smtClean="0"/>
              <a:t>only </a:t>
            </a:r>
            <a:r>
              <a:rPr lang="en-US" sz="2800"/>
              <a:t>have </a:t>
            </a:r>
            <a:r>
              <a:rPr lang="en-US" sz="2800" smtClean="0"/>
              <a:t>one </a:t>
            </a:r>
            <a:r>
              <a:rPr lang="en-US" sz="2800" dirty="0"/>
              <a:t>codon. </a:t>
            </a:r>
          </a:p>
          <a:p>
            <a:pPr marL="649288" indent="-649288" eaLnBrk="1" hangingPunct="1">
              <a:lnSpc>
                <a:spcPct val="90000"/>
              </a:lnSpc>
              <a:buSzPct val="99000"/>
              <a:buFont typeface="Wingdings" pitchFamily="1" charset="2"/>
              <a:buAutoNum type="alphaUcPeriod"/>
            </a:pPr>
            <a:r>
              <a:rPr lang="en-US" sz="2800" dirty="0"/>
              <a:t>Every codon has a corresponding amino acid.</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3"/>
          <p:cNvSpPr>
            <a:spLocks noGrp="1" noChangeArrowheads="1"/>
          </p:cNvSpPr>
          <p:nvPr>
            <p:ph type="body" idx="1"/>
          </p:nvPr>
        </p:nvSpPr>
        <p:spPr>
          <a:xfrm>
            <a:off x="457200" y="1676400"/>
            <a:ext cx="8229600" cy="3886200"/>
          </a:xfrm>
        </p:spPr>
        <p:txBody>
          <a:bodyPr rIns="132080"/>
          <a:lstStyle/>
          <a:p>
            <a:pPr marL="649288" indent="-649288" eaLnBrk="1" hangingPunct="1">
              <a:buFont typeface="Wingdings" pitchFamily="1" charset="2"/>
              <a:buNone/>
            </a:pPr>
            <a:r>
              <a:rPr lang="en-US" sz="2800"/>
              <a:t>Frameshift mutations</a:t>
            </a:r>
          </a:p>
          <a:p>
            <a:pPr marL="649288" indent="-649288" eaLnBrk="1" hangingPunct="1">
              <a:buSzPct val="99000"/>
              <a:buFont typeface="Wingdings" pitchFamily="1" charset="2"/>
              <a:buAutoNum type="alphaUcPeriod"/>
            </a:pPr>
            <a:r>
              <a:rPr lang="en-US" sz="2800"/>
              <a:t>Occur when part of a chromosome is missing</a:t>
            </a:r>
          </a:p>
          <a:p>
            <a:pPr marL="649288" indent="-649288" eaLnBrk="1" hangingPunct="1">
              <a:buSzPct val="99000"/>
              <a:buFont typeface="Wingdings" pitchFamily="1" charset="2"/>
              <a:buAutoNum type="alphaUcPeriod"/>
            </a:pPr>
            <a:r>
              <a:rPr lang="en-US" sz="2800"/>
              <a:t>Occur when one base is changed to another</a:t>
            </a:r>
          </a:p>
          <a:p>
            <a:pPr marL="649288" indent="-649288" eaLnBrk="1" hangingPunct="1">
              <a:buSzPct val="99000"/>
              <a:buFont typeface="Wingdings" pitchFamily="1" charset="2"/>
              <a:buAutoNum type="alphaUcPeriod"/>
            </a:pPr>
            <a:r>
              <a:rPr lang="en-US" sz="2800"/>
              <a:t>Don’t change the structure of the protein</a:t>
            </a:r>
          </a:p>
          <a:p>
            <a:pPr marL="649288" indent="-649288" eaLnBrk="1" hangingPunct="1">
              <a:buSzPct val="99000"/>
              <a:buFont typeface="Wingdings" pitchFamily="1" charset="2"/>
              <a:buAutoNum type="alphaUcPeriod"/>
            </a:pPr>
            <a:r>
              <a:rPr lang="en-US" sz="2800"/>
              <a:t>Include insertion and deletion mutants</a:t>
            </a:r>
          </a:p>
        </p:txBody>
      </p:sp>
      <p:sp>
        <p:nvSpPr>
          <p:cNvPr id="30723" name="Rectangle 14"/>
          <p:cNvSpPr>
            <a:spLocks noGrp="1" noChangeArrowheads="1"/>
          </p:cNvSpPr>
          <p:nvPr>
            <p:ph type="title"/>
          </p:nvPr>
        </p:nvSpPr>
        <p:spPr/>
        <p:txBody>
          <a:bodyPr rIns="132080"/>
          <a:lstStyle/>
          <a:p>
            <a:pPr eaLnBrk="1" hangingPunct="1"/>
            <a:r>
              <a:rPr lang="en-US"/>
              <a:t>Concept Quiz</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2993571"/>
            <a:ext cx="7923212" cy="1752600"/>
          </a:xfrm>
          <a:effectLst>
            <a:outerShdw blurRad="25400" dist="12700" dir="2700000" algn="ctr" rotWithShape="0">
              <a:schemeClr val="tx1">
                <a:alpha val="74998"/>
              </a:schemeClr>
            </a:outerShdw>
          </a:effectLst>
        </p:spPr>
        <p:txBody>
          <a:bodyPr>
            <a:normAutofit fontScale="90000"/>
          </a:bodyPr>
          <a:lstStyle/>
          <a:p>
            <a:pPr algn="ctr" eaLnBrk="1" hangingPunct="1">
              <a:defRPr/>
            </a:pPr>
            <a:r>
              <a:rPr lang="en-US" sz="6000" b="1" dirty="0" smtClean="0">
                <a:solidFill>
                  <a:srgbClr val="E03C3C"/>
                </a:solidFill>
                <a:ea typeface="+mj-ea"/>
                <a:cs typeface="+mj-cs"/>
              </a:rPr>
              <a:t>Free Biology Tutoring</a:t>
            </a:r>
            <a:endParaRPr lang="en-US" sz="4800" b="1" dirty="0">
              <a:ea typeface="+mj-ea"/>
              <a:cs typeface="+mj-cs"/>
            </a:endParaRPr>
          </a:p>
        </p:txBody>
      </p:sp>
      <p:sp>
        <p:nvSpPr>
          <p:cNvPr id="14339" name="Rectangle 3"/>
          <p:cNvSpPr>
            <a:spLocks noGrp="1" noChangeArrowheads="1"/>
          </p:cNvSpPr>
          <p:nvPr>
            <p:ph type="subTitle" idx="1"/>
          </p:nvPr>
        </p:nvSpPr>
        <p:spPr>
          <a:xfrm>
            <a:off x="0" y="783771"/>
            <a:ext cx="8839200" cy="2209800"/>
          </a:xfrm>
        </p:spPr>
        <p:txBody>
          <a:bodyPr rtlCol="0">
            <a:normAutofit/>
          </a:bodyPr>
          <a:lstStyle/>
          <a:p>
            <a:pPr eaLnBrk="1" fontAlgn="auto" hangingPunct="1">
              <a:lnSpc>
                <a:spcPct val="90000"/>
              </a:lnSpc>
              <a:spcAft>
                <a:spcPts val="0"/>
              </a:spcAft>
              <a:defRPr/>
            </a:pPr>
            <a:r>
              <a:rPr lang="en-US" sz="2800" b="1" dirty="0" smtClean="0"/>
              <a:t>Not Happy with your grade?</a:t>
            </a:r>
          </a:p>
          <a:p>
            <a:pPr eaLnBrk="1" fontAlgn="auto" hangingPunct="1">
              <a:lnSpc>
                <a:spcPct val="90000"/>
              </a:lnSpc>
              <a:spcAft>
                <a:spcPts val="0"/>
              </a:spcAft>
              <a:defRPr/>
            </a:pPr>
            <a:r>
              <a:rPr lang="en-US" sz="2800" b="1" dirty="0" smtClean="0"/>
              <a:t>Not understanding the material?</a:t>
            </a:r>
          </a:p>
          <a:p>
            <a:pPr eaLnBrk="1" fontAlgn="auto" hangingPunct="1">
              <a:lnSpc>
                <a:spcPct val="90000"/>
              </a:lnSpc>
              <a:spcAft>
                <a:spcPts val="0"/>
              </a:spcAft>
              <a:defRPr/>
            </a:pPr>
            <a:r>
              <a:rPr lang="en-US" sz="2800" b="1" dirty="0" smtClean="0"/>
              <a:t>Remember that the TLCC has </a:t>
            </a:r>
            <a:endParaRPr lang="en-US" sz="2800" dirty="0"/>
          </a:p>
        </p:txBody>
      </p:sp>
    </p:spTree>
    <p:extLst>
      <p:ext uri="{BB962C8B-B14F-4D97-AF65-F5344CB8AC3E}">
        <p14:creationId xmlns:p14="http://schemas.microsoft.com/office/powerpoint/2010/main" val="452139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sz="4000" smtClean="0"/>
              <a:t>Genes Contain Information for Building RNA Molecules</a:t>
            </a:r>
          </a:p>
        </p:txBody>
      </p:sp>
      <p:sp>
        <p:nvSpPr>
          <p:cNvPr id="20482" name="Content Placeholder 2"/>
          <p:cNvSpPr>
            <a:spLocks noGrp="1"/>
          </p:cNvSpPr>
          <p:nvPr>
            <p:ph idx="1"/>
          </p:nvPr>
        </p:nvSpPr>
        <p:spPr/>
        <p:txBody>
          <a:bodyPr/>
          <a:lstStyle/>
          <a:p>
            <a:pPr eaLnBrk="1" hangingPunct="1">
              <a:lnSpc>
                <a:spcPct val="90000"/>
              </a:lnSpc>
              <a:buNone/>
            </a:pPr>
            <a:r>
              <a:rPr lang="en-US" sz="3000" dirty="0" smtClean="0"/>
              <a:t>Transcription:  DNA</a:t>
            </a:r>
            <a:r>
              <a:rPr lang="en-US" sz="3000" dirty="0" smtClean="0">
                <a:sym typeface="Wingdings" pitchFamily="2" charset="2"/>
              </a:rPr>
              <a:t> mRNA</a:t>
            </a:r>
          </a:p>
          <a:p>
            <a:pPr eaLnBrk="1" hangingPunct="1">
              <a:lnSpc>
                <a:spcPct val="90000"/>
              </a:lnSpc>
              <a:buNone/>
            </a:pPr>
            <a:r>
              <a:rPr lang="en-US" sz="3000" dirty="0" smtClean="0">
                <a:sym typeface="Wingdings" pitchFamily="2" charset="2"/>
              </a:rPr>
              <a:t>Translation: mRNA  protein</a:t>
            </a:r>
          </a:p>
          <a:p>
            <a:pPr eaLnBrk="1" hangingPunct="1">
              <a:lnSpc>
                <a:spcPct val="90000"/>
              </a:lnSpc>
              <a:buNone/>
            </a:pPr>
            <a:endParaRPr lang="en-US" sz="3000" dirty="0" smtClean="0"/>
          </a:p>
          <a:p>
            <a:pPr eaLnBrk="1" hangingPunct="1">
              <a:lnSpc>
                <a:spcPct val="90000"/>
              </a:lnSpc>
              <a:buNone/>
            </a:pPr>
            <a:r>
              <a:rPr lang="en-US" sz="3000" dirty="0" smtClean="0"/>
              <a:t>KNOW DIFFERENCES BETWEEN DNA and RNA</a:t>
            </a:r>
          </a:p>
          <a:p>
            <a:pPr marL="1771650" lvl="3" indent="-514350" eaLnBrk="1" hangingPunct="1">
              <a:lnSpc>
                <a:spcPct val="90000"/>
              </a:lnSpc>
              <a:buFont typeface="+mj-lt"/>
              <a:buAutoNum type="arabicPeriod"/>
            </a:pPr>
            <a:r>
              <a:rPr lang="en-US" sz="3200" dirty="0" smtClean="0"/>
              <a:t>__________________</a:t>
            </a:r>
          </a:p>
          <a:p>
            <a:pPr marL="1771650" lvl="3" indent="-514350" eaLnBrk="1" hangingPunct="1">
              <a:lnSpc>
                <a:spcPct val="90000"/>
              </a:lnSpc>
              <a:buFont typeface="+mj-lt"/>
              <a:buAutoNum type="arabicPeriod"/>
            </a:pPr>
            <a:r>
              <a:rPr lang="en-US" sz="3200" dirty="0" smtClean="0"/>
              <a:t>	__________________</a:t>
            </a:r>
          </a:p>
          <a:p>
            <a:pPr marL="1771650" lvl="3" indent="-514350" eaLnBrk="1" hangingPunct="1">
              <a:lnSpc>
                <a:spcPct val="90000"/>
              </a:lnSpc>
              <a:buFont typeface="+mj-lt"/>
              <a:buAutoNum type="arabicPeriod"/>
            </a:pPr>
            <a:r>
              <a:rPr lang="en-US" sz="3200" dirty="0" smtClean="0"/>
              <a:t>__________________</a:t>
            </a:r>
          </a:p>
          <a:p>
            <a:pPr marL="1771650" lvl="3" indent="-514350" eaLnBrk="1" hangingPunct="1">
              <a:lnSpc>
                <a:spcPct val="90000"/>
              </a:lnSpc>
              <a:buNone/>
            </a:pPr>
            <a:r>
              <a:rPr lang="en-US" sz="3200" dirty="0" smtClean="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figure_15_01"/>
          <p:cNvPicPr>
            <a:picLocks noChangeAspect="1" noChangeArrowheads="1"/>
          </p:cNvPicPr>
          <p:nvPr/>
        </p:nvPicPr>
        <p:blipFill>
          <a:blip r:embed="rId3"/>
          <a:srcRect/>
          <a:stretch>
            <a:fillRect/>
          </a:stretch>
        </p:blipFill>
        <p:spPr bwMode="auto">
          <a:xfrm>
            <a:off x="622300" y="215900"/>
            <a:ext cx="789781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5712"/>
            <a:ext cx="9144000" cy="587511"/>
          </a:xfrm>
        </p:spPr>
        <p:txBody>
          <a:bodyPr rtlCol="0">
            <a:normAutofit fontScale="90000"/>
          </a:bodyPr>
          <a:lstStyle/>
          <a:p>
            <a:pPr eaLnBrk="1" fontAlgn="auto" hangingPunct="1">
              <a:spcAft>
                <a:spcPts val="0"/>
              </a:spcAft>
              <a:defRPr/>
            </a:pPr>
            <a:r>
              <a:rPr lang="en-US" dirty="0" smtClean="0"/>
              <a:t>RNA: like DNA, but different</a:t>
            </a:r>
            <a:br>
              <a:rPr lang="en-US" dirty="0" smtClean="0"/>
            </a:br>
            <a:endParaRPr lang="en-US" dirty="0"/>
          </a:p>
        </p:txBody>
      </p:sp>
      <p:sp>
        <p:nvSpPr>
          <p:cNvPr id="21506" name="Content Placeholder 2"/>
          <p:cNvSpPr>
            <a:spLocks noGrp="1"/>
          </p:cNvSpPr>
          <p:nvPr>
            <p:ph idx="1"/>
          </p:nvPr>
        </p:nvSpPr>
        <p:spPr>
          <a:xfrm>
            <a:off x="457200" y="1391195"/>
            <a:ext cx="8229600" cy="4525963"/>
          </a:xfrm>
        </p:spPr>
        <p:txBody>
          <a:bodyPr/>
          <a:lstStyle/>
          <a:p>
            <a:pPr eaLnBrk="1" hangingPunct="1">
              <a:lnSpc>
                <a:spcPct val="90000"/>
              </a:lnSpc>
            </a:pPr>
            <a:r>
              <a:rPr lang="en-US" sz="3000" b="1" dirty="0" smtClean="0"/>
              <a:t>Still made </a:t>
            </a:r>
            <a:r>
              <a:rPr lang="en-US" sz="3000" b="1" dirty="0" smtClean="0"/>
              <a:t>of nucleotides</a:t>
            </a:r>
          </a:p>
          <a:p>
            <a:pPr eaLnBrk="1" hangingPunct="1">
              <a:lnSpc>
                <a:spcPct val="90000"/>
              </a:lnSpc>
            </a:pPr>
            <a:endParaRPr lang="en-US" sz="3000" b="1" dirty="0"/>
          </a:p>
          <a:p>
            <a:pPr eaLnBrk="1" hangingPunct="1">
              <a:lnSpc>
                <a:spcPct val="90000"/>
              </a:lnSpc>
            </a:pPr>
            <a:r>
              <a:rPr lang="en-US" sz="3000" b="1" dirty="0" smtClean="0"/>
              <a:t>Used for many things: </a:t>
            </a:r>
          </a:p>
          <a:p>
            <a:pPr lvl="1" eaLnBrk="1" hangingPunct="1">
              <a:lnSpc>
                <a:spcPct val="90000"/>
              </a:lnSpc>
            </a:pPr>
            <a:r>
              <a:rPr lang="en-US" sz="2600" b="1" dirty="0" smtClean="0"/>
              <a:t>Messenger RNA (copy of recipe) = mRNA</a:t>
            </a:r>
          </a:p>
          <a:p>
            <a:pPr lvl="1" eaLnBrk="1" hangingPunct="1">
              <a:lnSpc>
                <a:spcPct val="90000"/>
              </a:lnSpc>
            </a:pPr>
            <a:r>
              <a:rPr lang="en-US" sz="2600" b="1" dirty="0" smtClean="0"/>
              <a:t>Biggest part of ribosome (chef) = </a:t>
            </a:r>
            <a:r>
              <a:rPr lang="en-US" sz="2600" b="1" dirty="0" err="1" smtClean="0"/>
              <a:t>rRNA</a:t>
            </a:r>
            <a:endParaRPr lang="en-US" sz="2600" b="1" dirty="0" smtClean="0"/>
          </a:p>
          <a:p>
            <a:pPr lvl="1" eaLnBrk="1" hangingPunct="1">
              <a:lnSpc>
                <a:spcPct val="90000"/>
              </a:lnSpc>
            </a:pPr>
            <a:r>
              <a:rPr lang="en-US" sz="2600" b="1" dirty="0" smtClean="0"/>
              <a:t>Transfer RNA (helper chef) = </a:t>
            </a:r>
            <a:r>
              <a:rPr lang="en-US" sz="2600" b="1" dirty="0" err="1" smtClean="0"/>
              <a:t>tRNA</a:t>
            </a:r>
            <a:endParaRPr lang="en-US" sz="2600" b="1" dirty="0" smtClean="0"/>
          </a:p>
          <a:p>
            <a:pPr lvl="1" eaLnBrk="1" hangingPunct="1">
              <a:lnSpc>
                <a:spcPct val="90000"/>
              </a:lnSpc>
            </a:pPr>
            <a:r>
              <a:rPr lang="en-US" sz="2600" b="1" dirty="0" smtClean="0"/>
              <a:t>Ribozyme (acts sort of like an enzyme)</a:t>
            </a:r>
          </a:p>
          <a:p>
            <a:pPr lvl="1" eaLnBrk="1" hangingPunct="1">
              <a:lnSpc>
                <a:spcPct val="90000"/>
              </a:lnSpc>
            </a:pPr>
            <a:r>
              <a:rPr lang="en-US" sz="2600" b="1" dirty="0" smtClean="0"/>
              <a:t>Shuts genes off quickly = </a:t>
            </a:r>
            <a:r>
              <a:rPr lang="en-US" sz="2600" b="1" dirty="0" err="1" smtClean="0"/>
              <a:t>siRNA</a:t>
            </a:r>
            <a:r>
              <a:rPr lang="en-US" sz="2600" b="1" dirty="0" smtClean="0"/>
              <a:t>  </a:t>
            </a:r>
            <a:r>
              <a:rPr lang="en-US" sz="1600" b="1" i="1" dirty="0" smtClean="0">
                <a:solidFill>
                  <a:srgbClr val="FF0000"/>
                </a:solidFill>
              </a:rPr>
              <a:t>(double stranded!!)</a:t>
            </a:r>
            <a:endParaRPr lang="en-US" sz="1600" i="1" dirty="0" smtClean="0">
              <a:solidFill>
                <a:srgbClr val="FF0000"/>
              </a:solidFill>
            </a:endParaRPr>
          </a:p>
        </p:txBody>
      </p:sp>
      <p:pic>
        <p:nvPicPr>
          <p:cNvPr id="3" name="Picture 2"/>
          <p:cNvPicPr>
            <a:picLocks noChangeAspect="1"/>
          </p:cNvPicPr>
          <p:nvPr/>
        </p:nvPicPr>
        <p:blipFill rotWithShape="1">
          <a:blip r:embed="rId2"/>
          <a:srcRect l="24479" t="16204" r="52604" b="46018"/>
          <a:stretch/>
        </p:blipFill>
        <p:spPr>
          <a:xfrm>
            <a:off x="4572000" y="5276850"/>
            <a:ext cx="1027206" cy="952500"/>
          </a:xfrm>
          <a:prstGeom prst="rect">
            <a:avLst/>
          </a:prstGeom>
        </p:spPr>
      </p:pic>
    </p:spTree>
    <p:extLst>
      <p:ext uri="{BB962C8B-B14F-4D97-AF65-F5344CB8AC3E}">
        <p14:creationId xmlns:p14="http://schemas.microsoft.com/office/powerpoint/2010/main" val="27067944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0" y="0"/>
            <a:ext cx="9144000" cy="627017"/>
          </a:xfrm>
        </p:spPr>
        <p:txBody>
          <a:bodyPr/>
          <a:lstStyle/>
          <a:p>
            <a:pPr eaLnBrk="1" hangingPunct="1"/>
            <a:r>
              <a:rPr lang="en-US" sz="4000" dirty="0" smtClean="0"/>
              <a:t>Genetic info and protein</a:t>
            </a:r>
          </a:p>
        </p:txBody>
      </p:sp>
      <p:sp>
        <p:nvSpPr>
          <p:cNvPr id="22530" name="Content Placeholder 2"/>
          <p:cNvSpPr>
            <a:spLocks noGrp="1"/>
          </p:cNvSpPr>
          <p:nvPr>
            <p:ph idx="1"/>
          </p:nvPr>
        </p:nvSpPr>
        <p:spPr>
          <a:xfrm>
            <a:off x="457200" y="627018"/>
            <a:ext cx="8229600" cy="5499146"/>
          </a:xfrm>
        </p:spPr>
        <p:txBody>
          <a:bodyPr/>
          <a:lstStyle/>
          <a:p>
            <a:pPr eaLnBrk="1" hangingPunct="1"/>
            <a:r>
              <a:rPr lang="en-US" dirty="0"/>
              <a:t>Gene </a:t>
            </a:r>
            <a:r>
              <a:rPr lang="en-US" dirty="0" smtClean="0"/>
              <a:t>expression:  what happens if we read a gene (DNA sequence) and do what it says</a:t>
            </a:r>
          </a:p>
          <a:p>
            <a:pPr marL="0" indent="0" eaLnBrk="1" hangingPunct="1">
              <a:buNone/>
            </a:pPr>
            <a:r>
              <a:rPr lang="en-US" dirty="0"/>
              <a:t>	</a:t>
            </a:r>
            <a:r>
              <a:rPr lang="en-US" dirty="0" smtClean="0"/>
              <a:t>	Usually, that is making a protein</a:t>
            </a:r>
          </a:p>
          <a:p>
            <a:pPr marL="0" indent="0" eaLnBrk="1" hangingPunct="1">
              <a:buNone/>
            </a:pPr>
            <a:endParaRPr lang="en-US" dirty="0" smtClean="0"/>
          </a:p>
          <a:p>
            <a:pPr marL="0" indent="0" eaLnBrk="1" hangingPunct="1">
              <a:buNone/>
            </a:pPr>
            <a:endParaRPr lang="en-US" dirty="0"/>
          </a:p>
          <a:p>
            <a:pPr marL="0" indent="0" eaLnBrk="1" hangingPunct="1">
              <a:buNone/>
            </a:pPr>
            <a:endParaRPr lang="en-US" dirty="0" smtClean="0"/>
          </a:p>
          <a:p>
            <a:pPr marL="0" indent="0" eaLnBrk="1" hangingPunct="1">
              <a:buNone/>
            </a:pPr>
            <a:endParaRPr lang="en-US" dirty="0" smtClean="0"/>
          </a:p>
          <a:p>
            <a:pPr eaLnBrk="1" hangingPunct="1"/>
            <a:r>
              <a:rPr lang="en-US" dirty="0" smtClean="0"/>
              <a:t>Protein: chain of amino acids</a:t>
            </a:r>
          </a:p>
          <a:p>
            <a:pPr marL="457200" lvl="1" indent="0" eaLnBrk="1" hangingPunct="1">
              <a:buNone/>
            </a:pPr>
            <a:r>
              <a:rPr lang="en-US" sz="3200" dirty="0"/>
              <a:t> </a:t>
            </a:r>
            <a:r>
              <a:rPr lang="en-US" sz="3200" dirty="0" smtClean="0"/>
              <a:t>shape controlled by which amino acids</a:t>
            </a:r>
          </a:p>
        </p:txBody>
      </p:sp>
      <p:pic>
        <p:nvPicPr>
          <p:cNvPr id="4" name="Picture 2" descr="figure_14_01"/>
          <p:cNvPicPr>
            <a:picLocks noChangeAspect="1" noChangeArrowheads="1"/>
          </p:cNvPicPr>
          <p:nvPr/>
        </p:nvPicPr>
        <p:blipFill rotWithShape="1">
          <a:blip r:embed="rId2"/>
          <a:srcRect l="249" t="8417" r="-249" b="5657"/>
          <a:stretch/>
        </p:blipFill>
        <p:spPr bwMode="auto">
          <a:xfrm>
            <a:off x="1529490" y="2203266"/>
            <a:ext cx="3231242" cy="2551757"/>
          </a:xfrm>
          <a:prstGeom prst="rect">
            <a:avLst/>
          </a:prstGeom>
          <a:noFill/>
          <a:ln w="9525">
            <a:noFill/>
            <a:miter lim="800000"/>
            <a:headEnd/>
            <a:tailEnd/>
          </a:ln>
          <a:effectLst/>
        </p:spPr>
      </p:pic>
      <p:sp>
        <p:nvSpPr>
          <p:cNvPr id="5" name="Rectangle 4"/>
          <p:cNvSpPr/>
          <p:nvPr/>
        </p:nvSpPr>
        <p:spPr>
          <a:xfrm>
            <a:off x="4950520" y="3198858"/>
            <a:ext cx="4572000" cy="590931"/>
          </a:xfrm>
          <a:prstGeom prst="rect">
            <a:avLst/>
          </a:prstGeom>
        </p:spPr>
        <p:txBody>
          <a:bodyPr>
            <a:spAutoFit/>
          </a:bodyPr>
          <a:lstStyle/>
          <a:p>
            <a:pPr marL="0" indent="0" eaLnBrk="1" hangingPunct="1">
              <a:lnSpc>
                <a:spcPct val="90000"/>
              </a:lnSpc>
              <a:buNone/>
            </a:pPr>
            <a:r>
              <a:rPr lang="en-US" sz="1200" dirty="0"/>
              <a:t>mRNA (copy of recipe) is read by ribosome(chef)</a:t>
            </a:r>
            <a:endParaRPr lang="en-US" sz="1200" b="1" dirty="0"/>
          </a:p>
          <a:p>
            <a:pPr marL="0" indent="0" eaLnBrk="1" hangingPunct="1">
              <a:lnSpc>
                <a:spcPct val="90000"/>
              </a:lnSpc>
              <a:buNone/>
            </a:pPr>
            <a:r>
              <a:rPr lang="en-US" sz="1200" dirty="0" err="1"/>
              <a:t>tRNA</a:t>
            </a:r>
            <a:r>
              <a:rPr lang="en-US" sz="1200" dirty="0"/>
              <a:t> (helper chef) brings amino acids to ribosome</a:t>
            </a:r>
          </a:p>
          <a:p>
            <a:pPr marL="0" indent="0" eaLnBrk="1" hangingPunct="1">
              <a:lnSpc>
                <a:spcPct val="90000"/>
              </a:lnSpc>
              <a:buNone/>
            </a:pPr>
            <a:r>
              <a:rPr lang="en-US" sz="1200" dirty="0"/>
              <a:t>Amino acids (ingredients) used to make proteins</a:t>
            </a:r>
          </a:p>
        </p:txBody>
      </p:sp>
    </p:spTree>
    <p:extLst>
      <p:ext uri="{BB962C8B-B14F-4D97-AF65-F5344CB8AC3E}">
        <p14:creationId xmlns:p14="http://schemas.microsoft.com/office/powerpoint/2010/main" val="3970540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rmAutofit fontScale="90000"/>
          </a:bodyPr>
          <a:lstStyle/>
          <a:p>
            <a:pPr eaLnBrk="1" fontAlgn="auto" hangingPunct="1">
              <a:spcAft>
                <a:spcPts val="0"/>
              </a:spcAft>
              <a:defRPr/>
            </a:pPr>
            <a:r>
              <a:rPr lang="en-US" dirty="0" smtClean="0"/>
              <a:t>Three Types of RNA Assist in the Manufacture of Proteins</a:t>
            </a:r>
            <a:endParaRPr lang="en-US" dirty="0"/>
          </a:p>
        </p:txBody>
      </p:sp>
      <p:sp>
        <p:nvSpPr>
          <p:cNvPr id="22530" name="Content Placeholder 2"/>
          <p:cNvSpPr>
            <a:spLocks noGrp="1"/>
          </p:cNvSpPr>
          <p:nvPr>
            <p:ph idx="1"/>
          </p:nvPr>
        </p:nvSpPr>
        <p:spPr/>
        <p:txBody>
          <a:bodyPr/>
          <a:lstStyle/>
          <a:p>
            <a:pPr marL="609600" indent="-609600" eaLnBrk="1" hangingPunct="1"/>
            <a:r>
              <a:rPr lang="en-US" dirty="0" smtClean="0"/>
              <a:t>Cells use three main types of RNA molecules to construct proteins:</a:t>
            </a:r>
          </a:p>
          <a:p>
            <a:pPr marL="990600" lvl="1" indent="-533400" eaLnBrk="1" hangingPunct="1"/>
            <a:r>
              <a:rPr lang="en-US" dirty="0" smtClean="0"/>
              <a:t>Messenger RNA (mRNA) = recipe</a:t>
            </a:r>
          </a:p>
          <a:p>
            <a:pPr marL="990600" lvl="1" indent="-533400" eaLnBrk="1" hangingPunct="1">
              <a:buNone/>
            </a:pPr>
            <a:r>
              <a:rPr lang="en-US" dirty="0" smtClean="0"/>
              <a:t>				must “edit” first (remove </a:t>
            </a:r>
            <a:r>
              <a:rPr lang="en-US" dirty="0" err="1" smtClean="0"/>
              <a:t>introns</a:t>
            </a:r>
            <a:r>
              <a:rPr lang="en-US" dirty="0" smtClean="0"/>
              <a:t>)</a:t>
            </a:r>
          </a:p>
          <a:p>
            <a:pPr marL="990600" lvl="1" indent="-533400" eaLnBrk="1" hangingPunct="1"/>
            <a:r>
              <a:rPr lang="en-US" dirty="0" smtClean="0"/>
              <a:t>Ribosomal RNA (</a:t>
            </a:r>
            <a:r>
              <a:rPr lang="en-US" dirty="0" err="1" smtClean="0"/>
              <a:t>rRNA</a:t>
            </a:r>
            <a:r>
              <a:rPr lang="en-US" dirty="0" smtClean="0"/>
              <a:t>)  = part of ribosome (chef)</a:t>
            </a:r>
          </a:p>
          <a:p>
            <a:pPr marL="990600" lvl="1" indent="-533400" eaLnBrk="1" hangingPunct="1">
              <a:buNone/>
            </a:pPr>
            <a:r>
              <a:rPr lang="en-US" dirty="0" smtClean="0"/>
              <a:t>				ribosome also contains protein</a:t>
            </a:r>
          </a:p>
          <a:p>
            <a:pPr marL="990600" lvl="1" indent="-533400" eaLnBrk="1" hangingPunct="1"/>
            <a:r>
              <a:rPr lang="en-US" dirty="0" smtClean="0"/>
              <a:t>Transfer RNA (</a:t>
            </a:r>
            <a:r>
              <a:rPr lang="en-US" dirty="0" err="1" smtClean="0"/>
              <a:t>tRNA</a:t>
            </a:r>
            <a:r>
              <a:rPr lang="en-US" dirty="0" smtClean="0"/>
              <a:t>) = helper chef</a:t>
            </a:r>
          </a:p>
          <a:p>
            <a:pPr marL="990600" lvl="1" indent="-533400" eaLnBrk="1" hangingPunct="1">
              <a:buNone/>
            </a:pPr>
            <a:r>
              <a:rPr lang="en-US" dirty="0" smtClean="0"/>
              <a:t>				brings amino acids (ingredients) </a:t>
            </a:r>
          </a:p>
          <a:p>
            <a:pPr marL="990600" lvl="1" indent="-533400" eaLnBrk="1" hangingPunct="1">
              <a:buNone/>
            </a:pPr>
            <a:r>
              <a:rPr lang="en-US" dirty="0" smtClean="0"/>
              <a:t>				to the ribosome</a:t>
            </a:r>
          </a:p>
          <a:p>
            <a:pPr marL="990600" lvl="1" indent="-533400" eaLnBrk="1" hangingPunct="1"/>
            <a:endParaRPr lang="en-US" dirty="0" smtClean="0"/>
          </a:p>
          <a:p>
            <a:pPr marL="990600" lvl="1" indent="-533400" eaLnBrk="1" hangingPunct="1"/>
            <a:endParaRPr 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How Genes tell us to make Proteins</a:t>
            </a:r>
            <a:endParaRPr lang="en-US" dirty="0"/>
          </a:p>
        </p:txBody>
      </p:sp>
      <p:sp>
        <p:nvSpPr>
          <p:cNvPr id="24578" name="Content Placeholder 2"/>
          <p:cNvSpPr>
            <a:spLocks noGrp="1"/>
          </p:cNvSpPr>
          <p:nvPr>
            <p:ph idx="1"/>
          </p:nvPr>
        </p:nvSpPr>
        <p:spPr/>
        <p:txBody>
          <a:bodyPr/>
          <a:lstStyle/>
          <a:p>
            <a:pPr eaLnBrk="1" hangingPunct="1"/>
            <a:r>
              <a:rPr lang="en-US" dirty="0" err="1" smtClean="0"/>
              <a:t>Codons</a:t>
            </a:r>
            <a:r>
              <a:rPr lang="en-US" dirty="0" smtClean="0"/>
              <a:t> of mRNA molecule say which amino acids to use</a:t>
            </a:r>
          </a:p>
          <a:p>
            <a:pPr eaLnBrk="1" hangingPunct="1"/>
            <a:endParaRPr lang="en-US" dirty="0" smtClean="0"/>
          </a:p>
          <a:p>
            <a:pPr eaLnBrk="1" hangingPunct="1"/>
            <a:r>
              <a:rPr lang="en-US" dirty="0" err="1" smtClean="0"/>
              <a:t>Ribosomes</a:t>
            </a:r>
            <a:r>
              <a:rPr lang="en-US" dirty="0" smtClean="0"/>
              <a:t> read mRNA </a:t>
            </a:r>
          </a:p>
          <a:p>
            <a:pPr eaLnBrk="1" hangingPunct="1"/>
            <a:endParaRPr lang="en-US" dirty="0" smtClean="0"/>
          </a:p>
          <a:p>
            <a:pPr eaLnBrk="1" hangingPunct="1"/>
            <a:r>
              <a:rPr lang="en-US" dirty="0" err="1" smtClean="0"/>
              <a:t>tRNA</a:t>
            </a:r>
            <a:r>
              <a:rPr lang="en-US" dirty="0" smtClean="0"/>
              <a:t> brings amino acids to </a:t>
            </a:r>
            <a:r>
              <a:rPr lang="en-US" dirty="0" err="1" smtClean="0"/>
              <a:t>ribosomes</a:t>
            </a:r>
            <a:endParaRPr lang="en-US" dirty="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Pixel">
  <a:themeElements>
    <a:clrScheme name="">
      <a:dk1>
        <a:srgbClr val="000000"/>
      </a:dk1>
      <a:lt1>
        <a:srgbClr val="FFFFFF"/>
      </a:lt1>
      <a:dk2>
        <a:srgbClr val="000000"/>
      </a:dk2>
      <a:lt2>
        <a:srgbClr val="1F431F"/>
      </a:lt2>
      <a:accent1>
        <a:srgbClr val="84B43A"/>
      </a:accent1>
      <a:accent2>
        <a:srgbClr val="1F431F"/>
      </a:accent2>
      <a:accent3>
        <a:srgbClr val="FFFFFF"/>
      </a:accent3>
      <a:accent4>
        <a:srgbClr val="000000"/>
      </a:accent4>
      <a:accent5>
        <a:srgbClr val="C2D6AE"/>
      </a:accent5>
      <a:accent6>
        <a:srgbClr val="1B3C1B"/>
      </a:accent6>
      <a:hlink>
        <a:srgbClr val="84B43A"/>
      </a:hlink>
      <a:folHlink>
        <a:srgbClr val="326C32"/>
      </a:folHlink>
    </a:clrScheme>
    <a:fontScheme name="3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spDef>
    <a:ln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lnDef>
  </a:objectDefaults>
  <a:extraClrSchemeLst>
    <a:extraClrScheme>
      <a:clrScheme name="3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3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3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3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3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3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3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3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3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3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3_Pixel 13">
        <a:dk1>
          <a:srgbClr val="000000"/>
        </a:dk1>
        <a:lt1>
          <a:srgbClr val="FFFFFF"/>
        </a:lt1>
        <a:dk2>
          <a:srgbClr val="000000"/>
        </a:dk2>
        <a:lt2>
          <a:srgbClr val="F78222"/>
        </a:lt2>
        <a:accent1>
          <a:srgbClr val="FFCC99"/>
        </a:accent1>
        <a:accent2>
          <a:srgbClr val="F78222"/>
        </a:accent2>
        <a:accent3>
          <a:srgbClr val="FFFFFF"/>
        </a:accent3>
        <a:accent4>
          <a:srgbClr val="000000"/>
        </a:accent4>
        <a:accent5>
          <a:srgbClr val="FFE2CA"/>
        </a:accent5>
        <a:accent6>
          <a:srgbClr val="E0751E"/>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4">
        <a:dk1>
          <a:srgbClr val="F78222"/>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5">
        <a:dk1>
          <a:srgbClr val="F78222"/>
        </a:dk1>
        <a:lt1>
          <a:srgbClr val="FFFFFF"/>
        </a:lt1>
        <a:dk2>
          <a:srgbClr val="330000"/>
        </a:dk2>
        <a:lt2>
          <a:srgbClr val="FFFFFF"/>
        </a:lt2>
        <a:accent1>
          <a:srgbClr val="F78222"/>
        </a:accent1>
        <a:accent2>
          <a:srgbClr val="9E2A06"/>
        </a:accent2>
        <a:accent3>
          <a:srgbClr val="ADAAAA"/>
        </a:accent3>
        <a:accent4>
          <a:srgbClr val="DADADA"/>
        </a:accent4>
        <a:accent5>
          <a:srgbClr val="FAC1AB"/>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6">
        <a:dk1>
          <a:srgbClr val="F78222"/>
        </a:dk1>
        <a:lt1>
          <a:srgbClr val="FFFFFF"/>
        </a:lt1>
        <a:dk2>
          <a:srgbClr val="0C0E0B"/>
        </a:dk2>
        <a:lt2>
          <a:srgbClr val="FFFFFF"/>
        </a:lt2>
        <a:accent1>
          <a:srgbClr val="F78222"/>
        </a:accent1>
        <a:accent2>
          <a:srgbClr val="1F431F"/>
        </a:accent2>
        <a:accent3>
          <a:srgbClr val="AAAAAA"/>
        </a:accent3>
        <a:accent4>
          <a:srgbClr val="DADADA"/>
        </a:accent4>
        <a:accent5>
          <a:srgbClr val="FAC1AB"/>
        </a:accent5>
        <a:accent6>
          <a:srgbClr val="1B3C1B"/>
        </a:accent6>
        <a:hlink>
          <a:srgbClr val="84B43A"/>
        </a:hlink>
        <a:folHlink>
          <a:srgbClr val="326C3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4539</TotalTime>
  <Words>1284</Words>
  <Application>Microsoft Office PowerPoint</Application>
  <PresentationFormat>On-screen Show (4:3)</PresentationFormat>
  <Paragraphs>293</Paragraphs>
  <Slides>39</Slides>
  <Notes>18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39</vt:i4>
      </vt:variant>
    </vt:vector>
  </HeadingPairs>
  <TitlesOfParts>
    <vt:vector size="49" baseType="lpstr">
      <vt:lpstr>MS PGothic</vt:lpstr>
      <vt:lpstr>Arial</vt:lpstr>
      <vt:lpstr>Arial Black</vt:lpstr>
      <vt:lpstr>Calibri</vt:lpstr>
      <vt:lpstr>Tahoma</vt:lpstr>
      <vt:lpstr>Times New Roman</vt:lpstr>
      <vt:lpstr>Wingdings</vt:lpstr>
      <vt:lpstr>ヒラギノ角ゴ ProN W3</vt:lpstr>
      <vt:lpstr>Office Theme</vt:lpstr>
      <vt:lpstr>3_Pixel</vt:lpstr>
      <vt:lpstr>Log into PAL</vt:lpstr>
      <vt:lpstr>Discover Biology FIFTH EDITION</vt:lpstr>
      <vt:lpstr>Proteins: you need them</vt:lpstr>
      <vt:lpstr>Genes Contain Information for Building RNA Molecules</vt:lpstr>
      <vt:lpstr>PowerPoint Presentation</vt:lpstr>
      <vt:lpstr>RNA: like DNA, but different </vt:lpstr>
      <vt:lpstr>Genetic info and protein</vt:lpstr>
      <vt:lpstr>Three Types of RNA Assist in the Manufacture of Proteins</vt:lpstr>
      <vt:lpstr>How Genes tell us to make Proteins</vt:lpstr>
      <vt:lpstr>PowerPoint Presentation</vt:lpstr>
      <vt:lpstr>Transcription: Read DNA, make RNA</vt:lpstr>
      <vt:lpstr>Transcription: Read DNA, make RNA</vt:lpstr>
      <vt:lpstr>Nerd Words:  Transcription vs Translation</vt:lpstr>
      <vt:lpstr>PowerPoint Presentation</vt:lpstr>
      <vt:lpstr>RNA splicing</vt:lpstr>
      <vt:lpstr>Info in RNA</vt:lpstr>
      <vt:lpstr>Codon System</vt:lpstr>
      <vt:lpstr>PowerPoint Presentation</vt:lpstr>
      <vt:lpstr>PowerPoint Presentation</vt:lpstr>
      <vt:lpstr>Translation: mRNA to Protein</vt:lpstr>
      <vt:lpstr>PowerPoint Presentation</vt:lpstr>
      <vt:lpstr>Translation: mRNA to protein</vt:lpstr>
      <vt:lpstr>PowerPoint Presentation</vt:lpstr>
      <vt:lpstr>Mutations and Protein Synthesis</vt:lpstr>
      <vt:lpstr>PowerPoint Presentation</vt:lpstr>
      <vt:lpstr>PowerPoint Presentation</vt:lpstr>
      <vt:lpstr>Mutations Can Alter One or Many Bases in a Gene’s DNA Sequence</vt:lpstr>
      <vt:lpstr>PowerPoint Presentation</vt:lpstr>
      <vt:lpstr>Big changes: more likely to be bad</vt:lpstr>
      <vt:lpstr>Insertions and Deletions</vt:lpstr>
      <vt:lpstr>Substitutions</vt:lpstr>
      <vt:lpstr>PowerPoint Presentation</vt:lpstr>
      <vt:lpstr>Mutations that don’t suck</vt:lpstr>
      <vt:lpstr>Mutation: cause &amp; effect</vt:lpstr>
      <vt:lpstr>Clicker Questions</vt:lpstr>
      <vt:lpstr>Concept Quiz</vt:lpstr>
      <vt:lpstr>Concept Quiz</vt:lpstr>
      <vt:lpstr>Concept Quiz</vt:lpstr>
      <vt:lpstr>Free Biology Tutoring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Cells, Cancer, and Human Health</dc:title>
  <dc:creator>Patrick Shriner</dc:creator>
  <cp:lastModifiedBy>Joey</cp:lastModifiedBy>
  <cp:revision>284</cp:revision>
  <dcterms:created xsi:type="dcterms:W3CDTF">2012-06-05T22:33:52Z</dcterms:created>
  <dcterms:modified xsi:type="dcterms:W3CDTF">2014-03-17T00:03:27Z</dcterms:modified>
</cp:coreProperties>
</file>