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2" r:id="rId3"/>
  </p:sldMasterIdLst>
  <p:notesMasterIdLst>
    <p:notesMasterId r:id="rId46"/>
  </p:notesMasterIdLst>
  <p:handoutMasterIdLst>
    <p:handoutMasterId r:id="rId47"/>
  </p:handoutMasterIdLst>
  <p:sldIdLst>
    <p:sldId id="390" r:id="rId4"/>
    <p:sldId id="346" r:id="rId5"/>
    <p:sldId id="258" r:id="rId6"/>
    <p:sldId id="259" r:id="rId7"/>
    <p:sldId id="260" r:id="rId8"/>
    <p:sldId id="391" r:id="rId9"/>
    <p:sldId id="378" r:id="rId10"/>
    <p:sldId id="381" r:id="rId11"/>
    <p:sldId id="382" r:id="rId12"/>
    <p:sldId id="264" r:id="rId13"/>
    <p:sldId id="353" r:id="rId14"/>
    <p:sldId id="265" r:id="rId15"/>
    <p:sldId id="354" r:id="rId16"/>
    <p:sldId id="334" r:id="rId17"/>
    <p:sldId id="397" r:id="rId18"/>
    <p:sldId id="335" r:id="rId19"/>
    <p:sldId id="336" r:id="rId20"/>
    <p:sldId id="357" r:id="rId21"/>
    <p:sldId id="337" r:id="rId22"/>
    <p:sldId id="356" r:id="rId23"/>
    <p:sldId id="332" r:id="rId24"/>
    <p:sldId id="333" r:id="rId25"/>
    <p:sldId id="392" r:id="rId26"/>
    <p:sldId id="338" r:id="rId27"/>
    <p:sldId id="359" r:id="rId28"/>
    <p:sldId id="266" r:id="rId29"/>
    <p:sldId id="267" r:id="rId30"/>
    <p:sldId id="386" r:id="rId31"/>
    <p:sldId id="294" r:id="rId32"/>
    <p:sldId id="387" r:id="rId33"/>
    <p:sldId id="340" r:id="rId34"/>
    <p:sldId id="341" r:id="rId35"/>
    <p:sldId id="342" r:id="rId36"/>
    <p:sldId id="388" r:id="rId37"/>
    <p:sldId id="393" r:id="rId38"/>
    <p:sldId id="394" r:id="rId39"/>
    <p:sldId id="395" r:id="rId40"/>
    <p:sldId id="396" r:id="rId41"/>
    <p:sldId id="347" r:id="rId42"/>
    <p:sldId id="366" r:id="rId43"/>
    <p:sldId id="367" r:id="rId44"/>
    <p:sldId id="389" r:id="rId45"/>
  </p:sldIdLst>
  <p:sldSz cx="9144000" cy="6858000" type="screen4x3"/>
  <p:notesSz cx="7077075" cy="9077325"/>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py editor" initials="CE" lastIdx="6" clrIdx="0"/>
  <p:cmAuthor id="1" name="Carson Russell" initials="WN"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83" autoAdjust="0"/>
    <p:restoredTop sz="94852" autoAdjust="0"/>
  </p:normalViewPr>
  <p:slideViewPr>
    <p:cSldViewPr snapToGrid="0" snapToObjects="1">
      <p:cViewPr>
        <p:scale>
          <a:sx n="50" d="100"/>
          <a:sy n="50" d="100"/>
        </p:scale>
        <p:origin x="2976" y="1392"/>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67050" cy="4540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1"/>
            <a:ext cx="3067050" cy="454025"/>
          </a:xfrm>
          <a:prstGeom prst="rect">
            <a:avLst/>
          </a:prstGeom>
        </p:spPr>
        <p:txBody>
          <a:bodyPr vert="horz" lIns="91440" tIns="45720" rIns="91440" bIns="45720" rtlCol="0"/>
          <a:lstStyle>
            <a:lvl1pPr algn="r">
              <a:defRPr sz="1200"/>
            </a:lvl1pPr>
          </a:lstStyle>
          <a:p>
            <a:fld id="{EC4D29C7-BF70-4461-BFE1-AFB632352895}" type="datetimeFigureOut">
              <a:rPr lang="en-US" smtClean="0"/>
              <a:pPr/>
              <a:t>3/16/2014</a:t>
            </a:fld>
            <a:endParaRPr lang="en-US"/>
          </a:p>
        </p:txBody>
      </p:sp>
      <p:sp>
        <p:nvSpPr>
          <p:cNvPr id="4" name="Footer Placeholder 3"/>
          <p:cNvSpPr>
            <a:spLocks noGrp="1"/>
          </p:cNvSpPr>
          <p:nvPr>
            <p:ph type="ftr" sz="quarter" idx="2"/>
          </p:nvPr>
        </p:nvSpPr>
        <p:spPr>
          <a:xfrm>
            <a:off x="1" y="8621714"/>
            <a:ext cx="3067050" cy="4540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621714"/>
            <a:ext cx="3067050" cy="454025"/>
          </a:xfrm>
          <a:prstGeom prst="rect">
            <a:avLst/>
          </a:prstGeom>
        </p:spPr>
        <p:txBody>
          <a:bodyPr vert="horz" lIns="91440" tIns="45720" rIns="91440" bIns="45720" rtlCol="0" anchor="b"/>
          <a:lstStyle>
            <a:lvl1pPr algn="r">
              <a:defRPr sz="1200"/>
            </a:lvl1pPr>
          </a:lstStyle>
          <a:p>
            <a:fld id="{00EC70DA-2FBE-4DE5-802C-AE696170A8AC}" type="slidenum">
              <a:rPr lang="en-US" smtClean="0"/>
              <a:pPr/>
              <a:t>‹#›</a:t>
            </a:fld>
            <a:endParaRPr lang="en-US"/>
          </a:p>
        </p:txBody>
      </p:sp>
    </p:spTree>
    <p:extLst>
      <p:ext uri="{BB962C8B-B14F-4D97-AF65-F5344CB8AC3E}">
        <p14:creationId xmlns:p14="http://schemas.microsoft.com/office/powerpoint/2010/main" val="2923960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67050" cy="45402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008438" y="1"/>
            <a:ext cx="3067050" cy="45402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95FAF41-7730-4EC9-917C-0D899BC417A3}" type="datetimeFigureOut">
              <a:rPr lang="en-US"/>
              <a:pPr>
                <a:defRPr/>
              </a:pPr>
              <a:t>3/16/2014</a:t>
            </a:fld>
            <a:endParaRPr lang="en-US" dirty="0"/>
          </a:p>
        </p:txBody>
      </p:sp>
      <p:sp>
        <p:nvSpPr>
          <p:cNvPr id="4" name="Slide Image Placeholder 3"/>
          <p:cNvSpPr>
            <a:spLocks noGrp="1" noRot="1" noChangeAspect="1"/>
          </p:cNvSpPr>
          <p:nvPr>
            <p:ph type="sldImg" idx="2"/>
          </p:nvPr>
        </p:nvSpPr>
        <p:spPr>
          <a:xfrm>
            <a:off x="1270000" y="681038"/>
            <a:ext cx="4538663" cy="34036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8026" y="4311650"/>
            <a:ext cx="5661025" cy="408463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621714"/>
            <a:ext cx="3067050" cy="45402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08438" y="8621714"/>
            <a:ext cx="3067050" cy="45402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BB64C22-7CB1-42D0-B17A-F419346A2C92}" type="slidenum">
              <a:rPr lang="en-US"/>
              <a:pPr>
                <a:defRPr/>
              </a:pPr>
              <a:t>‹#›</a:t>
            </a:fld>
            <a:endParaRPr lang="en-US" dirty="0"/>
          </a:p>
        </p:txBody>
      </p:sp>
    </p:spTree>
    <p:extLst>
      <p:ext uri="{BB962C8B-B14F-4D97-AF65-F5344CB8AC3E}">
        <p14:creationId xmlns:p14="http://schemas.microsoft.com/office/powerpoint/2010/main" val="17550965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1</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extLst>
      <p:ext uri="{BB962C8B-B14F-4D97-AF65-F5344CB8AC3E}">
        <p14:creationId xmlns:p14="http://schemas.microsoft.com/office/powerpoint/2010/main" val="4414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CAEE99-60D8-BE43-B3FF-7038A72B198C}" type="slidenum">
              <a:rPr lang="en-US"/>
              <a:pPr/>
              <a:t>25</a:t>
            </a:fld>
            <a:endParaRPr lang="en-US"/>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62492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E6332F-92BF-224B-A003-273B5BAF4F8B}" type="slidenum">
              <a:rPr lang="en-US"/>
              <a:pPr/>
              <a:t>37</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r>
              <a:rPr lang="en-US" b="1"/>
              <a:t>Figure 14.2 Different Cell Types Have the Same Genes </a:t>
            </a:r>
          </a:p>
          <a:p>
            <a:r>
              <a:rPr lang="en-US"/>
              <a:t>Although all cells within a multicellular organism have the same genes, these cells can differ greatly in structure and function because different genes are active in different types of cells.</a:t>
            </a:r>
          </a:p>
        </p:txBody>
      </p:sp>
    </p:spTree>
    <p:extLst>
      <p:ext uri="{BB962C8B-B14F-4D97-AF65-F5344CB8AC3E}">
        <p14:creationId xmlns:p14="http://schemas.microsoft.com/office/powerpoint/2010/main" val="2260003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39</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extLst>
      <p:ext uri="{BB962C8B-B14F-4D97-AF65-F5344CB8AC3E}">
        <p14:creationId xmlns:p14="http://schemas.microsoft.com/office/powerpoint/2010/main" val="2276458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a:solidFill>
            <a:srgbClr val="FFFFFF"/>
          </a:solidFill>
          <a:ln/>
        </p:spPr>
      </p:sp>
      <p:sp>
        <p:nvSpPr>
          <p:cNvPr id="29699" name="Rectangle 2"/>
          <p:cNvSpPr>
            <a:spLocks noGrp="1" noChangeArrowheads="1"/>
          </p:cNvSpPr>
          <p:nvPr>
            <p:ph type="body" idx="1"/>
          </p:nvPr>
        </p:nvSpPr>
        <p:spPr>
          <a:noFill/>
          <a:ln/>
        </p:spPr>
        <p:txBody>
          <a:bodyPr/>
          <a:lstStyle/>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correct answer is D. These were all important discoveries based on the structure of the DNA molecule.</a:t>
            </a:r>
          </a:p>
        </p:txBody>
      </p:sp>
    </p:spTree>
    <p:extLst>
      <p:ext uri="{BB962C8B-B14F-4D97-AF65-F5344CB8AC3E}">
        <p14:creationId xmlns:p14="http://schemas.microsoft.com/office/powerpoint/2010/main" val="687077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Rot="1" noChangeAspect="1" noChangeArrowheads="1" noTextEdit="1"/>
          </p:cNvSpPr>
          <p:nvPr>
            <p:ph type="sldImg"/>
          </p:nvPr>
        </p:nvSpPr>
        <p:spPr>
          <a:solidFill>
            <a:srgbClr val="FFFFFF"/>
          </a:solidFill>
          <a:ln/>
        </p:spPr>
      </p:sp>
      <p:sp>
        <p:nvSpPr>
          <p:cNvPr id="31747" name="Rectangle 2"/>
          <p:cNvSpPr>
            <a:spLocks noGrp="1" noChangeArrowheads="1"/>
          </p:cNvSpPr>
          <p:nvPr>
            <p:ph type="body" idx="1"/>
          </p:nvPr>
        </p:nvSpPr>
        <p:spPr>
          <a:noFill/>
          <a:ln/>
        </p:spPr>
        <p:txBody>
          <a:bodyPr/>
          <a:lstStyle/>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correct answer is C. DNA repair is vital to maintaining the integrity of DNA.</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DNA repair is also important to correct changes made by environmental mutagens.</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DNA repair is important to all species.  </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lack of DNA repair is an inherited disorder.</a:t>
            </a:r>
          </a:p>
        </p:txBody>
      </p:sp>
    </p:spTree>
    <p:extLst>
      <p:ext uri="{BB962C8B-B14F-4D97-AF65-F5344CB8AC3E}">
        <p14:creationId xmlns:p14="http://schemas.microsoft.com/office/powerpoint/2010/main" val="992827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42</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extLst>
      <p:ext uri="{BB962C8B-B14F-4D97-AF65-F5344CB8AC3E}">
        <p14:creationId xmlns:p14="http://schemas.microsoft.com/office/powerpoint/2010/main" val="757618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latin typeface="Calibri" pitchFamily="1" charset="0"/>
                <a:ea typeface="Arial" pitchFamily="1" charset="0"/>
                <a:cs typeface="Arial" pitchFamily="1" charset="0"/>
              </a:rPr>
              <a:pPr/>
              <a:t>2</a:t>
            </a:fld>
            <a:endParaRPr lang="en-US">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extLst>
      <p:ext uri="{BB962C8B-B14F-4D97-AF65-F5344CB8AC3E}">
        <p14:creationId xmlns:p14="http://schemas.microsoft.com/office/powerpoint/2010/main" val="870858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99E52B-E985-447F-9F5B-6CC4C36B6543}" type="slidenum">
              <a:rPr lang="en-US">
                <a:cs typeface="Arial" charset="0"/>
              </a:rPr>
              <a:pPr fontAlgn="base">
                <a:spcBef>
                  <a:spcPct val="0"/>
                </a:spcBef>
                <a:spcAft>
                  <a:spcPct val="0"/>
                </a:spcAft>
                <a:defRPr/>
              </a:pPr>
              <a:t>4</a:t>
            </a:fld>
            <a:endParaRPr lang="en-US">
              <a:cs typeface="Arial" charset="0"/>
            </a:endParaRPr>
          </a:p>
        </p:txBody>
      </p:sp>
    </p:spTree>
    <p:extLst>
      <p:ext uri="{BB962C8B-B14F-4D97-AF65-F5344CB8AC3E}">
        <p14:creationId xmlns:p14="http://schemas.microsoft.com/office/powerpoint/2010/main" val="2110188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7AFE70-E359-4D62-AA49-D4E35A3E0AE6}" type="slidenum">
              <a:rPr lang="en-US">
                <a:cs typeface="Arial" charset="0"/>
              </a:rPr>
              <a:pPr fontAlgn="base">
                <a:spcBef>
                  <a:spcPct val="0"/>
                </a:spcBef>
                <a:spcAft>
                  <a:spcPct val="0"/>
                </a:spcAft>
                <a:defRPr/>
              </a:pPr>
              <a:t>10</a:t>
            </a:fld>
            <a:endParaRPr lang="en-US">
              <a:cs typeface="Arial" charset="0"/>
            </a:endParaRPr>
          </a:p>
        </p:txBody>
      </p:sp>
    </p:spTree>
    <p:extLst>
      <p:ext uri="{BB962C8B-B14F-4D97-AF65-F5344CB8AC3E}">
        <p14:creationId xmlns:p14="http://schemas.microsoft.com/office/powerpoint/2010/main" val="486727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323AA8-24E5-7846-A05B-0C84D189B965}" type="slidenum">
              <a:rPr lang="en-US"/>
              <a:pPr/>
              <a:t>11</a:t>
            </a:fld>
            <a:endParaRPr lang="en-US"/>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r>
              <a:rPr lang="en-US" b="1"/>
              <a:t>Figure 14.4 The Sequence of Bases in DNA Differs among Species and among Individuals within a Species</a:t>
            </a:r>
            <a:r>
              <a:rPr lang="en-US"/>
              <a:t> </a:t>
            </a:r>
          </a:p>
          <a:p>
            <a:r>
              <a:rPr lang="en-US"/>
              <a:t>Here the sequence of bases in a hypothetical gene is compared for two humans (</a:t>
            </a:r>
            <a:r>
              <a:rPr lang="en-US" i="1"/>
              <a:t>A</a:t>
            </a:r>
            <a:r>
              <a:rPr lang="en-US"/>
              <a:t> and </a:t>
            </a:r>
            <a:r>
              <a:rPr lang="en-US" i="1"/>
              <a:t>B</a:t>
            </a:r>
            <a:r>
              <a:rPr lang="en-US"/>
              <a:t>) and a chicken. Base pairs highlighted in yellow are variant; that is, they differ between the genes of persons </a:t>
            </a:r>
            <a:r>
              <a:rPr lang="en-US" i="1"/>
              <a:t>A</a:t>
            </a:r>
            <a:r>
              <a:rPr lang="en-US"/>
              <a:t> and </a:t>
            </a:r>
            <a:r>
              <a:rPr lang="en-US" i="1"/>
              <a:t>B</a:t>
            </a:r>
            <a:r>
              <a:rPr lang="en-US"/>
              <a:t>, and between the comparable human and chicken genes.</a:t>
            </a:r>
          </a:p>
        </p:txBody>
      </p:sp>
    </p:spTree>
    <p:extLst>
      <p:ext uri="{BB962C8B-B14F-4D97-AF65-F5344CB8AC3E}">
        <p14:creationId xmlns:p14="http://schemas.microsoft.com/office/powerpoint/2010/main" val="192313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0D7008-CA21-B147-8487-2B0A5465A726}" type="slidenum">
              <a:rPr lang="en-US"/>
              <a:pPr/>
              <a:t>13</a:t>
            </a:fld>
            <a:endParaRPr lang="en-US"/>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r>
              <a:rPr lang="en-US" b="1"/>
              <a:t>Figure 14.5 The Replication of DNA Is Semiconservative</a:t>
            </a:r>
            <a:r>
              <a:rPr lang="en-US"/>
              <a:t> </a:t>
            </a:r>
          </a:p>
          <a:p>
            <a:r>
              <a:rPr lang="en-US"/>
              <a:t>In this overview of DNA replication, the template DNA strands are blue, and the newly synthesized strands are orange. One strand (blue) from the parent double helix is conserved in each newly made daughter double helix (blue and orange).</a:t>
            </a:r>
          </a:p>
        </p:txBody>
      </p:sp>
    </p:spTree>
    <p:extLst>
      <p:ext uri="{BB962C8B-B14F-4D97-AF65-F5344CB8AC3E}">
        <p14:creationId xmlns:p14="http://schemas.microsoft.com/office/powerpoint/2010/main" val="657889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645AE-90FA-414F-98AC-5F92F13EC984}" type="slidenum">
              <a:rPr lang="en-US"/>
              <a:pPr/>
              <a:t>15</a:t>
            </a:fld>
            <a:endParaRPr 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r>
              <a:rPr lang="en-US" b="1"/>
              <a:t>Figure 14.6 Mistakes in DNA Replication May Lead to Mutations</a:t>
            </a:r>
            <a:r>
              <a:rPr lang="en-US"/>
              <a:t> </a:t>
            </a:r>
          </a:p>
          <a:p>
            <a:r>
              <a:rPr lang="en-US"/>
              <a:t>DNA repair enzymes usually detect and fix mismatch errors such as the one shown here before the cell’s DNA is replicated again. If the mismatch is not repaired before the next round of DNA replication, half the daughter helices made by this DNA will have a C-G base pair in place of the original A-T base pair. Such a change in the DNA sequence constitutes a mutation.</a:t>
            </a:r>
          </a:p>
        </p:txBody>
      </p:sp>
    </p:spTree>
    <p:extLst>
      <p:ext uri="{BB962C8B-B14F-4D97-AF65-F5344CB8AC3E}">
        <p14:creationId xmlns:p14="http://schemas.microsoft.com/office/powerpoint/2010/main" val="3176825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49E3D9-FDEE-E247-950C-ED3B65B25BF4}" type="slidenum">
              <a:rPr lang="en-US"/>
              <a:pPr/>
              <a:t>18</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en-US" b="1"/>
              <a:t>Figure 14.8 The Importance of DNA Repair Mechanisms</a:t>
            </a:r>
            <a:r>
              <a:rPr lang="en-US"/>
              <a:t> </a:t>
            </a:r>
          </a:p>
          <a:p>
            <a:r>
              <a:rPr lang="en-US"/>
              <a:t>When DNA repair mechanisms fail to work properly, the consequences can be severe, as illustrated by the high frequency of skin cancers in people who have xeroderma pigmentosum (XP), a recessive genetic disorder in which cells are unable to make a protein used to repair DNA damage caused by ultraviolet light.</a:t>
            </a:r>
          </a:p>
        </p:txBody>
      </p:sp>
    </p:spTree>
    <p:extLst>
      <p:ext uri="{BB962C8B-B14F-4D97-AF65-F5344CB8AC3E}">
        <p14:creationId xmlns:p14="http://schemas.microsoft.com/office/powerpoint/2010/main" val="3790920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93EE81-368B-594D-90F8-CAF9B703DF08}" type="slidenum">
              <a:rPr lang="en-US"/>
              <a:pPr/>
              <a:t>20</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r>
              <a:rPr lang="en-US" b="1"/>
              <a:t>Figure 14.7 Repair Proteins Fix DNA Damage</a:t>
            </a:r>
            <a:r>
              <a:rPr lang="en-US"/>
              <a:t> </a:t>
            </a:r>
          </a:p>
          <a:p>
            <a:r>
              <a:rPr lang="en-US"/>
              <a:t>Large complexes of DNA repair proteins work together to fix damaged DNA. They (1) recognize DNA damage, (2) remove the segment of DNA strand that is damaged, and (3) replace the missing segment through new DNA synthesis.</a:t>
            </a:r>
          </a:p>
        </p:txBody>
      </p:sp>
    </p:spTree>
    <p:extLst>
      <p:ext uri="{BB962C8B-B14F-4D97-AF65-F5344CB8AC3E}">
        <p14:creationId xmlns:p14="http://schemas.microsoft.com/office/powerpoint/2010/main" val="176534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D09BE98-FF13-462F-B0E3-F478EDB943F6}" type="datetimeFigureOut">
              <a:rPr lang="en-US"/>
              <a:pPr>
                <a:defRPr/>
              </a:pPr>
              <a:t>3/16/2014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9C15CD-0A3D-450F-A3C1-D52C4020E32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F83420B-8404-4B78-96EE-3866A848CE86}" type="datetimeFigureOut">
              <a:rPr lang="en-US"/>
              <a:pPr>
                <a:defRPr/>
              </a:pPr>
              <a:t>3/16/2014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F0C5E7-27E7-48EA-8E16-07080185450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85E6C7-558D-4202-B0D7-AB2C0C66E3D7}" type="datetimeFigureOut">
              <a:rPr lang="en-US"/>
              <a:pPr>
                <a:defRPr/>
              </a:pPr>
              <a:t>3/16/2014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4ECF81-2D0B-4878-9A76-C3D0E0B4C14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solidFill>
                  <a:srgbClr val="000000"/>
                </a:solidFill>
              </a:rPr>
              <a:t>© 2009 W.W. Norton &amp; Company, Inc. DISCOVER BIOLOGY 4/e</a:t>
            </a:r>
          </a:p>
        </p:txBody>
      </p:sp>
      <p:sp>
        <p:nvSpPr>
          <p:cNvPr id="5" name="Rectangle 3"/>
          <p:cNvSpPr>
            <a:spLocks noGrp="1" noChangeArrowheads="1"/>
          </p:cNvSpPr>
          <p:nvPr>
            <p:ph type="sldNum" sz="quarter" idx="11"/>
          </p:nvPr>
        </p:nvSpPr>
        <p:spPr>
          <a:ln/>
        </p:spPr>
        <p:txBody>
          <a:bodyPr/>
          <a:lstStyle>
            <a:lvl1pPr>
              <a:defRPr/>
            </a:lvl1pPr>
          </a:lstStyle>
          <a:p>
            <a:pPr>
              <a:defRPr/>
            </a:pPr>
            <a:fld id="{616672C1-D058-5041-84DC-026214598C8E}" type="slidenum">
              <a:rPr lang="en-US">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D09BE98-FF13-462F-B0E3-F478EDB943F6}" type="datetimeFigureOut">
              <a:rPr lang="en-US"/>
              <a:pPr>
                <a:defRPr/>
              </a:pPr>
              <a:t>3/16/2014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9C15CD-0A3D-450F-A3C1-D52C4020E32A}" type="slidenum">
              <a:rPr lang="en-US"/>
              <a:pPr>
                <a:defRPr/>
              </a:pPr>
              <a:t>‹#›</a:t>
            </a:fld>
            <a:endParaRPr lang="en-US" dirty="0"/>
          </a:p>
        </p:txBody>
      </p:sp>
    </p:spTree>
    <p:extLst>
      <p:ext uri="{BB962C8B-B14F-4D97-AF65-F5344CB8AC3E}">
        <p14:creationId xmlns:p14="http://schemas.microsoft.com/office/powerpoint/2010/main" val="1621624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D059A82-A9C4-4B75-BC0C-8406419726B4}" type="datetimeFigureOut">
              <a:rPr lang="en-US"/>
              <a:pPr>
                <a:defRPr/>
              </a:pPr>
              <a:t>3/16/2014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31D654-3366-4FB0-8518-DB9004493FF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06F0D00-9B64-4E0C-8126-F80866B68F42}" type="datetimeFigureOut">
              <a:rPr lang="en-US"/>
              <a:pPr>
                <a:defRPr/>
              </a:pPr>
              <a:t>3/16/2014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7082A6-3935-44EA-B21B-84D3D877507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24E9216-897A-4D91-BACB-D8FF7BED87D2}" type="datetimeFigureOut">
              <a:rPr lang="en-US"/>
              <a:pPr>
                <a:defRPr/>
              </a:pPr>
              <a:t>3/16/2014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EBB25CD-21D7-4297-9BD7-400BD006786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E789F17-3216-41C9-9C53-D0111EA44C28}" type="datetimeFigureOut">
              <a:rPr lang="en-US"/>
              <a:pPr>
                <a:defRPr/>
              </a:pPr>
              <a:t>3/16/2014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461EDE1-6E1E-4C1F-BEF3-A99F5BA706A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7A11069-2E30-48D1-9260-3E879ECFE464}" type="datetimeFigureOut">
              <a:rPr lang="en-US"/>
              <a:pPr>
                <a:defRPr/>
              </a:pPr>
              <a:t>3/16/2014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DBF67D4-85AC-4098-A0DC-A06B3BB0B8F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0614B22-F682-4F0E-9E68-5BB37C3DE15A}" type="datetimeFigureOut">
              <a:rPr lang="en-US"/>
              <a:pPr>
                <a:defRPr/>
              </a:pPr>
              <a:t>3/16/2014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43F6CCF-6331-4805-8BF3-43DB4AC57A3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BE04443-C259-4585-B026-EFCBD3C4241A}" type="datetimeFigureOut">
              <a:rPr lang="en-US"/>
              <a:pPr>
                <a:defRPr/>
              </a:pPr>
              <a:t>3/16/2014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C48BA4A-F098-4AC9-967D-453637152B3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578E747-BDE5-4B67-8F2F-6DA677DBE94A}" type="datetimeFigureOut">
              <a:rPr lang="en-US"/>
              <a:pPr>
                <a:defRPr/>
              </a:pPr>
              <a:t>3/16/2014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C67C6C-7C13-48CC-A779-9D2958D4DB5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A41931-0661-41EC-9810-153FCC4A2B1F}" type="datetimeFigureOut">
              <a:rPr lang="en-US"/>
              <a:pPr>
                <a:defRPr/>
              </a:pPr>
              <a:t>3/16/2014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1AB7C0E-0A51-49A8-B90E-BDE1D9FFBD3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lgn="ctr" defTabSz="914400">
              <a:defRPr/>
            </a:pPr>
            <a:r>
              <a:rPr lang="en-US">
                <a:solidFill>
                  <a:srgbClr val="000000"/>
                </a:solidFill>
                <a:latin typeface="Arial" pitchFamily="1" charset="0"/>
                <a:cs typeface="+mn-cs"/>
                <a:sym typeface="Arial" pitchFamily="1" charset="0"/>
              </a:rPr>
              <a:t>© 2009 W.W. Norton &amp; Company, Inc. DISCOVER BIOLOGY 4/e</a:t>
            </a:r>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Black" pitchFamily="1" charset="0"/>
              </a:defRPr>
            </a:lvl1pPr>
          </a:lstStyle>
          <a:p>
            <a:pPr defTabSz="914400">
              <a:defRPr/>
            </a:pPr>
            <a:fld id="{F10F8351-A459-1C4E-9C1A-9B38E6327038}" type="slidenum">
              <a:rPr lang="en-US">
                <a:solidFill>
                  <a:srgbClr val="000000"/>
                </a:solidFill>
                <a:cs typeface="+mn-cs"/>
                <a:sym typeface="Arial" pitchFamily="1" charset="0"/>
              </a:rPr>
              <a:pPr defTabSz="914400">
                <a:defRPr/>
              </a:pPr>
              <a:t>‹#›</a:t>
            </a:fld>
            <a:endParaRPr lang="en-US">
              <a:solidFill>
                <a:srgbClr val="000000"/>
              </a:solidFill>
              <a:cs typeface="+mn-cs"/>
              <a:sym typeface="Arial" pitchFamily="1" charset="0"/>
            </a:endParaRPr>
          </a:p>
        </p:txBody>
      </p:sp>
      <p:grpSp>
        <p:nvGrpSpPr>
          <p:cNvPr id="2" name="Group 4"/>
          <p:cNvGrpSpPr>
            <a:grpSpLocks/>
          </p:cNvGrpSpPr>
          <p:nvPr/>
        </p:nvGrpSpPr>
        <p:grpSpPr bwMode="auto">
          <a:xfrm>
            <a:off x="0" y="0"/>
            <a:ext cx="9144000" cy="546100"/>
            <a:chOff x="0" y="0"/>
            <a:chExt cx="5760" cy="344"/>
          </a:xfrm>
        </p:grpSpPr>
        <p:sp>
          <p:nvSpPr>
            <p:cNvPr id="41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defTabSz="914400">
                <a:defRPr/>
              </a:pPr>
              <a:endParaRPr lang="en-US" sz="2400" dirty="0">
                <a:solidFill>
                  <a:srgbClr val="000000"/>
                </a:solidFill>
                <a:latin typeface="Times New Roman" pitchFamily="124" charset="0"/>
                <a:cs typeface="+mn-cs"/>
                <a:sym typeface="Arial" charset="0"/>
              </a:endParaRPr>
            </a:p>
          </p:txBody>
        </p:sp>
        <p:sp>
          <p:nvSpPr>
            <p:cNvPr id="41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grpSp>
      <p:sp>
        <p:nvSpPr>
          <p:cNvPr id="13317"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8"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sym typeface="Arial" charset="0"/>
              </a:defRPr>
            </a:lvl1pPr>
          </a:lstStyle>
          <a:p>
            <a:pPr defTabSz="914400">
              <a:defRPr/>
            </a:pPr>
            <a:endParaRPr lang="en-US">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Lst>
  <p:hf hdr="0" dt="0"/>
  <p:txStyles>
    <p:titleStyle>
      <a:lvl1pPr algn="l" rtl="0" eaLnBrk="0" fontAlgn="base" hangingPunct="0">
        <a:spcBef>
          <a:spcPct val="0"/>
        </a:spcBef>
        <a:spcAft>
          <a:spcPct val="0"/>
        </a:spcAft>
        <a:defRPr sz="4400">
          <a:solidFill>
            <a:schemeClr val="tx1"/>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2pPr>
      <a:lvl3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3pPr>
      <a:lvl4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4pPr>
      <a:lvl5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1" charset="2"/>
        <a:buChar char="n"/>
        <a:defRPr sz="3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lr>
          <a:schemeClr val="accent2"/>
        </a:buClr>
        <a:buSzPct val="80000"/>
        <a:buFont typeface="Wingdings" pitchFamily="1" charset="2"/>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lr>
          <a:schemeClr val="bg2"/>
        </a:buClr>
        <a:buSzPct val="65000"/>
        <a:buFont typeface="Wingdings" pitchFamily="1" charset="2"/>
        <a:buChar char="n"/>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lr>
          <a:schemeClr val="accent2"/>
        </a:buClr>
        <a:buSzPct val="70000"/>
        <a:buFont typeface="Wingdings" pitchFamily="1" charset="2"/>
        <a:buChar char="¨"/>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lr>
          <a:schemeClr val="bg2"/>
        </a:buClr>
        <a:buFont typeface="Wingdings" pitchFamily="1" charset="2"/>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tx1"/>
                </a:solidFill>
              </a:defRPr>
            </a:lvl1pPr>
          </a:lstStyle>
          <a:p>
            <a:pPr defTabSz="914400">
              <a:defRPr/>
            </a:pPr>
            <a:r>
              <a:rPr lang="en-US">
                <a:solidFill>
                  <a:srgbClr val="000000"/>
                </a:solidFill>
                <a:latin typeface="Arial" pitchFamily="1" charset="0"/>
                <a:cs typeface="+mn-cs"/>
                <a:sym typeface="Arial" pitchFamily="1" charset="0"/>
              </a:rPr>
              <a:t>© 2009 W.W. Norton &amp; Company, Inc. DISCOVER BIOLOGY 4/e</a:t>
            </a:r>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Black" pitchFamily="1" charset="0"/>
              </a:defRPr>
            </a:lvl1pPr>
          </a:lstStyle>
          <a:p>
            <a:pPr defTabSz="914400">
              <a:defRPr/>
            </a:pPr>
            <a:fld id="{F3823320-3B42-554A-89CF-55194ED98BE9}" type="slidenum">
              <a:rPr lang="en-US">
                <a:solidFill>
                  <a:srgbClr val="000000"/>
                </a:solidFill>
                <a:cs typeface="+mn-cs"/>
                <a:sym typeface="Arial" pitchFamily="1" charset="0"/>
              </a:rPr>
              <a:pPr defTabSz="914400">
                <a:defRPr/>
              </a:pPr>
              <a:t>‹#›</a:t>
            </a:fld>
            <a:endParaRPr lang="en-US">
              <a:solidFill>
                <a:srgbClr val="000000"/>
              </a:solidFill>
              <a:cs typeface="+mn-cs"/>
              <a:sym typeface="Arial" pitchFamily="1" charset="0"/>
            </a:endParaRPr>
          </a:p>
        </p:txBody>
      </p:sp>
      <p:grpSp>
        <p:nvGrpSpPr>
          <p:cNvPr id="2" name="Group 4"/>
          <p:cNvGrpSpPr>
            <a:grpSpLocks/>
          </p:cNvGrpSpPr>
          <p:nvPr/>
        </p:nvGrpSpPr>
        <p:grpSpPr bwMode="auto">
          <a:xfrm>
            <a:off x="0" y="0"/>
            <a:ext cx="9144000" cy="546100"/>
            <a:chOff x="0" y="0"/>
            <a:chExt cx="5760" cy="344"/>
          </a:xfrm>
        </p:grpSpPr>
        <p:sp>
          <p:nvSpPr>
            <p:cNvPr id="41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defTabSz="914400">
                <a:defRPr/>
              </a:pPr>
              <a:endParaRPr lang="en-US" sz="2400" dirty="0">
                <a:solidFill>
                  <a:srgbClr val="000000"/>
                </a:solidFill>
                <a:latin typeface="Times New Roman" pitchFamily="124" charset="0"/>
                <a:cs typeface="+mn-cs"/>
                <a:sym typeface="Arial" charset="0"/>
              </a:endParaRPr>
            </a:p>
          </p:txBody>
        </p:sp>
        <p:sp>
          <p:nvSpPr>
            <p:cNvPr id="41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grpSp>
      <p:sp>
        <p:nvSpPr>
          <p:cNvPr id="13317"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8"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sym typeface="Arial" charset="0"/>
              </a:defRPr>
            </a:lvl1pPr>
          </a:lstStyle>
          <a:p>
            <a:pPr defTabSz="914400">
              <a:defRPr/>
            </a:pPr>
            <a:endParaRPr lang="en-US">
              <a:solidFill>
                <a:srgbClr val="000000"/>
              </a:solidFill>
              <a:cs typeface="+mn-cs"/>
            </a:endParaRPr>
          </a:p>
        </p:txBody>
      </p:sp>
    </p:spTree>
  </p:cSld>
  <p:clrMap bg1="lt1" tx1="dk1" bg2="lt2" tx2="dk2" accent1="accent1" accent2="accent2" accent3="accent3" accent4="accent4" accent5="accent5" accent6="accent6" hlink="hlink" folHlink="folHlink"/>
  <p:hf hdr="0" dt="0"/>
  <p:txStyles>
    <p:titleStyle>
      <a:lvl1pPr algn="l" rtl="0" eaLnBrk="0" fontAlgn="base" hangingPunct="0">
        <a:spcBef>
          <a:spcPct val="0"/>
        </a:spcBef>
        <a:spcAft>
          <a:spcPct val="0"/>
        </a:spcAft>
        <a:defRPr sz="4400">
          <a:solidFill>
            <a:schemeClr val="tx1"/>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2pPr>
      <a:lvl3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3pPr>
      <a:lvl4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4pPr>
      <a:lvl5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1" charset="2"/>
        <a:buChar char="n"/>
        <a:defRPr sz="3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lr>
          <a:schemeClr val="accent2"/>
        </a:buClr>
        <a:buSzPct val="80000"/>
        <a:buFont typeface="Wingdings" pitchFamily="1" charset="2"/>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lr>
          <a:schemeClr val="bg2"/>
        </a:buClr>
        <a:buSzPct val="65000"/>
        <a:buFont typeface="Wingdings" pitchFamily="1" charset="2"/>
        <a:buChar char="n"/>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lr>
          <a:schemeClr val="accent2"/>
        </a:buClr>
        <a:buSzPct val="70000"/>
        <a:buFont typeface="Wingdings" pitchFamily="1" charset="2"/>
        <a:buChar char="¨"/>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lr>
          <a:schemeClr val="bg2"/>
        </a:buClr>
        <a:buFont typeface="Wingdings" pitchFamily="1" charset="2"/>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2993571"/>
            <a:ext cx="7923212"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dirty="0" smtClean="0">
                <a:solidFill>
                  <a:srgbClr val="E03C3C"/>
                </a:solidFill>
                <a:ea typeface="+mj-ea"/>
                <a:cs typeface="+mj-cs"/>
              </a:rPr>
              <a:t>Free Biology Tutoring</a:t>
            </a:r>
            <a:endParaRPr lang="en-US" sz="4800" b="1" dirty="0">
              <a:ea typeface="+mj-ea"/>
              <a:cs typeface="+mj-cs"/>
            </a:endParaRPr>
          </a:p>
        </p:txBody>
      </p:sp>
      <p:sp>
        <p:nvSpPr>
          <p:cNvPr id="14339" name="Rectangle 3"/>
          <p:cNvSpPr>
            <a:spLocks noGrp="1" noChangeArrowheads="1"/>
          </p:cNvSpPr>
          <p:nvPr>
            <p:ph type="subTitle" idx="1"/>
          </p:nvPr>
        </p:nvSpPr>
        <p:spPr>
          <a:xfrm>
            <a:off x="0" y="783771"/>
            <a:ext cx="8839200" cy="2209800"/>
          </a:xfrm>
        </p:spPr>
        <p:txBody>
          <a:bodyPr rtlCol="0">
            <a:normAutofit/>
          </a:bodyPr>
          <a:lstStyle/>
          <a:p>
            <a:pPr eaLnBrk="1" fontAlgn="auto" hangingPunct="1">
              <a:lnSpc>
                <a:spcPct val="90000"/>
              </a:lnSpc>
              <a:spcAft>
                <a:spcPts val="0"/>
              </a:spcAft>
              <a:defRPr/>
            </a:pPr>
            <a:r>
              <a:rPr lang="en-US" sz="2800" b="1" dirty="0" smtClean="0"/>
              <a:t>Not Happy with your grade?</a:t>
            </a:r>
          </a:p>
          <a:p>
            <a:pPr eaLnBrk="1" fontAlgn="auto" hangingPunct="1">
              <a:lnSpc>
                <a:spcPct val="90000"/>
              </a:lnSpc>
              <a:spcAft>
                <a:spcPts val="0"/>
              </a:spcAft>
              <a:defRPr/>
            </a:pPr>
            <a:r>
              <a:rPr lang="en-US" sz="2800" b="1" dirty="0" smtClean="0"/>
              <a:t>Not understanding the material?</a:t>
            </a:r>
          </a:p>
          <a:p>
            <a:pPr eaLnBrk="1" fontAlgn="auto" hangingPunct="1">
              <a:lnSpc>
                <a:spcPct val="90000"/>
              </a:lnSpc>
              <a:spcAft>
                <a:spcPts val="0"/>
              </a:spcAft>
              <a:defRPr/>
            </a:pPr>
            <a:r>
              <a:rPr lang="en-US" sz="2800" b="1" dirty="0" smtClean="0"/>
              <a:t>Remember that the TLCC has </a:t>
            </a:r>
            <a:endParaRPr lang="en-US" sz="2800" dirty="0"/>
          </a:p>
        </p:txBody>
      </p:sp>
    </p:spTree>
    <p:extLst>
      <p:ext uri="{BB962C8B-B14F-4D97-AF65-F5344CB8AC3E}">
        <p14:creationId xmlns:p14="http://schemas.microsoft.com/office/powerpoint/2010/main" val="3855374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sz="4000" dirty="0" smtClean="0"/>
              <a:t>Info stored in DNA</a:t>
            </a:r>
          </a:p>
        </p:txBody>
      </p:sp>
      <p:sp>
        <p:nvSpPr>
          <p:cNvPr id="30722" name="Content Placeholder 2"/>
          <p:cNvSpPr>
            <a:spLocks noGrp="1"/>
          </p:cNvSpPr>
          <p:nvPr>
            <p:ph idx="1"/>
          </p:nvPr>
        </p:nvSpPr>
        <p:spPr/>
        <p:txBody>
          <a:bodyPr/>
          <a:lstStyle/>
          <a:p>
            <a:pPr eaLnBrk="1" hangingPunct="1"/>
            <a:r>
              <a:rPr lang="en-US" dirty="0" smtClean="0"/>
              <a:t>DNA has “words” (codons)</a:t>
            </a:r>
          </a:p>
          <a:p>
            <a:pPr marL="0" indent="0" eaLnBrk="1" hangingPunct="1">
              <a:buNone/>
            </a:pPr>
            <a:r>
              <a:rPr lang="en-US" dirty="0"/>
              <a:t>	</a:t>
            </a:r>
            <a:r>
              <a:rPr lang="en-US" dirty="0" smtClean="0"/>
              <a:t>		written in “letters” (nucleotides)</a:t>
            </a:r>
          </a:p>
          <a:p>
            <a:pPr marL="0" indent="0" eaLnBrk="1" hangingPunct="1">
              <a:buNone/>
            </a:pPr>
            <a:r>
              <a:rPr lang="en-US" dirty="0"/>
              <a:t>			which amino acid to use</a:t>
            </a:r>
          </a:p>
          <a:p>
            <a:pPr eaLnBrk="1" hangingPunct="1"/>
            <a:endParaRPr lang="en-US" dirty="0" smtClean="0"/>
          </a:p>
          <a:p>
            <a:pPr eaLnBrk="1" hangingPunct="1"/>
            <a:r>
              <a:rPr lang="en-US" dirty="0" smtClean="0"/>
              <a:t>Genetic variation: </a:t>
            </a:r>
          </a:p>
          <a:p>
            <a:pPr marL="0" indent="0" eaLnBrk="1" hangingPunct="1">
              <a:buNone/>
            </a:pPr>
            <a:r>
              <a:rPr lang="en-US" dirty="0"/>
              <a:t>	</a:t>
            </a:r>
            <a:r>
              <a:rPr lang="en-US" dirty="0" smtClean="0"/>
              <a:t>		sequences vary can between  species</a:t>
            </a:r>
          </a:p>
          <a:p>
            <a:pPr marL="0" indent="0" eaLnBrk="1" hangingPunct="1">
              <a:buNone/>
            </a:pPr>
            <a:r>
              <a:rPr lang="en-US" dirty="0"/>
              <a:t>	</a:t>
            </a:r>
            <a:r>
              <a:rPr lang="en-US" dirty="0" smtClean="0"/>
              <a:t>		sequences can vary between individuals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figure_14_04"/>
          <p:cNvPicPr>
            <a:picLocks noChangeAspect="1" noChangeArrowheads="1"/>
          </p:cNvPicPr>
          <p:nvPr/>
        </p:nvPicPr>
        <p:blipFill>
          <a:blip r:embed="rId3"/>
          <a:srcRect/>
          <a:stretch>
            <a:fillRect/>
          </a:stretch>
        </p:blipFill>
        <p:spPr bwMode="auto">
          <a:xfrm>
            <a:off x="2260600" y="215900"/>
            <a:ext cx="463708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169863" y="274638"/>
            <a:ext cx="8785225" cy="1143000"/>
          </a:xfrm>
        </p:spPr>
        <p:txBody>
          <a:bodyPr/>
          <a:lstStyle/>
          <a:p>
            <a:pPr eaLnBrk="1" hangingPunct="1"/>
            <a:r>
              <a:rPr lang="en-US" dirty="0" smtClean="0"/>
              <a:t>Replicating (copying) DNA</a:t>
            </a:r>
          </a:p>
        </p:txBody>
      </p:sp>
      <p:sp>
        <p:nvSpPr>
          <p:cNvPr id="33794" name="Content Placeholder 2"/>
          <p:cNvSpPr>
            <a:spLocks noGrp="1"/>
          </p:cNvSpPr>
          <p:nvPr>
            <p:ph idx="1"/>
          </p:nvPr>
        </p:nvSpPr>
        <p:spPr/>
        <p:txBody>
          <a:bodyPr/>
          <a:lstStyle/>
          <a:p>
            <a:pPr eaLnBrk="1" hangingPunct="1"/>
            <a:r>
              <a:rPr lang="en-US" dirty="0" smtClean="0"/>
              <a:t>Unwind</a:t>
            </a:r>
          </a:p>
          <a:p>
            <a:pPr eaLnBrk="1" hangingPunct="1"/>
            <a:r>
              <a:rPr lang="en-US" dirty="0" smtClean="0"/>
              <a:t>Unzip</a:t>
            </a:r>
          </a:p>
          <a:p>
            <a:pPr eaLnBrk="1" hangingPunct="1"/>
            <a:r>
              <a:rPr lang="en-US" dirty="0" smtClean="0"/>
              <a:t>Use old strands as templates to make new</a:t>
            </a:r>
          </a:p>
          <a:p>
            <a:pPr eaLnBrk="1" hangingPunct="1"/>
            <a:endParaRPr lang="en-US" dirty="0"/>
          </a:p>
          <a:p>
            <a:pPr marL="0" indent="0" eaLnBrk="1" hangingPunct="1">
              <a:buNone/>
            </a:pPr>
            <a:r>
              <a:rPr lang="en-US" dirty="0" smtClean="0"/>
              <a:t>DNA polymerase  (and more than a dozen other enzymes and proteins) </a:t>
            </a:r>
          </a:p>
          <a:p>
            <a:pPr eaLnBrk="1" hangingPunct="1"/>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figure_14_05"/>
          <p:cNvPicPr>
            <a:picLocks noChangeAspect="1" noChangeArrowheads="1"/>
          </p:cNvPicPr>
          <p:nvPr/>
        </p:nvPicPr>
        <p:blipFill>
          <a:blip r:embed="rId3"/>
          <a:srcRect/>
          <a:stretch>
            <a:fillRect/>
          </a:stretch>
        </p:blipFill>
        <p:spPr bwMode="auto">
          <a:xfrm>
            <a:off x="1473200" y="215900"/>
            <a:ext cx="619125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Copying errors are </a:t>
            </a:r>
            <a:r>
              <a:rPr lang="en-US" b="1" i="1" dirty="0" smtClean="0">
                <a:solidFill>
                  <a:srgbClr val="FF0000"/>
                </a:solidFill>
              </a:rPr>
              <a:t>BAD</a:t>
            </a:r>
            <a:endParaRPr lang="en-US" b="1" i="1" dirty="0">
              <a:solidFill>
                <a:srgbClr val="FF0000"/>
              </a:solidFill>
            </a:endParaRPr>
          </a:p>
        </p:txBody>
      </p:sp>
      <p:sp>
        <p:nvSpPr>
          <p:cNvPr id="35842" name="Content Placeholder 2"/>
          <p:cNvSpPr>
            <a:spLocks noGrp="1"/>
          </p:cNvSpPr>
          <p:nvPr>
            <p:ph idx="1"/>
          </p:nvPr>
        </p:nvSpPr>
        <p:spPr/>
        <p:txBody>
          <a:bodyPr/>
          <a:lstStyle/>
          <a:p>
            <a:pPr marL="0" indent="0" eaLnBrk="1" hangingPunct="1">
              <a:buNone/>
            </a:pPr>
            <a:r>
              <a:rPr lang="en-US" dirty="0" smtClean="0"/>
              <a:t>Copy Six billion base pairs for each cell division </a:t>
            </a:r>
          </a:p>
          <a:p>
            <a:pPr eaLnBrk="1" hangingPunct="1"/>
            <a:endParaRPr lang="en-US" dirty="0"/>
          </a:p>
          <a:p>
            <a:pPr marL="0" indent="0" eaLnBrk="1" hangingPunct="1">
              <a:buNone/>
            </a:pPr>
            <a:r>
              <a:rPr lang="en-US" dirty="0" smtClean="0"/>
              <a:t>Replication errors can kill cells</a:t>
            </a:r>
          </a:p>
          <a:p>
            <a:pPr marL="0" indent="0" eaLnBrk="1" hangingPunct="1">
              <a:buNone/>
            </a:pPr>
            <a:endParaRPr lang="en-US" dirty="0" smtClean="0"/>
          </a:p>
          <a:p>
            <a:pPr marL="0" indent="0" eaLnBrk="1" hangingPunct="1">
              <a:buNone/>
            </a:pPr>
            <a:r>
              <a:rPr lang="en-US" dirty="0" smtClean="0"/>
              <a:t>Replication errors can cause diseases that kill the entire organism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figure_14_06"/>
          <p:cNvPicPr>
            <a:picLocks noChangeAspect="1" noChangeArrowheads="1"/>
          </p:cNvPicPr>
          <p:nvPr/>
        </p:nvPicPr>
        <p:blipFill>
          <a:blip r:embed="rId3"/>
          <a:srcRect/>
          <a:stretch>
            <a:fillRect/>
          </a:stretch>
        </p:blipFill>
        <p:spPr bwMode="auto">
          <a:xfrm>
            <a:off x="1485900" y="215900"/>
            <a:ext cx="6184900" cy="6435725"/>
          </a:xfrm>
          <a:prstGeom prst="rect">
            <a:avLst/>
          </a:prstGeom>
          <a:noFill/>
          <a:ln w="9525">
            <a:noFill/>
            <a:miter lim="800000"/>
            <a:headEnd/>
            <a:tailEnd/>
          </a:ln>
          <a:effectLst/>
        </p:spPr>
      </p:pic>
    </p:spTree>
    <p:extLst>
      <p:ext uri="{BB962C8B-B14F-4D97-AF65-F5344CB8AC3E}">
        <p14:creationId xmlns:p14="http://schemas.microsoft.com/office/powerpoint/2010/main" val="29085019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Finding/fixing errors</a:t>
            </a:r>
            <a:endParaRPr lang="en-US" dirty="0"/>
          </a:p>
        </p:txBody>
      </p:sp>
      <p:sp>
        <p:nvSpPr>
          <p:cNvPr id="36866" name="Content Placeholder 2"/>
          <p:cNvSpPr>
            <a:spLocks noGrp="1"/>
          </p:cNvSpPr>
          <p:nvPr>
            <p:ph idx="1"/>
          </p:nvPr>
        </p:nvSpPr>
        <p:spPr/>
        <p:txBody>
          <a:bodyPr/>
          <a:lstStyle/>
          <a:p>
            <a:pPr eaLnBrk="1" hangingPunct="1"/>
            <a:r>
              <a:rPr lang="en-US" dirty="0" smtClean="0"/>
              <a:t>DNA polymerase proofreads before joining base pairs</a:t>
            </a:r>
          </a:p>
          <a:p>
            <a:pPr eaLnBrk="1" hangingPunct="1"/>
            <a:endParaRPr lang="en-US" dirty="0" smtClean="0"/>
          </a:p>
          <a:p>
            <a:pPr eaLnBrk="1" hangingPunct="1"/>
            <a:r>
              <a:rPr lang="en-US" dirty="0" smtClean="0"/>
              <a:t>Other proteins double check</a:t>
            </a:r>
          </a:p>
          <a:p>
            <a:pPr lvl="1" eaLnBrk="1" hangingPunct="1"/>
            <a:r>
              <a:rPr lang="en-US" dirty="0" smtClean="0"/>
              <a:t>Fix approx. 99% of errors DNA polymerase missed</a:t>
            </a:r>
          </a:p>
          <a:p>
            <a:pPr eaLnBrk="1" hangingPunct="1"/>
            <a:endParaRPr lang="en-US" dirty="0" smtClean="0"/>
          </a:p>
          <a:p>
            <a:pPr eaLnBrk="1" hangingPunct="1"/>
            <a:r>
              <a:rPr lang="en-US" dirty="0" smtClean="0"/>
              <a:t>Uncorrected changes/errors = “mutation”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Replication errors</a:t>
            </a:r>
            <a:endParaRPr lang="en-US" dirty="0"/>
          </a:p>
        </p:txBody>
      </p:sp>
      <p:sp>
        <p:nvSpPr>
          <p:cNvPr id="37890" name="Content Placeholder 2"/>
          <p:cNvSpPr>
            <a:spLocks noGrp="1"/>
          </p:cNvSpPr>
          <p:nvPr>
            <p:ph idx="1"/>
          </p:nvPr>
        </p:nvSpPr>
        <p:spPr/>
        <p:txBody>
          <a:bodyPr/>
          <a:lstStyle/>
          <a:p>
            <a:pPr eaLnBrk="1" hangingPunct="1"/>
            <a:r>
              <a:rPr lang="en-US" b="1" dirty="0" smtClean="0"/>
              <a:t>Mutagen </a:t>
            </a:r>
            <a:r>
              <a:rPr lang="en-US" dirty="0" smtClean="0"/>
              <a:t>= something that causes mutations</a:t>
            </a:r>
          </a:p>
          <a:p>
            <a:pPr eaLnBrk="1" hangingPunct="1"/>
            <a:endParaRPr lang="en-US" dirty="0" smtClean="0"/>
          </a:p>
          <a:p>
            <a:pPr eaLnBrk="1" hangingPunct="1"/>
            <a:endParaRPr lang="en-US" dirty="0"/>
          </a:p>
          <a:p>
            <a:pPr eaLnBrk="1" hangingPunct="1"/>
            <a:endParaRPr lang="en-US" dirty="0" smtClean="0"/>
          </a:p>
          <a:p>
            <a:pPr eaLnBrk="1" hangingPunct="1"/>
            <a:r>
              <a:rPr lang="en-US" dirty="0" smtClean="0"/>
              <a:t>Most mutations are </a:t>
            </a:r>
            <a:r>
              <a:rPr lang="en-US" dirty="0" smtClean="0">
                <a:solidFill>
                  <a:srgbClr val="FF0000"/>
                </a:solidFill>
              </a:rPr>
              <a:t>neutral</a:t>
            </a:r>
            <a:r>
              <a:rPr lang="en-US" dirty="0" smtClean="0"/>
              <a:t> or bad</a:t>
            </a:r>
          </a:p>
          <a:p>
            <a:pPr marL="457200" lvl="1" indent="0" eaLnBrk="1" hangingPunct="1">
              <a:buNone/>
            </a:pPr>
            <a:r>
              <a:rPr lang="en-US" dirty="0" smtClean="0"/>
              <a:t>	Harmful mutations can cause diseases</a:t>
            </a:r>
          </a:p>
          <a:p>
            <a:pPr marL="457200" lvl="1" indent="0" eaLnBrk="1" hangingPunct="1">
              <a:buNone/>
            </a:pPr>
            <a:r>
              <a:rPr lang="en-US" dirty="0"/>
              <a:t>	</a:t>
            </a:r>
            <a:r>
              <a:rPr lang="en-US" dirty="0" smtClean="0"/>
              <a:t>		cancer </a:t>
            </a:r>
          </a:p>
          <a:p>
            <a:pPr marL="457200" lvl="1" indent="0" eaLnBrk="1" hangingPunct="1">
              <a:buNone/>
            </a:pPr>
            <a:r>
              <a:rPr lang="en-US" dirty="0"/>
              <a:t>	</a:t>
            </a:r>
            <a:r>
              <a:rPr lang="en-US" dirty="0" smtClean="0"/>
              <a:t>		Huntington’s disease</a:t>
            </a:r>
          </a:p>
          <a:p>
            <a:pPr eaLnBrk="1" hangingPunct="1"/>
            <a:endParaRPr lang="en-US" dirty="0" smtClean="0"/>
          </a:p>
        </p:txBody>
      </p:sp>
      <p:pic>
        <p:nvPicPr>
          <p:cNvPr id="3" name="Picture 2"/>
          <p:cNvPicPr>
            <a:picLocks noChangeAspect="1"/>
          </p:cNvPicPr>
          <p:nvPr/>
        </p:nvPicPr>
        <p:blipFill rotWithShape="1">
          <a:blip r:embed="rId2"/>
          <a:srcRect l="47261" t="39450" r="31385" b="36105"/>
          <a:stretch/>
        </p:blipFill>
        <p:spPr>
          <a:xfrm>
            <a:off x="1314450" y="2473326"/>
            <a:ext cx="1847850" cy="1189836"/>
          </a:xfrm>
          <a:prstGeom prst="rect">
            <a:avLst/>
          </a:prstGeom>
        </p:spPr>
      </p:pic>
      <p:pic>
        <p:nvPicPr>
          <p:cNvPr id="4" name="Picture 3"/>
          <p:cNvPicPr>
            <a:picLocks noChangeAspect="1"/>
          </p:cNvPicPr>
          <p:nvPr/>
        </p:nvPicPr>
        <p:blipFill rotWithShape="1">
          <a:blip r:embed="rId3"/>
          <a:srcRect l="37292" t="50926" r="25729" b="22778"/>
          <a:stretch/>
        </p:blipFill>
        <p:spPr>
          <a:xfrm>
            <a:off x="3695700" y="2237664"/>
            <a:ext cx="4152900" cy="166116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figure_14_08"/>
          <p:cNvPicPr>
            <a:picLocks noChangeAspect="1" noChangeArrowheads="1"/>
          </p:cNvPicPr>
          <p:nvPr/>
        </p:nvPicPr>
        <p:blipFill>
          <a:blip r:embed="rId3"/>
          <a:srcRect/>
          <a:stretch>
            <a:fillRect/>
          </a:stretch>
        </p:blipFill>
        <p:spPr bwMode="auto">
          <a:xfrm>
            <a:off x="304800" y="1016000"/>
            <a:ext cx="8531225" cy="4838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Fixing the mistakes</a:t>
            </a:r>
            <a:endParaRPr lang="en-US" dirty="0"/>
          </a:p>
        </p:txBody>
      </p:sp>
      <p:sp>
        <p:nvSpPr>
          <p:cNvPr id="39938" name="Content Placeholder 2"/>
          <p:cNvSpPr>
            <a:spLocks noGrp="1"/>
          </p:cNvSpPr>
          <p:nvPr>
            <p:ph idx="1"/>
          </p:nvPr>
        </p:nvSpPr>
        <p:spPr/>
        <p:txBody>
          <a:bodyPr/>
          <a:lstStyle/>
          <a:p>
            <a:pPr eaLnBrk="1" hangingPunct="1"/>
            <a:r>
              <a:rPr lang="en-US" dirty="0" smtClean="0"/>
              <a:t>DNA repair requires a three-step process:</a:t>
            </a:r>
          </a:p>
          <a:p>
            <a:pPr marL="971550" lvl="1" indent="-514350" eaLnBrk="1" hangingPunct="1">
              <a:buFont typeface="Calibri" pitchFamily="34" charset="0"/>
              <a:buAutoNum type="arabicPeriod"/>
            </a:pPr>
            <a:r>
              <a:rPr lang="en-US" dirty="0" smtClean="0"/>
              <a:t>Recognition</a:t>
            </a:r>
          </a:p>
          <a:p>
            <a:pPr marL="971550" lvl="1" indent="-514350" eaLnBrk="1" hangingPunct="1">
              <a:buFont typeface="Calibri" pitchFamily="34" charset="0"/>
              <a:buAutoNum type="arabicPeriod"/>
            </a:pPr>
            <a:r>
              <a:rPr lang="en-US" dirty="0" smtClean="0"/>
              <a:t>Removal</a:t>
            </a:r>
          </a:p>
          <a:p>
            <a:pPr marL="971550" lvl="1" indent="-514350" eaLnBrk="1" hangingPunct="1">
              <a:buFont typeface="Calibri" pitchFamily="34" charset="0"/>
              <a:buAutoNum type="arabicPeriod"/>
            </a:pPr>
            <a:r>
              <a:rPr lang="en-US" dirty="0" smtClean="0"/>
              <a:t>Replacement</a:t>
            </a:r>
          </a:p>
          <a:p>
            <a:pPr eaLnBrk="1" hangingPunct="1"/>
            <a:endParaRPr lang="en-US" dirty="0" smtClean="0"/>
          </a:p>
          <a:p>
            <a:pPr eaLnBrk="1" hangingPunct="1"/>
            <a:r>
              <a:rPr lang="en-US" dirty="0" smtClean="0"/>
              <a:t>Special enzymes and other proteins for each step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a:solidFill>
                  <a:srgbClr val="E03C3C"/>
                </a:solidFill>
                <a:ea typeface="+mj-ea"/>
                <a:cs typeface="+mj-cs"/>
              </a:rPr>
              <a:t>Discover Biology</a:t>
            </a:r>
            <a:br>
              <a:rPr lang="en-US" sz="6000" b="1">
                <a:solidFill>
                  <a:srgbClr val="E03C3C"/>
                </a:solidFill>
                <a:ea typeface="+mj-ea"/>
                <a:cs typeface="+mj-cs"/>
              </a:rPr>
            </a:br>
            <a:r>
              <a:rPr lang="en-US" sz="2800" b="1">
                <a:solidFill>
                  <a:srgbClr val="E03C3C"/>
                </a:solidFill>
                <a:ea typeface="+mj-ea"/>
                <a:cs typeface="+mj-cs"/>
              </a:rPr>
              <a:t>FIFTH EDITION</a:t>
            </a:r>
            <a:endParaRPr lang="en-US" sz="4800" b="1">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buFont typeface="Arial"/>
              <a:buNone/>
              <a:defRPr/>
            </a:pPr>
            <a:r>
              <a:rPr lang="en-US" sz="2800" b="1" dirty="0">
                <a:ea typeface="+mn-ea"/>
                <a:cs typeface="+mn-cs"/>
              </a:rPr>
              <a:t>CHAPTER</a:t>
            </a:r>
            <a:r>
              <a:rPr lang="en-US" sz="2800" b="1" dirty="0" smtClean="0">
                <a:ea typeface="+mn-ea"/>
                <a:cs typeface="+mn-cs"/>
              </a:rPr>
              <a:t> </a:t>
            </a:r>
            <a:r>
              <a:rPr lang="en-US" sz="2800" b="1" dirty="0" smtClean="0"/>
              <a:t>14</a:t>
            </a:r>
            <a:endParaRPr lang="en-US" sz="2800" dirty="0" smtClean="0">
              <a:ea typeface="+mn-ea"/>
              <a:cs typeface="+mn-cs"/>
            </a:endParaRPr>
          </a:p>
          <a:p>
            <a:pPr eaLnBrk="1" fontAlgn="auto" hangingPunct="1">
              <a:lnSpc>
                <a:spcPct val="90000"/>
              </a:lnSpc>
              <a:spcAft>
                <a:spcPts val="0"/>
              </a:spcAft>
              <a:buFont typeface="Arial"/>
              <a:buNone/>
              <a:defRPr/>
            </a:pPr>
            <a:r>
              <a:rPr lang="en-US" sz="2800" dirty="0" smtClean="0"/>
              <a:t>DNA and Genes</a:t>
            </a:r>
            <a:endParaRPr lang="en-US" sz="2800" dirty="0">
              <a:ea typeface="+mn-ea"/>
              <a:cs typeface="+mn-cs"/>
            </a:endParaRPr>
          </a:p>
        </p:txBody>
      </p:sp>
      <p:sp>
        <p:nvSpPr>
          <p:cNvPr id="14340" name="Text Box 4"/>
          <p:cNvSpPr txBox="1">
            <a:spLocks noChangeArrowheads="1"/>
          </p:cNvSpPr>
          <p:nvPr/>
        </p:nvSpPr>
        <p:spPr bwMode="auto">
          <a:xfrm>
            <a:off x="4876800" y="6430963"/>
            <a:ext cx="4038600" cy="290512"/>
          </a:xfrm>
          <a:prstGeom prst="rect">
            <a:avLst/>
          </a:prstGeom>
          <a:noFill/>
          <a:ln w="9525">
            <a:noFill/>
            <a:miter lim="800000"/>
            <a:headEnd/>
            <a:tailEnd/>
          </a:ln>
        </p:spPr>
        <p:txBody>
          <a:bodyPr>
            <a:prstTxWarp prst="textNoShape">
              <a:avLst/>
            </a:prstTxWarp>
            <a:spAutoFit/>
          </a:bodyPr>
          <a:lstStyle/>
          <a:p>
            <a:pPr algn="r">
              <a:spcBef>
                <a:spcPct val="50000"/>
              </a:spcBef>
            </a:pPr>
            <a:r>
              <a:rPr lang="en-US" sz="1300">
                <a:ea typeface="ヒラギノ角ゴ ProN W3" pitchFamily="1" charset="-128"/>
                <a:cs typeface="ヒラギノ角ゴ ProN W3" pitchFamily="1" charset="-128"/>
              </a:rPr>
              <a:t>© </a:t>
            </a:r>
            <a:r>
              <a:rPr lang="en-US" sz="1300"/>
              <a:t>2012 W. W. Norton &amp; Company, Inc.</a:t>
            </a:r>
          </a:p>
        </p:txBody>
      </p:sp>
      <p:sp>
        <p:nvSpPr>
          <p:cNvPr id="14341" name="Text Box 5"/>
          <p:cNvSpPr txBox="1">
            <a:spLocks noChangeArrowheads="1"/>
          </p:cNvSpPr>
          <p:nvPr/>
        </p:nvSpPr>
        <p:spPr bwMode="auto">
          <a:xfrm>
            <a:off x="420688" y="1447800"/>
            <a:ext cx="8305800" cy="366713"/>
          </a:xfrm>
          <a:prstGeom prst="rect">
            <a:avLst/>
          </a:prstGeom>
          <a:noFill/>
          <a:ln w="9525">
            <a:noFill/>
            <a:miter lim="800000"/>
            <a:headEnd/>
            <a:tailEnd/>
          </a:ln>
        </p:spPr>
        <p:txBody>
          <a:bodyPr>
            <a:prstTxWarp prst="textNoShape">
              <a:avLst/>
            </a:prstTxWarp>
            <a:spAutoFit/>
          </a:bodyPr>
          <a:lstStyle/>
          <a:p>
            <a:pPr algn="ctr">
              <a:spcBef>
                <a:spcPct val="50000"/>
              </a:spcBef>
            </a:pPr>
            <a:r>
              <a:rPr lang="en-US">
                <a:solidFill>
                  <a:schemeClr val="tx2"/>
                </a:solidFill>
              </a:rPr>
              <a:t>Anu Singh-Cundy • Michael L. Cain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figure_14_07"/>
          <p:cNvPicPr>
            <a:picLocks noChangeAspect="1" noChangeArrowheads="1"/>
          </p:cNvPicPr>
          <p:nvPr/>
        </p:nvPicPr>
        <p:blipFill>
          <a:blip r:embed="rId3"/>
          <a:srcRect/>
          <a:stretch>
            <a:fillRect/>
          </a:stretch>
        </p:blipFill>
        <p:spPr bwMode="auto">
          <a:xfrm>
            <a:off x="2552700" y="215900"/>
            <a:ext cx="404018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dirty="0" smtClean="0"/>
              <a:t>Prokaryotes</a:t>
            </a:r>
          </a:p>
        </p:txBody>
      </p:sp>
      <p:sp>
        <p:nvSpPr>
          <p:cNvPr id="43010" name="Content Placeholder 2"/>
          <p:cNvSpPr>
            <a:spLocks noGrp="1"/>
          </p:cNvSpPr>
          <p:nvPr>
            <p:ph idx="1"/>
          </p:nvPr>
        </p:nvSpPr>
        <p:spPr/>
        <p:txBody>
          <a:bodyPr/>
          <a:lstStyle/>
          <a:p>
            <a:pPr eaLnBrk="1" hangingPunct="1"/>
            <a:r>
              <a:rPr lang="en-US" dirty="0" smtClean="0"/>
              <a:t>one chromosome</a:t>
            </a:r>
          </a:p>
          <a:p>
            <a:pPr marL="0" indent="0" eaLnBrk="1" hangingPunct="1">
              <a:buNone/>
            </a:pPr>
            <a:r>
              <a:rPr lang="en-US" dirty="0"/>
              <a:t>	</a:t>
            </a:r>
            <a:r>
              <a:rPr lang="en-US" dirty="0" smtClean="0"/>
              <a:t>	several million base pairs of DNA</a:t>
            </a:r>
          </a:p>
          <a:p>
            <a:pPr marL="0" indent="0" eaLnBrk="1" hangingPunct="1">
              <a:buNone/>
            </a:pPr>
            <a:endParaRPr lang="en-US" dirty="0" smtClean="0"/>
          </a:p>
          <a:p>
            <a:pPr eaLnBrk="1" hangingPunct="1"/>
            <a:r>
              <a:rPr lang="en-US" dirty="0" smtClean="0"/>
              <a:t>All that DNA is useful (has DNA code) </a:t>
            </a:r>
          </a:p>
          <a:p>
            <a:pPr eaLnBrk="1" hangingPunct="1"/>
            <a:endParaRPr lang="en-US" dirty="0" smtClean="0"/>
          </a:p>
          <a:p>
            <a:pPr eaLnBrk="1" hangingPunct="1"/>
            <a:r>
              <a:rPr lang="en-US" dirty="0" smtClean="0"/>
              <a:t>Prokaryotic genes tend to be organized by function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eaLnBrk="1" hangingPunct="1"/>
            <a:r>
              <a:rPr lang="en-US" sz="4000" dirty="0" smtClean="0"/>
              <a:t>Eukaryotes</a:t>
            </a:r>
          </a:p>
        </p:txBody>
      </p:sp>
      <p:sp>
        <p:nvSpPr>
          <p:cNvPr id="44034" name="Content Placeholder 2"/>
          <p:cNvSpPr>
            <a:spLocks noGrp="1"/>
          </p:cNvSpPr>
          <p:nvPr>
            <p:ph idx="1"/>
          </p:nvPr>
        </p:nvSpPr>
        <p:spPr/>
        <p:txBody>
          <a:bodyPr/>
          <a:lstStyle/>
          <a:p>
            <a:pPr eaLnBrk="1" hangingPunct="1"/>
            <a:r>
              <a:rPr lang="en-US" dirty="0" smtClean="0"/>
              <a:t>Eukaryotes have a lot more DNA (many chromosomes) in nucleus</a:t>
            </a:r>
          </a:p>
          <a:p>
            <a:pPr eaLnBrk="1" hangingPunct="1"/>
            <a:endParaRPr lang="en-US" dirty="0"/>
          </a:p>
          <a:p>
            <a:pPr eaLnBrk="1" hangingPunct="1"/>
            <a:r>
              <a:rPr lang="en-US" dirty="0" smtClean="0"/>
              <a:t>Most of it is NOT instructions for a </a:t>
            </a:r>
            <a:r>
              <a:rPr lang="en-US" dirty="0" smtClean="0"/>
              <a:t>protein</a:t>
            </a:r>
          </a:p>
          <a:p>
            <a:pPr marL="457200" lvl="1" indent="0" eaLnBrk="1" hangingPunct="1">
              <a:buNone/>
            </a:pPr>
            <a:r>
              <a:rPr lang="en-US" dirty="0"/>
              <a:t>	</a:t>
            </a:r>
            <a:r>
              <a:rPr lang="en-US" dirty="0" smtClean="0"/>
              <a:t>doesn’t make functional RNA</a:t>
            </a:r>
            <a:endParaRPr lang="en-US" dirty="0" smtClean="0"/>
          </a:p>
          <a:p>
            <a:pPr eaLnBrk="1" hangingPunct="1"/>
            <a:endParaRPr lang="en-US" dirty="0"/>
          </a:p>
          <a:p>
            <a:pPr eaLnBrk="1" hangingPunct="1"/>
            <a:r>
              <a:rPr lang="en-US" dirty="0" smtClean="0"/>
              <a:t>Used to talk about “junk” DNA</a:t>
            </a:r>
          </a:p>
          <a:p>
            <a:pPr marL="457200" lvl="1" indent="0" eaLnBrk="1" hangingPunct="1">
              <a:buNone/>
            </a:pPr>
            <a:r>
              <a:rPr lang="en-US" dirty="0"/>
              <a:t>	</a:t>
            </a:r>
            <a:r>
              <a:rPr lang="en-US" dirty="0" smtClean="0"/>
              <a:t>	now – MOST (maybe 80%) is useful</a:t>
            </a:r>
          </a:p>
          <a:p>
            <a:pPr marL="457200" lvl="1" indent="0" eaLnBrk="1" hangingPunct="1">
              <a:buNone/>
            </a:pPr>
            <a:r>
              <a:rPr lang="en-US" dirty="0"/>
              <a:t>	</a:t>
            </a:r>
            <a:r>
              <a:rPr lang="en-US" dirty="0" smtClean="0"/>
              <a:t>	ENCODE project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
            <a:ext cx="9144000" cy="870857"/>
          </a:xfrm>
        </p:spPr>
        <p:txBody>
          <a:bodyPr rtlCol="0">
            <a:normAutofit/>
          </a:bodyPr>
          <a:lstStyle/>
          <a:p>
            <a:pPr eaLnBrk="1" fontAlgn="auto" hangingPunct="1">
              <a:spcAft>
                <a:spcPts val="0"/>
              </a:spcAft>
              <a:defRPr/>
            </a:pPr>
            <a:r>
              <a:rPr lang="en-US" dirty="0" smtClean="0"/>
              <a:t>Non-coding DNA: not part of gene</a:t>
            </a:r>
            <a:endParaRPr lang="en-US" dirty="0"/>
          </a:p>
        </p:txBody>
      </p:sp>
      <p:sp>
        <p:nvSpPr>
          <p:cNvPr id="45058" name="Content Placeholder 2"/>
          <p:cNvSpPr>
            <a:spLocks noGrp="1"/>
          </p:cNvSpPr>
          <p:nvPr>
            <p:ph idx="1"/>
          </p:nvPr>
        </p:nvSpPr>
        <p:spPr>
          <a:xfrm>
            <a:off x="457200" y="931818"/>
            <a:ext cx="8229600" cy="5194346"/>
          </a:xfrm>
        </p:spPr>
        <p:txBody>
          <a:bodyPr/>
          <a:lstStyle/>
          <a:p>
            <a:pPr eaLnBrk="1" hangingPunct="1">
              <a:lnSpc>
                <a:spcPct val="90000"/>
              </a:lnSpc>
              <a:buNone/>
            </a:pPr>
            <a:r>
              <a:rPr lang="en-US" sz="2800" b="1" dirty="0" smtClean="0">
                <a:solidFill>
                  <a:srgbClr val="FF0000"/>
                </a:solidFill>
              </a:rPr>
              <a:t>in</a:t>
            </a:r>
            <a:r>
              <a:rPr lang="en-US" sz="2800" b="1" dirty="0" smtClean="0"/>
              <a:t>trons </a:t>
            </a:r>
            <a:r>
              <a:rPr lang="en-US" sz="2800" b="1" dirty="0" smtClean="0"/>
              <a:t>- </a:t>
            </a:r>
            <a:r>
              <a:rPr lang="en-US" sz="2800" dirty="0" smtClean="0"/>
              <a:t> DNA who’s RNA won’t be used</a:t>
            </a:r>
          </a:p>
          <a:p>
            <a:pPr eaLnBrk="1" hangingPunct="1">
              <a:lnSpc>
                <a:spcPct val="90000"/>
              </a:lnSpc>
              <a:buNone/>
            </a:pPr>
            <a:r>
              <a:rPr lang="en-US" sz="2800" dirty="0" smtClean="0"/>
              <a:t>				stays </a:t>
            </a:r>
            <a:r>
              <a:rPr lang="en-US" sz="2800" dirty="0" smtClean="0">
                <a:solidFill>
                  <a:srgbClr val="FF0000"/>
                </a:solidFill>
              </a:rPr>
              <a:t>in</a:t>
            </a:r>
            <a:r>
              <a:rPr lang="en-US" sz="2800" dirty="0" smtClean="0"/>
              <a:t> the nucleus</a:t>
            </a:r>
          </a:p>
          <a:p>
            <a:pPr eaLnBrk="1" hangingPunct="1">
              <a:lnSpc>
                <a:spcPct val="90000"/>
              </a:lnSpc>
              <a:buNone/>
            </a:pPr>
            <a:endParaRPr lang="en-US" sz="2000" b="1" dirty="0" smtClean="0"/>
          </a:p>
          <a:p>
            <a:pPr eaLnBrk="1" hangingPunct="1">
              <a:lnSpc>
                <a:spcPct val="90000"/>
              </a:lnSpc>
              <a:buNone/>
            </a:pPr>
            <a:r>
              <a:rPr lang="en-US" sz="2800" b="1" dirty="0" err="1" smtClean="0">
                <a:solidFill>
                  <a:srgbClr val="FF0000"/>
                </a:solidFill>
              </a:rPr>
              <a:t>ex</a:t>
            </a:r>
            <a:r>
              <a:rPr lang="en-US" sz="2800" b="1" dirty="0" err="1" smtClean="0"/>
              <a:t>ons</a:t>
            </a:r>
            <a:r>
              <a:rPr lang="en-US" sz="2800" i="1" dirty="0" smtClean="0"/>
              <a:t> – </a:t>
            </a:r>
            <a:r>
              <a:rPr lang="en-US" sz="2800" dirty="0" smtClean="0"/>
              <a:t>DNA who’s RNA will be used by </a:t>
            </a:r>
            <a:r>
              <a:rPr lang="en-US" sz="2800" dirty="0" err="1" smtClean="0"/>
              <a:t>ribosomes</a:t>
            </a:r>
            <a:endParaRPr lang="en-US" sz="2800" dirty="0" smtClean="0"/>
          </a:p>
          <a:p>
            <a:pPr eaLnBrk="1" hangingPunct="1">
              <a:lnSpc>
                <a:spcPct val="90000"/>
              </a:lnSpc>
              <a:buNone/>
            </a:pPr>
            <a:r>
              <a:rPr lang="en-US" sz="2800" dirty="0" smtClean="0"/>
              <a:t>				</a:t>
            </a:r>
            <a:r>
              <a:rPr lang="en-US" sz="2800" dirty="0" smtClean="0">
                <a:solidFill>
                  <a:srgbClr val="FF0000"/>
                </a:solidFill>
              </a:rPr>
              <a:t>ex</a:t>
            </a:r>
            <a:r>
              <a:rPr lang="en-US" sz="2800" dirty="0" smtClean="0"/>
              <a:t>its the nucleus as messenger RNA</a:t>
            </a:r>
          </a:p>
        </p:txBody>
      </p:sp>
      <p:pic>
        <p:nvPicPr>
          <p:cNvPr id="2050" name="Picture 2" descr="https://ci3.googleusercontent.com/proxy/1TnQg-hdC4RRxIDCZAY1a3VccHeSigsrV58Qvqw14ReSv3vySjEk9mhSRDnJwadAQAyGsXdbniCbpDct5xqeJ1UwD6Xrh_WfwBkDi8ti9J3l=s0-d-e1-ft#http://on-line.ucol.ac.nz/genetics/images/introns-exons.jpg"/>
          <p:cNvPicPr>
            <a:picLocks noChangeAspect="1" noChangeArrowheads="1"/>
          </p:cNvPicPr>
          <p:nvPr/>
        </p:nvPicPr>
        <p:blipFill rotWithShape="1">
          <a:blip r:embed="rId2">
            <a:extLst>
              <a:ext uri="{28A0092B-C50C-407E-A947-70E740481C1C}">
                <a14:useLocalDpi xmlns:a14="http://schemas.microsoft.com/office/drawing/2010/main" val="0"/>
              </a:ext>
            </a:extLst>
          </a:blip>
          <a:srcRect b="4858"/>
          <a:stretch/>
        </p:blipFill>
        <p:spPr bwMode="auto">
          <a:xfrm>
            <a:off x="2559092" y="3114733"/>
            <a:ext cx="4373336" cy="3011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203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670"/>
            <a:ext cx="9144000" cy="792480"/>
          </a:xfrm>
        </p:spPr>
        <p:txBody>
          <a:bodyPr rtlCol="0">
            <a:normAutofit/>
          </a:bodyPr>
          <a:lstStyle/>
          <a:p>
            <a:pPr eaLnBrk="1" fontAlgn="auto" hangingPunct="1">
              <a:spcAft>
                <a:spcPts val="0"/>
              </a:spcAft>
              <a:defRPr/>
            </a:pPr>
            <a:r>
              <a:rPr lang="en-US" dirty="0" smtClean="0"/>
              <a:t>Non-coding DNA: not part of gene</a:t>
            </a:r>
            <a:endParaRPr lang="en-US" dirty="0"/>
          </a:p>
        </p:txBody>
      </p:sp>
      <p:sp>
        <p:nvSpPr>
          <p:cNvPr id="45058" name="Content Placeholder 2"/>
          <p:cNvSpPr>
            <a:spLocks noGrp="1"/>
          </p:cNvSpPr>
          <p:nvPr>
            <p:ph idx="1"/>
          </p:nvPr>
        </p:nvSpPr>
        <p:spPr>
          <a:xfrm>
            <a:off x="518160" y="862150"/>
            <a:ext cx="8229600" cy="4525963"/>
          </a:xfrm>
        </p:spPr>
        <p:txBody>
          <a:bodyPr/>
          <a:lstStyle/>
          <a:p>
            <a:pPr eaLnBrk="1" hangingPunct="1">
              <a:lnSpc>
                <a:spcPct val="90000"/>
              </a:lnSpc>
            </a:pPr>
            <a:r>
              <a:rPr lang="en-US" sz="3000" b="1" dirty="0" smtClean="0"/>
              <a:t>spacer </a:t>
            </a:r>
            <a:r>
              <a:rPr lang="en-US" sz="3000" b="1" dirty="0"/>
              <a:t>DNA - </a:t>
            </a:r>
            <a:r>
              <a:rPr lang="en-US" sz="3000" dirty="0"/>
              <a:t>Noncoding DNA</a:t>
            </a:r>
          </a:p>
          <a:p>
            <a:pPr lvl="2" eaLnBrk="1" hangingPunct="1">
              <a:lnSpc>
                <a:spcPct val="90000"/>
              </a:lnSpc>
              <a:buNone/>
            </a:pPr>
            <a:r>
              <a:rPr lang="en-US" sz="2800" dirty="0"/>
              <a:t>separates one gene from another</a:t>
            </a:r>
            <a:endParaRPr lang="en-US" sz="2800" b="1" dirty="0"/>
          </a:p>
          <a:p>
            <a:pPr eaLnBrk="1" hangingPunct="1">
              <a:lnSpc>
                <a:spcPct val="90000"/>
              </a:lnSpc>
            </a:pPr>
            <a:endParaRPr lang="en-US" sz="2000" b="1" dirty="0"/>
          </a:p>
          <a:p>
            <a:pPr eaLnBrk="1" hangingPunct="1">
              <a:lnSpc>
                <a:spcPct val="90000"/>
              </a:lnSpc>
            </a:pPr>
            <a:r>
              <a:rPr lang="en-US" sz="3000" b="1" dirty="0"/>
              <a:t>Transposons – </a:t>
            </a:r>
            <a:r>
              <a:rPr lang="en-US" sz="3000" dirty="0"/>
              <a:t>“Jumping Genes”</a:t>
            </a:r>
          </a:p>
          <a:p>
            <a:pPr eaLnBrk="1" hangingPunct="1">
              <a:lnSpc>
                <a:spcPct val="90000"/>
              </a:lnSpc>
              <a:buNone/>
            </a:pPr>
            <a:r>
              <a:rPr lang="en-US" sz="3000" dirty="0"/>
              <a:t>				</a:t>
            </a:r>
            <a:r>
              <a:rPr lang="en-US" sz="3000" dirty="0" smtClean="0"/>
              <a:t>move within &amp; between chromosomes</a:t>
            </a:r>
            <a:endParaRPr lang="en-US" sz="3000" dirty="0"/>
          </a:p>
          <a:p>
            <a:pPr eaLnBrk="1" hangingPunct="1">
              <a:lnSpc>
                <a:spcPct val="90000"/>
              </a:lnSpc>
              <a:buNone/>
            </a:pPr>
            <a:r>
              <a:rPr lang="en-US" sz="3000" dirty="0"/>
              <a:t>				</a:t>
            </a:r>
            <a:r>
              <a:rPr lang="en-US" sz="3000" dirty="0" smtClean="0"/>
              <a:t>can </a:t>
            </a:r>
            <a:r>
              <a:rPr lang="en-US" sz="3000" dirty="0"/>
              <a:t>mess up the function of a gene</a:t>
            </a:r>
          </a:p>
          <a:p>
            <a:pPr eaLnBrk="1" hangingPunct="1">
              <a:lnSpc>
                <a:spcPct val="90000"/>
              </a:lnSpc>
              <a:buNone/>
            </a:pPr>
            <a:r>
              <a:rPr lang="en-US" sz="3000" dirty="0"/>
              <a:t>						insert in the middle of it</a:t>
            </a:r>
          </a:p>
          <a:p>
            <a:pPr eaLnBrk="1" hangingPunct="1">
              <a:lnSpc>
                <a:spcPct val="90000"/>
              </a:lnSpc>
              <a:buNone/>
            </a:pPr>
            <a:r>
              <a:rPr lang="en-US" sz="3000" dirty="0"/>
              <a:t>						</a:t>
            </a:r>
          </a:p>
          <a:p>
            <a:pPr eaLnBrk="1" hangingPunct="1">
              <a:lnSpc>
                <a:spcPct val="90000"/>
              </a:lnSpc>
              <a:buNone/>
            </a:pPr>
            <a:endParaRPr lang="en-US" sz="3000" dirty="0" smtClean="0"/>
          </a:p>
        </p:txBody>
      </p:sp>
      <p:pic>
        <p:nvPicPr>
          <p:cNvPr id="4" name="Picture 2" descr="figure_14_09"/>
          <p:cNvPicPr>
            <a:picLocks noChangeAspect="1" noChangeArrowheads="1"/>
          </p:cNvPicPr>
          <p:nvPr/>
        </p:nvPicPr>
        <p:blipFill rotWithShape="1">
          <a:blip r:embed="rId2"/>
          <a:srcRect t="14681" b="7724"/>
          <a:stretch/>
        </p:blipFill>
        <p:spPr bwMode="auto">
          <a:xfrm>
            <a:off x="2063933" y="4375664"/>
            <a:ext cx="4362994" cy="1968532"/>
          </a:xfrm>
          <a:prstGeom prst="rect">
            <a:avLst/>
          </a:prstGeom>
          <a:noFill/>
          <a:ln w="9525">
            <a:noFill/>
            <a:miter lim="800000"/>
            <a:headEnd/>
            <a:tailEnd/>
          </a:ln>
          <a:effectLst/>
        </p:spPr>
      </p:pic>
      <p:sp>
        <p:nvSpPr>
          <p:cNvPr id="3" name="Rectangle 2"/>
          <p:cNvSpPr/>
          <p:nvPr/>
        </p:nvSpPr>
        <p:spPr>
          <a:xfrm>
            <a:off x="5897602" y="2434241"/>
            <a:ext cx="2121093" cy="369332"/>
          </a:xfrm>
          <a:prstGeom prst="rect">
            <a:avLst/>
          </a:prstGeom>
        </p:spPr>
        <p:txBody>
          <a:bodyPr wrap="none">
            <a:spAutoFit/>
          </a:bodyPr>
          <a:lstStyle/>
          <a:p>
            <a:r>
              <a:rPr lang="en-US" i="1" dirty="0">
                <a:solidFill>
                  <a:srgbClr val="FF0000"/>
                </a:solidFill>
              </a:rPr>
              <a:t>(non-homologous)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table_14_01"/>
          <p:cNvPicPr>
            <a:picLocks noChangeAspect="1" noChangeArrowheads="1"/>
          </p:cNvPicPr>
          <p:nvPr/>
        </p:nvPicPr>
        <p:blipFill>
          <a:blip r:embed="rId3"/>
          <a:srcRect/>
          <a:stretch>
            <a:fillRect/>
          </a:stretch>
        </p:blipFill>
        <p:spPr bwMode="auto">
          <a:xfrm>
            <a:off x="424368" y="1503325"/>
            <a:ext cx="8531225" cy="4064000"/>
          </a:xfrm>
          <a:prstGeom prst="rect">
            <a:avLst/>
          </a:prstGeom>
          <a:noFill/>
          <a:ln w="9525">
            <a:noFill/>
            <a:miter lim="800000"/>
            <a:headEnd/>
            <a:tailEnd/>
          </a:ln>
          <a:effectLst/>
        </p:spPr>
      </p:pic>
      <p:sp>
        <p:nvSpPr>
          <p:cNvPr id="2" name="Rectangle 1"/>
          <p:cNvSpPr/>
          <p:nvPr/>
        </p:nvSpPr>
        <p:spPr>
          <a:xfrm>
            <a:off x="287151" y="2404362"/>
            <a:ext cx="274434" cy="369332"/>
          </a:xfrm>
          <a:prstGeom prst="rect">
            <a:avLst/>
          </a:prstGeom>
        </p:spPr>
        <p:txBody>
          <a:bodyPr wrap="none">
            <a:spAutoFit/>
          </a:bodyPr>
          <a:lstStyle/>
          <a:p>
            <a:r>
              <a:rPr lang="en-US" i="1" dirty="0" smtClean="0">
                <a:solidFill>
                  <a:srgbClr val="FF0000"/>
                </a:solidFill>
              </a:rPr>
              <a:t>*</a:t>
            </a:r>
            <a:endParaRPr lang="en-US" dirty="0"/>
          </a:p>
        </p:txBody>
      </p:sp>
      <p:sp>
        <p:nvSpPr>
          <p:cNvPr id="4" name="Rectangle 3"/>
          <p:cNvSpPr/>
          <p:nvPr/>
        </p:nvSpPr>
        <p:spPr>
          <a:xfrm>
            <a:off x="439551" y="2917602"/>
            <a:ext cx="274434" cy="369332"/>
          </a:xfrm>
          <a:prstGeom prst="rect">
            <a:avLst/>
          </a:prstGeom>
        </p:spPr>
        <p:txBody>
          <a:bodyPr wrap="none">
            <a:spAutoFit/>
          </a:bodyPr>
          <a:lstStyle/>
          <a:p>
            <a:r>
              <a:rPr lang="en-US" i="1" dirty="0" smtClean="0">
                <a:solidFill>
                  <a:srgbClr val="FF0000"/>
                </a:solidFill>
              </a:rPr>
              <a:t>*</a:t>
            </a:r>
            <a:endParaRPr lang="en-US" dirty="0"/>
          </a:p>
        </p:txBody>
      </p:sp>
      <p:sp>
        <p:nvSpPr>
          <p:cNvPr id="5" name="Rectangle 4"/>
          <p:cNvSpPr/>
          <p:nvPr/>
        </p:nvSpPr>
        <p:spPr>
          <a:xfrm>
            <a:off x="417423" y="3359891"/>
            <a:ext cx="274434" cy="369332"/>
          </a:xfrm>
          <a:prstGeom prst="rect">
            <a:avLst/>
          </a:prstGeom>
        </p:spPr>
        <p:txBody>
          <a:bodyPr wrap="none">
            <a:spAutoFit/>
          </a:bodyPr>
          <a:lstStyle/>
          <a:p>
            <a:r>
              <a:rPr lang="en-US" i="1" dirty="0" smtClean="0">
                <a:solidFill>
                  <a:srgbClr val="FF0000"/>
                </a:solidFill>
              </a:rPr>
              <a:t>*</a:t>
            </a:r>
            <a:endParaRPr lang="en-US" dirty="0"/>
          </a:p>
        </p:txBody>
      </p:sp>
      <p:sp>
        <p:nvSpPr>
          <p:cNvPr id="6" name="Rectangle 5"/>
          <p:cNvSpPr/>
          <p:nvPr/>
        </p:nvSpPr>
        <p:spPr>
          <a:xfrm>
            <a:off x="280206" y="4598213"/>
            <a:ext cx="274434" cy="369332"/>
          </a:xfrm>
          <a:prstGeom prst="rect">
            <a:avLst/>
          </a:prstGeom>
        </p:spPr>
        <p:txBody>
          <a:bodyPr wrap="none">
            <a:spAutoFit/>
          </a:bodyPr>
          <a:lstStyle/>
          <a:p>
            <a:r>
              <a:rPr lang="en-US" i="1" dirty="0" smtClean="0">
                <a:solidFill>
                  <a:srgbClr val="FF0000"/>
                </a:solidFill>
              </a:rPr>
              <a:t>*</a:t>
            </a:r>
            <a:endParaRPr lang="en-US" dirty="0"/>
          </a:p>
        </p:txBody>
      </p:sp>
      <p:sp>
        <p:nvSpPr>
          <p:cNvPr id="7" name="Rectangle 6"/>
          <p:cNvSpPr/>
          <p:nvPr/>
        </p:nvSpPr>
        <p:spPr>
          <a:xfrm>
            <a:off x="6213030" y="3630650"/>
            <a:ext cx="1140056" cy="276999"/>
          </a:xfrm>
          <a:prstGeom prst="rect">
            <a:avLst/>
          </a:prstGeom>
        </p:spPr>
        <p:txBody>
          <a:bodyPr wrap="none">
            <a:spAutoFit/>
          </a:bodyPr>
          <a:lstStyle/>
          <a:p>
            <a:r>
              <a:rPr lang="en-US" sz="1200" i="1" dirty="0" smtClean="0">
                <a:solidFill>
                  <a:srgbClr val="FF0000"/>
                </a:solidFill>
              </a:rPr>
              <a:t>(e.g. operons)</a:t>
            </a:r>
            <a:endParaRPr lang="en-US" sz="1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smtClean="0"/>
              <a:t>Patterns of Gene Expression</a:t>
            </a:r>
          </a:p>
        </p:txBody>
      </p:sp>
      <p:sp>
        <p:nvSpPr>
          <p:cNvPr id="50178" name="Content Placeholder 2"/>
          <p:cNvSpPr>
            <a:spLocks noGrp="1"/>
          </p:cNvSpPr>
          <p:nvPr>
            <p:ph idx="1"/>
          </p:nvPr>
        </p:nvSpPr>
        <p:spPr/>
        <p:txBody>
          <a:bodyPr/>
          <a:lstStyle/>
          <a:p>
            <a:pPr eaLnBrk="1" hangingPunct="1"/>
            <a:r>
              <a:rPr lang="en-US" dirty="0" smtClean="0"/>
              <a:t>Which genes we read and express controls a cell’s structure and function</a:t>
            </a:r>
          </a:p>
          <a:p>
            <a:pPr eaLnBrk="1" hangingPunct="1">
              <a:buNone/>
            </a:pPr>
            <a:endParaRPr lang="en-US" dirty="0" smtClean="0"/>
          </a:p>
          <a:p>
            <a:pPr eaLnBrk="1" hangingPunct="1"/>
            <a:r>
              <a:rPr lang="en-US" dirty="0" smtClean="0"/>
              <a:t>Changes over time  </a:t>
            </a:r>
          </a:p>
          <a:p>
            <a:pPr eaLnBrk="1" hangingPunct="1">
              <a:buNone/>
            </a:pPr>
            <a:r>
              <a:rPr lang="en-US" dirty="0" smtClean="0"/>
              <a:t>			whole organism</a:t>
            </a:r>
          </a:p>
          <a:p>
            <a:pPr eaLnBrk="1" hangingPunct="1">
              <a:buNone/>
            </a:pPr>
            <a:r>
              <a:rPr lang="en-US" dirty="0" smtClean="0"/>
              <a:t>			inside a single cell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94"/>
            <a:ext cx="8229600" cy="1143000"/>
          </a:xfrm>
        </p:spPr>
        <p:txBody>
          <a:bodyPr rtlCol="0">
            <a:normAutofit/>
          </a:bodyPr>
          <a:lstStyle/>
          <a:p>
            <a:pPr eaLnBrk="1" fontAlgn="auto" hangingPunct="1">
              <a:spcAft>
                <a:spcPts val="0"/>
              </a:spcAft>
              <a:defRPr/>
            </a:pPr>
            <a:r>
              <a:rPr lang="en-US" dirty="0" smtClean="0"/>
              <a:t>Environment:  genes turn on or off</a:t>
            </a:r>
            <a:endParaRPr lang="en-US" dirty="0"/>
          </a:p>
        </p:txBody>
      </p:sp>
      <p:sp>
        <p:nvSpPr>
          <p:cNvPr id="51202" name="Content Placeholder 2"/>
          <p:cNvSpPr>
            <a:spLocks noGrp="1"/>
          </p:cNvSpPr>
          <p:nvPr>
            <p:ph idx="1"/>
          </p:nvPr>
        </p:nvSpPr>
        <p:spPr>
          <a:xfrm>
            <a:off x="457200" y="1162594"/>
            <a:ext cx="8229600" cy="4525963"/>
          </a:xfrm>
        </p:spPr>
        <p:txBody>
          <a:bodyPr/>
          <a:lstStyle/>
          <a:p>
            <a:pPr eaLnBrk="1" hangingPunct="1">
              <a:lnSpc>
                <a:spcPct val="90000"/>
              </a:lnSpc>
              <a:buNone/>
            </a:pPr>
            <a:r>
              <a:rPr lang="en-US" dirty="0" smtClean="0"/>
              <a:t>Bacteria  - turn on genes for enzymes to match available foods</a:t>
            </a:r>
          </a:p>
          <a:p>
            <a:pPr eaLnBrk="1" hangingPunct="1">
              <a:lnSpc>
                <a:spcPct val="90000"/>
              </a:lnSpc>
              <a:buNone/>
            </a:pPr>
            <a:endParaRPr lang="en-US" dirty="0" smtClean="0"/>
          </a:p>
          <a:p>
            <a:pPr eaLnBrk="1" hangingPunct="1">
              <a:lnSpc>
                <a:spcPct val="90000"/>
              </a:lnSpc>
              <a:buNone/>
            </a:pPr>
            <a:endParaRPr lang="en-US" dirty="0" smtClean="0"/>
          </a:p>
          <a:p>
            <a:pPr eaLnBrk="1" hangingPunct="1">
              <a:lnSpc>
                <a:spcPct val="90000"/>
              </a:lnSpc>
              <a:buNone/>
            </a:pPr>
            <a:endParaRPr lang="en-US" dirty="0" smtClean="0"/>
          </a:p>
          <a:p>
            <a:pPr eaLnBrk="1" hangingPunct="1">
              <a:lnSpc>
                <a:spcPct val="90000"/>
              </a:lnSpc>
              <a:buNone/>
            </a:pPr>
            <a:endParaRPr lang="en-US" dirty="0" smtClean="0"/>
          </a:p>
          <a:p>
            <a:pPr eaLnBrk="1" hangingPunct="1">
              <a:lnSpc>
                <a:spcPct val="90000"/>
              </a:lnSpc>
              <a:buNone/>
            </a:pPr>
            <a:endParaRPr lang="en-US" dirty="0" smtClean="0"/>
          </a:p>
          <a:p>
            <a:pPr eaLnBrk="1" hangingPunct="1">
              <a:lnSpc>
                <a:spcPct val="90000"/>
              </a:lnSpc>
              <a:buNone/>
            </a:pPr>
            <a:endParaRPr lang="en-US" dirty="0" smtClean="0"/>
          </a:p>
          <a:p>
            <a:pPr eaLnBrk="1" hangingPunct="1">
              <a:lnSpc>
                <a:spcPct val="90000"/>
              </a:lnSpc>
              <a:buNone/>
            </a:pPr>
            <a:endParaRPr lang="en-US" dirty="0" smtClean="0"/>
          </a:p>
          <a:p>
            <a:pPr eaLnBrk="1" hangingPunct="1">
              <a:lnSpc>
                <a:spcPct val="90000"/>
              </a:lnSpc>
              <a:buNone/>
            </a:pPr>
            <a:r>
              <a:rPr lang="en-US" dirty="0" smtClean="0"/>
              <a:t>Don’t waste energy making stuff whey won’t use</a:t>
            </a:r>
          </a:p>
          <a:p>
            <a:pPr eaLnBrk="1" hangingPunct="1">
              <a:lnSpc>
                <a:spcPct val="90000"/>
              </a:lnSpc>
            </a:pPr>
            <a:endParaRPr lang="en-US" dirty="0" smtClean="0"/>
          </a:p>
        </p:txBody>
      </p:sp>
      <p:pic>
        <p:nvPicPr>
          <p:cNvPr id="4" name="Picture 2" descr="figure_14_11"/>
          <p:cNvPicPr>
            <a:picLocks noChangeAspect="1" noChangeArrowheads="1"/>
          </p:cNvPicPr>
          <p:nvPr/>
        </p:nvPicPr>
        <p:blipFill>
          <a:blip r:embed="rId2"/>
          <a:srcRect t="9756" b="6870"/>
          <a:stretch>
            <a:fillRect/>
          </a:stretch>
        </p:blipFill>
        <p:spPr bwMode="auto">
          <a:xfrm>
            <a:off x="1489166" y="2236316"/>
            <a:ext cx="6184265" cy="3661246"/>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Environment:  genes turn on or off</a:t>
            </a:r>
            <a:endParaRPr lang="en-US" dirty="0"/>
          </a:p>
        </p:txBody>
      </p:sp>
      <p:sp>
        <p:nvSpPr>
          <p:cNvPr id="51202" name="Content Placeholder 2"/>
          <p:cNvSpPr>
            <a:spLocks noGrp="1"/>
          </p:cNvSpPr>
          <p:nvPr>
            <p:ph idx="1"/>
          </p:nvPr>
        </p:nvSpPr>
        <p:spPr/>
        <p:txBody>
          <a:bodyPr/>
          <a:lstStyle/>
          <a:p>
            <a:pPr eaLnBrk="1" hangingPunct="1">
              <a:lnSpc>
                <a:spcPct val="90000"/>
              </a:lnSpc>
            </a:pPr>
            <a:r>
              <a:rPr lang="en-US" dirty="0" err="1" smtClean="0"/>
              <a:t>Multicellular</a:t>
            </a:r>
            <a:r>
              <a:rPr lang="en-US" dirty="0" smtClean="0"/>
              <a:t> organisms </a:t>
            </a:r>
          </a:p>
          <a:p>
            <a:pPr eaLnBrk="1" hangingPunct="1">
              <a:lnSpc>
                <a:spcPct val="90000"/>
              </a:lnSpc>
              <a:buNone/>
            </a:pPr>
            <a:r>
              <a:rPr lang="en-US" dirty="0" smtClean="0"/>
              <a:t>				signals to change gene expression</a:t>
            </a:r>
          </a:p>
          <a:p>
            <a:pPr eaLnBrk="1" hangingPunct="1">
              <a:lnSpc>
                <a:spcPct val="90000"/>
              </a:lnSpc>
              <a:buNone/>
            </a:pPr>
            <a:r>
              <a:rPr lang="en-US" dirty="0" smtClean="0"/>
              <a:t>							internal signal (in cell)</a:t>
            </a:r>
          </a:p>
          <a:p>
            <a:pPr eaLnBrk="1" hangingPunct="1">
              <a:lnSpc>
                <a:spcPct val="90000"/>
              </a:lnSpc>
              <a:buNone/>
            </a:pPr>
            <a:r>
              <a:rPr lang="en-US" dirty="0" smtClean="0"/>
              <a:t>							external signal</a:t>
            </a:r>
          </a:p>
          <a:p>
            <a:pPr eaLnBrk="1" hangingPunct="1">
              <a:lnSpc>
                <a:spcPct val="90000"/>
              </a:lnSpc>
              <a:buNone/>
            </a:pPr>
            <a:r>
              <a:rPr lang="en-US" dirty="0" smtClean="0"/>
              <a:t>							cell to cell</a:t>
            </a:r>
          </a:p>
          <a:p>
            <a:pPr eaLnBrk="1" hangingPunct="1">
              <a:lnSpc>
                <a:spcPct val="90000"/>
              </a:lnSpc>
              <a:buNone/>
            </a:pPr>
            <a:endParaRPr lang="en-US" dirty="0" smtClean="0"/>
          </a:p>
          <a:p>
            <a:pPr eaLnBrk="1" hangingPunct="1">
              <a:lnSpc>
                <a:spcPct val="90000"/>
              </a:lnSpc>
            </a:pPr>
            <a:endParaRPr lang="en-US" dirty="0" smtClean="0"/>
          </a:p>
        </p:txBody>
      </p:sp>
      <p:pic>
        <p:nvPicPr>
          <p:cNvPr id="1026" name="Picture 2" descr="http://media.wiley.com/wires/earlyview/WDEV99999999WDEV70/mfig001.jpg"/>
          <p:cNvPicPr>
            <a:picLocks noChangeAspect="1" noChangeArrowheads="1"/>
          </p:cNvPicPr>
          <p:nvPr/>
        </p:nvPicPr>
        <p:blipFill>
          <a:blip r:embed="rId2"/>
          <a:srcRect r="60624"/>
          <a:stretch>
            <a:fillRect/>
          </a:stretch>
        </p:blipFill>
        <p:spPr bwMode="auto">
          <a:xfrm>
            <a:off x="457200" y="2666455"/>
            <a:ext cx="2535374" cy="3943350"/>
          </a:xfrm>
          <a:prstGeom prst="rect">
            <a:avLst/>
          </a:prstGeom>
          <a:noFill/>
        </p:spPr>
      </p:pic>
      <p:pic>
        <p:nvPicPr>
          <p:cNvPr id="1028" name="Picture 4" descr="http://media.wiley.com/wires/earlyview/WDEV99999999WDEV70/mfig001.jpg"/>
          <p:cNvPicPr>
            <a:picLocks noChangeAspect="1" noChangeArrowheads="1"/>
          </p:cNvPicPr>
          <p:nvPr/>
        </p:nvPicPr>
        <p:blipFill>
          <a:blip r:embed="rId2"/>
          <a:srcRect l="44651" t="5230"/>
          <a:stretch>
            <a:fillRect/>
          </a:stretch>
        </p:blipFill>
        <p:spPr bwMode="auto">
          <a:xfrm>
            <a:off x="5958931" y="3461657"/>
            <a:ext cx="2727869" cy="2860448"/>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Cell Types: caused by gene expression</a:t>
            </a:r>
            <a:endParaRPr lang="en-US" dirty="0"/>
          </a:p>
        </p:txBody>
      </p:sp>
      <p:sp>
        <p:nvSpPr>
          <p:cNvPr id="53250" name="Content Placeholder 2"/>
          <p:cNvSpPr>
            <a:spLocks noGrp="1"/>
          </p:cNvSpPr>
          <p:nvPr>
            <p:ph idx="1"/>
          </p:nvPr>
        </p:nvSpPr>
        <p:spPr>
          <a:xfrm>
            <a:off x="457200" y="1214846"/>
            <a:ext cx="8229600" cy="4525963"/>
          </a:xfrm>
        </p:spPr>
        <p:txBody>
          <a:bodyPr/>
          <a:lstStyle/>
          <a:p>
            <a:pPr eaLnBrk="1" hangingPunct="1"/>
            <a:r>
              <a:rPr lang="en-US" dirty="0" smtClean="0"/>
              <a:t>Same DNA, but cells differentiate depending on which genes are activated</a:t>
            </a:r>
          </a:p>
        </p:txBody>
      </p:sp>
      <p:pic>
        <p:nvPicPr>
          <p:cNvPr id="4" name="Picture 2" descr="figure_14_12"/>
          <p:cNvPicPr>
            <a:picLocks noChangeAspect="1" noChangeArrowheads="1"/>
          </p:cNvPicPr>
          <p:nvPr/>
        </p:nvPicPr>
        <p:blipFill>
          <a:blip r:embed="rId2"/>
          <a:srcRect/>
          <a:stretch>
            <a:fillRect/>
          </a:stretch>
        </p:blipFill>
        <p:spPr bwMode="auto">
          <a:xfrm>
            <a:off x="2808514" y="2424975"/>
            <a:ext cx="3498896" cy="4096022"/>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0" y="274638"/>
            <a:ext cx="9144000" cy="1143000"/>
          </a:xfrm>
        </p:spPr>
        <p:txBody>
          <a:bodyPr/>
          <a:lstStyle/>
          <a:p>
            <a:pPr eaLnBrk="1" hangingPunct="1"/>
            <a:r>
              <a:rPr lang="en-US" dirty="0" smtClean="0"/>
              <a:t>Genes and Chromosomes</a:t>
            </a:r>
          </a:p>
        </p:txBody>
      </p:sp>
      <p:sp>
        <p:nvSpPr>
          <p:cNvPr id="17410" name="Content Placeholder 2"/>
          <p:cNvSpPr>
            <a:spLocks noGrp="1"/>
          </p:cNvSpPr>
          <p:nvPr>
            <p:ph idx="1"/>
          </p:nvPr>
        </p:nvSpPr>
        <p:spPr/>
        <p:txBody>
          <a:bodyPr/>
          <a:lstStyle/>
          <a:p>
            <a:pPr marL="0" indent="0" eaLnBrk="1" hangingPunct="1">
              <a:buNone/>
            </a:pPr>
            <a:r>
              <a:rPr lang="en-US" dirty="0" smtClean="0"/>
              <a:t>Genes  = part of a chromosomes</a:t>
            </a:r>
          </a:p>
          <a:p>
            <a:pPr marL="457200" lvl="1" indent="0" eaLnBrk="1" hangingPunct="1">
              <a:buNone/>
            </a:pPr>
            <a:r>
              <a:rPr lang="en-US" dirty="0" smtClean="0"/>
              <a:t>	control/cause traits you inherit</a:t>
            </a:r>
          </a:p>
          <a:p>
            <a:pPr marL="457200" lvl="1" indent="0" eaLnBrk="1" hangingPunct="1">
              <a:buNone/>
            </a:pPr>
            <a:endParaRPr lang="en-US" dirty="0"/>
          </a:p>
          <a:p>
            <a:pPr marL="0" indent="0" eaLnBrk="1" hangingPunct="1">
              <a:buNone/>
            </a:pPr>
            <a:r>
              <a:rPr lang="en-US" dirty="0" smtClean="0"/>
              <a:t>DNA = genetic material</a:t>
            </a:r>
          </a:p>
          <a:p>
            <a:pPr marL="0" indent="0" eaLnBrk="1" hangingPunct="1">
              <a:buNone/>
            </a:pPr>
            <a:r>
              <a:rPr lang="en-US" dirty="0"/>
              <a:t>	</a:t>
            </a:r>
            <a:r>
              <a:rPr lang="en-US" dirty="0" smtClean="0"/>
              <a:t>What genes and chromosomes are made of</a:t>
            </a:r>
          </a:p>
          <a:p>
            <a:pPr marL="400050" lvl="1" indent="0" eaLnBrk="1" hangingPunct="1">
              <a:buNone/>
            </a:pPr>
            <a:r>
              <a:rPr lang="en-US" dirty="0" smtClean="0"/>
              <a:t>What genotype and phenotype are caused by</a:t>
            </a:r>
          </a:p>
          <a:p>
            <a:pPr eaLnBrk="1" hangingPunct="1">
              <a:buFont typeface="Arial" charset="0"/>
              <a:buNone/>
            </a:pPr>
            <a:r>
              <a:rPr lang="en-US" dirty="0" smtClean="0"/>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Transcription: most of gene control</a:t>
            </a:r>
            <a:endParaRPr lang="en-US" dirty="0"/>
          </a:p>
        </p:txBody>
      </p:sp>
      <p:sp>
        <p:nvSpPr>
          <p:cNvPr id="56322" name="Content Placeholder 2"/>
          <p:cNvSpPr>
            <a:spLocks noGrp="1"/>
          </p:cNvSpPr>
          <p:nvPr>
            <p:ph idx="1"/>
          </p:nvPr>
        </p:nvSpPr>
        <p:spPr>
          <a:xfrm>
            <a:off x="457200" y="1417638"/>
            <a:ext cx="8229600" cy="4708525"/>
          </a:xfrm>
        </p:spPr>
        <p:txBody>
          <a:bodyPr/>
          <a:lstStyle/>
          <a:p>
            <a:pPr marL="0" indent="0" eaLnBrk="1" hangingPunct="1">
              <a:buNone/>
            </a:pPr>
            <a:r>
              <a:rPr lang="en-US" sz="2800" dirty="0" smtClean="0"/>
              <a:t>Transcription: reading DNA to make RNA</a:t>
            </a:r>
          </a:p>
          <a:p>
            <a:pPr eaLnBrk="1" hangingPunct="1">
              <a:buNone/>
            </a:pPr>
            <a:r>
              <a:rPr lang="en-US" sz="2800" dirty="0" smtClean="0"/>
              <a:t>				We can stop this process</a:t>
            </a:r>
          </a:p>
          <a:p>
            <a:pPr eaLnBrk="1" hangingPunct="1">
              <a:buNone/>
            </a:pPr>
            <a:r>
              <a:rPr lang="en-US" sz="2800" dirty="0" smtClean="0"/>
              <a:t>						regulatory DNA</a:t>
            </a:r>
          </a:p>
          <a:p>
            <a:pPr eaLnBrk="1" hangingPunct="1">
              <a:buNone/>
            </a:pPr>
            <a:r>
              <a:rPr lang="en-US" sz="2800" dirty="0" smtClean="0"/>
              <a:t>						covering promoters</a:t>
            </a:r>
          </a:p>
          <a:p>
            <a:pPr eaLnBrk="1" hangingPunct="1">
              <a:buNone/>
            </a:pPr>
            <a:r>
              <a:rPr lang="en-US" sz="2800" dirty="0" smtClean="0"/>
              <a:t>						regulatory proteins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33450"/>
          </a:xfrm>
        </p:spPr>
        <p:txBody>
          <a:bodyPr rtlCol="0">
            <a:normAutofit/>
          </a:bodyPr>
          <a:lstStyle/>
          <a:p>
            <a:pPr eaLnBrk="1" fontAlgn="auto" hangingPunct="1">
              <a:spcAft>
                <a:spcPts val="0"/>
              </a:spcAft>
              <a:defRPr/>
            </a:pPr>
            <a:r>
              <a:rPr lang="en-US" dirty="0" smtClean="0"/>
              <a:t>Transcription Factors</a:t>
            </a:r>
            <a:endParaRPr lang="en-US" dirty="0"/>
          </a:p>
        </p:txBody>
      </p:sp>
      <p:sp>
        <p:nvSpPr>
          <p:cNvPr id="56322" name="Content Placeholder 2"/>
          <p:cNvSpPr>
            <a:spLocks noGrp="1"/>
          </p:cNvSpPr>
          <p:nvPr>
            <p:ph idx="1"/>
          </p:nvPr>
        </p:nvSpPr>
        <p:spPr>
          <a:xfrm>
            <a:off x="457200" y="933450"/>
            <a:ext cx="8229600" cy="5192713"/>
          </a:xfrm>
        </p:spPr>
        <p:txBody>
          <a:bodyPr/>
          <a:lstStyle/>
          <a:p>
            <a:pPr marL="0" indent="0" eaLnBrk="1" hangingPunct="1">
              <a:buNone/>
            </a:pPr>
            <a:r>
              <a:rPr lang="en-US" dirty="0" smtClean="0"/>
              <a:t>regulatory proteins to control </a:t>
            </a:r>
            <a:r>
              <a:rPr lang="en-US" dirty="0" smtClean="0"/>
              <a:t>gene expression</a:t>
            </a:r>
          </a:p>
          <a:p>
            <a:pPr eaLnBrk="1" hangingPunct="1"/>
            <a:r>
              <a:rPr lang="en-US" dirty="0" smtClean="0"/>
              <a:t>	</a:t>
            </a:r>
            <a:r>
              <a:rPr lang="en-US" dirty="0" smtClean="0"/>
              <a:t>environment</a:t>
            </a:r>
            <a:endParaRPr lang="en-US" dirty="0" smtClean="0"/>
          </a:p>
          <a:p>
            <a:pPr eaLnBrk="1" hangingPunct="1"/>
            <a:r>
              <a:rPr lang="en-US" dirty="0" smtClean="0"/>
              <a:t>	</a:t>
            </a:r>
            <a:r>
              <a:rPr lang="en-US" dirty="0" smtClean="0"/>
              <a:t>regulatory </a:t>
            </a:r>
            <a:r>
              <a:rPr lang="en-US" dirty="0" smtClean="0"/>
              <a:t>DNA</a:t>
            </a:r>
          </a:p>
        </p:txBody>
      </p:sp>
      <p:pic>
        <p:nvPicPr>
          <p:cNvPr id="4" name="Picture 2" descr="figure_14_13"/>
          <p:cNvPicPr>
            <a:picLocks noChangeAspect="1" noChangeArrowheads="1"/>
          </p:cNvPicPr>
          <p:nvPr/>
        </p:nvPicPr>
        <p:blipFill rotWithShape="1">
          <a:blip r:embed="rId2"/>
          <a:srcRect b="4785"/>
          <a:stretch/>
        </p:blipFill>
        <p:spPr bwMode="auto">
          <a:xfrm>
            <a:off x="4492625" y="1594673"/>
            <a:ext cx="4194175" cy="3558917"/>
          </a:xfrm>
          <a:prstGeom prst="rect">
            <a:avLst/>
          </a:prstGeom>
          <a:noFill/>
          <a:ln w="9525">
            <a:noFill/>
            <a:miter lim="800000"/>
            <a:headEnd/>
            <a:tailEnd/>
          </a:ln>
          <a:effectLst/>
        </p:spPr>
      </p:pic>
      <p:pic>
        <p:nvPicPr>
          <p:cNvPr id="3074" name="Picture 2" descr="File:Lac Operon.svg"/>
          <p:cNvPicPr>
            <a:picLocks noChangeAspect="1" noChangeArrowheads="1"/>
          </p:cNvPicPr>
          <p:nvPr/>
        </p:nvPicPr>
        <p:blipFill rotWithShape="1">
          <a:blip r:embed="rId3">
            <a:extLst>
              <a:ext uri="{28A0092B-C50C-407E-A947-70E740481C1C}">
                <a14:useLocalDpi xmlns:a14="http://schemas.microsoft.com/office/drawing/2010/main" val="0"/>
              </a:ext>
            </a:extLst>
          </a:blip>
          <a:srcRect l="10482" r="14518"/>
          <a:stretch/>
        </p:blipFill>
        <p:spPr bwMode="auto">
          <a:xfrm>
            <a:off x="666750" y="2354263"/>
            <a:ext cx="3657600"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eaLnBrk="1" hangingPunct="1"/>
            <a:r>
              <a:rPr lang="en-US" sz="4000" dirty="0" smtClean="0"/>
              <a:t>Other ways </a:t>
            </a:r>
            <a:r>
              <a:rPr lang="en-US" sz="4000" dirty="0" smtClean="0"/>
              <a:t>to control expression</a:t>
            </a:r>
          </a:p>
        </p:txBody>
      </p:sp>
      <p:sp>
        <p:nvSpPr>
          <p:cNvPr id="58370" name="Content Placeholder 2"/>
          <p:cNvSpPr>
            <a:spLocks noGrp="1"/>
          </p:cNvSpPr>
          <p:nvPr>
            <p:ph idx="1"/>
          </p:nvPr>
        </p:nvSpPr>
        <p:spPr/>
        <p:txBody>
          <a:bodyPr/>
          <a:lstStyle/>
          <a:p>
            <a:pPr eaLnBrk="1" hangingPunct="1">
              <a:lnSpc>
                <a:spcPct val="90000"/>
              </a:lnSpc>
            </a:pPr>
            <a:r>
              <a:rPr lang="en-US" dirty="0" smtClean="0"/>
              <a:t>Pack DNA very tight</a:t>
            </a:r>
          </a:p>
          <a:p>
            <a:pPr eaLnBrk="1" hangingPunct="1">
              <a:lnSpc>
                <a:spcPct val="90000"/>
              </a:lnSpc>
              <a:buNone/>
            </a:pPr>
            <a:r>
              <a:rPr lang="en-US" dirty="0" smtClean="0"/>
              <a:t>				cannot read it to transcribe</a:t>
            </a:r>
          </a:p>
          <a:p>
            <a:pPr eaLnBrk="1" hangingPunct="1">
              <a:lnSpc>
                <a:spcPct val="90000"/>
              </a:lnSpc>
              <a:buNone/>
            </a:pPr>
            <a:r>
              <a:rPr lang="en-US" dirty="0" smtClean="0"/>
              <a:t>						why waste energy</a:t>
            </a:r>
          </a:p>
          <a:p>
            <a:pPr eaLnBrk="1" hangingPunct="1">
              <a:lnSpc>
                <a:spcPct val="90000"/>
              </a:lnSpc>
              <a:buNone/>
            </a:pPr>
            <a:endParaRPr lang="en-US" dirty="0" smtClean="0"/>
          </a:p>
          <a:p>
            <a:pPr eaLnBrk="1" hangingPunct="1">
              <a:lnSpc>
                <a:spcPct val="90000"/>
              </a:lnSpc>
            </a:pPr>
            <a:r>
              <a:rPr lang="en-US" dirty="0" smtClean="0"/>
              <a:t>Make mRNA with short life span</a:t>
            </a:r>
          </a:p>
          <a:p>
            <a:pPr eaLnBrk="1" hangingPunct="1">
              <a:lnSpc>
                <a:spcPct val="90000"/>
              </a:lnSpc>
              <a:buNone/>
            </a:pPr>
            <a:r>
              <a:rPr lang="en-US" dirty="0" smtClean="0"/>
              <a:t>				Won’t make protein after need is gone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r>
              <a:rPr lang="en-US" sz="4000" dirty="0" smtClean="0"/>
              <a:t>Control at translation</a:t>
            </a:r>
          </a:p>
        </p:txBody>
      </p:sp>
      <p:sp>
        <p:nvSpPr>
          <p:cNvPr id="59394" name="Content Placeholder 2"/>
          <p:cNvSpPr>
            <a:spLocks noGrp="1"/>
          </p:cNvSpPr>
          <p:nvPr>
            <p:ph idx="1"/>
          </p:nvPr>
        </p:nvSpPr>
        <p:spPr/>
        <p:txBody>
          <a:bodyPr/>
          <a:lstStyle/>
          <a:p>
            <a:pPr eaLnBrk="1" hangingPunct="1"/>
            <a:r>
              <a:rPr lang="en-US" dirty="0" smtClean="0"/>
              <a:t>Can keep some mRNA around, but unusable</a:t>
            </a:r>
          </a:p>
          <a:p>
            <a:pPr eaLnBrk="1" hangingPunct="1">
              <a:buNone/>
            </a:pPr>
            <a:r>
              <a:rPr lang="en-US" dirty="0" smtClean="0"/>
              <a:t>			can make protein quickly when needed</a:t>
            </a:r>
          </a:p>
          <a:p>
            <a:pPr eaLnBrk="1" hangingPunct="1">
              <a:buNone/>
            </a:pPr>
            <a:endParaRPr lang="en-US"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r>
              <a:rPr lang="en-US" sz="4000" dirty="0" smtClean="0"/>
              <a:t>Control protein after use</a:t>
            </a:r>
          </a:p>
        </p:txBody>
      </p:sp>
      <p:sp>
        <p:nvSpPr>
          <p:cNvPr id="59394" name="Content Placeholder 2"/>
          <p:cNvSpPr>
            <a:spLocks noGrp="1"/>
          </p:cNvSpPr>
          <p:nvPr>
            <p:ph idx="1"/>
          </p:nvPr>
        </p:nvSpPr>
        <p:spPr>
          <a:xfrm>
            <a:off x="457200" y="1201783"/>
            <a:ext cx="3971109" cy="4525963"/>
          </a:xfrm>
        </p:spPr>
        <p:txBody>
          <a:bodyPr/>
          <a:lstStyle/>
          <a:p>
            <a:pPr eaLnBrk="1" hangingPunct="1"/>
            <a:r>
              <a:rPr lang="en-US" dirty="0" smtClean="0"/>
              <a:t>Bind other stuff to it to inactivate</a:t>
            </a:r>
          </a:p>
          <a:p>
            <a:pPr eaLnBrk="1" hangingPunct="1"/>
            <a:endParaRPr lang="en-US" dirty="0" smtClean="0"/>
          </a:p>
          <a:p>
            <a:pPr eaLnBrk="1" hangingPunct="1"/>
            <a:r>
              <a:rPr lang="en-US" dirty="0" smtClean="0"/>
              <a:t>Unbind to use</a:t>
            </a:r>
          </a:p>
          <a:p>
            <a:pPr eaLnBrk="1" hangingPunct="1"/>
            <a:endParaRPr lang="en-US" dirty="0" smtClean="0"/>
          </a:p>
          <a:p>
            <a:pPr eaLnBrk="1" hangingPunct="1"/>
            <a:r>
              <a:rPr lang="en-US" dirty="0" smtClean="0"/>
              <a:t>Better  that making/breaking</a:t>
            </a:r>
          </a:p>
        </p:txBody>
      </p:sp>
      <p:pic>
        <p:nvPicPr>
          <p:cNvPr id="4" name="Picture 2" descr="figure_14_14"/>
          <p:cNvPicPr>
            <a:picLocks noChangeAspect="1" noChangeArrowheads="1"/>
          </p:cNvPicPr>
          <p:nvPr/>
        </p:nvPicPr>
        <p:blipFill>
          <a:blip r:embed="rId2"/>
          <a:srcRect t="5982" b="7551"/>
          <a:stretch>
            <a:fillRect/>
          </a:stretch>
        </p:blipFill>
        <p:spPr bwMode="auto">
          <a:xfrm>
            <a:off x="4740267" y="1201783"/>
            <a:ext cx="2657982" cy="4963886"/>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sz="4000" dirty="0" smtClean="0"/>
              <a:t>Different Cells read Different Genes</a:t>
            </a:r>
          </a:p>
        </p:txBody>
      </p:sp>
      <p:sp>
        <p:nvSpPr>
          <p:cNvPr id="24578" name="Content Placeholder 2"/>
          <p:cNvSpPr>
            <a:spLocks noGrp="1"/>
          </p:cNvSpPr>
          <p:nvPr>
            <p:ph idx="1"/>
          </p:nvPr>
        </p:nvSpPr>
        <p:spPr>
          <a:xfrm>
            <a:off x="457200" y="1299755"/>
            <a:ext cx="8229600" cy="4525963"/>
          </a:xfrm>
        </p:spPr>
        <p:txBody>
          <a:bodyPr/>
          <a:lstStyle/>
          <a:p>
            <a:pPr eaLnBrk="1" hangingPunct="1"/>
            <a:r>
              <a:rPr lang="en-US" dirty="0" smtClean="0"/>
              <a:t>cells have exactly the same information (exact same DNA) usually</a:t>
            </a:r>
          </a:p>
          <a:p>
            <a:pPr eaLnBrk="1" hangingPunct="1"/>
            <a:endParaRPr lang="en-US" dirty="0"/>
          </a:p>
          <a:p>
            <a:pPr eaLnBrk="1" hangingPunct="1"/>
            <a:r>
              <a:rPr lang="en-US" dirty="0" smtClean="0"/>
              <a:t>Most cells only read the DNA that is for their type of cell</a:t>
            </a:r>
          </a:p>
          <a:p>
            <a:pPr eaLnBrk="1" hangingPunct="1"/>
            <a:endParaRPr lang="en-US" dirty="0"/>
          </a:p>
          <a:p>
            <a:pPr eaLnBrk="1" hangingPunct="1"/>
            <a:r>
              <a:rPr lang="en-US" dirty="0"/>
              <a:t>Some genes are “</a:t>
            </a:r>
            <a:r>
              <a:rPr lang="en-US" i="1" dirty="0"/>
              <a:t>developmentally regulated”</a:t>
            </a:r>
          </a:p>
          <a:p>
            <a:pPr marL="0" indent="0" eaLnBrk="1" hangingPunct="1">
              <a:buNone/>
            </a:pPr>
            <a:r>
              <a:rPr lang="en-US" sz="2800" dirty="0"/>
              <a:t>		Only turned on during part of development</a:t>
            </a:r>
          </a:p>
        </p:txBody>
      </p:sp>
    </p:spTree>
    <p:extLst>
      <p:ext uri="{BB962C8B-B14F-4D97-AF65-F5344CB8AC3E}">
        <p14:creationId xmlns:p14="http://schemas.microsoft.com/office/powerpoint/2010/main" val="37769326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274638"/>
            <a:ext cx="8229600" cy="758451"/>
          </a:xfrm>
        </p:spPr>
        <p:txBody>
          <a:bodyPr/>
          <a:lstStyle/>
          <a:p>
            <a:pPr eaLnBrk="1" hangingPunct="1"/>
            <a:r>
              <a:rPr lang="en-US" sz="4000" dirty="0" smtClean="0"/>
              <a:t>Promoter: on/off switch for translation</a:t>
            </a:r>
            <a:endParaRPr lang="en-US" sz="4000" dirty="0" smtClean="0"/>
          </a:p>
        </p:txBody>
      </p:sp>
      <p:sp>
        <p:nvSpPr>
          <p:cNvPr id="24578" name="Content Placeholder 2"/>
          <p:cNvSpPr>
            <a:spLocks noGrp="1"/>
          </p:cNvSpPr>
          <p:nvPr>
            <p:ph idx="1"/>
          </p:nvPr>
        </p:nvSpPr>
        <p:spPr>
          <a:xfrm>
            <a:off x="457200" y="895351"/>
            <a:ext cx="8229600" cy="4930368"/>
          </a:xfrm>
        </p:spPr>
        <p:txBody>
          <a:bodyPr/>
          <a:lstStyle/>
          <a:p>
            <a:pPr eaLnBrk="1" hangingPunct="1"/>
            <a:r>
              <a:rPr lang="en-US" dirty="0" smtClean="0"/>
              <a:t>Start reading DNA at </a:t>
            </a:r>
            <a:r>
              <a:rPr lang="en-US" b="1" dirty="0" smtClean="0"/>
              <a:t>promoter</a:t>
            </a:r>
            <a:r>
              <a:rPr lang="en-US" dirty="0" smtClean="0"/>
              <a:t>:</a:t>
            </a:r>
          </a:p>
          <a:p>
            <a:pPr eaLnBrk="1" hangingPunct="1"/>
            <a:r>
              <a:rPr lang="en-US" dirty="0" smtClean="0"/>
              <a:t>RNA </a:t>
            </a:r>
            <a:r>
              <a:rPr lang="en-US" dirty="0"/>
              <a:t>polymerase stops reading DNA when it gets to “</a:t>
            </a:r>
            <a:r>
              <a:rPr lang="en-US" b="1" dirty="0"/>
              <a:t>terminator</a:t>
            </a:r>
            <a:r>
              <a:rPr lang="en-US" dirty="0"/>
              <a:t> </a:t>
            </a:r>
            <a:r>
              <a:rPr lang="en-US" dirty="0" smtClean="0"/>
              <a:t>“</a:t>
            </a:r>
          </a:p>
          <a:p>
            <a:pPr eaLnBrk="1" hangingPunct="1"/>
            <a:endParaRPr lang="en-US" dirty="0"/>
          </a:p>
          <a:p>
            <a:pPr eaLnBrk="1" hangingPunct="1"/>
            <a:endParaRPr lang="en-US" dirty="0" smtClean="0"/>
          </a:p>
          <a:p>
            <a:pPr eaLnBrk="1" hangingPunct="1"/>
            <a:endParaRPr lang="en-US" dirty="0"/>
          </a:p>
          <a:p>
            <a:pPr eaLnBrk="1" hangingPunct="1"/>
            <a:endParaRPr lang="en-US" dirty="0" smtClean="0"/>
          </a:p>
          <a:p>
            <a:pPr eaLnBrk="1" hangingPunct="1"/>
            <a:endParaRPr lang="en-US" dirty="0" smtClean="0"/>
          </a:p>
          <a:p>
            <a:pPr eaLnBrk="1" hangingPunct="1"/>
            <a:r>
              <a:rPr lang="en-US" dirty="0" smtClean="0"/>
              <a:t>If </a:t>
            </a:r>
            <a:r>
              <a:rPr lang="en-US" dirty="0" smtClean="0"/>
              <a:t>you can’t read a promoter, you ignore the </a:t>
            </a:r>
            <a:r>
              <a:rPr lang="en-US" dirty="0" smtClean="0"/>
              <a:t>gene</a:t>
            </a:r>
          </a:p>
          <a:p>
            <a:pPr eaLnBrk="1" hangingPunct="1"/>
            <a:endParaRPr lang="en-US" dirty="0" smtClean="0"/>
          </a:p>
          <a:p>
            <a:pPr eaLnBrk="1" hangingPunct="1"/>
            <a:endParaRPr lang="en-US" dirty="0" smtClean="0"/>
          </a:p>
        </p:txBody>
      </p:sp>
      <p:pic>
        <p:nvPicPr>
          <p:cNvPr id="4" name="Picture 2" descr="http://media.comicvine.com/uploads/12/127345/2443384-terminator_3.jpg"/>
          <p:cNvPicPr>
            <a:picLocks noChangeAspect="1" noChangeArrowheads="1"/>
          </p:cNvPicPr>
          <p:nvPr/>
        </p:nvPicPr>
        <p:blipFill>
          <a:blip r:embed="rId2"/>
          <a:srcRect l="7264" r="5403" b="15565"/>
          <a:stretch>
            <a:fillRect/>
          </a:stretch>
        </p:blipFill>
        <p:spPr bwMode="auto">
          <a:xfrm>
            <a:off x="6327967" y="2102514"/>
            <a:ext cx="2148840" cy="3116297"/>
          </a:xfrm>
          <a:prstGeom prst="rect">
            <a:avLst/>
          </a:prstGeom>
          <a:noFill/>
        </p:spPr>
      </p:pic>
      <p:graphicFrame>
        <p:nvGraphicFramePr>
          <p:cNvPr id="6" name="Content Placeholder 2"/>
          <p:cNvGraphicFramePr>
            <a:graphicFrameLocks/>
          </p:cNvGraphicFramePr>
          <p:nvPr>
            <p:extLst/>
          </p:nvPr>
        </p:nvGraphicFramePr>
        <p:xfrm>
          <a:off x="1648047" y="2984501"/>
          <a:ext cx="3118416" cy="1566234"/>
        </p:xfrm>
        <a:graphic>
          <a:graphicData uri="http://schemas.openxmlformats.org/drawingml/2006/table">
            <a:tbl>
              <a:tblPr firstRow="1" firstCol="1" bandRow="1">
                <a:tableStyleId>{5C22544A-7EE6-4342-B048-85BDC9FD1C3A}</a:tableStyleId>
              </a:tblPr>
              <a:tblGrid>
                <a:gridCol w="630397"/>
                <a:gridCol w="1244010"/>
                <a:gridCol w="1244009"/>
              </a:tblGrid>
              <a:tr h="433264">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DNA</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RNA</a:t>
                      </a:r>
                      <a:endParaRPr lang="en-US" sz="1600">
                        <a:effectLst/>
                        <a:latin typeface="Calibri"/>
                        <a:ea typeface="Calibri"/>
                        <a:cs typeface="Times New Roman"/>
                      </a:endParaRPr>
                    </a:p>
                  </a:txBody>
                  <a:tcPr marL="68580" marR="68580" marT="0" marB="0"/>
                </a:tc>
              </a:tr>
              <a:tr h="433264">
                <a:tc>
                  <a:txBody>
                    <a:bodyPr/>
                    <a:lstStyle/>
                    <a:p>
                      <a:pPr marL="0" marR="0">
                        <a:lnSpc>
                          <a:spcPct val="115000"/>
                        </a:lnSpc>
                        <a:spcBef>
                          <a:spcPts val="0"/>
                        </a:spcBef>
                        <a:spcAft>
                          <a:spcPts val="0"/>
                        </a:spcAft>
                      </a:pPr>
                      <a:r>
                        <a:rPr lang="en-US" sz="1100" dirty="0" smtClean="0">
                          <a:effectLst/>
                        </a:rPr>
                        <a:t>Start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rPr>
                        <a:t>Promoter</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rPr>
                        <a:t>Start Codon</a:t>
                      </a:r>
                      <a:endParaRPr lang="en-US" sz="1600" dirty="0">
                        <a:effectLst/>
                        <a:latin typeface="Calibri"/>
                        <a:ea typeface="Calibri"/>
                        <a:cs typeface="Times New Roman"/>
                      </a:endParaRPr>
                    </a:p>
                  </a:txBody>
                  <a:tcPr marL="68580" marR="68580" marT="0" marB="0"/>
                </a:tc>
              </a:tr>
              <a:tr h="433264">
                <a:tc>
                  <a:txBody>
                    <a:bodyPr/>
                    <a:lstStyle/>
                    <a:p>
                      <a:pPr marL="0" marR="0">
                        <a:lnSpc>
                          <a:spcPct val="115000"/>
                        </a:lnSpc>
                        <a:spcBef>
                          <a:spcPts val="0"/>
                        </a:spcBef>
                        <a:spcAft>
                          <a:spcPts val="0"/>
                        </a:spcAft>
                      </a:pPr>
                      <a:r>
                        <a:rPr lang="en-US" sz="1100" dirty="0" smtClean="0">
                          <a:effectLst/>
                        </a:rPr>
                        <a:t>End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rPr>
                        <a:t>Terminator</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rPr>
                        <a:t>End Codon</a:t>
                      </a:r>
                      <a:endParaRPr lang="en-US" sz="1600" dirty="0">
                        <a:effectLst/>
                        <a:latin typeface="Calibri"/>
                        <a:ea typeface="Calibri"/>
                        <a:cs typeface="Times New Roman"/>
                      </a:endParaRPr>
                    </a:p>
                  </a:txBody>
                  <a:tcPr marL="68580" marR="68580" marT="0" marB="0"/>
                </a:tc>
              </a:tr>
              <a:tr h="266442">
                <a:tc gridSpan="3">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tc>
                <a:tc hMerge="1">
                  <a:txBody>
                    <a:bodyPr/>
                    <a:lstStyle/>
                    <a:p>
                      <a:pPr marL="0" marR="0">
                        <a:lnSpc>
                          <a:spcPct val="115000"/>
                        </a:lnSpc>
                        <a:spcBef>
                          <a:spcPts val="0"/>
                        </a:spcBef>
                        <a:spcAft>
                          <a:spcPts val="0"/>
                        </a:spcAft>
                      </a:pPr>
                      <a:endParaRPr lang="en-US" sz="1600" dirty="0">
                        <a:effectLst/>
                        <a:latin typeface="Calibri"/>
                        <a:ea typeface="Calibri"/>
                        <a:cs typeface="Times New Roman"/>
                      </a:endParaRPr>
                    </a:p>
                  </a:txBody>
                  <a:tcPr marL="68580" marR="68580" marT="0" marB="0"/>
                </a:tc>
                <a:tc hMerge="1">
                  <a:txBody>
                    <a:bodyPr/>
                    <a:lstStyle/>
                    <a:p>
                      <a:pPr marL="0" marR="0">
                        <a:lnSpc>
                          <a:spcPct val="115000"/>
                        </a:lnSpc>
                        <a:spcBef>
                          <a:spcPts val="0"/>
                        </a:spcBef>
                        <a:spcAft>
                          <a:spcPts val="0"/>
                        </a:spcAft>
                      </a:pPr>
                      <a:endParaRPr lang="en-US" sz="16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8087179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figure_14_02"/>
          <p:cNvPicPr>
            <a:picLocks noChangeAspect="1" noChangeArrowheads="1"/>
          </p:cNvPicPr>
          <p:nvPr/>
        </p:nvPicPr>
        <p:blipFill>
          <a:blip r:embed="rId3"/>
          <a:srcRect/>
          <a:stretch>
            <a:fillRect/>
          </a:stretch>
        </p:blipFill>
        <p:spPr bwMode="auto">
          <a:xfrm>
            <a:off x="1097279" y="1771592"/>
            <a:ext cx="7111728" cy="3865530"/>
          </a:xfrm>
          <a:prstGeom prst="rect">
            <a:avLst/>
          </a:prstGeom>
          <a:noFill/>
          <a:ln w="9525">
            <a:noFill/>
            <a:miter lim="800000"/>
            <a:headEnd/>
            <a:tailEnd/>
          </a:ln>
          <a:effectLst/>
        </p:spPr>
      </p:pic>
      <p:sp>
        <p:nvSpPr>
          <p:cNvPr id="3" name="Title 1"/>
          <p:cNvSpPr txBox="1">
            <a:spLocks/>
          </p:cNvSpPr>
          <p:nvPr/>
        </p:nvSpPr>
        <p:spPr>
          <a:xfrm>
            <a:off x="457200" y="274638"/>
            <a:ext cx="8229600" cy="11430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sz="4000" dirty="0" smtClean="0"/>
              <a:t>Same DNA, different cell types</a:t>
            </a:r>
          </a:p>
        </p:txBody>
      </p:sp>
    </p:spTree>
    <p:extLst>
      <p:ext uri="{BB962C8B-B14F-4D97-AF65-F5344CB8AC3E}">
        <p14:creationId xmlns:p14="http://schemas.microsoft.com/office/powerpoint/2010/main" val="14876623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sz="4000" dirty="0" smtClean="0"/>
              <a:t>Base Pairs</a:t>
            </a:r>
          </a:p>
        </p:txBody>
      </p:sp>
      <p:sp>
        <p:nvSpPr>
          <p:cNvPr id="29698" name="Content Placeholder 2"/>
          <p:cNvSpPr>
            <a:spLocks noGrp="1"/>
          </p:cNvSpPr>
          <p:nvPr>
            <p:ph idx="1"/>
          </p:nvPr>
        </p:nvSpPr>
        <p:spPr/>
        <p:txBody>
          <a:bodyPr/>
          <a:lstStyle/>
          <a:p>
            <a:pPr eaLnBrk="1" hangingPunct="1"/>
            <a:endParaRPr lang="en-US" dirty="0" smtClean="0"/>
          </a:p>
          <a:p>
            <a:pPr eaLnBrk="1" hangingPunct="1"/>
            <a:endParaRPr lang="en-US" i="1" dirty="0" smtClean="0"/>
          </a:p>
          <a:p>
            <a:pPr eaLnBrk="1" hangingPunct="1"/>
            <a:endParaRPr lang="en-US" i="1" dirty="0"/>
          </a:p>
          <a:p>
            <a:pPr eaLnBrk="1" hangingPunct="1"/>
            <a:endParaRPr lang="en-US" i="1" dirty="0" smtClean="0"/>
          </a:p>
          <a:p>
            <a:pPr eaLnBrk="1" hangingPunct="1"/>
            <a:endParaRPr lang="en-US" i="1" dirty="0"/>
          </a:p>
          <a:p>
            <a:pPr marL="0" indent="0" eaLnBrk="1" hangingPunct="1">
              <a:buNone/>
            </a:pPr>
            <a:r>
              <a:rPr lang="en-US" i="1" dirty="0" smtClean="0"/>
              <a:t>complementary strands </a:t>
            </a:r>
            <a:r>
              <a:rPr lang="en-US" dirty="0" smtClean="0"/>
              <a:t>of DNA</a:t>
            </a:r>
          </a:p>
          <a:p>
            <a:pPr marL="0" indent="0" eaLnBrk="1" hangingPunct="1">
              <a:buNone/>
            </a:pPr>
            <a:r>
              <a:rPr lang="en-US" dirty="0"/>
              <a:t>	</a:t>
            </a:r>
            <a:r>
              <a:rPr lang="en-US" dirty="0" smtClean="0"/>
              <a:t>“compliment each other”</a:t>
            </a:r>
          </a:p>
          <a:p>
            <a:pPr marL="0" indent="0" eaLnBrk="1" hangingPunct="1">
              <a:buNone/>
            </a:pPr>
            <a:r>
              <a:rPr lang="en-US" dirty="0"/>
              <a:t>	</a:t>
            </a:r>
            <a:r>
              <a:rPr lang="en-US" dirty="0" smtClean="0"/>
              <a:t>(made to be together)</a:t>
            </a:r>
          </a:p>
        </p:txBody>
      </p:sp>
      <p:pic>
        <p:nvPicPr>
          <p:cNvPr id="4" name="Picture 2" descr="figure_14_03"/>
          <p:cNvPicPr>
            <a:picLocks noChangeAspect="1" noChangeArrowheads="1"/>
          </p:cNvPicPr>
          <p:nvPr/>
        </p:nvPicPr>
        <p:blipFill rotWithShape="1">
          <a:blip r:embed="rId2"/>
          <a:srcRect t="61191" r="68823" b="6333"/>
          <a:stretch/>
        </p:blipFill>
        <p:spPr bwMode="auto">
          <a:xfrm>
            <a:off x="2286001" y="1156334"/>
            <a:ext cx="3683726" cy="3193599"/>
          </a:xfrm>
          <a:prstGeom prst="rect">
            <a:avLst/>
          </a:prstGeom>
          <a:noFill/>
          <a:ln w="9525">
            <a:noFill/>
            <a:miter lim="800000"/>
            <a:headEnd/>
            <a:tailEnd/>
          </a:ln>
          <a:effectLst/>
        </p:spPr>
      </p:pic>
    </p:spTree>
    <p:extLst>
      <p:ext uri="{BB962C8B-B14F-4D97-AF65-F5344CB8AC3E}">
        <p14:creationId xmlns:p14="http://schemas.microsoft.com/office/powerpoint/2010/main" val="334585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dirty="0" smtClean="0">
                <a:solidFill>
                  <a:srgbClr val="E03C3C"/>
                </a:solidFill>
                <a:ea typeface="+mj-ea"/>
                <a:cs typeface="+mj-cs"/>
              </a:rPr>
              <a:t>Clicker Questions</a:t>
            </a:r>
            <a:endParaRPr lang="en-US" sz="4800" b="1" dirty="0">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defRPr/>
            </a:pPr>
            <a:r>
              <a:rPr lang="en-US" sz="2800" b="1" dirty="0" smtClean="0"/>
              <a:t>CHAPTER 14</a:t>
            </a:r>
            <a:endParaRPr lang="en-US" sz="2800" dirty="0" smtClean="0"/>
          </a:p>
          <a:p>
            <a:pPr eaLnBrk="1" fontAlgn="auto" hangingPunct="1">
              <a:lnSpc>
                <a:spcPct val="90000"/>
              </a:lnSpc>
              <a:spcAft>
                <a:spcPts val="0"/>
              </a:spcAft>
              <a:defRPr/>
            </a:pPr>
            <a:r>
              <a:rPr lang="en-US" sz="2800" dirty="0" smtClean="0"/>
              <a:t>DNA and Genes</a:t>
            </a: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smtClean="0"/>
              <a:t>An Overview of DNA and Genes</a:t>
            </a:r>
          </a:p>
        </p:txBody>
      </p:sp>
      <p:sp>
        <p:nvSpPr>
          <p:cNvPr id="18434" name="Content Placeholder 2"/>
          <p:cNvSpPr>
            <a:spLocks noGrp="1"/>
          </p:cNvSpPr>
          <p:nvPr>
            <p:ph idx="1"/>
          </p:nvPr>
        </p:nvSpPr>
        <p:spPr>
          <a:xfrm>
            <a:off x="457200" y="1600200"/>
            <a:ext cx="8229600" cy="4948238"/>
          </a:xfrm>
        </p:spPr>
        <p:txBody>
          <a:bodyPr/>
          <a:lstStyle/>
          <a:p>
            <a:pPr eaLnBrk="1" hangingPunct="1"/>
            <a:r>
              <a:rPr lang="en-US" dirty="0" smtClean="0"/>
              <a:t>Early 1900s:  	Genes have traits</a:t>
            </a:r>
          </a:p>
          <a:p>
            <a:pPr marL="0" indent="0" eaLnBrk="1" hangingPunct="1">
              <a:buNone/>
            </a:pPr>
            <a:r>
              <a:rPr lang="en-US" dirty="0"/>
              <a:t>	</a:t>
            </a:r>
            <a:r>
              <a:rPr lang="en-US" dirty="0" smtClean="0"/>
              <a:t>					Made of chromatin</a:t>
            </a:r>
          </a:p>
          <a:p>
            <a:pPr marL="0" indent="0" eaLnBrk="1" hangingPunct="1">
              <a:buNone/>
            </a:pPr>
            <a:r>
              <a:rPr lang="en-US" dirty="0"/>
              <a:t>	</a:t>
            </a:r>
            <a:r>
              <a:rPr lang="en-US" dirty="0" smtClean="0"/>
              <a:t>					DNA or protein?</a:t>
            </a:r>
          </a:p>
          <a:p>
            <a:pPr marL="0" indent="0" eaLnBrk="1" hangingPunct="1">
              <a:buNone/>
            </a:pPr>
            <a:endParaRPr lang="en-US" dirty="0"/>
          </a:p>
          <a:p>
            <a:pPr eaLnBrk="1" hangingPunct="1"/>
            <a:r>
              <a:rPr lang="en-US" dirty="0" smtClean="0"/>
              <a:t>By 1952:  DNA, not protein, contains traits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3"/>
          <p:cNvSpPr>
            <a:spLocks noGrp="1" noChangeArrowheads="1"/>
          </p:cNvSpPr>
          <p:nvPr>
            <p:ph type="body" idx="1"/>
          </p:nvPr>
        </p:nvSpPr>
        <p:spPr>
          <a:xfrm>
            <a:off x="533400" y="1676400"/>
            <a:ext cx="8229600" cy="5029200"/>
          </a:xfrm>
        </p:spPr>
        <p:txBody>
          <a:bodyPr rIns="132080"/>
          <a:lstStyle/>
          <a:p>
            <a:pPr marL="649288" indent="-649288" eaLnBrk="1" hangingPunct="1">
              <a:lnSpc>
                <a:spcPct val="110000"/>
              </a:lnSpc>
              <a:buFont typeface="Wingdings" pitchFamily="1" charset="2"/>
              <a:buNone/>
            </a:pPr>
            <a:r>
              <a:rPr lang="en-US"/>
              <a:t>Watson and Crick showed that</a:t>
            </a:r>
          </a:p>
          <a:p>
            <a:pPr marL="649288" indent="-649288" eaLnBrk="1" hangingPunct="1">
              <a:lnSpc>
                <a:spcPct val="110000"/>
              </a:lnSpc>
              <a:buSzPct val="99000"/>
              <a:buFont typeface="Wingdings" pitchFamily="1" charset="2"/>
              <a:buAutoNum type="alphaUcPeriod"/>
            </a:pPr>
            <a:r>
              <a:rPr lang="en-US" sz="2800"/>
              <a:t>A binds to T and G binds to C.</a:t>
            </a:r>
          </a:p>
          <a:p>
            <a:pPr marL="649288" indent="-649288" eaLnBrk="1" hangingPunct="1">
              <a:lnSpc>
                <a:spcPct val="110000"/>
              </a:lnSpc>
              <a:buSzPct val="99000"/>
              <a:buFont typeface="Wingdings" pitchFamily="1" charset="2"/>
              <a:buAutoNum type="alphaUcPeriod"/>
            </a:pPr>
            <a:r>
              <a:rPr lang="en-US" sz="2800"/>
              <a:t>One strand is a template for the other strand.</a:t>
            </a:r>
          </a:p>
          <a:p>
            <a:pPr marL="649288" indent="-649288" eaLnBrk="1" hangingPunct="1">
              <a:lnSpc>
                <a:spcPct val="110000"/>
              </a:lnSpc>
              <a:buSzPct val="99000"/>
              <a:buFont typeface="Wingdings" pitchFamily="1" charset="2"/>
              <a:buAutoNum type="alphaUcPeriod"/>
            </a:pPr>
            <a:r>
              <a:rPr lang="en-US" sz="2800"/>
              <a:t>The DNA molecule can be easily replicated.</a:t>
            </a:r>
          </a:p>
          <a:p>
            <a:pPr marL="649288" indent="-649288" eaLnBrk="1" hangingPunct="1">
              <a:lnSpc>
                <a:spcPct val="110000"/>
              </a:lnSpc>
              <a:buSzPct val="99000"/>
              <a:buFont typeface="Wingdings" pitchFamily="1" charset="2"/>
              <a:buAutoNum type="alphaUcPeriod"/>
            </a:pPr>
            <a:r>
              <a:rPr lang="en-US" sz="2800"/>
              <a:t>All of the above</a:t>
            </a:r>
          </a:p>
        </p:txBody>
      </p:sp>
      <p:sp>
        <p:nvSpPr>
          <p:cNvPr id="28675" name="Rectangle 14"/>
          <p:cNvSpPr>
            <a:spLocks noGrp="1" noChangeArrowheads="1"/>
          </p:cNvSpPr>
          <p:nvPr>
            <p:ph type="title"/>
          </p:nvPr>
        </p:nvSpPr>
        <p:spPr>
          <a:xfrm>
            <a:off x="457200" y="609600"/>
            <a:ext cx="8229600" cy="1120775"/>
          </a:xfrm>
        </p:spPr>
        <p:txBody>
          <a:bodyPr rIns="132080"/>
          <a:lstStyle/>
          <a:p>
            <a:pPr eaLnBrk="1" hangingPunct="1"/>
            <a:r>
              <a:rPr lang="en-US"/>
              <a:t>Concept Quiz</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3"/>
          <p:cNvSpPr>
            <a:spLocks noGrp="1" noChangeArrowheads="1"/>
          </p:cNvSpPr>
          <p:nvPr>
            <p:ph type="body" idx="1"/>
          </p:nvPr>
        </p:nvSpPr>
        <p:spPr>
          <a:xfrm>
            <a:off x="457200" y="1676400"/>
            <a:ext cx="8229600" cy="3598863"/>
          </a:xfrm>
        </p:spPr>
        <p:txBody>
          <a:bodyPr rIns="132080"/>
          <a:lstStyle/>
          <a:p>
            <a:pPr marL="649288" indent="-649288" eaLnBrk="1" hangingPunct="1">
              <a:buFont typeface="Wingdings" pitchFamily="1" charset="2"/>
              <a:buNone/>
            </a:pPr>
            <a:r>
              <a:rPr lang="en-US"/>
              <a:t>DNA repair is</a:t>
            </a:r>
          </a:p>
          <a:p>
            <a:pPr marL="649288" indent="-649288" eaLnBrk="1" hangingPunct="1">
              <a:buSzPct val="99000"/>
              <a:buFont typeface="Wingdings" pitchFamily="1" charset="2"/>
              <a:buAutoNum type="alphaUcPeriod"/>
            </a:pPr>
            <a:r>
              <a:rPr lang="en-US" sz="2800"/>
              <a:t>Important only during replication.</a:t>
            </a:r>
          </a:p>
          <a:p>
            <a:pPr marL="649288" indent="-649288" eaLnBrk="1" hangingPunct="1">
              <a:buSzPct val="99000"/>
              <a:buFont typeface="Wingdings" pitchFamily="1" charset="2"/>
              <a:buAutoNum type="alphaUcPeriod"/>
            </a:pPr>
            <a:r>
              <a:rPr lang="en-US" sz="2800"/>
              <a:t>Found in some species.</a:t>
            </a:r>
          </a:p>
          <a:p>
            <a:pPr marL="649288" indent="-649288" eaLnBrk="1" hangingPunct="1">
              <a:buSzPct val="99000"/>
              <a:buFont typeface="Wingdings" pitchFamily="1" charset="2"/>
              <a:buAutoNum type="alphaUcPeriod"/>
            </a:pPr>
            <a:r>
              <a:rPr lang="en-US" sz="2800"/>
              <a:t>Vital to maintaining DNA’s integrity.</a:t>
            </a:r>
          </a:p>
          <a:p>
            <a:pPr marL="649288" indent="-649288" eaLnBrk="1" hangingPunct="1">
              <a:buSzPct val="99000"/>
              <a:buFont typeface="Wingdings" pitchFamily="1" charset="2"/>
              <a:buAutoNum type="alphaUcPeriod"/>
            </a:pPr>
            <a:r>
              <a:rPr lang="en-US" sz="2800"/>
              <a:t>An inherited disorder.</a:t>
            </a:r>
          </a:p>
        </p:txBody>
      </p:sp>
      <p:sp>
        <p:nvSpPr>
          <p:cNvPr id="30723" name="Rectangle 14"/>
          <p:cNvSpPr>
            <a:spLocks noGrp="1" noChangeArrowheads="1"/>
          </p:cNvSpPr>
          <p:nvPr>
            <p:ph type="title"/>
          </p:nvPr>
        </p:nvSpPr>
        <p:spPr>
          <a:xfrm>
            <a:off x="457200" y="582613"/>
            <a:ext cx="8229600" cy="1120775"/>
          </a:xfrm>
        </p:spPr>
        <p:txBody>
          <a:bodyPr rIns="132080"/>
          <a:lstStyle/>
          <a:p>
            <a:pPr eaLnBrk="1" hangingPunct="1"/>
            <a:r>
              <a:rPr lang="en-US"/>
              <a:t>Concept Quiz</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2993571"/>
            <a:ext cx="7923212" cy="1752600"/>
          </a:xfrm>
          <a:effectLst>
            <a:outerShdw blurRad="25400" dist="12700" dir="2700000" algn="ctr" rotWithShape="0">
              <a:schemeClr val="tx1">
                <a:alpha val="74998"/>
              </a:schemeClr>
            </a:outerShdw>
          </a:effectLst>
        </p:spPr>
        <p:txBody>
          <a:bodyPr>
            <a:normAutofit fontScale="90000"/>
          </a:bodyPr>
          <a:lstStyle/>
          <a:p>
            <a:pPr eaLnBrk="1" hangingPunct="1">
              <a:defRPr/>
            </a:pPr>
            <a:r>
              <a:rPr lang="en-US" sz="6000" b="1" dirty="0" smtClean="0">
                <a:solidFill>
                  <a:srgbClr val="E03C3C"/>
                </a:solidFill>
                <a:ea typeface="+mj-ea"/>
                <a:cs typeface="+mj-cs"/>
              </a:rPr>
              <a:t>Free Biology Tutoring</a:t>
            </a:r>
            <a:endParaRPr lang="en-US" sz="4800" b="1" dirty="0">
              <a:ea typeface="+mj-ea"/>
              <a:cs typeface="+mj-cs"/>
            </a:endParaRPr>
          </a:p>
        </p:txBody>
      </p:sp>
      <p:sp>
        <p:nvSpPr>
          <p:cNvPr id="14339" name="Rectangle 3"/>
          <p:cNvSpPr>
            <a:spLocks noGrp="1" noChangeArrowheads="1"/>
          </p:cNvSpPr>
          <p:nvPr>
            <p:ph type="subTitle" idx="1"/>
          </p:nvPr>
        </p:nvSpPr>
        <p:spPr>
          <a:xfrm>
            <a:off x="0" y="783771"/>
            <a:ext cx="8839200" cy="2209800"/>
          </a:xfrm>
        </p:spPr>
        <p:txBody>
          <a:bodyPr rtlCol="0">
            <a:normAutofit/>
          </a:bodyPr>
          <a:lstStyle/>
          <a:p>
            <a:pPr eaLnBrk="1" fontAlgn="auto" hangingPunct="1">
              <a:lnSpc>
                <a:spcPct val="90000"/>
              </a:lnSpc>
              <a:spcAft>
                <a:spcPts val="0"/>
              </a:spcAft>
              <a:defRPr/>
            </a:pPr>
            <a:r>
              <a:rPr lang="en-US" sz="2800" b="1" dirty="0" smtClean="0"/>
              <a:t>Not Happy with your grade?</a:t>
            </a:r>
          </a:p>
          <a:p>
            <a:pPr eaLnBrk="1" fontAlgn="auto" hangingPunct="1">
              <a:lnSpc>
                <a:spcPct val="90000"/>
              </a:lnSpc>
              <a:spcAft>
                <a:spcPts val="0"/>
              </a:spcAft>
              <a:defRPr/>
            </a:pPr>
            <a:r>
              <a:rPr lang="en-US" sz="2800" b="1" dirty="0" smtClean="0"/>
              <a:t>Not understanding the material?</a:t>
            </a:r>
          </a:p>
          <a:p>
            <a:pPr eaLnBrk="1" fontAlgn="auto" hangingPunct="1">
              <a:lnSpc>
                <a:spcPct val="90000"/>
              </a:lnSpc>
              <a:spcAft>
                <a:spcPts val="0"/>
              </a:spcAft>
              <a:defRPr/>
            </a:pPr>
            <a:r>
              <a:rPr lang="en-US" sz="2800" b="1" dirty="0" smtClean="0"/>
              <a:t>Remember that the TLCC has </a:t>
            </a:r>
            <a:endParaRPr lang="en-US" sz="2800" dirty="0"/>
          </a:p>
        </p:txBody>
      </p:sp>
    </p:spTree>
    <p:extLst>
      <p:ext uri="{BB962C8B-B14F-4D97-AF65-F5344CB8AC3E}">
        <p14:creationId xmlns:p14="http://schemas.microsoft.com/office/powerpoint/2010/main" val="40613575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sz="4000" dirty="0" smtClean="0"/>
              <a:t>DNA: The twisty ladder thing</a:t>
            </a:r>
            <a:endParaRPr lang="en-US" sz="4000" dirty="0" smtClean="0"/>
          </a:p>
        </p:txBody>
      </p:sp>
      <p:sp>
        <p:nvSpPr>
          <p:cNvPr id="3" name="Content Placeholder 2"/>
          <p:cNvSpPr>
            <a:spLocks noGrp="1"/>
          </p:cNvSpPr>
          <p:nvPr>
            <p:ph idx="1"/>
          </p:nvPr>
        </p:nvSpPr>
        <p:spPr>
          <a:xfrm>
            <a:off x="457200" y="1343025"/>
            <a:ext cx="5264332" cy="4525963"/>
          </a:xfrm>
        </p:spPr>
        <p:txBody>
          <a:bodyPr rtlCol="0">
            <a:normAutofit/>
          </a:bodyPr>
          <a:lstStyle/>
          <a:p>
            <a:pPr marL="0" indent="0" eaLnBrk="1" fontAlgn="auto" hangingPunct="1">
              <a:spcAft>
                <a:spcPts val="0"/>
              </a:spcAft>
              <a:buNone/>
              <a:defRPr/>
            </a:pPr>
            <a:r>
              <a:rPr lang="en-US" b="1" dirty="0" smtClean="0"/>
              <a:t>DNA </a:t>
            </a:r>
            <a:r>
              <a:rPr lang="en-US" dirty="0" smtClean="0"/>
              <a:t>= 	deoxyribonucleic acid</a:t>
            </a:r>
          </a:p>
          <a:p>
            <a:pPr marL="0" indent="0" eaLnBrk="1" fontAlgn="auto" hangingPunct="1">
              <a:spcAft>
                <a:spcPts val="0"/>
              </a:spcAft>
              <a:buNone/>
              <a:defRPr/>
            </a:pPr>
            <a:r>
              <a:rPr lang="en-US" b="1" dirty="0"/>
              <a:t>	</a:t>
            </a:r>
            <a:r>
              <a:rPr lang="en-US" b="1" dirty="0" smtClean="0"/>
              <a:t>		</a:t>
            </a:r>
            <a:r>
              <a:rPr lang="en-US" dirty="0" smtClean="0"/>
              <a:t>two strands </a:t>
            </a:r>
          </a:p>
          <a:p>
            <a:pPr marL="0" indent="0" eaLnBrk="1" fontAlgn="auto" hangingPunct="1">
              <a:spcAft>
                <a:spcPts val="0"/>
              </a:spcAft>
              <a:buNone/>
              <a:defRPr/>
            </a:pPr>
            <a:endParaRPr lang="en-US" dirty="0"/>
          </a:p>
          <a:p>
            <a:pPr marL="0" indent="0" eaLnBrk="1" fontAlgn="auto" hangingPunct="1">
              <a:spcAft>
                <a:spcPts val="0"/>
              </a:spcAft>
              <a:buNone/>
              <a:defRPr/>
            </a:pPr>
            <a:r>
              <a:rPr lang="en-US" sz="2800" i="1" dirty="0" smtClean="0">
                <a:solidFill>
                  <a:srgbClr val="FF0000"/>
                </a:solidFill>
              </a:rPr>
              <a:t>Hydrogen Bonds hold together!!</a:t>
            </a:r>
          </a:p>
          <a:p>
            <a:pPr marL="0" indent="0" eaLnBrk="1" fontAlgn="auto" hangingPunct="1">
              <a:spcAft>
                <a:spcPts val="0"/>
              </a:spcAft>
              <a:buNone/>
              <a:defRPr/>
            </a:pPr>
            <a:endParaRPr lang="en-US" dirty="0"/>
          </a:p>
          <a:p>
            <a:pPr marL="0" indent="0" eaLnBrk="1" fontAlgn="auto" hangingPunct="1">
              <a:spcAft>
                <a:spcPts val="0"/>
              </a:spcAft>
              <a:buNone/>
              <a:defRPr/>
            </a:pPr>
            <a:endParaRPr lang="en-US" dirty="0" smtClean="0"/>
          </a:p>
          <a:p>
            <a:pPr marL="0" indent="0" eaLnBrk="1" fontAlgn="auto" hangingPunct="1">
              <a:spcAft>
                <a:spcPts val="0"/>
              </a:spcAft>
              <a:buNone/>
              <a:defRPr/>
            </a:pPr>
            <a:endParaRPr lang="en-US" dirty="0"/>
          </a:p>
        </p:txBody>
      </p:sp>
      <p:pic>
        <p:nvPicPr>
          <p:cNvPr id="4" name="Picture 2" descr="figure_14_03"/>
          <p:cNvPicPr>
            <a:picLocks noChangeAspect="1" noChangeArrowheads="1"/>
          </p:cNvPicPr>
          <p:nvPr/>
        </p:nvPicPr>
        <p:blipFill rotWithShape="1">
          <a:blip r:embed="rId2"/>
          <a:srcRect l="-1" r="41811" b="6333"/>
          <a:stretch/>
        </p:blipFill>
        <p:spPr bwMode="auto">
          <a:xfrm>
            <a:off x="5224661" y="1957616"/>
            <a:ext cx="3353243" cy="4495436"/>
          </a:xfrm>
          <a:prstGeom prst="rect">
            <a:avLst/>
          </a:prstGeom>
          <a:noFill/>
          <a:ln w="9525">
            <a:noFill/>
            <a:miter lim="800000"/>
            <a:headEnd/>
            <a:tailEnd/>
          </a:ln>
          <a:effectLst/>
        </p:spPr>
      </p:pic>
      <p:pic>
        <p:nvPicPr>
          <p:cNvPr id="2" name="Picture 1"/>
          <p:cNvPicPr>
            <a:picLocks noChangeAspect="1"/>
          </p:cNvPicPr>
          <p:nvPr/>
        </p:nvPicPr>
        <p:blipFill rotWithShape="1">
          <a:blip r:embed="rId3"/>
          <a:srcRect l="40521" t="33147" r="20312" b="27964"/>
          <a:stretch/>
        </p:blipFill>
        <p:spPr>
          <a:xfrm>
            <a:off x="723718" y="3798820"/>
            <a:ext cx="4229463" cy="23622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sz="4000" dirty="0" smtClean="0"/>
              <a:t>DNA Info: written in Nucleotides</a:t>
            </a:r>
          </a:p>
        </p:txBody>
      </p:sp>
      <p:sp>
        <p:nvSpPr>
          <p:cNvPr id="3" name="Content Placeholder 2"/>
          <p:cNvSpPr>
            <a:spLocks noGrp="1"/>
          </p:cNvSpPr>
          <p:nvPr>
            <p:ph idx="1"/>
          </p:nvPr>
        </p:nvSpPr>
        <p:spPr>
          <a:xfrm>
            <a:off x="457199" y="1343025"/>
            <a:ext cx="8490857" cy="4953272"/>
          </a:xfrm>
        </p:spPr>
        <p:txBody>
          <a:bodyPr rtlCol="0">
            <a:normAutofit lnSpcReduction="10000"/>
          </a:bodyPr>
          <a:lstStyle/>
          <a:p>
            <a:pPr marL="0" indent="0" eaLnBrk="1" fontAlgn="auto" hangingPunct="1">
              <a:spcAft>
                <a:spcPts val="0"/>
              </a:spcAft>
              <a:buNone/>
              <a:defRPr/>
            </a:pPr>
            <a:r>
              <a:rPr lang="en-US" sz="2800" dirty="0" smtClean="0"/>
              <a:t>Nucleotide = sugar </a:t>
            </a:r>
            <a:r>
              <a:rPr lang="en-US" sz="2800" dirty="0" smtClean="0"/>
              <a:t>(</a:t>
            </a:r>
            <a:r>
              <a:rPr lang="en-US" sz="2800" dirty="0" err="1" smtClean="0"/>
              <a:t>deoxyribose</a:t>
            </a:r>
            <a:r>
              <a:rPr lang="en-US" sz="2800" dirty="0" smtClean="0"/>
              <a:t>) + phosphate + base</a:t>
            </a:r>
          </a:p>
          <a:p>
            <a:pPr marL="0" indent="0" eaLnBrk="1" fontAlgn="auto" hangingPunct="1">
              <a:spcAft>
                <a:spcPts val="0"/>
              </a:spcAft>
              <a:buNone/>
              <a:defRPr/>
            </a:pPr>
            <a:endParaRPr lang="en-US" sz="2800" dirty="0" smtClean="0"/>
          </a:p>
          <a:p>
            <a:pPr marL="0" indent="0" eaLnBrk="1" fontAlgn="auto" hangingPunct="1">
              <a:spcAft>
                <a:spcPts val="0"/>
              </a:spcAft>
              <a:buNone/>
              <a:defRPr/>
            </a:pPr>
            <a:endParaRPr lang="en-US" sz="2800" dirty="0" smtClean="0"/>
          </a:p>
          <a:p>
            <a:pPr marL="0" indent="0" eaLnBrk="1" fontAlgn="auto" hangingPunct="1">
              <a:spcAft>
                <a:spcPts val="0"/>
              </a:spcAft>
              <a:buNone/>
              <a:defRPr/>
            </a:pPr>
            <a:endParaRPr lang="en-US" sz="2800" dirty="0"/>
          </a:p>
          <a:p>
            <a:pPr marL="0" indent="0" eaLnBrk="1" fontAlgn="auto" hangingPunct="1">
              <a:spcAft>
                <a:spcPts val="0"/>
              </a:spcAft>
              <a:buNone/>
              <a:defRPr/>
            </a:pPr>
            <a:endParaRPr lang="en-US" sz="2800" dirty="0" smtClean="0"/>
          </a:p>
          <a:p>
            <a:pPr marL="3543300" lvl="8" indent="0" algn="r">
              <a:buNone/>
              <a:defRPr/>
            </a:pPr>
            <a:r>
              <a:rPr lang="en-US" sz="2800" dirty="0" smtClean="0"/>
              <a:t>Four bases:		 </a:t>
            </a:r>
          </a:p>
          <a:p>
            <a:pPr lvl="8" algn="r">
              <a:defRPr/>
            </a:pPr>
            <a:r>
              <a:rPr lang="en-US" sz="2800" dirty="0" smtClean="0"/>
              <a:t>Adenine		</a:t>
            </a:r>
          </a:p>
          <a:p>
            <a:pPr lvl="8" algn="r">
              <a:defRPr/>
            </a:pPr>
            <a:r>
              <a:rPr lang="en-US" sz="2800" dirty="0" smtClean="0"/>
              <a:t>C</a:t>
            </a:r>
            <a:r>
              <a:rPr lang="en-US" sz="2800" dirty="0" smtClean="0"/>
              <a:t>ytosine		</a:t>
            </a:r>
          </a:p>
          <a:p>
            <a:pPr lvl="8" algn="r">
              <a:defRPr/>
            </a:pPr>
            <a:r>
              <a:rPr lang="en-US" sz="2800" dirty="0" smtClean="0"/>
              <a:t>Guanine		</a:t>
            </a:r>
          </a:p>
          <a:p>
            <a:pPr lvl="8" algn="r">
              <a:defRPr/>
            </a:pPr>
            <a:r>
              <a:rPr lang="en-US" sz="2800" dirty="0" smtClean="0"/>
              <a:t>Thymine		</a:t>
            </a:r>
            <a:endParaRPr lang="en-US" sz="2800" dirty="0"/>
          </a:p>
        </p:txBody>
      </p:sp>
      <p:pic>
        <p:nvPicPr>
          <p:cNvPr id="5" name="Picture 2" descr="figure_14_03"/>
          <p:cNvPicPr>
            <a:picLocks noChangeAspect="1" noChangeArrowheads="1"/>
          </p:cNvPicPr>
          <p:nvPr/>
        </p:nvPicPr>
        <p:blipFill rotWithShape="1">
          <a:blip r:embed="rId2"/>
          <a:srcRect l="58712" t="61869" b="9821"/>
          <a:stretch/>
        </p:blipFill>
        <p:spPr bwMode="auto">
          <a:xfrm>
            <a:off x="5896105" y="1858055"/>
            <a:ext cx="3051952" cy="1741715"/>
          </a:xfrm>
          <a:prstGeom prst="rect">
            <a:avLst/>
          </a:prstGeom>
          <a:noFill/>
          <a:ln w="9525">
            <a:noFill/>
            <a:miter lim="800000"/>
            <a:headEnd/>
            <a:tailEnd/>
          </a:ln>
          <a:effectLst/>
        </p:spPr>
      </p:pic>
      <p:pic>
        <p:nvPicPr>
          <p:cNvPr id="6" name="Picture 2" descr="figure_14_03"/>
          <p:cNvPicPr>
            <a:picLocks noChangeAspect="1" noChangeArrowheads="1"/>
          </p:cNvPicPr>
          <p:nvPr/>
        </p:nvPicPr>
        <p:blipFill rotWithShape="1">
          <a:blip r:embed="rId2"/>
          <a:srcRect l="58712" t="5967" b="44849"/>
          <a:stretch/>
        </p:blipFill>
        <p:spPr bwMode="auto">
          <a:xfrm>
            <a:off x="880575" y="1858055"/>
            <a:ext cx="3081823" cy="3055476"/>
          </a:xfrm>
          <a:prstGeom prst="rect">
            <a:avLst/>
          </a:prstGeom>
          <a:noFill/>
          <a:ln w="9525">
            <a:noFill/>
            <a:miter lim="800000"/>
            <a:headEnd/>
            <a:tailEnd/>
          </a:ln>
          <a:effectLst/>
        </p:spPr>
      </p:pic>
      <p:pic>
        <p:nvPicPr>
          <p:cNvPr id="1026" name="Picture 2" descr="https://lh6.googleusercontent.com/-pFgsOAoklnY/AAAAAAAAAAI/AAAAAAAAAIQ/As2gxxKdapw/s120-c/photo.jpg"/>
          <p:cNvPicPr>
            <a:picLocks noChangeAspect="1" noChangeArrowheads="1"/>
          </p:cNvPicPr>
          <p:nvPr/>
        </p:nvPicPr>
        <p:blipFill rotWithShape="1">
          <a:blip r:embed="rId3">
            <a:extLst>
              <a:ext uri="{28A0092B-C50C-407E-A947-70E740481C1C}">
                <a14:useLocalDpi xmlns:a14="http://schemas.microsoft.com/office/drawing/2010/main" val="0"/>
              </a:ext>
            </a:extLst>
          </a:blip>
          <a:srcRect l="17524" t="16746" r="17714" b="16968"/>
          <a:stretch/>
        </p:blipFill>
        <p:spPr bwMode="auto">
          <a:xfrm>
            <a:off x="5474981" y="2384651"/>
            <a:ext cx="336346" cy="344261"/>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6" descr="Inline image 1"/>
          <p:cNvSpPr>
            <a:spLocks noChangeAspect="1" noChangeArrowheads="1"/>
          </p:cNvSpPr>
          <p:nvPr/>
        </p:nvSpPr>
        <p:spPr bwMode="auto">
          <a:xfrm>
            <a:off x="155575" y="-144463"/>
            <a:ext cx="2325680" cy="232568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descr="http://imgs.steps.dragoart.com/how-to-draw-pyramids-step-5_1_000000016141_5.png"/>
          <p:cNvPicPr/>
          <p:nvPr/>
        </p:nvPicPr>
        <p:blipFill rotWithShape="1">
          <a:blip r:embed="rId4">
            <a:extLst>
              <a:ext uri="{28A0092B-C50C-407E-A947-70E740481C1C}">
                <a14:useLocalDpi xmlns:a14="http://schemas.microsoft.com/office/drawing/2010/main" val="0"/>
              </a:ext>
            </a:extLst>
          </a:blip>
          <a:srcRect t="20378" r="13201" b="3141"/>
          <a:stretch/>
        </p:blipFill>
        <p:spPr bwMode="auto">
          <a:xfrm>
            <a:off x="10608672" y="4770151"/>
            <a:ext cx="45719" cy="45719"/>
          </a:xfrm>
          <a:prstGeom prst="rect">
            <a:avLst/>
          </a:prstGeom>
          <a:noFill/>
          <a:ln>
            <a:noFill/>
          </a:ln>
          <a:extLst>
            <a:ext uri="{53640926-AAD7-44D8-BBD7-CCE9431645EC}">
              <a14:shadowObscured xmlns:a14="http://schemas.microsoft.com/office/drawing/2010/main"/>
            </a:ext>
          </a:extLst>
        </p:spPr>
      </p:pic>
      <p:pic>
        <p:nvPicPr>
          <p:cNvPr id="1034" name="Picture 10" descr="http://forums.autodesk.com/t5/image/serverpage/image-id/25265iA903903616289A4D/image-size/large?v=mpbl-1&amp;px=-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9266" y="3018744"/>
            <a:ext cx="606839" cy="395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296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sz="4000" dirty="0" smtClean="0"/>
              <a:t>DNA Info: written in Nucleotides</a:t>
            </a:r>
          </a:p>
        </p:txBody>
      </p:sp>
      <p:sp>
        <p:nvSpPr>
          <p:cNvPr id="3" name="Content Placeholder 2"/>
          <p:cNvSpPr>
            <a:spLocks noGrp="1"/>
          </p:cNvSpPr>
          <p:nvPr>
            <p:ph idx="1"/>
          </p:nvPr>
        </p:nvSpPr>
        <p:spPr>
          <a:xfrm>
            <a:off x="457200" y="1234440"/>
            <a:ext cx="8229600" cy="4983480"/>
          </a:xfrm>
        </p:spPr>
        <p:txBody>
          <a:bodyPr rtlCol="0">
            <a:normAutofit/>
          </a:bodyPr>
          <a:lstStyle/>
          <a:p>
            <a:pPr marL="0" indent="0" eaLnBrk="1" hangingPunct="1">
              <a:lnSpc>
                <a:spcPct val="90000"/>
              </a:lnSpc>
              <a:buNone/>
            </a:pPr>
            <a:r>
              <a:rPr lang="en-US" b="1" dirty="0"/>
              <a:t>gene = </a:t>
            </a:r>
            <a:r>
              <a:rPr lang="en-US" dirty="0"/>
              <a:t>DNA segment</a:t>
            </a:r>
          </a:p>
          <a:p>
            <a:pPr marL="0" indent="0" eaLnBrk="1" hangingPunct="1">
              <a:lnSpc>
                <a:spcPct val="90000"/>
              </a:lnSpc>
              <a:buNone/>
            </a:pPr>
            <a:r>
              <a:rPr lang="en-US" dirty="0"/>
              <a:t>		Info for one at least</a:t>
            </a:r>
            <a:r>
              <a:rPr lang="en-US" sz="2800" dirty="0"/>
              <a:t> one genetic trait</a:t>
            </a:r>
          </a:p>
          <a:p>
            <a:pPr marL="0" indent="0" eaLnBrk="1" fontAlgn="auto" hangingPunct="1">
              <a:spcAft>
                <a:spcPts val="0"/>
              </a:spcAft>
              <a:buNone/>
              <a:defRPr/>
            </a:pPr>
            <a:endParaRPr lang="en-US" dirty="0" smtClean="0"/>
          </a:p>
          <a:p>
            <a:pPr marL="0" indent="0" eaLnBrk="1" fontAlgn="auto" hangingPunct="1">
              <a:spcAft>
                <a:spcPts val="0"/>
              </a:spcAft>
              <a:buNone/>
              <a:defRPr/>
            </a:pPr>
            <a:r>
              <a:rPr lang="en-US" dirty="0" smtClean="0"/>
              <a:t>“Genome” = all the DNA info an organism has</a:t>
            </a:r>
          </a:p>
          <a:p>
            <a:pPr marL="0" indent="0" eaLnBrk="1" fontAlgn="auto" hangingPunct="1">
              <a:spcAft>
                <a:spcPts val="0"/>
              </a:spcAft>
              <a:buNone/>
              <a:defRPr/>
            </a:pPr>
            <a:r>
              <a:rPr lang="en-US" dirty="0"/>
              <a:t>	</a:t>
            </a:r>
            <a:r>
              <a:rPr lang="en-US" dirty="0" smtClean="0"/>
              <a:t>	eukaryote = info in nucleus</a:t>
            </a:r>
          </a:p>
          <a:p>
            <a:pPr marL="0" indent="0" eaLnBrk="1" fontAlgn="auto" hangingPunct="1">
              <a:spcAft>
                <a:spcPts val="0"/>
              </a:spcAft>
              <a:buNone/>
              <a:defRPr/>
            </a:pPr>
            <a:r>
              <a:rPr lang="en-US" dirty="0"/>
              <a:t>	</a:t>
            </a:r>
            <a:r>
              <a:rPr lang="en-US" dirty="0" smtClean="0"/>
              <a:t>	prokaryote = info in nucleoid region</a:t>
            </a:r>
          </a:p>
          <a:p>
            <a:pPr marL="0" indent="0" eaLnBrk="1" fontAlgn="auto" hangingPunct="1">
              <a:spcAft>
                <a:spcPts val="0"/>
              </a:spcAft>
              <a:buNone/>
              <a:defRPr/>
            </a:pPr>
            <a:endParaRPr lang="en-US" dirty="0"/>
          </a:p>
          <a:p>
            <a:pPr marL="0" indent="0" eaLnBrk="1" fontAlgn="auto" hangingPunct="1">
              <a:spcAft>
                <a:spcPts val="0"/>
              </a:spcAft>
              <a:buNone/>
              <a:defRPr/>
            </a:pPr>
            <a:r>
              <a:rPr lang="en-US" dirty="0" smtClean="0"/>
              <a:t>Every species has a unique genome</a:t>
            </a:r>
          </a:p>
        </p:txBody>
      </p:sp>
    </p:spTree>
    <p:extLst>
      <p:ext uri="{BB962C8B-B14F-4D97-AF65-F5344CB8AC3E}">
        <p14:creationId xmlns:p14="http://schemas.microsoft.com/office/powerpoint/2010/main" val="4142357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rmAutofit/>
          </a:bodyPr>
          <a:lstStyle/>
          <a:p>
            <a:pPr eaLnBrk="1" fontAlgn="auto" hangingPunct="1">
              <a:spcAft>
                <a:spcPts val="0"/>
              </a:spcAft>
              <a:defRPr/>
            </a:pPr>
            <a:r>
              <a:rPr lang="en-US" dirty="0" smtClean="0"/>
              <a:t>Reminder: Making Protein = </a:t>
            </a:r>
            <a:r>
              <a:rPr lang="en-US" dirty="0" smtClean="0"/>
              <a:t>2 steps</a:t>
            </a:r>
            <a:endParaRPr lang="en-US" dirty="0"/>
          </a:p>
        </p:txBody>
      </p:sp>
      <p:sp>
        <p:nvSpPr>
          <p:cNvPr id="21506" name="Content Placeholder 2"/>
          <p:cNvSpPr>
            <a:spLocks noGrp="1"/>
          </p:cNvSpPr>
          <p:nvPr>
            <p:ph idx="1"/>
          </p:nvPr>
        </p:nvSpPr>
        <p:spPr/>
        <p:txBody>
          <a:bodyPr/>
          <a:lstStyle/>
          <a:p>
            <a:pPr marL="514350" indent="-514350" eaLnBrk="1" hangingPunct="1">
              <a:lnSpc>
                <a:spcPct val="90000"/>
              </a:lnSpc>
              <a:buFont typeface="+mj-lt"/>
              <a:buAutoNum type="arabicPeriod"/>
            </a:pPr>
            <a:r>
              <a:rPr lang="en-US" sz="3000" dirty="0" smtClean="0"/>
              <a:t>Transcription: reading DNA and copying that info into RNA </a:t>
            </a:r>
          </a:p>
          <a:p>
            <a:pPr marL="0" indent="0" eaLnBrk="1" hangingPunct="1">
              <a:lnSpc>
                <a:spcPct val="90000"/>
              </a:lnSpc>
              <a:buNone/>
            </a:pPr>
            <a:r>
              <a:rPr lang="en-US" sz="3000" dirty="0"/>
              <a:t>	</a:t>
            </a:r>
            <a:r>
              <a:rPr lang="en-US" sz="3000" dirty="0" smtClean="0"/>
              <a:t>		DNA </a:t>
            </a:r>
            <a:r>
              <a:rPr lang="en-US" sz="3000" dirty="0" smtClean="0">
                <a:sym typeface="Wingdings" pitchFamily="2" charset="2"/>
              </a:rPr>
              <a:t> </a:t>
            </a:r>
            <a:r>
              <a:rPr lang="en-US" sz="3000" dirty="0" smtClean="0"/>
              <a:t>messenger RNA (mRNA)</a:t>
            </a:r>
          </a:p>
          <a:p>
            <a:pPr marL="514350" indent="-514350" eaLnBrk="1" hangingPunct="1">
              <a:lnSpc>
                <a:spcPct val="90000"/>
              </a:lnSpc>
              <a:buFont typeface="+mj-lt"/>
              <a:buAutoNum type="arabicPeriod"/>
            </a:pPr>
            <a:endParaRPr lang="en-US" sz="3000" dirty="0"/>
          </a:p>
          <a:p>
            <a:pPr marL="514350" indent="-514350" eaLnBrk="1" hangingPunct="1">
              <a:lnSpc>
                <a:spcPct val="90000"/>
              </a:lnSpc>
              <a:buFont typeface="+mj-lt"/>
              <a:buAutoNum type="arabicPeriod" startAt="2"/>
            </a:pPr>
            <a:r>
              <a:rPr lang="en-US" sz="3000" dirty="0" smtClean="0"/>
              <a:t>Translation:  Reading the RNA copy and using the instructions to make a protein</a:t>
            </a:r>
          </a:p>
          <a:p>
            <a:pPr marL="0" indent="0" eaLnBrk="1" hangingPunct="1">
              <a:lnSpc>
                <a:spcPct val="90000"/>
              </a:lnSpc>
              <a:buNone/>
            </a:pPr>
            <a:r>
              <a:rPr lang="en-US" sz="3000" b="1" dirty="0"/>
              <a:t>	</a:t>
            </a:r>
            <a:r>
              <a:rPr lang="en-US" sz="3000" dirty="0" smtClean="0"/>
              <a:t>		mRNA </a:t>
            </a:r>
            <a:r>
              <a:rPr lang="en-US" sz="3000" dirty="0" smtClean="0">
                <a:sym typeface="Wingdings" pitchFamily="2" charset="2"/>
              </a:rPr>
              <a:t> protein</a:t>
            </a:r>
            <a:endParaRPr lang="en-US" sz="3000" dirty="0" smtClean="0"/>
          </a:p>
        </p:txBody>
      </p:sp>
      <p:pic>
        <p:nvPicPr>
          <p:cNvPr id="4" name="Picture 2" descr="figure_15_06_nb"/>
          <p:cNvPicPr>
            <a:picLocks noChangeAspect="1" noChangeArrowheads="1"/>
          </p:cNvPicPr>
          <p:nvPr/>
        </p:nvPicPr>
        <p:blipFill rotWithShape="1">
          <a:blip r:embed="rId2"/>
          <a:srcRect l="9054" t="54894" r="5212" b="5323"/>
          <a:stretch/>
        </p:blipFill>
        <p:spPr bwMode="auto">
          <a:xfrm>
            <a:off x="4846321" y="4426604"/>
            <a:ext cx="3657600" cy="1948070"/>
          </a:xfrm>
          <a:prstGeom prst="rect">
            <a:avLst/>
          </a:prstGeom>
          <a:noFill/>
          <a:ln w="9525">
            <a:noFill/>
            <a:miter lim="800000"/>
            <a:headEnd/>
            <a:tailEnd/>
          </a:ln>
          <a:effectLst/>
        </p:spPr>
      </p:pic>
      <p:sp>
        <p:nvSpPr>
          <p:cNvPr id="3" name="Rectangle 2"/>
          <p:cNvSpPr/>
          <p:nvPr/>
        </p:nvSpPr>
        <p:spPr>
          <a:xfrm>
            <a:off x="1214497" y="1353093"/>
            <a:ext cx="1454244" cy="369332"/>
          </a:xfrm>
          <a:prstGeom prst="rect">
            <a:avLst/>
          </a:prstGeom>
        </p:spPr>
        <p:txBody>
          <a:bodyPr wrap="none">
            <a:spAutoFit/>
          </a:bodyPr>
          <a:lstStyle/>
          <a:p>
            <a:r>
              <a:rPr lang="en-US" dirty="0" smtClean="0">
                <a:solidFill>
                  <a:srgbClr val="00B050"/>
                </a:solidFill>
              </a:rPr>
              <a:t>This chapter</a:t>
            </a:r>
            <a:endParaRPr lang="en-US" dirty="0">
              <a:solidFill>
                <a:srgbClr val="00B050"/>
              </a:solidFill>
            </a:endParaRPr>
          </a:p>
        </p:txBody>
      </p:sp>
      <p:sp>
        <p:nvSpPr>
          <p:cNvPr id="6" name="Rectangle 5"/>
          <p:cNvSpPr/>
          <p:nvPr/>
        </p:nvSpPr>
        <p:spPr>
          <a:xfrm>
            <a:off x="1214497" y="3250175"/>
            <a:ext cx="1492716" cy="369332"/>
          </a:xfrm>
          <a:prstGeom prst="rect">
            <a:avLst/>
          </a:prstGeom>
        </p:spPr>
        <p:txBody>
          <a:bodyPr wrap="none">
            <a:spAutoFit/>
          </a:bodyPr>
          <a:lstStyle/>
          <a:p>
            <a:r>
              <a:rPr lang="en-US" dirty="0" smtClean="0">
                <a:solidFill>
                  <a:srgbClr val="00B050"/>
                </a:solidFill>
              </a:rPr>
              <a:t>Next chapter</a:t>
            </a:r>
            <a:endParaRPr lang="en-US" dirty="0">
              <a:solidFill>
                <a:srgbClr val="00B050"/>
              </a:solidFill>
            </a:endParaRPr>
          </a:p>
        </p:txBody>
      </p:sp>
      <p:sp>
        <p:nvSpPr>
          <p:cNvPr id="5" name="Rectangle 4"/>
          <p:cNvSpPr/>
          <p:nvPr/>
        </p:nvSpPr>
        <p:spPr>
          <a:xfrm>
            <a:off x="1112167" y="5164028"/>
            <a:ext cx="4572000" cy="590931"/>
          </a:xfrm>
          <a:prstGeom prst="rect">
            <a:avLst/>
          </a:prstGeom>
        </p:spPr>
        <p:txBody>
          <a:bodyPr>
            <a:spAutoFit/>
          </a:bodyPr>
          <a:lstStyle/>
          <a:p>
            <a:pPr marL="0" indent="0" eaLnBrk="1" hangingPunct="1">
              <a:lnSpc>
                <a:spcPct val="90000"/>
              </a:lnSpc>
              <a:buNone/>
            </a:pPr>
            <a:r>
              <a:rPr lang="en-US" sz="1200" dirty="0"/>
              <a:t>mRNA (copy of recipe) is read by ribosome(chef)</a:t>
            </a:r>
            <a:endParaRPr lang="en-US" sz="1200" b="1" dirty="0"/>
          </a:p>
          <a:p>
            <a:pPr marL="0" indent="0" eaLnBrk="1" hangingPunct="1">
              <a:lnSpc>
                <a:spcPct val="90000"/>
              </a:lnSpc>
              <a:buNone/>
            </a:pPr>
            <a:r>
              <a:rPr lang="en-US" sz="1200" dirty="0" err="1"/>
              <a:t>tRNA</a:t>
            </a:r>
            <a:r>
              <a:rPr lang="en-US" sz="1200" dirty="0"/>
              <a:t> (helper chef) brings amino acids to ribosome</a:t>
            </a:r>
          </a:p>
          <a:p>
            <a:pPr marL="0" indent="0" eaLnBrk="1" hangingPunct="1">
              <a:lnSpc>
                <a:spcPct val="90000"/>
              </a:lnSpc>
              <a:buNone/>
            </a:pPr>
            <a:r>
              <a:rPr lang="en-US" sz="1200" dirty="0"/>
              <a:t>Amino acids (ingredients) used to make proteins</a:t>
            </a:r>
          </a:p>
        </p:txBody>
      </p:sp>
    </p:spTree>
    <p:extLst>
      <p:ext uri="{BB962C8B-B14F-4D97-AF65-F5344CB8AC3E}">
        <p14:creationId xmlns:p14="http://schemas.microsoft.com/office/powerpoint/2010/main" val="15523323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5712"/>
            <a:ext cx="9144000" cy="587511"/>
          </a:xfrm>
        </p:spPr>
        <p:txBody>
          <a:bodyPr rtlCol="0">
            <a:normAutofit fontScale="90000"/>
          </a:bodyPr>
          <a:lstStyle/>
          <a:p>
            <a:pPr eaLnBrk="1" fontAlgn="auto" hangingPunct="1">
              <a:spcAft>
                <a:spcPts val="0"/>
              </a:spcAft>
              <a:defRPr/>
            </a:pPr>
            <a:r>
              <a:rPr lang="en-US" dirty="0" smtClean="0"/>
              <a:t>RNA </a:t>
            </a:r>
            <a:r>
              <a:rPr lang="en-US" dirty="0" err="1" smtClean="0"/>
              <a:t>vs</a:t>
            </a:r>
            <a:r>
              <a:rPr lang="en-US" dirty="0" smtClean="0"/>
              <a:t> DNA</a:t>
            </a:r>
            <a:br>
              <a:rPr lang="en-US" dirty="0" smtClean="0"/>
            </a:b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939297706"/>
              </p:ext>
            </p:extLst>
          </p:nvPr>
        </p:nvGraphicFramePr>
        <p:xfrm>
          <a:off x="862148" y="2086327"/>
          <a:ext cx="7341325" cy="2107495"/>
        </p:xfrm>
        <a:graphic>
          <a:graphicData uri="http://schemas.openxmlformats.org/drawingml/2006/table">
            <a:tbl>
              <a:tblPr firstRow="1" firstCol="1" bandRow="1">
                <a:tableStyleId>{5C22544A-7EE6-4342-B048-85BDC9FD1C3A}</a:tableStyleId>
              </a:tblPr>
              <a:tblGrid>
                <a:gridCol w="809898"/>
                <a:gridCol w="3252651"/>
                <a:gridCol w="3278776"/>
              </a:tblGrid>
              <a:tr h="421499">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DNA</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RNA</a:t>
                      </a:r>
                      <a:endParaRPr lang="en-US" sz="1600">
                        <a:effectLst/>
                        <a:latin typeface="Calibri"/>
                        <a:ea typeface="Calibri"/>
                        <a:cs typeface="Times New Roman"/>
                      </a:endParaRPr>
                    </a:p>
                  </a:txBody>
                  <a:tcPr marL="68580" marR="68580" marT="0" marB="0"/>
                </a:tc>
              </a:tr>
              <a:tr h="421499">
                <a:tc>
                  <a:txBody>
                    <a:bodyPr/>
                    <a:lstStyle/>
                    <a:p>
                      <a:pPr marL="0" marR="0">
                        <a:lnSpc>
                          <a:spcPct val="115000"/>
                        </a:lnSpc>
                        <a:spcBef>
                          <a:spcPts val="0"/>
                        </a:spcBef>
                        <a:spcAft>
                          <a:spcPts val="0"/>
                        </a:spcAft>
                      </a:pPr>
                      <a:r>
                        <a:rPr lang="en-US" sz="1100">
                          <a:effectLst/>
                        </a:rPr>
                        <a:t>Sugar</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err="1">
                          <a:effectLst/>
                        </a:rPr>
                        <a:t>Deoxyribose</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Ribose</a:t>
                      </a:r>
                      <a:endParaRPr lang="en-US" sz="1600">
                        <a:effectLst/>
                        <a:latin typeface="Calibri"/>
                        <a:ea typeface="Calibri"/>
                        <a:cs typeface="Times New Roman"/>
                      </a:endParaRPr>
                    </a:p>
                  </a:txBody>
                  <a:tcPr marL="68580" marR="68580" marT="0" marB="0"/>
                </a:tc>
              </a:tr>
              <a:tr h="421499">
                <a:tc>
                  <a:txBody>
                    <a:bodyPr/>
                    <a:lstStyle/>
                    <a:p>
                      <a:pPr marL="0" marR="0">
                        <a:lnSpc>
                          <a:spcPct val="115000"/>
                        </a:lnSpc>
                        <a:spcBef>
                          <a:spcPts val="0"/>
                        </a:spcBef>
                        <a:spcAft>
                          <a:spcPts val="0"/>
                        </a:spcAft>
                      </a:pPr>
                      <a:r>
                        <a:rPr lang="en-US" sz="1100">
                          <a:effectLst/>
                        </a:rPr>
                        <a:t>Phosphate</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Yes</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Yes</a:t>
                      </a:r>
                      <a:endParaRPr lang="en-US" sz="1600" dirty="0">
                        <a:effectLst/>
                        <a:latin typeface="Calibri"/>
                        <a:ea typeface="Calibri"/>
                        <a:cs typeface="Times New Roman"/>
                      </a:endParaRPr>
                    </a:p>
                  </a:txBody>
                  <a:tcPr marL="68580" marR="68580" marT="0" marB="0"/>
                </a:tc>
              </a:tr>
              <a:tr h="421499">
                <a:tc>
                  <a:txBody>
                    <a:bodyPr/>
                    <a:lstStyle/>
                    <a:p>
                      <a:pPr marL="0" marR="0">
                        <a:lnSpc>
                          <a:spcPct val="115000"/>
                        </a:lnSpc>
                        <a:spcBef>
                          <a:spcPts val="0"/>
                        </a:spcBef>
                        <a:spcAft>
                          <a:spcPts val="0"/>
                        </a:spcAft>
                      </a:pPr>
                      <a:r>
                        <a:rPr lang="en-US" sz="1100">
                          <a:effectLst/>
                        </a:rPr>
                        <a:t>Base</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Adenine, Cytosine, Guanine, Thymine</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Adenine, Cytosine, Guanine, Uracil</a:t>
                      </a:r>
                      <a:endParaRPr lang="en-US" sz="1600">
                        <a:effectLst/>
                        <a:latin typeface="Calibri"/>
                        <a:ea typeface="Calibri"/>
                        <a:cs typeface="Times New Roman"/>
                      </a:endParaRPr>
                    </a:p>
                  </a:txBody>
                  <a:tcPr marL="68580" marR="68580" marT="0" marB="0"/>
                </a:tc>
              </a:tr>
              <a:tr h="421499">
                <a:tc>
                  <a:txBody>
                    <a:bodyPr/>
                    <a:lstStyle/>
                    <a:p>
                      <a:pPr marL="0" marR="0">
                        <a:lnSpc>
                          <a:spcPct val="115000"/>
                        </a:lnSpc>
                        <a:spcBef>
                          <a:spcPts val="0"/>
                        </a:spcBef>
                        <a:spcAft>
                          <a:spcPts val="0"/>
                        </a:spcAft>
                      </a:pPr>
                      <a:r>
                        <a:rPr lang="en-US" sz="1100">
                          <a:effectLst/>
                        </a:rPr>
                        <a:t>strands</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Usually two</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Usually one</a:t>
                      </a:r>
                      <a:endParaRPr lang="en-US" sz="1600" dirty="0">
                        <a:effectLst/>
                        <a:latin typeface="Calibri"/>
                        <a:ea typeface="Calibri"/>
                        <a:cs typeface="Times New Roman"/>
                      </a:endParaRPr>
                    </a:p>
                  </a:txBody>
                  <a:tcPr marL="68580" marR="68580" marT="0" marB="0"/>
                </a:tc>
              </a:tr>
            </a:tbl>
          </a:graphicData>
        </a:graphic>
      </p:graphicFrame>
      <p:sp>
        <p:nvSpPr>
          <p:cNvPr id="4" name="Rectangle 1"/>
          <p:cNvSpPr>
            <a:spLocks noChangeArrowheads="1"/>
          </p:cNvSpPr>
          <p:nvPr/>
        </p:nvSpPr>
        <p:spPr bwMode="auto">
          <a:xfrm>
            <a:off x="1506538" y="29114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917616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Pixel">
  <a:themeElements>
    <a:clrScheme name="">
      <a:dk1>
        <a:srgbClr val="000000"/>
      </a:dk1>
      <a:lt1>
        <a:srgbClr val="FFFFFF"/>
      </a:lt1>
      <a:dk2>
        <a:srgbClr val="000000"/>
      </a:dk2>
      <a:lt2>
        <a:srgbClr val="1F431F"/>
      </a:lt2>
      <a:accent1>
        <a:srgbClr val="84B43A"/>
      </a:accent1>
      <a:accent2>
        <a:srgbClr val="1F431F"/>
      </a:accent2>
      <a:accent3>
        <a:srgbClr val="FFFFFF"/>
      </a:accent3>
      <a:accent4>
        <a:srgbClr val="000000"/>
      </a:accent4>
      <a:accent5>
        <a:srgbClr val="C2D6AE"/>
      </a:accent5>
      <a:accent6>
        <a:srgbClr val="1B3C1B"/>
      </a:accent6>
      <a:hlink>
        <a:srgbClr val="84B43A"/>
      </a:hlink>
      <a:folHlink>
        <a:srgbClr val="326C32"/>
      </a:folHlink>
    </a:clrScheme>
    <a:fontScheme name="3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spDef>
    <a:ln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lnDef>
  </a:objectDefaults>
  <a:extraClrSchemeLst>
    <a:extraClrScheme>
      <a:clrScheme name="3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3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3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3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3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3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3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3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3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3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3_Pixel 13">
        <a:dk1>
          <a:srgbClr val="000000"/>
        </a:dk1>
        <a:lt1>
          <a:srgbClr val="FFFFFF"/>
        </a:lt1>
        <a:dk2>
          <a:srgbClr val="000000"/>
        </a:dk2>
        <a:lt2>
          <a:srgbClr val="F78222"/>
        </a:lt2>
        <a:accent1>
          <a:srgbClr val="FFCC99"/>
        </a:accent1>
        <a:accent2>
          <a:srgbClr val="F78222"/>
        </a:accent2>
        <a:accent3>
          <a:srgbClr val="FFFFFF"/>
        </a:accent3>
        <a:accent4>
          <a:srgbClr val="000000"/>
        </a:accent4>
        <a:accent5>
          <a:srgbClr val="FFE2CA"/>
        </a:accent5>
        <a:accent6>
          <a:srgbClr val="E0751E"/>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4">
        <a:dk1>
          <a:srgbClr val="F78222"/>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5">
        <a:dk1>
          <a:srgbClr val="F78222"/>
        </a:dk1>
        <a:lt1>
          <a:srgbClr val="FFFFFF"/>
        </a:lt1>
        <a:dk2>
          <a:srgbClr val="330000"/>
        </a:dk2>
        <a:lt2>
          <a:srgbClr val="FFFFFF"/>
        </a:lt2>
        <a:accent1>
          <a:srgbClr val="F78222"/>
        </a:accent1>
        <a:accent2>
          <a:srgbClr val="9E2A06"/>
        </a:accent2>
        <a:accent3>
          <a:srgbClr val="ADAAAA"/>
        </a:accent3>
        <a:accent4>
          <a:srgbClr val="DADADA"/>
        </a:accent4>
        <a:accent5>
          <a:srgbClr val="FAC1AB"/>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6">
        <a:dk1>
          <a:srgbClr val="F78222"/>
        </a:dk1>
        <a:lt1>
          <a:srgbClr val="FFFFFF"/>
        </a:lt1>
        <a:dk2>
          <a:srgbClr val="0C0E0B"/>
        </a:dk2>
        <a:lt2>
          <a:srgbClr val="FFFFFF"/>
        </a:lt2>
        <a:accent1>
          <a:srgbClr val="F78222"/>
        </a:accent1>
        <a:accent2>
          <a:srgbClr val="1F431F"/>
        </a:accent2>
        <a:accent3>
          <a:srgbClr val="AAAAAA"/>
        </a:accent3>
        <a:accent4>
          <a:srgbClr val="DADADA"/>
        </a:accent4>
        <a:accent5>
          <a:srgbClr val="FAC1AB"/>
        </a:accent5>
        <a:accent6>
          <a:srgbClr val="1B3C1B"/>
        </a:accent6>
        <a:hlink>
          <a:srgbClr val="84B43A"/>
        </a:hlink>
        <a:folHlink>
          <a:srgbClr val="326C3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Pixel">
  <a:themeElements>
    <a:clrScheme name="">
      <a:dk1>
        <a:srgbClr val="000000"/>
      </a:dk1>
      <a:lt1>
        <a:srgbClr val="FFFFFF"/>
      </a:lt1>
      <a:dk2>
        <a:srgbClr val="000000"/>
      </a:dk2>
      <a:lt2>
        <a:srgbClr val="1F431F"/>
      </a:lt2>
      <a:accent1>
        <a:srgbClr val="84B43A"/>
      </a:accent1>
      <a:accent2>
        <a:srgbClr val="1F431F"/>
      </a:accent2>
      <a:accent3>
        <a:srgbClr val="FFFFFF"/>
      </a:accent3>
      <a:accent4>
        <a:srgbClr val="000000"/>
      </a:accent4>
      <a:accent5>
        <a:srgbClr val="C2D6AE"/>
      </a:accent5>
      <a:accent6>
        <a:srgbClr val="1B3C1B"/>
      </a:accent6>
      <a:hlink>
        <a:srgbClr val="84B43A"/>
      </a:hlink>
      <a:folHlink>
        <a:srgbClr val="326C32"/>
      </a:folHlink>
    </a:clrScheme>
    <a:fontScheme name="3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spDef>
    <a:ln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lnDef>
  </a:objectDefaults>
  <a:extraClrSchemeLst>
    <a:extraClrScheme>
      <a:clrScheme name="3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3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3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3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3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3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3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3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3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3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3_Pixel 13">
        <a:dk1>
          <a:srgbClr val="000000"/>
        </a:dk1>
        <a:lt1>
          <a:srgbClr val="FFFFFF"/>
        </a:lt1>
        <a:dk2>
          <a:srgbClr val="000000"/>
        </a:dk2>
        <a:lt2>
          <a:srgbClr val="F78222"/>
        </a:lt2>
        <a:accent1>
          <a:srgbClr val="FFCC99"/>
        </a:accent1>
        <a:accent2>
          <a:srgbClr val="F78222"/>
        </a:accent2>
        <a:accent3>
          <a:srgbClr val="FFFFFF"/>
        </a:accent3>
        <a:accent4>
          <a:srgbClr val="000000"/>
        </a:accent4>
        <a:accent5>
          <a:srgbClr val="FFE2CA"/>
        </a:accent5>
        <a:accent6>
          <a:srgbClr val="E0751E"/>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4">
        <a:dk1>
          <a:srgbClr val="F78222"/>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5">
        <a:dk1>
          <a:srgbClr val="F78222"/>
        </a:dk1>
        <a:lt1>
          <a:srgbClr val="FFFFFF"/>
        </a:lt1>
        <a:dk2>
          <a:srgbClr val="330000"/>
        </a:dk2>
        <a:lt2>
          <a:srgbClr val="FFFFFF"/>
        </a:lt2>
        <a:accent1>
          <a:srgbClr val="F78222"/>
        </a:accent1>
        <a:accent2>
          <a:srgbClr val="9E2A06"/>
        </a:accent2>
        <a:accent3>
          <a:srgbClr val="ADAAAA"/>
        </a:accent3>
        <a:accent4>
          <a:srgbClr val="DADADA"/>
        </a:accent4>
        <a:accent5>
          <a:srgbClr val="FAC1AB"/>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6">
        <a:dk1>
          <a:srgbClr val="F78222"/>
        </a:dk1>
        <a:lt1>
          <a:srgbClr val="FFFFFF"/>
        </a:lt1>
        <a:dk2>
          <a:srgbClr val="0C0E0B"/>
        </a:dk2>
        <a:lt2>
          <a:srgbClr val="FFFFFF"/>
        </a:lt2>
        <a:accent1>
          <a:srgbClr val="F78222"/>
        </a:accent1>
        <a:accent2>
          <a:srgbClr val="1F431F"/>
        </a:accent2>
        <a:accent3>
          <a:srgbClr val="AAAAAA"/>
        </a:accent3>
        <a:accent4>
          <a:srgbClr val="DADADA"/>
        </a:accent4>
        <a:accent5>
          <a:srgbClr val="FAC1AB"/>
        </a:accent5>
        <a:accent6>
          <a:srgbClr val="1B3C1B"/>
        </a:accent6>
        <a:hlink>
          <a:srgbClr val="84B43A"/>
        </a:hlink>
        <a:folHlink>
          <a:srgbClr val="326C32"/>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5609</TotalTime>
  <Words>1152</Words>
  <Application>Microsoft Office PowerPoint</Application>
  <PresentationFormat>On-screen Show (4:3)</PresentationFormat>
  <Paragraphs>290</Paragraphs>
  <Slides>42</Slides>
  <Notes>15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42</vt:i4>
      </vt:variant>
    </vt:vector>
  </HeadingPairs>
  <TitlesOfParts>
    <vt:vector size="52" baseType="lpstr">
      <vt:lpstr>MS PGothic</vt:lpstr>
      <vt:lpstr>Arial</vt:lpstr>
      <vt:lpstr>Arial Black</vt:lpstr>
      <vt:lpstr>Calibri</vt:lpstr>
      <vt:lpstr>Times New Roman</vt:lpstr>
      <vt:lpstr>Wingdings</vt:lpstr>
      <vt:lpstr>ヒラギノ角ゴ ProN W3</vt:lpstr>
      <vt:lpstr>Office Theme</vt:lpstr>
      <vt:lpstr>3_Pixel</vt:lpstr>
      <vt:lpstr>4_Pixel</vt:lpstr>
      <vt:lpstr>Free Biology Tutoring</vt:lpstr>
      <vt:lpstr>Discover Biology FIFTH EDITION</vt:lpstr>
      <vt:lpstr>Genes and Chromosomes</vt:lpstr>
      <vt:lpstr>An Overview of DNA and Genes</vt:lpstr>
      <vt:lpstr>DNA: The twisty ladder thing</vt:lpstr>
      <vt:lpstr>DNA Info: written in Nucleotides</vt:lpstr>
      <vt:lpstr>DNA Info: written in Nucleotides</vt:lpstr>
      <vt:lpstr>Reminder: Making Protein = 2 steps</vt:lpstr>
      <vt:lpstr>RNA vs DNA </vt:lpstr>
      <vt:lpstr>Info stored in DNA</vt:lpstr>
      <vt:lpstr>PowerPoint Presentation</vt:lpstr>
      <vt:lpstr>Replicating (copying) DNA</vt:lpstr>
      <vt:lpstr>PowerPoint Presentation</vt:lpstr>
      <vt:lpstr>Copying errors are BAD</vt:lpstr>
      <vt:lpstr>PowerPoint Presentation</vt:lpstr>
      <vt:lpstr>Finding/fixing errors</vt:lpstr>
      <vt:lpstr>Replication errors</vt:lpstr>
      <vt:lpstr>PowerPoint Presentation</vt:lpstr>
      <vt:lpstr>Fixing the mistakes</vt:lpstr>
      <vt:lpstr>PowerPoint Presentation</vt:lpstr>
      <vt:lpstr>Prokaryotes</vt:lpstr>
      <vt:lpstr>Eukaryotes</vt:lpstr>
      <vt:lpstr>Non-coding DNA: not part of gene</vt:lpstr>
      <vt:lpstr>Non-coding DNA: not part of gene</vt:lpstr>
      <vt:lpstr>PowerPoint Presentation</vt:lpstr>
      <vt:lpstr>Patterns of Gene Expression</vt:lpstr>
      <vt:lpstr>Environment:  genes turn on or off</vt:lpstr>
      <vt:lpstr>Environment:  genes turn on or off</vt:lpstr>
      <vt:lpstr>Cell Types: caused by gene expression</vt:lpstr>
      <vt:lpstr>Transcription: most of gene control</vt:lpstr>
      <vt:lpstr>Transcription Factors</vt:lpstr>
      <vt:lpstr>Other ways to control expression</vt:lpstr>
      <vt:lpstr>Control at translation</vt:lpstr>
      <vt:lpstr>Control protein after use</vt:lpstr>
      <vt:lpstr>Different Cells read Different Genes</vt:lpstr>
      <vt:lpstr>Promoter: on/off switch for translation</vt:lpstr>
      <vt:lpstr>PowerPoint Presentation</vt:lpstr>
      <vt:lpstr>Base Pairs</vt:lpstr>
      <vt:lpstr>Clicker Questions</vt:lpstr>
      <vt:lpstr>Concept Quiz</vt:lpstr>
      <vt:lpstr>Concept Quiz</vt:lpstr>
      <vt:lpstr>Free Biology Tutoring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Cells, Cancer, and Human Health</dc:title>
  <dc:creator>Patrick Shriner</dc:creator>
  <cp:lastModifiedBy>Joey</cp:lastModifiedBy>
  <cp:revision>368</cp:revision>
  <cp:lastPrinted>2012-10-18T22:06:39Z</cp:lastPrinted>
  <dcterms:created xsi:type="dcterms:W3CDTF">2012-06-05T21:56:40Z</dcterms:created>
  <dcterms:modified xsi:type="dcterms:W3CDTF">2014-03-17T00:59:36Z</dcterms:modified>
</cp:coreProperties>
</file>