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Lst>
  <p:notesMasterIdLst>
    <p:notesMasterId r:id="rId40"/>
  </p:notesMasterIdLst>
  <p:sldIdLst>
    <p:sldId id="391" r:id="rId4"/>
    <p:sldId id="348" r:id="rId5"/>
    <p:sldId id="260" r:id="rId6"/>
    <p:sldId id="373" r:id="rId7"/>
    <p:sldId id="374" r:id="rId8"/>
    <p:sldId id="261" r:id="rId9"/>
    <p:sldId id="284" r:id="rId10"/>
    <p:sldId id="264" r:id="rId11"/>
    <p:sldId id="332" r:id="rId12"/>
    <p:sldId id="358" r:id="rId13"/>
    <p:sldId id="276" r:id="rId14"/>
    <p:sldId id="395" r:id="rId15"/>
    <p:sldId id="266" r:id="rId16"/>
    <p:sldId id="362" r:id="rId17"/>
    <p:sldId id="267" r:id="rId18"/>
    <p:sldId id="277" r:id="rId19"/>
    <p:sldId id="334" r:id="rId20"/>
    <p:sldId id="389" r:id="rId21"/>
    <p:sldId id="335" r:id="rId22"/>
    <p:sldId id="376" r:id="rId23"/>
    <p:sldId id="375" r:id="rId24"/>
    <p:sldId id="336" r:id="rId25"/>
    <p:sldId id="262" r:id="rId26"/>
    <p:sldId id="392" r:id="rId27"/>
    <p:sldId id="393" r:id="rId28"/>
    <p:sldId id="394" r:id="rId29"/>
    <p:sldId id="339" r:id="rId30"/>
    <p:sldId id="396" r:id="rId31"/>
    <p:sldId id="365" r:id="rId32"/>
    <p:sldId id="388" r:id="rId33"/>
    <p:sldId id="390" r:id="rId34"/>
    <p:sldId id="349" r:id="rId35"/>
    <p:sldId id="345" r:id="rId36"/>
    <p:sldId id="346" r:id="rId37"/>
    <p:sldId id="347" r:id="rId38"/>
    <p:sldId id="379" r:id="rId39"/>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 editor" initials="CE" lastIdx="4" clrIdx="0"/>
  <p:cmAuthor id="1" name="Carson Russell" initials="WN"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6" autoAdjust="0"/>
    <p:restoredTop sz="96500" autoAdjust="0"/>
  </p:normalViewPr>
  <p:slideViewPr>
    <p:cSldViewPr snapToGrid="0" snapToObjects="1">
      <p:cViewPr>
        <p:scale>
          <a:sx n="70" d="100"/>
          <a:sy n="70" d="100"/>
        </p:scale>
        <p:origin x="2430" y="10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3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3599C4-E1B1-4E02-A71B-666E5EE93D46}" type="datetimeFigureOut">
              <a:rPr lang="en-US"/>
              <a:pPr>
                <a:defRPr/>
              </a:pPr>
              <a:t>3/9/2014</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D4EC69-ACA4-486C-BFCA-BA2AD1EEA83A}" type="slidenum">
              <a:rPr lang="en-US"/>
              <a:pPr>
                <a:defRPr/>
              </a:pPr>
              <a:t>‹#›</a:t>
            </a:fld>
            <a:endParaRPr lang="en-US" dirty="0"/>
          </a:p>
        </p:txBody>
      </p:sp>
    </p:spTree>
    <p:extLst>
      <p:ext uri="{BB962C8B-B14F-4D97-AF65-F5344CB8AC3E}">
        <p14:creationId xmlns:p14="http://schemas.microsoft.com/office/powerpoint/2010/main" val="32387886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088858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B.  Autosomal dominant disorders are rare because affected individuals usually die before mating and passing the gene on.  The exception is autosomal dominant disorders that express late in life, like Huntington’s Disease.</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Sex-linked diseases are associated with the X chromosome (although the X and Y share 18 genes and these act as autosomal genes).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Since </a:t>
            </a:r>
            <a:r>
              <a:rPr lang="en-US" u="sng">
                <a:solidFill>
                  <a:srgbClr val="000000"/>
                </a:solidFill>
                <a:latin typeface="Times New Roman" pitchFamily="1" charset="0"/>
                <a:ea typeface="Times New Roman" pitchFamily="1" charset="0"/>
                <a:cs typeface="Times New Roman" pitchFamily="1" charset="0"/>
                <a:sym typeface="Times New Roman" pitchFamily="1" charset="0"/>
              </a:rPr>
              <a:t>the </a:t>
            </a:r>
            <a:r>
              <a:rPr lang="en-US">
                <a:solidFill>
                  <a:srgbClr val="000000"/>
                </a:solidFill>
                <a:latin typeface="Times New Roman" pitchFamily="1" charset="0"/>
                <a:ea typeface="Times New Roman" pitchFamily="1" charset="0"/>
                <a:cs typeface="Times New Roman" pitchFamily="1" charset="0"/>
                <a:sym typeface="Times New Roman" pitchFamily="1" charset="0"/>
              </a:rPr>
              <a:t>is dominant, people with one gene are affected.  There are no carriers.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Recessive disorders are more common because they are spread by carriers.</a:t>
            </a:r>
          </a:p>
        </p:txBody>
      </p:sp>
    </p:spTree>
    <p:extLst>
      <p:ext uri="{BB962C8B-B14F-4D97-AF65-F5344CB8AC3E}">
        <p14:creationId xmlns:p14="http://schemas.microsoft.com/office/powerpoint/2010/main" val="363031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36</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419013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2</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72897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105189-AC53-4E5C-917C-79A83B3142E6}" type="slidenum">
              <a:rPr lang="en-US">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423473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E54B1-52F7-FD40-A0F4-84C67F9B9512}" type="slidenum">
              <a:rPr lang="en-US"/>
              <a:pPr/>
              <a:t>10</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13.6 Genes on the Same Chromosome May Not Assort Independently</a:t>
            </a:r>
            <a:r>
              <a:rPr lang="en-US"/>
              <a:t> </a:t>
            </a:r>
          </a:p>
          <a:p>
            <a:r>
              <a:rPr lang="en-US"/>
              <a:t>By crossing flies of genotype </a:t>
            </a:r>
            <a:r>
              <a:rPr lang="en-US" i="1"/>
              <a:t>GgWw</a:t>
            </a:r>
            <a:r>
              <a:rPr lang="en-US"/>
              <a:t> with flies of genotype </a:t>
            </a:r>
            <a:r>
              <a:rPr lang="en-US" i="1"/>
              <a:t>ggww</a:t>
            </a:r>
            <a:r>
              <a:rPr lang="en-US"/>
              <a:t>, Morgan found that the gene for body color (dominant allele </a:t>
            </a:r>
            <a:r>
              <a:rPr lang="en-US" i="1"/>
              <a:t>G</a:t>
            </a:r>
            <a:r>
              <a:rPr lang="en-US"/>
              <a:t> for gray, recessive allele </a:t>
            </a:r>
            <a:r>
              <a:rPr lang="en-US" i="1"/>
              <a:t>g</a:t>
            </a:r>
            <a:r>
              <a:rPr lang="en-US"/>
              <a:t> for black) is linked to the gene for wing length (dominant allele </a:t>
            </a:r>
            <a:r>
              <a:rPr lang="en-US" i="1"/>
              <a:t>W</a:t>
            </a:r>
            <a:r>
              <a:rPr lang="en-US"/>
              <a:t> for normal length, recessive allele </a:t>
            </a:r>
            <a:r>
              <a:rPr lang="en-US" i="1"/>
              <a:t>w</a:t>
            </a:r>
            <a:r>
              <a:rPr lang="en-US"/>
              <a:t> for reduced length). The parental genotypes are overrepresented because the </a:t>
            </a:r>
            <a:r>
              <a:rPr lang="en-US" i="1"/>
              <a:t>G</a:t>
            </a:r>
            <a:r>
              <a:rPr lang="en-US"/>
              <a:t> and </a:t>
            </a:r>
            <a:r>
              <a:rPr lang="en-US" i="1"/>
              <a:t>W</a:t>
            </a:r>
            <a:r>
              <a:rPr lang="en-US"/>
              <a:t> genes are linked to each other: the two genes are located relatively close to each other on the same chromosome.</a:t>
            </a:r>
          </a:p>
        </p:txBody>
      </p:sp>
    </p:spTree>
    <p:extLst>
      <p:ext uri="{BB962C8B-B14F-4D97-AF65-F5344CB8AC3E}">
        <p14:creationId xmlns:p14="http://schemas.microsoft.com/office/powerpoint/2010/main" val="20326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A5EEC-DA80-4B49-8601-1B962D84635D}" type="slidenum">
              <a:rPr lang="en-US"/>
              <a:pPr/>
              <a:t>14</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13.10 Genes Known to be Associated with Inherited Genetic Disorders in Humans</a:t>
            </a:r>
            <a:r>
              <a:rPr lang="en-US"/>
              <a:t> </a:t>
            </a:r>
          </a:p>
          <a:p>
            <a:r>
              <a:rPr lang="en-US"/>
              <a:t>About 2,000 Mendelian traits are known, and each has been mapped to one of the 23 pairs of human chromosomes. Mutations of single genes that lead to genetic disorders are found on the X chromosome and on each of the 22 autosomes in humans. For clarity, we show only one such genetic disorder per chromosome.</a:t>
            </a:r>
          </a:p>
        </p:txBody>
      </p:sp>
    </p:spTree>
    <p:extLst>
      <p:ext uri="{BB962C8B-B14F-4D97-AF65-F5344CB8AC3E}">
        <p14:creationId xmlns:p14="http://schemas.microsoft.com/office/powerpoint/2010/main" val="291733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D6F87-481F-B64F-8AEF-9DCBED931CDA}" type="slidenum">
              <a:rPr lang="en-US"/>
              <a:pPr/>
              <a:t>29</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b="1"/>
              <a:t>Figure 13.14a Chromosome Rearrangements Can Cause Serious Genetic Disorders</a:t>
            </a:r>
          </a:p>
          <a:p>
            <a:endParaRPr lang="en-US"/>
          </a:p>
        </p:txBody>
      </p:sp>
    </p:spTree>
    <p:extLst>
      <p:ext uri="{BB962C8B-B14F-4D97-AF65-F5344CB8AC3E}">
        <p14:creationId xmlns:p14="http://schemas.microsoft.com/office/powerpoint/2010/main" val="270266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32</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950218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they don’t necessarily carry the same alleles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This stresses the difference between genes and alleles, which is confusing to students; alleles are what create genetic diversity, so there must be differences between maternal and paternal alleles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B is true, unless there is a chromosomal abnormality</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C is true; this is the result of fertilization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D is true; students often confuse sister chromatids with homologous chromosomes; Stress that homologous means “similar” not identical</a:t>
            </a:r>
          </a:p>
        </p:txBody>
      </p:sp>
    </p:spTree>
    <p:extLst>
      <p:ext uri="{BB962C8B-B14F-4D97-AF65-F5344CB8AC3E}">
        <p14:creationId xmlns:p14="http://schemas.microsoft.com/office/powerpoint/2010/main" val="409012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solidFill>
            <a:srgbClr val="FFFFFF"/>
          </a:solidFill>
          <a:ln/>
        </p:spPr>
      </p:sp>
      <p:sp>
        <p:nvSpPr>
          <p:cNvPr id="29699" name="Rectangle 2"/>
          <p:cNvSpPr>
            <a:spLocks noGrp="1" noChangeArrowheads="1"/>
          </p:cNvSpPr>
          <p:nvPr>
            <p:ph type="body" idx="1"/>
          </p:nvPr>
        </p:nvSpPr>
        <p:spPr>
          <a:noFill/>
          <a:ln/>
        </p:spPr>
        <p:txBody>
          <a:bodyPr/>
          <a:lstStyle/>
          <a:p>
            <a:pPr marL="39688" eaLnBrk="1" hangingPunct="1">
              <a:spcBef>
                <a:spcPts val="413"/>
              </a:spcBef>
            </a:pPr>
            <a:r>
              <a:rPr lang="en-US">
                <a:solidFill>
                  <a:srgbClr val="000000"/>
                </a:solidFill>
                <a:latin typeface="Tahoma" pitchFamily="1" charset="0"/>
                <a:ea typeface="Tahoma" pitchFamily="1" charset="0"/>
                <a:cs typeface="Tahoma" pitchFamily="1" charset="0"/>
                <a:sym typeface="Tahoma" pitchFamily="1" charset="0"/>
              </a:rPr>
              <a:t>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False.  While linked genes usually segregate together (which means that they don’t obey the Law of Independent Assortment), crossing over can cause them to act as if they aren’t linked.</a:t>
            </a:r>
          </a:p>
        </p:txBody>
      </p:sp>
    </p:spTree>
    <p:extLst>
      <p:ext uri="{BB962C8B-B14F-4D97-AF65-F5344CB8AC3E}">
        <p14:creationId xmlns:p14="http://schemas.microsoft.com/office/powerpoint/2010/main" val="73155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AF6B01-032F-46CC-8068-4C139FC8D4C2}"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20B335-D56B-481F-BCDF-AC774710EAB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FB5158-A2D8-4BA7-B6F4-38D58786F2AC}"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8C605C-998B-4587-B150-E6630450728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B8631B-7141-40A6-882B-BB7D25F96E0D}"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EC073-246D-4397-9901-E6ACF9A4655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5ED159AD-FB90-3647-B428-4AB04CDAC6F5}"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045DA-E366-4A54-940A-2D169BD9B402}" type="datetimeFigureOut">
              <a:rPr lang="en-US">
                <a:solidFill>
                  <a:prstClr val="black">
                    <a:tint val="75000"/>
                  </a:prstClr>
                </a:solidFill>
              </a:rPr>
              <a:pPr>
                <a:def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6643E-8E03-4603-B3BF-22A0FBCF768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72EAE2-4790-4303-B61D-87AF127F5780}"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917C1-86B2-4E18-BE85-C33A16BC6B9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016400-D71D-4687-9BC8-86FF41B6D77B}" type="datetimeFigureOut">
              <a:rPr lang="en-US"/>
              <a:pPr>
                <a:defRPr/>
              </a:pPr>
              <a:t>3/9/2014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F7384-713A-4A60-A4AC-266BDB813AF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271CAB-E424-4236-AC42-F5AE9673536C}" type="datetimeFigureOut">
              <a:rPr lang="en-US"/>
              <a:pPr>
                <a:defRPr/>
              </a:pPr>
              <a:t>3/9/2014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B7F9FA-321C-423B-B4EF-92D59A6462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5B09BF-1785-4298-84B8-1482FE8FCA7C}" type="datetimeFigureOut">
              <a:rPr lang="en-US"/>
              <a:pPr>
                <a:defRPr/>
              </a:pPr>
              <a:t>3/9/2014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C4CDFE-EAB8-4D86-8393-1D8AC0F000B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E5CD44-2219-4637-B9A5-2343B89C1AC5}" type="datetimeFigureOut">
              <a:rPr lang="en-US"/>
              <a:pPr>
                <a:defRPr/>
              </a:pPr>
              <a:t>3/9/2014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32F26E-72FF-496F-869D-21B8930662E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835A3-6AFF-4BC7-8FCA-42347BB82516}" type="datetimeFigureOut">
              <a:rPr lang="en-US"/>
              <a:pPr>
                <a:defRPr/>
              </a:pPr>
              <a:t>3/9/2014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D4B4B6-222D-4F9A-AF1C-A78BFD61C8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3C0008-AAAB-483F-9C9E-982D562DBF90}" type="datetimeFigureOut">
              <a:rPr lang="en-US"/>
              <a:pPr>
                <a:defRPr/>
              </a:pPr>
              <a:t>3/9/2014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41CDB2-5D01-4815-9C04-C2D249CE711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509288-8C52-48E9-93E2-3303D69939DE}" type="datetimeFigureOut">
              <a:rPr lang="en-US"/>
              <a:pPr>
                <a:defRPr/>
              </a:pPr>
              <a:t>3/9/2014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A7FA9F-359F-4ACC-A5FB-72C08043F4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A77628C-9754-4727-9F6C-8D02B7CAD1E5}" type="datetimeFigureOut">
              <a:rPr lang="en-US"/>
              <a:pPr>
                <a:defRPr/>
              </a:pPr>
              <a:t>3/9/2014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2F496E-FEB4-4068-8112-84313FCF62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6D4BF003-4131-584C-96A9-37791142AE5E}"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E30E18-3BDF-4ED5-A734-BC17DE480F3A}" type="datetimeFigureOut">
              <a:rPr lang="en-US">
                <a:solidFill>
                  <a:prstClr val="black">
                    <a:tint val="75000"/>
                  </a:prstClr>
                </a:solidFill>
              </a:rPr>
              <a:pPr>
                <a:defRPr/>
              </a:pPr>
              <a:t>3/9/2014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410611-E18F-4E1B-B2C0-7D655A74E242}"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3200400"/>
            <a:ext cx="7923212" cy="936171"/>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Log into PAL</a:t>
            </a:r>
            <a:endParaRPr lang="en-US" sz="4800" b="1" dirty="0">
              <a:ea typeface="+mj-ea"/>
              <a:cs typeface="+mj-cs"/>
            </a:endParaRPr>
          </a:p>
        </p:txBody>
      </p:sp>
      <p:sp>
        <p:nvSpPr>
          <p:cNvPr id="14339" name="Rectangle 3"/>
          <p:cNvSpPr>
            <a:spLocks noGrp="1" noChangeArrowheads="1"/>
          </p:cNvSpPr>
          <p:nvPr>
            <p:ph type="subTitle" idx="1"/>
          </p:nvPr>
        </p:nvSpPr>
        <p:spPr>
          <a:xfrm>
            <a:off x="228600" y="1676400"/>
            <a:ext cx="8839200" cy="1524000"/>
          </a:xfrm>
        </p:spPr>
        <p:txBody>
          <a:bodyPr rtlCol="0">
            <a:normAutofit/>
          </a:bodyPr>
          <a:lstStyle/>
          <a:p>
            <a:pPr algn="ctr" eaLnBrk="1" fontAlgn="auto" hangingPunct="1">
              <a:lnSpc>
                <a:spcPct val="90000"/>
              </a:lnSpc>
              <a:spcAft>
                <a:spcPts val="0"/>
              </a:spcAft>
              <a:defRPr/>
            </a:pPr>
            <a:r>
              <a:rPr lang="en-US" sz="2800" b="1" dirty="0" smtClean="0"/>
              <a:t>Have you taken the latest quiz?</a:t>
            </a:r>
          </a:p>
          <a:p>
            <a:pPr algn="ctr" eaLnBrk="1" fontAlgn="auto" hangingPunct="1">
              <a:lnSpc>
                <a:spcPct val="90000"/>
              </a:lnSpc>
              <a:spcAft>
                <a:spcPts val="0"/>
              </a:spcAft>
              <a:defRPr/>
            </a:pPr>
            <a:r>
              <a:rPr lang="en-US" sz="2800" b="1" dirty="0" smtClean="0"/>
              <a:t>When is your next paper due?</a:t>
            </a:r>
          </a:p>
          <a:p>
            <a:pPr algn="ctr" eaLnBrk="1" fontAlgn="auto" hangingPunct="1">
              <a:lnSpc>
                <a:spcPct val="90000"/>
              </a:lnSpc>
              <a:spcAft>
                <a:spcPts val="0"/>
              </a:spcAft>
              <a:defRPr/>
            </a:pPr>
            <a:r>
              <a:rPr lang="en-US" sz="2800" b="1" dirty="0" smtClean="0"/>
              <a:t>If you are not sure, you need to</a:t>
            </a:r>
            <a:endParaRPr lang="en-US" sz="2800" dirty="0"/>
          </a:p>
        </p:txBody>
      </p:sp>
    </p:spTree>
    <p:extLst>
      <p:ext uri="{BB962C8B-B14F-4D97-AF65-F5344CB8AC3E}">
        <p14:creationId xmlns:p14="http://schemas.microsoft.com/office/powerpoint/2010/main" val="3855374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ure_13_06"/>
          <p:cNvPicPr>
            <a:picLocks noChangeAspect="1" noChangeArrowheads="1"/>
          </p:cNvPicPr>
          <p:nvPr/>
        </p:nvPicPr>
        <p:blipFill>
          <a:blip r:embed="rId3"/>
          <a:srcRect/>
          <a:stretch>
            <a:fillRect/>
          </a:stretch>
        </p:blipFill>
        <p:spPr bwMode="auto">
          <a:xfrm>
            <a:off x="3748613" y="1566743"/>
            <a:ext cx="5395387" cy="4156891"/>
          </a:xfrm>
          <a:prstGeom prst="rect">
            <a:avLst/>
          </a:prstGeom>
          <a:noFill/>
          <a:ln w="9525">
            <a:noFill/>
            <a:miter lim="800000"/>
            <a:headEnd/>
            <a:tailEnd/>
          </a:ln>
          <a:effectLst/>
        </p:spPr>
      </p:pic>
      <p:sp>
        <p:nvSpPr>
          <p:cNvPr id="3" name="Title 1"/>
          <p:cNvSpPr txBox="1">
            <a:spLocks/>
          </p:cNvSpPr>
          <p:nvPr/>
        </p:nvSpPr>
        <p:spPr>
          <a:xfrm>
            <a:off x="457200" y="274638"/>
            <a:ext cx="8229600" cy="6978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4000" dirty="0" smtClean="0"/>
              <a:t>Genetic Linkages cause weird ratios</a:t>
            </a:r>
            <a:endParaRPr lang="en-US" sz="4000" dirty="0" smtClean="0"/>
          </a:p>
        </p:txBody>
      </p:sp>
      <p:sp>
        <p:nvSpPr>
          <p:cNvPr id="4" name="Content Placeholder 2"/>
          <p:cNvSpPr txBox="1">
            <a:spLocks/>
          </p:cNvSpPr>
          <p:nvPr/>
        </p:nvSpPr>
        <p:spPr>
          <a:xfrm>
            <a:off x="457199" y="990600"/>
            <a:ext cx="8425543" cy="452596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dirty="0" smtClean="0"/>
              <a:t>Genes on same chromosome </a:t>
            </a:r>
            <a:r>
              <a:rPr lang="en-US" b="1" i="1" dirty="0" smtClean="0">
                <a:solidFill>
                  <a:srgbClr val="FF0000"/>
                </a:solidFill>
              </a:rPr>
              <a:t>often</a:t>
            </a:r>
            <a:r>
              <a:rPr lang="en-US" dirty="0" smtClean="0"/>
              <a:t> move together</a:t>
            </a:r>
          </a:p>
        </p:txBody>
      </p:sp>
      <p:sp>
        <p:nvSpPr>
          <p:cNvPr id="5" name="Content Placeholder 2"/>
          <p:cNvSpPr txBox="1">
            <a:spLocks/>
          </p:cNvSpPr>
          <p:nvPr/>
        </p:nvSpPr>
        <p:spPr>
          <a:xfrm>
            <a:off x="567415" y="5752653"/>
            <a:ext cx="9100459" cy="68010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sz="2800" b="1" i="1" dirty="0" smtClean="0">
                <a:solidFill>
                  <a:srgbClr val="FF0000"/>
                </a:solidFill>
              </a:rPr>
              <a:t>Mendel got lucky: all 7 traits on different chromosomes</a:t>
            </a:r>
            <a:endParaRPr lang="en-US" sz="2800" dirty="0" smtClean="0"/>
          </a:p>
        </p:txBody>
      </p:sp>
      <p:sp>
        <p:nvSpPr>
          <p:cNvPr id="6" name="Content Placeholder 2"/>
          <p:cNvSpPr txBox="1">
            <a:spLocks/>
          </p:cNvSpPr>
          <p:nvPr/>
        </p:nvSpPr>
        <p:spPr>
          <a:xfrm>
            <a:off x="195941" y="3417187"/>
            <a:ext cx="5736958" cy="68010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b="1" i="1" dirty="0" smtClean="0">
                <a:solidFill>
                  <a:srgbClr val="FF0000"/>
                </a:solidFill>
              </a:rPr>
              <a:t>Weird ratios</a:t>
            </a:r>
          </a:p>
          <a:p>
            <a:pPr marL="0" indent="0" eaLnBrk="1" hangingPunct="1">
              <a:buNone/>
            </a:pPr>
            <a:r>
              <a:rPr lang="en-US" b="1" i="1" dirty="0" smtClean="0">
                <a:solidFill>
                  <a:srgbClr val="FF0000"/>
                </a:solidFill>
              </a:rPr>
              <a:t>No independent assortment</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77813" y="274638"/>
            <a:ext cx="8682037" cy="1143000"/>
          </a:xfrm>
        </p:spPr>
        <p:txBody>
          <a:bodyPr/>
          <a:lstStyle/>
          <a:p>
            <a:pPr eaLnBrk="1" hangingPunct="1"/>
            <a:r>
              <a:rPr lang="en-US" sz="4000" dirty="0" smtClean="0"/>
              <a:t>Pedigree:  Who’s your daddy?</a:t>
            </a:r>
          </a:p>
        </p:txBody>
      </p:sp>
      <p:sp>
        <p:nvSpPr>
          <p:cNvPr id="41986" name="Content Placeholder 2"/>
          <p:cNvSpPr>
            <a:spLocks noGrp="1"/>
          </p:cNvSpPr>
          <p:nvPr>
            <p:ph idx="1"/>
          </p:nvPr>
        </p:nvSpPr>
        <p:spPr/>
        <p:txBody>
          <a:bodyPr/>
          <a:lstStyle/>
          <a:p>
            <a:pPr marL="0" indent="0" eaLnBrk="1" hangingPunct="1">
              <a:buNone/>
            </a:pPr>
            <a:r>
              <a:rPr lang="en-US" b="1" dirty="0" smtClean="0"/>
              <a:t>pedigree: </a:t>
            </a:r>
            <a:r>
              <a:rPr lang="en-US" dirty="0" smtClean="0"/>
              <a:t>a chart showing genetic relationships </a:t>
            </a:r>
          </a:p>
          <a:p>
            <a:pPr marL="0" indent="0" eaLnBrk="1" hangingPunct="1">
              <a:buNone/>
            </a:pPr>
            <a:r>
              <a:rPr lang="en-US" dirty="0"/>
              <a:t>	</a:t>
            </a:r>
            <a:r>
              <a:rPr lang="en-US" dirty="0" smtClean="0"/>
              <a:t>			for two or more generations </a:t>
            </a:r>
          </a:p>
          <a:p>
            <a:pPr eaLnBrk="1" hangingPunct="1"/>
            <a:endParaRPr lang="en-US" dirty="0"/>
          </a:p>
          <a:p>
            <a:pPr marL="0" indent="0" eaLnBrk="1" hangingPunct="1">
              <a:buNone/>
            </a:pPr>
            <a:r>
              <a:rPr lang="en-US" dirty="0" smtClean="0"/>
              <a:t>Geneticists use to study </a:t>
            </a:r>
          </a:p>
          <a:p>
            <a:pPr marL="0" indent="0" eaLnBrk="1" hangingPunct="1">
              <a:buNone/>
            </a:pPr>
            <a:r>
              <a:rPr lang="en-US" dirty="0" smtClean="0"/>
              <a:t>inheritance </a:t>
            </a:r>
          </a:p>
        </p:txBody>
      </p:sp>
      <p:pic>
        <p:nvPicPr>
          <p:cNvPr id="4" name="Picture 2" descr="figure_13_09"/>
          <p:cNvPicPr>
            <a:picLocks noChangeAspect="1" noChangeArrowheads="1"/>
          </p:cNvPicPr>
          <p:nvPr/>
        </p:nvPicPr>
        <p:blipFill rotWithShape="1">
          <a:blip r:embed="rId2"/>
          <a:srcRect l="27845" t="8082" r="1460" b="8082"/>
          <a:stretch/>
        </p:blipFill>
        <p:spPr bwMode="auto">
          <a:xfrm>
            <a:off x="4629150" y="2973051"/>
            <a:ext cx="4057650" cy="2876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Pedigree Chart</a:t>
            </a:r>
            <a:endParaRPr lang="en-US" dirty="0"/>
          </a:p>
        </p:txBody>
      </p:sp>
      <p:sp>
        <p:nvSpPr>
          <p:cNvPr id="3" name="Content Placeholder 2"/>
          <p:cNvSpPr>
            <a:spLocks noGrp="1"/>
          </p:cNvSpPr>
          <p:nvPr>
            <p:ph idx="1"/>
          </p:nvPr>
        </p:nvSpPr>
        <p:spPr>
          <a:xfrm>
            <a:off x="933450" y="2409825"/>
            <a:ext cx="3543300" cy="4525963"/>
          </a:xfrm>
        </p:spPr>
        <p:txBody>
          <a:bodyPr/>
          <a:lstStyle/>
          <a:p>
            <a:pPr marL="0" indent="0">
              <a:buNone/>
            </a:pPr>
            <a:r>
              <a:rPr lang="en-US" dirty="0" smtClean="0"/>
              <a:t>Pedigree chart for X-linked recessive</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heterozygote</a:t>
            </a:r>
            <a:endParaRPr lang="en-US" dirty="0"/>
          </a:p>
        </p:txBody>
      </p:sp>
      <p:pic>
        <p:nvPicPr>
          <p:cNvPr id="1026" name="Picture 2" descr="Pedigree chart of sex linked recessive 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050" y="1508125"/>
            <a:ext cx="382905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78289" t="51987" r="18684" b="34211"/>
          <a:stretch/>
        </p:blipFill>
        <p:spPr>
          <a:xfrm>
            <a:off x="3537284" y="5140157"/>
            <a:ext cx="553453" cy="1419727"/>
          </a:xfrm>
          <a:prstGeom prst="rect">
            <a:avLst/>
          </a:prstGeom>
        </p:spPr>
      </p:pic>
    </p:spTree>
    <p:extLst>
      <p:ext uri="{BB962C8B-B14F-4D97-AF65-F5344CB8AC3E}">
        <p14:creationId xmlns:p14="http://schemas.microsoft.com/office/powerpoint/2010/main" val="3068460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4000" dirty="0" smtClean="0"/>
              <a:t>Genetic Disorders</a:t>
            </a:r>
          </a:p>
        </p:txBody>
      </p:sp>
      <p:sp>
        <p:nvSpPr>
          <p:cNvPr id="44034" name="Content Placeholder 2"/>
          <p:cNvSpPr>
            <a:spLocks noGrp="1"/>
          </p:cNvSpPr>
          <p:nvPr>
            <p:ph idx="1"/>
          </p:nvPr>
        </p:nvSpPr>
        <p:spPr/>
        <p:txBody>
          <a:bodyPr/>
          <a:lstStyle/>
          <a:p>
            <a:pPr marL="0" indent="0" eaLnBrk="1" hangingPunct="1">
              <a:lnSpc>
                <a:spcPct val="90000"/>
              </a:lnSpc>
              <a:buNone/>
            </a:pPr>
            <a:r>
              <a:rPr lang="en-US" b="1" dirty="0" smtClean="0"/>
              <a:t>Somatic mutations: </a:t>
            </a:r>
            <a:r>
              <a:rPr lang="en-US" dirty="0" smtClean="0"/>
              <a:t>not passed on to kids</a:t>
            </a:r>
          </a:p>
          <a:p>
            <a:pPr marL="0" indent="0" eaLnBrk="1" hangingPunct="1">
              <a:lnSpc>
                <a:spcPct val="90000"/>
              </a:lnSpc>
              <a:buNone/>
            </a:pPr>
            <a:endParaRPr lang="en-US" dirty="0" smtClean="0"/>
          </a:p>
          <a:p>
            <a:pPr marL="0" indent="0" eaLnBrk="1" hangingPunct="1">
              <a:lnSpc>
                <a:spcPct val="90000"/>
              </a:lnSpc>
              <a:buNone/>
            </a:pPr>
            <a:r>
              <a:rPr lang="en-US" b="1" dirty="0" smtClean="0"/>
              <a:t>Mutations in gametes: </a:t>
            </a:r>
            <a:r>
              <a:rPr lang="en-US" dirty="0" smtClean="0"/>
              <a:t>can be passed on </a:t>
            </a:r>
          </a:p>
          <a:p>
            <a:pPr marL="0" indent="0" eaLnBrk="1" hangingPunct="1">
              <a:lnSpc>
                <a:spcPct val="90000"/>
              </a:lnSpc>
              <a:buNone/>
            </a:pPr>
            <a:endParaRPr lang="en-US" dirty="0"/>
          </a:p>
          <a:p>
            <a:pPr marL="0" indent="0" eaLnBrk="1" hangingPunct="1">
              <a:lnSpc>
                <a:spcPct val="90000"/>
              </a:lnSpc>
              <a:buNone/>
            </a:pPr>
            <a:r>
              <a:rPr lang="en-US" dirty="0" smtClean="0"/>
              <a:t>Sources of genetic disorders:</a:t>
            </a:r>
          </a:p>
          <a:p>
            <a:pPr marL="990600" lvl="1" indent="-533400" eaLnBrk="1" hangingPunct="1">
              <a:lnSpc>
                <a:spcPct val="90000"/>
              </a:lnSpc>
              <a:buFont typeface="Arial" charset="0"/>
              <a:buAutoNum type="arabicPeriod"/>
            </a:pPr>
            <a:r>
              <a:rPr lang="en-US" dirty="0" smtClean="0"/>
              <a:t>Mutations in individual genes</a:t>
            </a:r>
            <a:endParaRPr lang="en-US" b="1" dirty="0" smtClean="0"/>
          </a:p>
          <a:p>
            <a:pPr marL="990600" lvl="1" indent="-533400" eaLnBrk="1" hangingPunct="1">
              <a:lnSpc>
                <a:spcPct val="90000"/>
              </a:lnSpc>
              <a:buFont typeface="Arial" charset="0"/>
              <a:buAutoNum type="arabicPeriod"/>
            </a:pPr>
            <a:r>
              <a:rPr lang="en-US" dirty="0" smtClean="0"/>
              <a:t>Abnormal chromosome number </a:t>
            </a:r>
          </a:p>
          <a:p>
            <a:pPr marL="990600" lvl="1" indent="-533400" eaLnBrk="1" hangingPunct="1">
              <a:lnSpc>
                <a:spcPct val="90000"/>
              </a:lnSpc>
              <a:buFont typeface="Arial" charset="0"/>
              <a:buAutoNum type="arabicPeriod"/>
            </a:pPr>
            <a:r>
              <a:rPr lang="en-US" dirty="0" smtClean="0"/>
              <a:t>Gene turned on/off (epigenetics)  </a:t>
            </a:r>
            <a:r>
              <a:rPr lang="en-US" b="1" i="1" dirty="0" smtClean="0">
                <a:solidFill>
                  <a:srgbClr val="FF0000"/>
                </a:solidFill>
              </a:rPr>
              <a:t>not in book!!!</a:t>
            </a:r>
          </a:p>
          <a:p>
            <a:pPr marL="990600" lvl="1" indent="-533400" eaLnBrk="1" hangingPunct="1">
              <a:lnSpc>
                <a:spcPct val="90000"/>
              </a:lnSpc>
              <a:buFont typeface="Arial" charset="0"/>
              <a:buAutoNum type="arabicPeriod"/>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figure_13_10"/>
          <p:cNvPicPr>
            <a:picLocks noChangeAspect="1" noChangeArrowheads="1"/>
          </p:cNvPicPr>
          <p:nvPr/>
        </p:nvPicPr>
        <p:blipFill>
          <a:blip r:embed="rId3"/>
          <a:srcRect/>
          <a:stretch>
            <a:fillRect/>
          </a:stretch>
        </p:blipFill>
        <p:spPr bwMode="auto">
          <a:xfrm>
            <a:off x="1358900" y="215900"/>
            <a:ext cx="64293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Single-Gene Mutations</a:t>
            </a:r>
            <a:endParaRPr lang="en-US" dirty="0"/>
          </a:p>
        </p:txBody>
      </p:sp>
      <p:sp>
        <p:nvSpPr>
          <p:cNvPr id="46082" name="Content Placeholder 2"/>
          <p:cNvSpPr>
            <a:spLocks noGrp="1"/>
          </p:cNvSpPr>
          <p:nvPr>
            <p:ph idx="1"/>
          </p:nvPr>
        </p:nvSpPr>
        <p:spPr>
          <a:xfrm>
            <a:off x="457200" y="1266825"/>
            <a:ext cx="8229600" cy="4525963"/>
          </a:xfrm>
        </p:spPr>
        <p:txBody>
          <a:bodyPr/>
          <a:lstStyle/>
          <a:p>
            <a:pPr eaLnBrk="1" hangingPunct="1"/>
            <a:r>
              <a:rPr lang="en-US" dirty="0" smtClean="0"/>
              <a:t>Many are recessive</a:t>
            </a:r>
          </a:p>
          <a:p>
            <a:pPr eaLnBrk="1" hangingPunct="1"/>
            <a:endParaRPr lang="en-US" dirty="0" smtClean="0"/>
          </a:p>
          <a:p>
            <a:pPr eaLnBrk="1" hangingPunct="1"/>
            <a:endParaRPr lang="en-US" dirty="0"/>
          </a:p>
          <a:p>
            <a:pPr eaLnBrk="1" hangingPunct="1"/>
            <a:r>
              <a:rPr lang="en-US" dirty="0" smtClean="0"/>
              <a:t>Can have dominant gene and phenotype</a:t>
            </a:r>
          </a:p>
          <a:p>
            <a:pPr marL="0" indent="0" eaLnBrk="1" hangingPunct="1">
              <a:buNone/>
            </a:pPr>
            <a:r>
              <a:rPr lang="en-US" dirty="0"/>
              <a:t>	</a:t>
            </a:r>
            <a:r>
              <a:rPr lang="en-US" dirty="0" smtClean="0"/>
              <a:t>		look/act normal but carry disease</a:t>
            </a:r>
          </a:p>
          <a:p>
            <a:pPr marL="0" indent="0" eaLnBrk="1" hangingPunct="1">
              <a:buNone/>
            </a:pPr>
            <a:r>
              <a:rPr lang="en-US" dirty="0"/>
              <a:t>	</a:t>
            </a:r>
            <a:r>
              <a:rPr lang="en-US" dirty="0" smtClean="0"/>
              <a:t>		can skip generations</a:t>
            </a:r>
          </a:p>
          <a:p>
            <a:pPr marL="0" indent="0" eaLnBrk="1" hangingPunct="1">
              <a:buNone/>
            </a:pPr>
            <a:r>
              <a:rPr lang="en-US" dirty="0"/>
              <a:t>	</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dirty="0" smtClean="0"/>
              <a:t>Autosomal Recessive Disorders</a:t>
            </a:r>
          </a:p>
        </p:txBody>
      </p:sp>
      <p:sp>
        <p:nvSpPr>
          <p:cNvPr id="48130" name="Content Placeholder 2"/>
          <p:cNvSpPr>
            <a:spLocks noGrp="1"/>
          </p:cNvSpPr>
          <p:nvPr>
            <p:ph idx="1"/>
          </p:nvPr>
        </p:nvSpPr>
        <p:spPr>
          <a:xfrm>
            <a:off x="133350" y="1600200"/>
            <a:ext cx="5962650" cy="4525963"/>
          </a:xfrm>
        </p:spPr>
        <p:txBody>
          <a:bodyPr/>
          <a:lstStyle/>
          <a:p>
            <a:pPr marL="0" indent="0" eaLnBrk="1" hangingPunct="1">
              <a:buNone/>
            </a:pPr>
            <a:r>
              <a:rPr lang="en-US" sz="3000" dirty="0"/>
              <a:t>3:1 = 75% chance of no </a:t>
            </a:r>
            <a:r>
              <a:rPr lang="en-US" sz="3000" dirty="0" smtClean="0"/>
              <a:t>symptoms</a:t>
            </a:r>
          </a:p>
          <a:p>
            <a:pPr marL="0" indent="0" eaLnBrk="1" hangingPunct="1">
              <a:buNone/>
            </a:pPr>
            <a:endParaRPr lang="en-US" sz="3000" dirty="0" smtClean="0"/>
          </a:p>
          <a:p>
            <a:pPr marL="0" indent="0" eaLnBrk="1" hangingPunct="1">
              <a:buNone/>
            </a:pPr>
            <a:r>
              <a:rPr lang="en-US" sz="3000" dirty="0" smtClean="0"/>
              <a:t>recessives more likely to stay </a:t>
            </a:r>
            <a:r>
              <a:rPr lang="en-US" sz="3000" dirty="0"/>
              <a:t>in population</a:t>
            </a:r>
          </a:p>
          <a:p>
            <a:pPr marL="0" indent="0" eaLnBrk="1" hangingPunct="1">
              <a:buNone/>
            </a:pPr>
            <a:r>
              <a:rPr lang="en-US" sz="3000" dirty="0"/>
              <a:t>		</a:t>
            </a:r>
            <a:r>
              <a:rPr lang="en-US" sz="3000" dirty="0" smtClean="0"/>
              <a:t>heterozygotes can pass on 			without symptoms</a:t>
            </a:r>
          </a:p>
          <a:p>
            <a:pPr marL="0" indent="0" eaLnBrk="1" hangingPunct="1">
              <a:buNone/>
            </a:pPr>
            <a:r>
              <a:rPr lang="en-US" sz="3000" dirty="0"/>
              <a:t>	</a:t>
            </a:r>
            <a:r>
              <a:rPr lang="en-US" sz="3000" dirty="0" smtClean="0"/>
              <a:t>	</a:t>
            </a:r>
            <a:r>
              <a:rPr lang="en-US" sz="2400" i="1" dirty="0" smtClean="0">
                <a:solidFill>
                  <a:srgbClr val="FF0000"/>
                </a:solidFill>
              </a:rPr>
              <a:t>e.g. lethal recessives passed on</a:t>
            </a:r>
          </a:p>
          <a:p>
            <a:pPr marL="0" indent="0" eaLnBrk="1" hangingPunct="1">
              <a:buNone/>
            </a:pPr>
            <a:endParaRPr lang="en-US" sz="3000" dirty="0" smtClean="0"/>
          </a:p>
        </p:txBody>
      </p:sp>
      <p:pic>
        <p:nvPicPr>
          <p:cNvPr id="4" name="Picture 2" descr="figure_13_11"/>
          <p:cNvPicPr>
            <a:picLocks noChangeAspect="1" noChangeArrowheads="1"/>
          </p:cNvPicPr>
          <p:nvPr/>
        </p:nvPicPr>
        <p:blipFill>
          <a:blip r:embed="rId2"/>
          <a:srcRect/>
          <a:stretch>
            <a:fillRect/>
          </a:stretch>
        </p:blipFill>
        <p:spPr bwMode="auto">
          <a:xfrm>
            <a:off x="5924549" y="1273610"/>
            <a:ext cx="2874963" cy="44064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a:bodyPr>
          <a:lstStyle/>
          <a:p>
            <a:pPr eaLnBrk="1" fontAlgn="auto" hangingPunct="1">
              <a:spcAft>
                <a:spcPts val="0"/>
              </a:spcAft>
              <a:defRPr/>
            </a:pPr>
            <a:r>
              <a:rPr lang="en-US" dirty="0" smtClean="0"/>
              <a:t>Autosomal </a:t>
            </a:r>
            <a:r>
              <a:rPr lang="en-US" dirty="0" smtClean="0"/>
              <a:t>Dominant </a:t>
            </a:r>
            <a:r>
              <a:rPr lang="en-US" dirty="0" smtClean="0"/>
              <a:t>Disorders</a:t>
            </a:r>
            <a:endParaRPr lang="en-US" dirty="0"/>
          </a:p>
        </p:txBody>
      </p:sp>
      <p:sp>
        <p:nvSpPr>
          <p:cNvPr id="50178" name="Content Placeholder 2"/>
          <p:cNvSpPr>
            <a:spLocks noGrp="1"/>
          </p:cNvSpPr>
          <p:nvPr>
            <p:ph idx="1"/>
          </p:nvPr>
        </p:nvSpPr>
        <p:spPr>
          <a:xfrm>
            <a:off x="457200" y="1143000"/>
            <a:ext cx="7278914" cy="1162050"/>
          </a:xfrm>
        </p:spPr>
        <p:txBody>
          <a:bodyPr/>
          <a:lstStyle/>
          <a:p>
            <a:pPr eaLnBrk="1" hangingPunct="1">
              <a:lnSpc>
                <a:spcPct val="90000"/>
              </a:lnSpc>
            </a:pPr>
            <a:r>
              <a:rPr lang="en-US" sz="3000" dirty="0" smtClean="0"/>
              <a:t>Affect </a:t>
            </a:r>
            <a:r>
              <a:rPr lang="en-US" sz="3000" dirty="0" smtClean="0"/>
              <a:t>more of offspring</a:t>
            </a:r>
          </a:p>
          <a:p>
            <a:pPr marL="400050" lvl="1" indent="0" eaLnBrk="1" hangingPunct="1">
              <a:lnSpc>
                <a:spcPct val="90000"/>
              </a:lnSpc>
              <a:buNone/>
            </a:pPr>
            <a:r>
              <a:rPr lang="en-US" sz="2600" dirty="0" smtClean="0"/>
              <a:t>			50% chance of passing on to the children</a:t>
            </a:r>
          </a:p>
          <a:p>
            <a:pPr marL="400050" lvl="1" indent="0" eaLnBrk="1" hangingPunct="1">
              <a:lnSpc>
                <a:spcPct val="90000"/>
              </a:lnSpc>
              <a:buNone/>
            </a:pPr>
            <a:endParaRPr lang="en-US" sz="2600" dirty="0" smtClean="0"/>
          </a:p>
          <a:p>
            <a:pPr marL="400050" lvl="1" indent="0" eaLnBrk="1" hangingPunct="1">
              <a:lnSpc>
                <a:spcPct val="90000"/>
              </a:lnSpc>
              <a:buNone/>
            </a:pPr>
            <a:endParaRPr lang="en-US" sz="2600" dirty="0"/>
          </a:p>
          <a:p>
            <a:pPr marL="400050" lvl="1" indent="0" eaLnBrk="1" hangingPunct="1">
              <a:lnSpc>
                <a:spcPct val="90000"/>
              </a:lnSpc>
              <a:buNone/>
            </a:pPr>
            <a:endParaRPr lang="en-US" sz="2600" dirty="0" smtClean="0"/>
          </a:p>
          <a:p>
            <a:pPr marL="400050" lvl="1" indent="0" eaLnBrk="1" hangingPunct="1">
              <a:lnSpc>
                <a:spcPct val="90000"/>
              </a:lnSpc>
              <a:buNone/>
            </a:pPr>
            <a:endParaRPr lang="en-US" sz="2600" dirty="0" smtClean="0"/>
          </a:p>
          <a:p>
            <a:pPr marL="400050" lvl="1" indent="0" eaLnBrk="1" hangingPunct="1">
              <a:lnSpc>
                <a:spcPct val="90000"/>
              </a:lnSpc>
              <a:buNone/>
            </a:pPr>
            <a:endParaRPr lang="en-US" sz="2600" dirty="0"/>
          </a:p>
          <a:p>
            <a:pPr marL="400050" lvl="1" indent="0" eaLnBrk="1" hangingPunct="1">
              <a:lnSpc>
                <a:spcPct val="90000"/>
              </a:lnSpc>
              <a:buNone/>
            </a:pPr>
            <a:endParaRPr lang="en-US" sz="2600" dirty="0" smtClean="0"/>
          </a:p>
        </p:txBody>
      </p:sp>
      <p:pic>
        <p:nvPicPr>
          <p:cNvPr id="4" name="Picture 3"/>
          <p:cNvPicPr>
            <a:picLocks noChangeAspect="1"/>
          </p:cNvPicPr>
          <p:nvPr/>
        </p:nvPicPr>
        <p:blipFill rotWithShape="1">
          <a:blip r:embed="rId2"/>
          <a:srcRect l="46146" t="49630" r="32083" b="12778"/>
          <a:stretch/>
        </p:blipFill>
        <p:spPr>
          <a:xfrm>
            <a:off x="5999813" y="2188030"/>
            <a:ext cx="2686987" cy="2609849"/>
          </a:xfrm>
          <a:prstGeom prst="rect">
            <a:avLst/>
          </a:prstGeom>
        </p:spPr>
      </p:pic>
      <p:sp>
        <p:nvSpPr>
          <p:cNvPr id="5" name="Content Placeholder 2"/>
          <p:cNvSpPr txBox="1">
            <a:spLocks/>
          </p:cNvSpPr>
          <p:nvPr/>
        </p:nvSpPr>
        <p:spPr bwMode="auto">
          <a:xfrm>
            <a:off x="457200" y="2549525"/>
            <a:ext cx="5667828" cy="18868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90000"/>
              </a:lnSpc>
            </a:pPr>
            <a:r>
              <a:rPr lang="en-US" sz="3000" dirty="0" smtClean="0"/>
              <a:t>More rare </a:t>
            </a:r>
          </a:p>
          <a:p>
            <a:pPr lvl="1" eaLnBrk="1" hangingPunct="1">
              <a:lnSpc>
                <a:spcPct val="90000"/>
              </a:lnSpc>
            </a:pPr>
            <a:r>
              <a:rPr lang="en-US" sz="2600" dirty="0" smtClean="0"/>
              <a:t>If </a:t>
            </a:r>
            <a:r>
              <a:rPr lang="en-US" sz="2600" dirty="0"/>
              <a:t>you can’t breed, won’t pass </a:t>
            </a:r>
            <a:r>
              <a:rPr lang="en-US" sz="2600" dirty="0" smtClean="0"/>
              <a:t>on</a:t>
            </a:r>
          </a:p>
          <a:p>
            <a:pPr lvl="1" eaLnBrk="1" hangingPunct="1">
              <a:lnSpc>
                <a:spcPct val="90000"/>
              </a:lnSpc>
            </a:pPr>
            <a:r>
              <a:rPr lang="en-US" sz="2600" dirty="0" smtClean="0"/>
              <a:t>Removed via natural selection</a:t>
            </a:r>
          </a:p>
          <a:p>
            <a:pPr lvl="1" eaLnBrk="1" hangingPunct="1">
              <a:lnSpc>
                <a:spcPct val="90000"/>
              </a:lnSpc>
            </a:pPr>
            <a:r>
              <a:rPr lang="en-US" sz="2600" dirty="0" smtClean="0"/>
              <a:t>Tend to be new mutations</a:t>
            </a:r>
          </a:p>
        </p:txBody>
      </p:sp>
      <p:sp>
        <p:nvSpPr>
          <p:cNvPr id="6" name="Content Placeholder 2"/>
          <p:cNvSpPr txBox="1">
            <a:spLocks/>
          </p:cNvSpPr>
          <p:nvPr/>
        </p:nvSpPr>
        <p:spPr bwMode="auto">
          <a:xfrm>
            <a:off x="457200" y="4680857"/>
            <a:ext cx="8309428" cy="1805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r>
              <a:rPr lang="en-US" sz="3000" dirty="0" smtClean="0"/>
              <a:t>Exception:  </a:t>
            </a:r>
            <a:r>
              <a:rPr lang="en-US" sz="3000" dirty="0" smtClean="0">
                <a:solidFill>
                  <a:srgbClr val="FF0000"/>
                </a:solidFill>
              </a:rPr>
              <a:t>Huntington’s</a:t>
            </a:r>
          </a:p>
          <a:p>
            <a:pPr marL="0" indent="0" eaLnBrk="1" hangingPunct="1">
              <a:lnSpc>
                <a:spcPct val="90000"/>
              </a:lnSpc>
              <a:buNone/>
            </a:pPr>
            <a:r>
              <a:rPr lang="en-US" sz="3000" dirty="0"/>
              <a:t>	</a:t>
            </a:r>
            <a:r>
              <a:rPr lang="en-US" sz="3000" dirty="0" smtClean="0"/>
              <a:t>	</a:t>
            </a:r>
            <a:r>
              <a:rPr lang="en-US" sz="3000" i="1" dirty="0" smtClean="0">
                <a:solidFill>
                  <a:srgbClr val="FF0000"/>
                </a:solidFill>
              </a:rPr>
              <a:t>why?  Symptoms show up later in life</a:t>
            </a:r>
            <a:endParaRPr lang="en-US" sz="3000" i="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algn="l" eaLnBrk="1" hangingPunct="1"/>
            <a:r>
              <a:rPr lang="en-US" dirty="0" smtClean="0"/>
              <a:t>Huntington’s </a:t>
            </a:r>
            <a:r>
              <a:rPr lang="en-US" dirty="0" smtClean="0"/>
              <a:t>Disease</a:t>
            </a:r>
          </a:p>
        </p:txBody>
      </p:sp>
      <p:sp>
        <p:nvSpPr>
          <p:cNvPr id="60418" name="Content Placeholder 2"/>
          <p:cNvSpPr>
            <a:spLocks noGrp="1"/>
          </p:cNvSpPr>
          <p:nvPr>
            <p:ph idx="1"/>
          </p:nvPr>
        </p:nvSpPr>
        <p:spPr>
          <a:xfrm>
            <a:off x="217714" y="1251858"/>
            <a:ext cx="8926286" cy="4525963"/>
          </a:xfrm>
        </p:spPr>
        <p:txBody>
          <a:bodyPr/>
          <a:lstStyle/>
          <a:p>
            <a:pPr eaLnBrk="1" hangingPunct="1">
              <a:lnSpc>
                <a:spcPct val="90000"/>
              </a:lnSpc>
            </a:pPr>
            <a:r>
              <a:rPr lang="en-US" dirty="0"/>
              <a:t>caused by dominant allele</a:t>
            </a:r>
          </a:p>
          <a:p>
            <a:pPr eaLnBrk="1" hangingPunct="1">
              <a:lnSpc>
                <a:spcPct val="90000"/>
              </a:lnSpc>
            </a:pPr>
            <a:r>
              <a:rPr lang="en-US" dirty="0"/>
              <a:t>50% chance child has</a:t>
            </a:r>
          </a:p>
          <a:p>
            <a:pPr eaLnBrk="1" hangingPunct="1">
              <a:lnSpc>
                <a:spcPct val="90000"/>
              </a:lnSpc>
            </a:pPr>
            <a:endParaRPr lang="en-US" dirty="0" smtClean="0"/>
          </a:p>
          <a:p>
            <a:pPr eaLnBrk="1" hangingPunct="1">
              <a:lnSpc>
                <a:spcPct val="90000"/>
              </a:lnSpc>
            </a:pPr>
            <a:r>
              <a:rPr lang="en-US" dirty="0" smtClean="0"/>
              <a:t>Coordination, cognitive decline</a:t>
            </a:r>
          </a:p>
          <a:p>
            <a:pPr marL="400050" lvl="1" indent="0" eaLnBrk="1" hangingPunct="1">
              <a:lnSpc>
                <a:spcPct val="90000"/>
              </a:lnSpc>
              <a:buNone/>
            </a:pPr>
            <a:r>
              <a:rPr lang="en-US" i="1" dirty="0" smtClean="0">
                <a:solidFill>
                  <a:srgbClr val="FF0000"/>
                </a:solidFill>
              </a:rPr>
              <a:t>				Nursing home in middle age</a:t>
            </a:r>
            <a:endParaRPr lang="en-US" i="1" dirty="0" smtClean="0">
              <a:solidFill>
                <a:srgbClr val="FF0000"/>
              </a:solidFill>
            </a:endParaRPr>
          </a:p>
          <a:p>
            <a:pPr eaLnBrk="1" hangingPunct="1">
              <a:lnSpc>
                <a:spcPct val="90000"/>
              </a:lnSpc>
            </a:pPr>
            <a:endParaRPr lang="en-US" dirty="0"/>
          </a:p>
          <a:p>
            <a:pPr eaLnBrk="1" hangingPunct="1">
              <a:lnSpc>
                <a:spcPct val="90000"/>
              </a:lnSpc>
            </a:pPr>
            <a:r>
              <a:rPr lang="en-US" dirty="0" smtClean="0"/>
              <a:t>Old Days:  give to kids before you know you have</a:t>
            </a:r>
          </a:p>
          <a:p>
            <a:pPr eaLnBrk="1" hangingPunct="1">
              <a:lnSpc>
                <a:spcPct val="90000"/>
              </a:lnSpc>
            </a:pPr>
            <a:r>
              <a:rPr lang="en-US" dirty="0" smtClean="0"/>
              <a:t>Now: numbers down, genetic testing &amp; </a:t>
            </a:r>
            <a:r>
              <a:rPr lang="en-US" dirty="0" err="1" smtClean="0"/>
              <a:t>counciling</a:t>
            </a:r>
            <a:endParaRPr lang="en-US" dirty="0" smtClean="0"/>
          </a:p>
          <a:p>
            <a:pPr eaLnBrk="1" hangingPunct="1">
              <a:lnSpc>
                <a:spcPct val="90000"/>
              </a:lnSpc>
            </a:pPr>
            <a:endParaRPr lang="en-US" dirty="0"/>
          </a:p>
        </p:txBody>
      </p:sp>
      <p:pic>
        <p:nvPicPr>
          <p:cNvPr id="2" name="Picture 1"/>
          <p:cNvPicPr>
            <a:picLocks noChangeAspect="1"/>
          </p:cNvPicPr>
          <p:nvPr/>
        </p:nvPicPr>
        <p:blipFill rotWithShape="1">
          <a:blip r:embed="rId2"/>
          <a:srcRect l="46146" t="49630" r="32083" b="12778"/>
          <a:stretch/>
        </p:blipFill>
        <p:spPr>
          <a:xfrm>
            <a:off x="5573486" y="329317"/>
            <a:ext cx="2513692" cy="244152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Sex linked Mutations</a:t>
            </a:r>
            <a:endParaRPr lang="en-US" dirty="0"/>
          </a:p>
        </p:txBody>
      </p:sp>
      <p:sp>
        <p:nvSpPr>
          <p:cNvPr id="51202" name="Content Placeholder 2"/>
          <p:cNvSpPr>
            <a:spLocks noGrp="1"/>
          </p:cNvSpPr>
          <p:nvPr>
            <p:ph idx="1"/>
          </p:nvPr>
        </p:nvSpPr>
        <p:spPr/>
        <p:txBody>
          <a:bodyPr/>
          <a:lstStyle/>
          <a:p>
            <a:pPr marL="0" indent="0" eaLnBrk="1" hangingPunct="1">
              <a:buNone/>
            </a:pPr>
            <a:r>
              <a:rPr lang="en-US" dirty="0" smtClean="0"/>
              <a:t>on the X or Y chromosome </a:t>
            </a:r>
          </a:p>
          <a:p>
            <a:pPr marL="0" indent="0" eaLnBrk="1" hangingPunct="1">
              <a:buNone/>
            </a:pPr>
            <a:endParaRPr lang="en-US" dirty="0"/>
          </a:p>
          <a:p>
            <a:pPr marL="0" indent="0" eaLnBrk="1" hangingPunct="1">
              <a:buNone/>
            </a:pPr>
            <a:r>
              <a:rPr lang="en-US" dirty="0" smtClean="0"/>
              <a:t>There are about 50 human </a:t>
            </a:r>
            <a:r>
              <a:rPr lang="en-US" b="1" dirty="0" smtClean="0"/>
              <a:t>Y-linked</a:t>
            </a:r>
            <a:r>
              <a:rPr lang="en-US" dirty="0" smtClean="0"/>
              <a:t> genes and approximately 1,100 human </a:t>
            </a:r>
            <a:r>
              <a:rPr lang="en-US" b="1" dirty="0" smtClean="0"/>
              <a:t>X-linked</a:t>
            </a:r>
            <a:r>
              <a:rPr lang="en-US" dirty="0" smtClean="0"/>
              <a:t> genes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13</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Chromosomes and Human</a:t>
            </a:r>
          </a:p>
          <a:p>
            <a:pPr eaLnBrk="1" fontAlgn="auto" hangingPunct="1">
              <a:lnSpc>
                <a:spcPct val="90000"/>
              </a:lnSpc>
              <a:spcAft>
                <a:spcPts val="0"/>
              </a:spcAft>
              <a:buFont typeface="Arial"/>
              <a:buNone/>
              <a:defRPr/>
            </a:pPr>
            <a:r>
              <a:rPr lang="en-US" sz="2800" dirty="0" smtClean="0"/>
              <a:t>Genetics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000" dirty="0" smtClean="0"/>
              <a:t>Sex-Linked disorders</a:t>
            </a:r>
          </a:p>
        </p:txBody>
      </p:sp>
      <p:sp>
        <p:nvSpPr>
          <p:cNvPr id="52226" name="Content Placeholder 2"/>
          <p:cNvSpPr>
            <a:spLocks noGrp="1"/>
          </p:cNvSpPr>
          <p:nvPr>
            <p:ph idx="1"/>
          </p:nvPr>
        </p:nvSpPr>
        <p:spPr>
          <a:xfrm>
            <a:off x="457200" y="1600200"/>
            <a:ext cx="5038725" cy="4525963"/>
          </a:xfrm>
        </p:spPr>
        <p:txBody>
          <a:bodyPr/>
          <a:lstStyle/>
          <a:p>
            <a:pPr marL="0" indent="0" eaLnBrk="1" hangingPunct="1">
              <a:lnSpc>
                <a:spcPct val="90000"/>
              </a:lnSpc>
              <a:buNone/>
            </a:pPr>
            <a:r>
              <a:rPr lang="en-US" dirty="0" smtClean="0"/>
              <a:t>Less common in women  (XX)</a:t>
            </a:r>
          </a:p>
          <a:p>
            <a:pPr marL="457200" lvl="1" indent="0" eaLnBrk="1" hangingPunct="1">
              <a:lnSpc>
                <a:spcPct val="90000"/>
              </a:lnSpc>
              <a:buNone/>
            </a:pPr>
            <a:endParaRPr lang="en-US" dirty="0" smtClean="0"/>
          </a:p>
          <a:p>
            <a:pPr marL="457200" lvl="1" indent="0" eaLnBrk="1" hangingPunct="1">
              <a:lnSpc>
                <a:spcPct val="90000"/>
              </a:lnSpc>
              <a:buNone/>
            </a:pPr>
            <a:r>
              <a:rPr lang="en-US" dirty="0" smtClean="0"/>
              <a:t>X linked:  2 copies of recessive before she’s affected</a:t>
            </a:r>
          </a:p>
          <a:p>
            <a:pPr marL="457200" lvl="1" indent="0" eaLnBrk="1" hangingPunct="1">
              <a:lnSpc>
                <a:spcPct val="90000"/>
              </a:lnSpc>
              <a:buNone/>
            </a:pPr>
            <a:endParaRPr lang="en-US" dirty="0" smtClean="0"/>
          </a:p>
          <a:p>
            <a:pPr marL="457200" lvl="1" indent="0" eaLnBrk="1" hangingPunct="1">
              <a:lnSpc>
                <a:spcPct val="90000"/>
              </a:lnSpc>
              <a:buNone/>
            </a:pPr>
            <a:endParaRPr lang="en-US" dirty="0"/>
          </a:p>
          <a:p>
            <a:pPr marL="457200" lvl="1" indent="0" eaLnBrk="1" hangingPunct="1">
              <a:lnSpc>
                <a:spcPct val="90000"/>
              </a:lnSpc>
              <a:buNone/>
            </a:pPr>
            <a:r>
              <a:rPr lang="en-US" dirty="0" smtClean="0"/>
              <a:t>Y linked:  immune</a:t>
            </a:r>
          </a:p>
          <a:p>
            <a:pPr marL="457200" lvl="1" indent="0" eaLnBrk="1" hangingPunct="1">
              <a:lnSpc>
                <a:spcPct val="90000"/>
              </a:lnSpc>
              <a:buNone/>
            </a:pPr>
            <a:endParaRPr lang="en-US" dirty="0"/>
          </a:p>
          <a:p>
            <a:pPr marL="457200" lvl="1" indent="0" eaLnBrk="1" hangingPunct="1">
              <a:lnSpc>
                <a:spcPct val="90000"/>
              </a:lnSpc>
              <a:buNone/>
            </a:pPr>
            <a:endParaRPr lang="en-US" dirty="0" smtClean="0"/>
          </a:p>
          <a:p>
            <a:pPr eaLnBrk="1" hangingPunct="1">
              <a:lnSpc>
                <a:spcPct val="90000"/>
              </a:lnSpc>
            </a:pPr>
            <a:endParaRPr lang="en-US" dirty="0" smtClean="0"/>
          </a:p>
        </p:txBody>
      </p:sp>
      <p:pic>
        <p:nvPicPr>
          <p:cNvPr id="4" name="Picture 2" descr="figure_13_12"/>
          <p:cNvPicPr>
            <a:picLocks noChangeAspect="1" noChangeArrowheads="1"/>
          </p:cNvPicPr>
          <p:nvPr/>
        </p:nvPicPr>
        <p:blipFill>
          <a:blip r:embed="rId2"/>
          <a:srcRect/>
          <a:stretch>
            <a:fillRect/>
          </a:stretch>
        </p:blipFill>
        <p:spPr bwMode="auto">
          <a:xfrm>
            <a:off x="5495925" y="1152525"/>
            <a:ext cx="3228477" cy="5051425"/>
          </a:xfrm>
          <a:prstGeom prst="rect">
            <a:avLst/>
          </a:prstGeom>
          <a:noFill/>
          <a:ln w="9525">
            <a:noFill/>
            <a:miter lim="800000"/>
            <a:headEnd/>
            <a:tailEnd/>
          </a:ln>
          <a:effectLst/>
        </p:spPr>
      </p:pic>
    </p:spTree>
    <p:extLst>
      <p:ext uri="{BB962C8B-B14F-4D97-AF65-F5344CB8AC3E}">
        <p14:creationId xmlns:p14="http://schemas.microsoft.com/office/powerpoint/2010/main" val="416742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smtClean="0"/>
              <a:t>Genes on sex chromosomes</a:t>
            </a:r>
            <a:endParaRPr lang="en-US" dirty="0"/>
          </a:p>
        </p:txBody>
      </p:sp>
      <p:sp>
        <p:nvSpPr>
          <p:cNvPr id="24578" name="Content Placeholder 2"/>
          <p:cNvSpPr>
            <a:spLocks noGrp="1"/>
          </p:cNvSpPr>
          <p:nvPr>
            <p:ph idx="1"/>
          </p:nvPr>
        </p:nvSpPr>
        <p:spPr/>
        <p:txBody>
          <a:bodyPr/>
          <a:lstStyle/>
          <a:p>
            <a:pPr marL="0" indent="0" eaLnBrk="1" hangingPunct="1">
              <a:lnSpc>
                <a:spcPct val="90000"/>
              </a:lnSpc>
              <a:buNone/>
            </a:pPr>
            <a:r>
              <a:rPr lang="en-US" dirty="0" smtClean="0"/>
              <a:t>Genes on X chromosome</a:t>
            </a:r>
          </a:p>
          <a:p>
            <a:pPr marL="0" indent="0" eaLnBrk="1" hangingPunct="1">
              <a:lnSpc>
                <a:spcPct val="90000"/>
              </a:lnSpc>
              <a:buNone/>
            </a:pPr>
            <a:r>
              <a:rPr lang="en-US" b="1" dirty="0"/>
              <a:t>	</a:t>
            </a:r>
            <a:r>
              <a:rPr lang="en-US" b="1" dirty="0" smtClean="0"/>
              <a:t>	</a:t>
            </a:r>
            <a:r>
              <a:rPr lang="en-US" dirty="0" smtClean="0"/>
              <a:t>women have 2 copies, men have 1</a:t>
            </a:r>
          </a:p>
          <a:p>
            <a:pPr marL="0" indent="0" eaLnBrk="1" hangingPunct="1">
              <a:lnSpc>
                <a:spcPct val="90000"/>
              </a:lnSpc>
              <a:buNone/>
            </a:pPr>
            <a:endParaRPr lang="en-US" dirty="0"/>
          </a:p>
          <a:p>
            <a:pPr marL="0" indent="0" eaLnBrk="1" hangingPunct="1">
              <a:lnSpc>
                <a:spcPct val="90000"/>
              </a:lnSpc>
              <a:buNone/>
            </a:pPr>
            <a:r>
              <a:rPr lang="en-US" dirty="0" smtClean="0"/>
              <a:t>Genes on Y chromosome</a:t>
            </a:r>
          </a:p>
          <a:p>
            <a:pPr marL="0" indent="0" eaLnBrk="1" hangingPunct="1">
              <a:lnSpc>
                <a:spcPct val="90000"/>
              </a:lnSpc>
              <a:buNone/>
            </a:pPr>
            <a:r>
              <a:rPr lang="en-US" dirty="0"/>
              <a:t>	</a:t>
            </a:r>
            <a:r>
              <a:rPr lang="en-US" dirty="0" smtClean="0"/>
              <a:t>	men have 1 copy, women have none</a:t>
            </a:r>
          </a:p>
          <a:p>
            <a:pPr marL="0" indent="0" eaLnBrk="1" hangingPunct="1">
              <a:lnSpc>
                <a:spcPct val="90000"/>
              </a:lnSpc>
              <a:buNone/>
            </a:pPr>
            <a:endParaRPr lang="en-US" dirty="0"/>
          </a:p>
          <a:p>
            <a:pPr marL="0" indent="0" eaLnBrk="1" hangingPunct="1">
              <a:lnSpc>
                <a:spcPct val="90000"/>
              </a:lnSpc>
              <a:buNone/>
            </a:pPr>
            <a:r>
              <a:rPr lang="en-US" sz="2600" dirty="0" smtClean="0">
                <a:solidFill>
                  <a:srgbClr val="FF0000"/>
                </a:solidFill>
              </a:rPr>
              <a:t>Men don’t like recessive disorders on sex chromosomes!!!</a:t>
            </a:r>
          </a:p>
        </p:txBody>
      </p:sp>
    </p:spTree>
    <p:extLst>
      <p:ext uri="{BB962C8B-B14F-4D97-AF65-F5344CB8AC3E}">
        <p14:creationId xmlns:p14="http://schemas.microsoft.com/office/powerpoint/2010/main" val="259351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000" dirty="0" smtClean="0"/>
              <a:t>Sex-Linked disorders</a:t>
            </a:r>
          </a:p>
        </p:txBody>
      </p:sp>
      <p:sp>
        <p:nvSpPr>
          <p:cNvPr id="52226" name="Content Placeholder 2"/>
          <p:cNvSpPr>
            <a:spLocks noGrp="1"/>
          </p:cNvSpPr>
          <p:nvPr>
            <p:ph idx="1"/>
          </p:nvPr>
        </p:nvSpPr>
        <p:spPr/>
        <p:txBody>
          <a:bodyPr/>
          <a:lstStyle/>
          <a:p>
            <a:pPr eaLnBrk="1" hangingPunct="1">
              <a:lnSpc>
                <a:spcPct val="90000"/>
              </a:lnSpc>
            </a:pPr>
            <a:r>
              <a:rPr lang="en-US" dirty="0" smtClean="0"/>
              <a:t>More common in men</a:t>
            </a:r>
          </a:p>
          <a:p>
            <a:pPr marL="457200" lvl="1" indent="0" eaLnBrk="1" hangingPunct="1">
              <a:lnSpc>
                <a:spcPct val="90000"/>
              </a:lnSpc>
              <a:buNone/>
            </a:pPr>
            <a:r>
              <a:rPr lang="en-US" dirty="0" smtClean="0"/>
              <a:t>	X:  dominant or recessive, he has it</a:t>
            </a:r>
          </a:p>
          <a:p>
            <a:pPr marL="457200" lvl="1" indent="0" eaLnBrk="1" hangingPunct="1">
              <a:lnSpc>
                <a:spcPct val="90000"/>
              </a:lnSpc>
              <a:buNone/>
            </a:pPr>
            <a:r>
              <a:rPr lang="en-US" dirty="0"/>
              <a:t>	</a:t>
            </a:r>
            <a:r>
              <a:rPr lang="en-US" dirty="0" smtClean="0"/>
              <a:t>Y:  dominant or recessive he has it</a:t>
            </a:r>
          </a:p>
          <a:p>
            <a:pPr marL="457200" lvl="1" indent="0" eaLnBrk="1" hangingPunct="1">
              <a:lnSpc>
                <a:spcPct val="90000"/>
              </a:lnSpc>
              <a:buNone/>
            </a:pPr>
            <a:endParaRPr lang="en-US" dirty="0"/>
          </a:p>
          <a:p>
            <a:pPr marL="457200" lvl="1" indent="0" eaLnBrk="1" hangingPunct="1">
              <a:lnSpc>
                <a:spcPct val="90000"/>
              </a:lnSpc>
              <a:buNone/>
            </a:pPr>
            <a:r>
              <a:rPr lang="en-US" dirty="0" smtClean="0"/>
              <a:t>No other copy of chromosome to block</a:t>
            </a:r>
          </a:p>
          <a:p>
            <a:pPr eaLnBrk="1" hangingPunct="1">
              <a:lnSpc>
                <a:spcPct val="90000"/>
              </a:lnSpc>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dirty="0" smtClean="0"/>
              <a:t>Genetic variation</a:t>
            </a:r>
          </a:p>
        </p:txBody>
      </p:sp>
      <p:sp>
        <p:nvSpPr>
          <p:cNvPr id="28674" name="Content Placeholder 2"/>
          <p:cNvSpPr>
            <a:spLocks noGrp="1"/>
          </p:cNvSpPr>
          <p:nvPr>
            <p:ph idx="1"/>
          </p:nvPr>
        </p:nvSpPr>
        <p:spPr/>
        <p:txBody>
          <a:bodyPr/>
          <a:lstStyle/>
          <a:p>
            <a:pPr marL="990600" lvl="1" indent="-533400" eaLnBrk="1" hangingPunct="1">
              <a:buFont typeface="Arial" charset="0"/>
              <a:buAutoNum type="arabicPeriod"/>
            </a:pPr>
            <a:r>
              <a:rPr lang="en-US" dirty="0" smtClean="0"/>
              <a:t>Crossing-over</a:t>
            </a:r>
          </a:p>
          <a:p>
            <a:pPr marL="990600" lvl="1" indent="-533400" eaLnBrk="1" hangingPunct="1">
              <a:buFont typeface="Arial" charset="0"/>
              <a:buAutoNum type="arabicPeriod"/>
            </a:pPr>
            <a:r>
              <a:rPr lang="en-US" dirty="0" smtClean="0"/>
              <a:t>Independent assortment of chromosomes</a:t>
            </a:r>
          </a:p>
          <a:p>
            <a:pPr marL="990600" lvl="1" indent="-533400" eaLnBrk="1" hangingPunct="1">
              <a:buFont typeface="Arial" charset="0"/>
              <a:buAutoNum type="arabicPeriod"/>
            </a:pPr>
            <a:r>
              <a:rPr lang="en-US" dirty="0" smtClean="0"/>
              <a:t>Fertilization</a:t>
            </a:r>
          </a:p>
          <a:p>
            <a:pPr marL="609600" indent="-609600" eaLnBrk="1" hangingPunct="1"/>
            <a:endParaRPr lang="en-US" dirty="0" smtClean="0"/>
          </a:p>
        </p:txBody>
      </p:sp>
      <p:pic>
        <p:nvPicPr>
          <p:cNvPr id="4" name="Picture 2" descr="figure_13_05"/>
          <p:cNvPicPr>
            <a:picLocks noChangeAspect="1" noChangeArrowheads="1"/>
          </p:cNvPicPr>
          <p:nvPr/>
        </p:nvPicPr>
        <p:blipFill rotWithShape="1">
          <a:blip r:embed="rId2"/>
          <a:srcRect l="35281" t="26900" r="29327" b="41608"/>
          <a:stretch/>
        </p:blipFill>
        <p:spPr bwMode="auto">
          <a:xfrm>
            <a:off x="5267324" y="3200401"/>
            <a:ext cx="3019425" cy="1828800"/>
          </a:xfrm>
          <a:prstGeom prst="rect">
            <a:avLst/>
          </a:prstGeom>
          <a:noFill/>
          <a:ln w="9525">
            <a:noFill/>
            <a:miter lim="800000"/>
            <a:headEnd/>
            <a:tailEnd/>
          </a:ln>
          <a:effectLst/>
        </p:spPr>
      </p:pic>
      <p:pic>
        <p:nvPicPr>
          <p:cNvPr id="5" name="Picture 2" descr="unnumbered_13_p305"/>
          <p:cNvPicPr>
            <a:picLocks noChangeAspect="1" noChangeArrowheads="1"/>
          </p:cNvPicPr>
          <p:nvPr/>
        </p:nvPicPr>
        <p:blipFill rotWithShape="1">
          <a:blip r:embed="rId3"/>
          <a:srcRect l="32757" t="5915" r="11965" b="56438"/>
          <a:stretch/>
        </p:blipFill>
        <p:spPr bwMode="auto">
          <a:xfrm>
            <a:off x="538161" y="3519171"/>
            <a:ext cx="1800225" cy="1818642"/>
          </a:xfrm>
          <a:prstGeom prst="rect">
            <a:avLst/>
          </a:prstGeom>
          <a:noFill/>
          <a:ln w="9525">
            <a:noFill/>
            <a:miter lim="800000"/>
            <a:headEnd/>
            <a:tailEnd/>
          </a:ln>
          <a:effectLst/>
        </p:spPr>
      </p:pic>
      <p:pic>
        <p:nvPicPr>
          <p:cNvPr id="6" name="Picture 2" descr="unnumbered_13_p305"/>
          <p:cNvPicPr>
            <a:picLocks noChangeAspect="1" noChangeArrowheads="1"/>
          </p:cNvPicPr>
          <p:nvPr/>
        </p:nvPicPr>
        <p:blipFill rotWithShape="1">
          <a:blip r:embed="rId3"/>
          <a:srcRect l="32711" t="54218" r="12624" b="8164"/>
          <a:stretch/>
        </p:blipFill>
        <p:spPr bwMode="auto">
          <a:xfrm>
            <a:off x="2790825" y="3489485"/>
            <a:ext cx="1839837" cy="187801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7686" y="941475"/>
            <a:ext cx="7116314" cy="584775"/>
          </a:xfrm>
          <a:prstGeom prst="rect">
            <a:avLst/>
          </a:prstGeom>
        </p:spPr>
        <p:txBody>
          <a:bodyPr wrap="square">
            <a:spAutoFit/>
          </a:bodyPr>
          <a:lstStyle/>
          <a:p>
            <a:pPr eaLnBrk="1" fontAlgn="auto" hangingPunct="1">
              <a:spcAft>
                <a:spcPts val="0"/>
              </a:spcAft>
              <a:defRPr/>
            </a:pPr>
            <a:r>
              <a:rPr lang="en-US" sz="3200" dirty="0" smtClean="0"/>
              <a:t>Junction:  where things </a:t>
            </a:r>
            <a:r>
              <a:rPr lang="en-US" sz="3200" dirty="0" smtClean="0">
                <a:solidFill>
                  <a:srgbClr val="FF0000"/>
                </a:solidFill>
              </a:rPr>
              <a:t>come together</a:t>
            </a:r>
            <a:endParaRPr lang="en-US" sz="3200" dirty="0">
              <a:solidFill>
                <a:srgbClr val="FF0000"/>
              </a:solidFill>
            </a:endParaRPr>
          </a:p>
        </p:txBody>
      </p:sp>
      <p:pic>
        <p:nvPicPr>
          <p:cNvPr id="1030" name="Picture 6" descr="http://fontmeme.com/images/The-Beatles-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05" t="28895" r="9349" b="29552"/>
          <a:stretch/>
        </p:blipFill>
        <p:spPr bwMode="auto">
          <a:xfrm>
            <a:off x="7596565" y="501205"/>
            <a:ext cx="846162" cy="4448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6790" y="2114117"/>
            <a:ext cx="6561412" cy="584775"/>
          </a:xfrm>
          <a:prstGeom prst="rect">
            <a:avLst/>
          </a:prstGeom>
        </p:spPr>
        <p:txBody>
          <a:bodyPr wrap="none">
            <a:spAutoFit/>
          </a:bodyPr>
          <a:lstStyle/>
          <a:p>
            <a:pPr eaLnBrk="1" fontAlgn="auto" hangingPunct="1">
              <a:spcAft>
                <a:spcPts val="0"/>
              </a:spcAft>
              <a:defRPr/>
            </a:pPr>
            <a:r>
              <a:rPr lang="en-US" sz="3200" dirty="0" smtClean="0"/>
              <a:t>Disjunction:  where things separate</a:t>
            </a:r>
            <a:endParaRPr lang="en-US" sz="3200" dirty="0">
              <a:solidFill>
                <a:srgbClr val="FF0000"/>
              </a:solidFill>
            </a:endParaRPr>
          </a:p>
        </p:txBody>
      </p:sp>
      <p:sp>
        <p:nvSpPr>
          <p:cNvPr id="8" name="Rectangle 7"/>
          <p:cNvSpPr/>
          <p:nvPr/>
        </p:nvSpPr>
        <p:spPr>
          <a:xfrm>
            <a:off x="296789" y="3149019"/>
            <a:ext cx="3183389" cy="2554545"/>
          </a:xfrm>
          <a:prstGeom prst="rect">
            <a:avLst/>
          </a:prstGeom>
        </p:spPr>
        <p:txBody>
          <a:bodyPr wrap="square">
            <a:spAutoFit/>
          </a:bodyPr>
          <a:lstStyle/>
          <a:p>
            <a:pPr eaLnBrk="1" fontAlgn="auto" hangingPunct="1">
              <a:spcAft>
                <a:spcPts val="0"/>
              </a:spcAft>
              <a:defRPr/>
            </a:pPr>
            <a:r>
              <a:rPr lang="en-US" sz="3200" dirty="0" smtClean="0">
                <a:solidFill>
                  <a:srgbClr val="FF0000"/>
                </a:solidFill>
              </a:rPr>
              <a:t>Non-disjunction</a:t>
            </a:r>
            <a:r>
              <a:rPr lang="en-US" sz="3200" dirty="0" smtClean="0"/>
              <a:t>:  mistake in separating chromatids during meiosis</a:t>
            </a:r>
            <a:endParaRPr lang="en-US" sz="3200" dirty="0">
              <a:solidFill>
                <a:srgbClr val="FF0000"/>
              </a:solidFill>
            </a:endParaRPr>
          </a:p>
        </p:txBody>
      </p:sp>
      <p:pic>
        <p:nvPicPr>
          <p:cNvPr id="1032" name="Picture 8" descr="http://www.nzta.govt.nz/resources/traffic-control-devices-manual/sign-specifications/images/pw02-04-02-nolabe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41" y="384670"/>
            <a:ext cx="1564042" cy="1564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io1151.nicerweb.com/Locked/media/ch15/15_12Nondisjunction_L.jpg"/>
          <p:cNvPicPr>
            <a:picLocks noChangeAspect="1" noChangeArrowheads="1"/>
          </p:cNvPicPr>
          <p:nvPr/>
        </p:nvPicPr>
        <p:blipFill rotWithShape="1">
          <a:blip r:embed="rId4">
            <a:extLst>
              <a:ext uri="{28A0092B-C50C-407E-A947-70E740481C1C}">
                <a14:useLocalDpi xmlns:a14="http://schemas.microsoft.com/office/drawing/2010/main" val="0"/>
              </a:ext>
            </a:extLst>
          </a:blip>
          <a:srcRect l="11940" r="12089"/>
          <a:stretch/>
        </p:blipFill>
        <p:spPr bwMode="auto">
          <a:xfrm>
            <a:off x="3605238" y="2864297"/>
            <a:ext cx="5096796" cy="355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53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57" y="282770"/>
            <a:ext cx="2913298" cy="707886"/>
          </a:xfrm>
          <a:prstGeom prst="rect">
            <a:avLst/>
          </a:prstGeom>
        </p:spPr>
        <p:txBody>
          <a:bodyPr wrap="none">
            <a:spAutoFit/>
          </a:bodyPr>
          <a:lstStyle/>
          <a:p>
            <a:r>
              <a:rPr lang="en-US" sz="4000" dirty="0" smtClean="0"/>
              <a:t>Nerd Words</a:t>
            </a:r>
            <a:endParaRPr lang="en-US" sz="4000" dirty="0"/>
          </a:p>
        </p:txBody>
      </p:sp>
      <p:sp>
        <p:nvSpPr>
          <p:cNvPr id="3" name="TextBox 2"/>
          <p:cNvSpPr txBox="1"/>
          <p:nvPr/>
        </p:nvSpPr>
        <p:spPr>
          <a:xfrm>
            <a:off x="162370" y="990656"/>
            <a:ext cx="8853443" cy="1754326"/>
          </a:xfrm>
          <a:prstGeom prst="rect">
            <a:avLst/>
          </a:prstGeom>
          <a:noFill/>
        </p:spPr>
        <p:txBody>
          <a:bodyPr wrap="square" rtlCol="0">
            <a:spAutoFit/>
          </a:bodyPr>
          <a:lstStyle/>
          <a:p>
            <a:r>
              <a:rPr lang="en-US" sz="2800" dirty="0" smtClean="0"/>
              <a:t>Aneuploidy = has an unusual number of chromosomes</a:t>
            </a:r>
          </a:p>
          <a:p>
            <a:r>
              <a:rPr lang="en-US" sz="2800" dirty="0" err="1" smtClean="0"/>
              <a:t>Monosomy</a:t>
            </a:r>
            <a:r>
              <a:rPr lang="en-US" sz="2800" dirty="0" smtClean="0"/>
              <a:t> = has one copy of a chromosome</a:t>
            </a:r>
          </a:p>
          <a:p>
            <a:r>
              <a:rPr lang="en-US" sz="2800" dirty="0" smtClean="0"/>
              <a:t>Trisomy = has three copies of a chromosome</a:t>
            </a:r>
          </a:p>
          <a:p>
            <a:endParaRPr lang="en-US" sz="2400" dirty="0"/>
          </a:p>
        </p:txBody>
      </p:sp>
      <p:pic>
        <p:nvPicPr>
          <p:cNvPr id="1026" name="Picture 2" descr="http://embryology.med.unsw.edu.au/embryology/images/9/97/Trisomy21fem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095" y="2934769"/>
            <a:ext cx="4572000" cy="2705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679" y="3625599"/>
            <a:ext cx="3623416" cy="1323439"/>
          </a:xfrm>
          <a:prstGeom prst="rect">
            <a:avLst/>
          </a:prstGeom>
          <a:noFill/>
        </p:spPr>
        <p:txBody>
          <a:bodyPr wrap="square" rtlCol="0">
            <a:spAutoFit/>
          </a:bodyPr>
          <a:lstStyle/>
          <a:p>
            <a:r>
              <a:rPr lang="en-US" sz="2800" dirty="0" smtClean="0"/>
              <a:t>Down’s Syndrome is caused by trisomy 21</a:t>
            </a:r>
          </a:p>
          <a:p>
            <a:endParaRPr lang="en-US" sz="2400" dirty="0"/>
          </a:p>
        </p:txBody>
      </p:sp>
    </p:spTree>
    <p:extLst>
      <p:ext uri="{BB962C8B-B14F-4D97-AF65-F5344CB8AC3E}">
        <p14:creationId xmlns:p14="http://schemas.microsoft.com/office/powerpoint/2010/main" val="320557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910" y="504960"/>
            <a:ext cx="6602064" cy="707886"/>
          </a:xfrm>
          <a:prstGeom prst="rect">
            <a:avLst/>
          </a:prstGeom>
        </p:spPr>
        <p:txBody>
          <a:bodyPr wrap="none">
            <a:spAutoFit/>
          </a:bodyPr>
          <a:lstStyle/>
          <a:p>
            <a:r>
              <a:rPr lang="en-US" sz="4000" dirty="0" smtClean="0"/>
              <a:t>Syndromes from Aneuploidy</a:t>
            </a:r>
            <a:endParaRPr lang="en-US" sz="4000" dirty="0"/>
          </a:p>
        </p:txBody>
      </p:sp>
      <p:sp>
        <p:nvSpPr>
          <p:cNvPr id="3" name="TextBox 2"/>
          <p:cNvSpPr txBox="1"/>
          <p:nvPr/>
        </p:nvSpPr>
        <p:spPr>
          <a:xfrm>
            <a:off x="799213" y="1570858"/>
            <a:ext cx="8065008" cy="2616101"/>
          </a:xfrm>
          <a:prstGeom prst="rect">
            <a:avLst/>
          </a:prstGeom>
          <a:noFill/>
        </p:spPr>
        <p:txBody>
          <a:bodyPr wrap="square" rtlCol="0">
            <a:spAutoFit/>
          </a:bodyPr>
          <a:lstStyle/>
          <a:p>
            <a:r>
              <a:rPr lang="en-US" sz="2800" dirty="0" smtClean="0"/>
              <a:t>Down’s Syndrome = trisomy 21</a:t>
            </a:r>
          </a:p>
          <a:p>
            <a:r>
              <a:rPr lang="en-US" sz="2800" dirty="0" smtClean="0"/>
              <a:t>Edward’s Syndrome = trisomy 18</a:t>
            </a:r>
          </a:p>
          <a:p>
            <a:r>
              <a:rPr lang="en-US" sz="2800" dirty="0" err="1" smtClean="0"/>
              <a:t>Kleinfelter’s</a:t>
            </a:r>
            <a:r>
              <a:rPr lang="en-US" sz="2800" dirty="0" smtClean="0"/>
              <a:t> Syndrome = XXY</a:t>
            </a:r>
          </a:p>
          <a:p>
            <a:r>
              <a:rPr lang="en-US" sz="2800" dirty="0" smtClean="0"/>
              <a:t>Turner’s Syndrome = XO</a:t>
            </a:r>
          </a:p>
          <a:p>
            <a:r>
              <a:rPr lang="en-US" sz="2800" dirty="0" smtClean="0"/>
              <a:t>XYY  Syndrome</a:t>
            </a:r>
          </a:p>
          <a:p>
            <a:endParaRPr lang="en-US" sz="2400" dirty="0"/>
          </a:p>
        </p:txBody>
      </p:sp>
    </p:spTree>
    <p:extLst>
      <p:ext uri="{BB962C8B-B14F-4D97-AF65-F5344CB8AC3E}">
        <p14:creationId xmlns:p14="http://schemas.microsoft.com/office/powerpoint/2010/main" val="17568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z="4000" dirty="0" smtClean="0"/>
              <a:t>Ways to alter chromosomes</a:t>
            </a:r>
            <a:endParaRPr lang="en-US" sz="4000" dirty="0" smtClean="0"/>
          </a:p>
        </p:txBody>
      </p:sp>
      <p:sp>
        <p:nvSpPr>
          <p:cNvPr id="3" name="Content Placeholder 2"/>
          <p:cNvSpPr>
            <a:spLocks noGrp="1"/>
          </p:cNvSpPr>
          <p:nvPr>
            <p:ph idx="1"/>
          </p:nvPr>
        </p:nvSpPr>
        <p:spPr>
          <a:xfrm>
            <a:off x="457200" y="1600200"/>
            <a:ext cx="5762625" cy="4525963"/>
          </a:xfrm>
        </p:spPr>
        <p:txBody>
          <a:bodyPr rtlCol="0">
            <a:normAutofit lnSpcReduction="10000"/>
          </a:bodyPr>
          <a:lstStyle/>
          <a:p>
            <a:pPr eaLnBrk="1" fontAlgn="auto" hangingPunct="1">
              <a:spcAft>
                <a:spcPts val="0"/>
              </a:spcAft>
              <a:buFont typeface="Arial"/>
              <a:buChar char="•"/>
              <a:defRPr/>
            </a:pPr>
            <a:r>
              <a:rPr lang="en-US" dirty="0" smtClean="0"/>
              <a:t>Misalignment/ separation errors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Can cause insertions, deletions, duplications, translocations, inversions, etc</a:t>
            </a:r>
            <a:r>
              <a:rPr lang="en-US" dirty="0" smtClean="0"/>
              <a:t>.</a:t>
            </a:r>
          </a:p>
          <a:p>
            <a:pPr eaLnBrk="1" fontAlgn="auto" hangingPunct="1">
              <a:spcAft>
                <a:spcPts val="0"/>
              </a:spcAft>
              <a:buFont typeface="Arial"/>
              <a:buChar char="•"/>
              <a:defRPr/>
            </a:pPr>
            <a:endParaRPr lang="en-US" dirty="0"/>
          </a:p>
          <a:p>
            <a:pPr marL="0" indent="0" eaLnBrk="1" fontAlgn="auto" hangingPunct="1">
              <a:spcAft>
                <a:spcPts val="0"/>
              </a:spcAft>
              <a:buNone/>
              <a:defRPr/>
            </a:pPr>
            <a:r>
              <a:rPr lang="en-US" i="1" dirty="0" smtClean="0">
                <a:solidFill>
                  <a:srgbClr val="FF0000"/>
                </a:solidFill>
              </a:rPr>
              <a:t>Pay attention:  at least one picture will be on test</a:t>
            </a:r>
            <a:endParaRPr lang="en-US" i="1" dirty="0">
              <a:solidFill>
                <a:srgbClr val="FF0000"/>
              </a:solidFill>
            </a:endParaRPr>
          </a:p>
        </p:txBody>
      </p:sp>
      <p:pic>
        <p:nvPicPr>
          <p:cNvPr id="2050" name="Picture 2" descr="http://cimg2.ck12.org/datastreams/f-d%3Abd036ea105dd03d38693d7e076f3c5063693b72df7ba8860c56e250e%2BIMAGE_THUMB_POSTCARD%2BIMAGE_THUMB_POSTC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1417638"/>
            <a:ext cx="240982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Ways to alter chromosomes</a:t>
            </a:r>
            <a:endParaRPr lang="en-US" dirty="0"/>
          </a:p>
        </p:txBody>
      </p:sp>
      <p:sp>
        <p:nvSpPr>
          <p:cNvPr id="3" name="Content Placeholder 2"/>
          <p:cNvSpPr>
            <a:spLocks noGrp="1"/>
          </p:cNvSpPr>
          <p:nvPr>
            <p:ph idx="1"/>
          </p:nvPr>
        </p:nvSpPr>
        <p:spPr>
          <a:xfrm>
            <a:off x="457200" y="1269740"/>
            <a:ext cx="2543174" cy="4525963"/>
          </a:xfrm>
        </p:spPr>
        <p:txBody>
          <a:bodyPr/>
          <a:lstStyle/>
          <a:p>
            <a:pPr marL="0" indent="0">
              <a:buNone/>
            </a:pPr>
            <a:r>
              <a:rPr lang="en-US" dirty="0" smtClean="0"/>
              <a:t>Mistakes in prophase move sections of chromosomes</a:t>
            </a:r>
            <a:endParaRPr lang="en-US" dirty="0"/>
          </a:p>
        </p:txBody>
      </p:sp>
      <p:pic>
        <p:nvPicPr>
          <p:cNvPr id="3074" name="Picture 2" descr="image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4" y="2862961"/>
            <a:ext cx="601027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982" y="1107316"/>
            <a:ext cx="5438775"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rpdp.net/sciencetips_v3/images/l8a2/L8A2_clip_image01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 y="3806897"/>
            <a:ext cx="20383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47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igure_13_14a"/>
          <p:cNvPicPr>
            <a:picLocks noChangeAspect="1" noChangeArrowheads="1"/>
          </p:cNvPicPr>
          <p:nvPr/>
        </p:nvPicPr>
        <p:blipFill rotWithShape="1">
          <a:blip r:embed="rId3"/>
          <a:srcRect t="24928" b="14999"/>
          <a:stretch/>
        </p:blipFill>
        <p:spPr bwMode="auto">
          <a:xfrm>
            <a:off x="304799" y="1104901"/>
            <a:ext cx="8531225" cy="1581150"/>
          </a:xfrm>
          <a:prstGeom prst="rect">
            <a:avLst/>
          </a:prstGeom>
          <a:noFill/>
          <a:ln w="9525">
            <a:noFill/>
            <a:miter lim="800000"/>
            <a:headEnd/>
            <a:tailEnd/>
          </a:ln>
          <a:effectLst/>
        </p:spPr>
      </p:pic>
      <p:sp>
        <p:nvSpPr>
          <p:cNvPr id="5" name="Title 1"/>
          <p:cNvSpPr txBox="1">
            <a:spLocks/>
          </p:cNvSpPr>
          <p:nvPr/>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4000" dirty="0" smtClean="0"/>
              <a:t>Ways to alter chromosomes</a:t>
            </a:r>
            <a:endParaRPr lang="en-US" sz="4000" dirty="0" smtClean="0"/>
          </a:p>
        </p:txBody>
      </p:sp>
      <p:pic>
        <p:nvPicPr>
          <p:cNvPr id="6" name="Picture 2" descr="figure_13_14b"/>
          <p:cNvPicPr>
            <a:picLocks noChangeAspect="1" noChangeArrowheads="1"/>
          </p:cNvPicPr>
          <p:nvPr/>
        </p:nvPicPr>
        <p:blipFill rotWithShape="1">
          <a:blip r:embed="rId4"/>
          <a:srcRect t="31096" b="13690"/>
          <a:stretch/>
        </p:blipFill>
        <p:spPr bwMode="auto">
          <a:xfrm>
            <a:off x="304800" y="2730501"/>
            <a:ext cx="8531225" cy="1571626"/>
          </a:xfrm>
          <a:prstGeom prst="rect">
            <a:avLst/>
          </a:prstGeom>
          <a:noFill/>
          <a:ln w="9525">
            <a:noFill/>
            <a:miter lim="800000"/>
            <a:headEnd/>
            <a:tailEnd/>
          </a:ln>
          <a:effectLst/>
        </p:spPr>
      </p:pic>
      <p:pic>
        <p:nvPicPr>
          <p:cNvPr id="7" name="Picture 2" descr="figure_13_14c"/>
          <p:cNvPicPr>
            <a:picLocks noChangeAspect="1" noChangeArrowheads="1"/>
          </p:cNvPicPr>
          <p:nvPr/>
        </p:nvPicPr>
        <p:blipFill rotWithShape="1">
          <a:blip r:embed="rId5"/>
          <a:srcRect t="20343" b="13919"/>
          <a:stretch/>
        </p:blipFill>
        <p:spPr bwMode="auto">
          <a:xfrm>
            <a:off x="304800" y="4346577"/>
            <a:ext cx="8531225" cy="2171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dirty="0" smtClean="0"/>
              <a:t>Genes  &amp; Chromosomes</a:t>
            </a:r>
          </a:p>
        </p:txBody>
      </p:sp>
      <p:sp>
        <p:nvSpPr>
          <p:cNvPr id="20482" name="Content Placeholder 2"/>
          <p:cNvSpPr>
            <a:spLocks noGrp="1"/>
          </p:cNvSpPr>
          <p:nvPr>
            <p:ph idx="1"/>
          </p:nvPr>
        </p:nvSpPr>
        <p:spPr>
          <a:xfrm>
            <a:off x="457200" y="1600200"/>
            <a:ext cx="4886588" cy="4525963"/>
          </a:xfrm>
        </p:spPr>
        <p:txBody>
          <a:bodyPr/>
          <a:lstStyle/>
          <a:p>
            <a:pPr marL="0" indent="0" eaLnBrk="1" hangingPunct="1">
              <a:lnSpc>
                <a:spcPct val="90000"/>
              </a:lnSpc>
              <a:buNone/>
            </a:pPr>
            <a:r>
              <a:rPr lang="en-US" dirty="0" smtClean="0"/>
              <a:t>Chromosome: one LONG DNA molecule</a:t>
            </a:r>
          </a:p>
          <a:p>
            <a:pPr marL="0" indent="0" eaLnBrk="1" hangingPunct="1">
              <a:lnSpc>
                <a:spcPct val="90000"/>
              </a:lnSpc>
              <a:buNone/>
            </a:pPr>
            <a:endParaRPr lang="en-US" dirty="0"/>
          </a:p>
          <a:p>
            <a:pPr marL="0" indent="0" eaLnBrk="1" hangingPunct="1">
              <a:lnSpc>
                <a:spcPct val="90000"/>
              </a:lnSpc>
              <a:buNone/>
            </a:pPr>
            <a:r>
              <a:rPr lang="en-US" dirty="0" smtClean="0"/>
              <a:t>Wrapped around  histone proteins</a:t>
            </a:r>
          </a:p>
          <a:p>
            <a:pPr marL="0" indent="0" eaLnBrk="1" hangingPunct="1">
              <a:lnSpc>
                <a:spcPct val="90000"/>
              </a:lnSpc>
              <a:buNone/>
            </a:pPr>
            <a:endParaRPr lang="en-US" dirty="0"/>
          </a:p>
          <a:p>
            <a:pPr marL="0" indent="0" eaLnBrk="1" hangingPunct="1">
              <a:lnSpc>
                <a:spcPct val="90000"/>
              </a:lnSpc>
              <a:buNone/>
            </a:pPr>
            <a:r>
              <a:rPr lang="en-US" dirty="0" smtClean="0"/>
              <a:t>Many genes on each chromosome</a:t>
            </a:r>
          </a:p>
        </p:txBody>
      </p:sp>
      <p:pic>
        <p:nvPicPr>
          <p:cNvPr id="4" name="Picture 2" descr="F:\BSC 1005 - Survey\resources\jpgs labled\ch14\figure_14_10_nb.jpg"/>
          <p:cNvPicPr>
            <a:picLocks noChangeAspect="1" noChangeArrowheads="1"/>
          </p:cNvPicPr>
          <p:nvPr/>
        </p:nvPicPr>
        <p:blipFill rotWithShape="1">
          <a:blip r:embed="rId2">
            <a:extLst>
              <a:ext uri="{28A0092B-C50C-407E-A947-70E740481C1C}">
                <a14:useLocalDpi xmlns:a14="http://schemas.microsoft.com/office/drawing/2010/main" val="0"/>
              </a:ext>
            </a:extLst>
          </a:blip>
          <a:srcRect b="5315"/>
          <a:stretch/>
        </p:blipFill>
        <p:spPr bwMode="auto">
          <a:xfrm>
            <a:off x="5343788" y="1198563"/>
            <a:ext cx="3140428" cy="5097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p:txBody>
          <a:bodyPr/>
          <a:lstStyle/>
          <a:p>
            <a:pPr eaLnBrk="1" hangingPunct="1"/>
            <a:r>
              <a:rPr lang="en-US" b="1" dirty="0" smtClean="0"/>
              <a:t>Duplication:  </a:t>
            </a:r>
            <a:r>
              <a:rPr lang="en-US" dirty="0" smtClean="0"/>
              <a:t>an important role in evolution</a:t>
            </a:r>
          </a:p>
          <a:p>
            <a:pPr marL="0" indent="0" eaLnBrk="1" hangingPunct="1">
              <a:buNone/>
            </a:pPr>
            <a:r>
              <a:rPr lang="en-US" dirty="0"/>
              <a:t>	</a:t>
            </a:r>
            <a:r>
              <a:rPr lang="en-US" dirty="0" smtClean="0"/>
              <a:t>		two copies: one has original function</a:t>
            </a:r>
          </a:p>
          <a:p>
            <a:pPr marL="0" indent="0" eaLnBrk="1" hangingPunct="1">
              <a:buNone/>
            </a:pPr>
            <a:r>
              <a:rPr lang="en-US" dirty="0"/>
              <a:t>	</a:t>
            </a:r>
            <a:r>
              <a:rPr lang="en-US" dirty="0" smtClean="0"/>
              <a:t>					one mutates to new function</a:t>
            </a:r>
            <a:endParaRPr lang="en-US" dirty="0" smtClean="0"/>
          </a:p>
        </p:txBody>
      </p:sp>
      <p:pic>
        <p:nvPicPr>
          <p:cNvPr id="4" name="Picture 2" descr="figure_13_14d"/>
          <p:cNvPicPr>
            <a:picLocks noChangeAspect="1" noChangeArrowheads="1"/>
          </p:cNvPicPr>
          <p:nvPr/>
        </p:nvPicPr>
        <p:blipFill rotWithShape="1">
          <a:blip r:embed="rId2"/>
          <a:srcRect t="19120" b="11093"/>
          <a:stretch/>
        </p:blipFill>
        <p:spPr bwMode="auto">
          <a:xfrm>
            <a:off x="457200" y="3783013"/>
            <a:ext cx="8531225" cy="2343150"/>
          </a:xfrm>
          <a:prstGeom prst="rect">
            <a:avLst/>
          </a:prstGeom>
          <a:noFill/>
          <a:ln w="9525">
            <a:noFill/>
            <a:miter lim="800000"/>
            <a:headEnd/>
            <a:tailEnd/>
          </a:ln>
          <a:effectLst/>
        </p:spPr>
      </p:pic>
      <p:sp>
        <p:nvSpPr>
          <p:cNvPr id="6" name="Title 1"/>
          <p:cNvSpPr txBox="1">
            <a:spLocks noGrp="1"/>
          </p:cNvSpPr>
          <p:nvPr>
            <p:ph type="title"/>
          </p:nvPr>
        </p:nvSpPr>
        <p:spPr>
          <a:xfrm>
            <a:off x="457200" y="274638"/>
            <a:ext cx="8229600" cy="7159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4000" dirty="0" smtClean="0"/>
              <a:t>Ways to alter chromosomes</a:t>
            </a:r>
            <a:endParaRPr lang="en-US" sz="4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smtClean="0"/>
              <a:t>Mutation: cause &amp; effect</a:t>
            </a:r>
            <a:endParaRPr lang="en-US" dirty="0"/>
          </a:p>
        </p:txBody>
      </p:sp>
      <p:sp>
        <p:nvSpPr>
          <p:cNvPr id="28674" name="Content Placeholder 2"/>
          <p:cNvSpPr>
            <a:spLocks noGrp="1"/>
          </p:cNvSpPr>
          <p:nvPr>
            <p:ph idx="1"/>
          </p:nvPr>
        </p:nvSpPr>
        <p:spPr>
          <a:xfrm>
            <a:off x="457200" y="945931"/>
            <a:ext cx="8229600" cy="4525963"/>
          </a:xfrm>
        </p:spPr>
        <p:txBody>
          <a:bodyPr/>
          <a:lstStyle/>
          <a:p>
            <a:pPr eaLnBrk="1" hangingPunct="1"/>
            <a:r>
              <a:rPr lang="en-US" dirty="0" smtClean="0"/>
              <a:t>Can cause mutations:</a:t>
            </a:r>
          </a:p>
          <a:p>
            <a:pPr lvl="1" eaLnBrk="1" hangingPunct="1"/>
            <a:r>
              <a:rPr lang="en-US" dirty="0" smtClean="0"/>
              <a:t>Mistakes in DNA replication</a:t>
            </a:r>
          </a:p>
          <a:p>
            <a:pPr lvl="1" eaLnBrk="1" hangingPunct="1"/>
            <a:r>
              <a:rPr lang="en-US" dirty="0" smtClean="0"/>
              <a:t>Collisions of the DNA molecule with other molecules</a:t>
            </a:r>
          </a:p>
          <a:p>
            <a:pPr lvl="1" eaLnBrk="1" hangingPunct="1"/>
            <a:r>
              <a:rPr lang="en-US" dirty="0" smtClean="0"/>
              <a:t>Damage from heat or chemical agents</a:t>
            </a:r>
          </a:p>
          <a:p>
            <a:pPr lvl="1" eaLnBrk="1" hangingPunct="1">
              <a:buNone/>
            </a:pPr>
            <a:endParaRPr lang="en-US" sz="2000" dirty="0" smtClean="0"/>
          </a:p>
          <a:p>
            <a:pPr eaLnBrk="1" hangingPunct="1"/>
            <a:r>
              <a:rPr lang="en-US" dirty="0" smtClean="0"/>
              <a:t>Effect:  Only mutations in gametes matter</a:t>
            </a:r>
          </a:p>
          <a:p>
            <a:pPr eaLnBrk="1" hangingPunct="1">
              <a:buNone/>
            </a:pPr>
            <a:r>
              <a:rPr lang="en-US" dirty="0" smtClean="0"/>
              <a:t>					if you can’t inherit it, it won’t 							have an effect on the population</a:t>
            </a:r>
          </a:p>
          <a:p>
            <a:pPr eaLnBrk="1" hangingPunct="1">
              <a:buNone/>
            </a:pPr>
            <a:r>
              <a:rPr lang="en-US" dirty="0" smtClean="0"/>
              <a:t>					</a:t>
            </a:r>
            <a:r>
              <a:rPr lang="en-US" i="1" dirty="0" smtClean="0">
                <a:solidFill>
                  <a:srgbClr val="FF0000"/>
                </a:solidFill>
              </a:rPr>
              <a:t>(must pass on to cause evolution)</a:t>
            </a:r>
          </a:p>
          <a:p>
            <a:pPr eaLnBrk="1" hangingPunct="1"/>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13</a:t>
            </a:r>
            <a:endParaRPr lang="en-US" sz="2800" dirty="0" smtClean="0"/>
          </a:p>
          <a:p>
            <a:pPr eaLnBrk="1" fontAlgn="auto" hangingPunct="1">
              <a:lnSpc>
                <a:spcPct val="90000"/>
              </a:lnSpc>
              <a:spcAft>
                <a:spcPts val="0"/>
              </a:spcAft>
              <a:defRPr/>
            </a:pPr>
            <a:r>
              <a:rPr lang="en-US" sz="2800" dirty="0" smtClean="0"/>
              <a:t>Chromosomes and Human</a:t>
            </a:r>
          </a:p>
          <a:p>
            <a:pPr eaLnBrk="1" fontAlgn="auto" hangingPunct="1">
              <a:lnSpc>
                <a:spcPct val="90000"/>
              </a:lnSpc>
              <a:spcAft>
                <a:spcPts val="0"/>
              </a:spcAft>
              <a:defRPr/>
            </a:pPr>
            <a:r>
              <a:rPr lang="en-US" sz="2800" dirty="0" smtClean="0"/>
              <a:t>Genetics</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3886200"/>
          </a:xfrm>
        </p:spPr>
        <p:txBody>
          <a:bodyPr rIns="132080"/>
          <a:lstStyle/>
          <a:p>
            <a:pPr marL="0" indent="0" eaLnBrk="1" hangingPunct="1">
              <a:lnSpc>
                <a:spcPct val="90000"/>
              </a:lnSpc>
              <a:buFont typeface="Wingdings" pitchFamily="1" charset="2"/>
              <a:buNone/>
            </a:pPr>
            <a:r>
              <a:rPr lang="en-US"/>
              <a:t>Which of the following is </a:t>
            </a:r>
            <a:r>
              <a:rPr lang="en-US" i="1"/>
              <a:t>not</a:t>
            </a:r>
            <a:r>
              <a:rPr lang="en-US"/>
              <a:t> true of homologous chromosomes?</a:t>
            </a:r>
          </a:p>
          <a:p>
            <a:pPr marL="0" indent="0" eaLnBrk="1" hangingPunct="1">
              <a:lnSpc>
                <a:spcPct val="90000"/>
              </a:lnSpc>
              <a:buSzPct val="99000"/>
              <a:buFont typeface="Wingdings" pitchFamily="1" charset="2"/>
              <a:buAutoNum type="alphaUcPeriod"/>
            </a:pPr>
            <a:r>
              <a:rPr lang="en-US"/>
              <a:t>They contain the same alleles.</a:t>
            </a:r>
          </a:p>
          <a:p>
            <a:pPr marL="0" indent="0" eaLnBrk="1" hangingPunct="1">
              <a:lnSpc>
                <a:spcPct val="90000"/>
              </a:lnSpc>
              <a:buSzPct val="99000"/>
              <a:buFont typeface="Wingdings" pitchFamily="1" charset="2"/>
              <a:buAutoNum type="alphaUcPeriod"/>
            </a:pPr>
            <a:r>
              <a:rPr lang="en-US"/>
              <a:t>They contain the same genes.</a:t>
            </a:r>
          </a:p>
          <a:p>
            <a:pPr marL="0" indent="0" eaLnBrk="1" hangingPunct="1">
              <a:lnSpc>
                <a:spcPct val="90000"/>
              </a:lnSpc>
              <a:buSzPct val="99000"/>
              <a:buFont typeface="Wingdings" pitchFamily="1" charset="2"/>
              <a:buAutoNum type="alphaUcPeriod"/>
            </a:pPr>
            <a:r>
              <a:rPr lang="en-US"/>
              <a:t>One came from each parent.</a:t>
            </a:r>
          </a:p>
          <a:p>
            <a:pPr marL="0" indent="0" eaLnBrk="1" hangingPunct="1">
              <a:lnSpc>
                <a:spcPct val="90000"/>
              </a:lnSpc>
              <a:buSzPct val="99000"/>
              <a:buFont typeface="Wingdings" pitchFamily="1" charset="2"/>
              <a:buAutoNum type="alphaUcPeriod"/>
            </a:pPr>
            <a:r>
              <a:rPr lang="en-US"/>
              <a:t>Each is duplicated during replication.</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body" idx="1"/>
          </p:nvPr>
        </p:nvSpPr>
        <p:spPr>
          <a:xfrm>
            <a:off x="457200" y="1676400"/>
            <a:ext cx="8229600" cy="3886200"/>
          </a:xfrm>
        </p:spPr>
        <p:txBody>
          <a:bodyPr rIns="132080"/>
          <a:lstStyle/>
          <a:p>
            <a:pPr eaLnBrk="1" hangingPunct="1">
              <a:buFont typeface="Wingdings" pitchFamily="1" charset="2"/>
              <a:buNone/>
            </a:pPr>
            <a:r>
              <a:rPr lang="en-US">
                <a:solidFill>
                  <a:srgbClr val="336600"/>
                </a:solidFill>
              </a:rPr>
              <a:t>	</a:t>
            </a:r>
            <a:r>
              <a:rPr lang="en-US"/>
              <a:t>Genes that are linked on the same chromosome always segregate together.</a:t>
            </a:r>
          </a:p>
          <a:p>
            <a:pPr eaLnBrk="1" hangingPunct="1">
              <a:buFont typeface="Wingdings" pitchFamily="1" charset="2"/>
              <a:buNone/>
            </a:pPr>
            <a:endParaRPr lang="en-US"/>
          </a:p>
          <a:p>
            <a:pPr eaLnBrk="1" hangingPunct="1">
              <a:buSzPct val="99000"/>
              <a:buFont typeface="Wingdings" pitchFamily="1" charset="2"/>
              <a:buAutoNum type="alphaUcPeriod"/>
            </a:pPr>
            <a:r>
              <a:rPr lang="en-US"/>
              <a:t> True</a:t>
            </a:r>
          </a:p>
          <a:p>
            <a:pPr eaLnBrk="1" hangingPunct="1">
              <a:buSzPct val="99000"/>
              <a:buFont typeface="Wingdings" pitchFamily="1" charset="2"/>
              <a:buAutoNum type="alphaUcPeriod"/>
            </a:pPr>
            <a:r>
              <a:rPr lang="en-US"/>
              <a:t> False</a:t>
            </a:r>
          </a:p>
          <a:p>
            <a:pPr eaLnBrk="1" hangingPunct="1">
              <a:buFont typeface="Wingdings" pitchFamily="1" charset="2"/>
              <a:buNone/>
            </a:pPr>
            <a:endParaRPr lang="en-US"/>
          </a:p>
          <a:p>
            <a:pPr eaLnBrk="1" hangingPunct="1">
              <a:buFont typeface="Wingdings" pitchFamily="1" charset="2"/>
              <a:buNone/>
            </a:pPr>
            <a:r>
              <a:rPr lang="en-US"/>
              <a:t>   </a:t>
            </a:r>
          </a:p>
        </p:txBody>
      </p:sp>
      <p:sp>
        <p:nvSpPr>
          <p:cNvPr id="28675" name="Rectangle 14"/>
          <p:cNvSpPr>
            <a:spLocks noGrp="1" noChangeArrowheads="1"/>
          </p:cNvSpPr>
          <p:nvPr>
            <p:ph type="title"/>
          </p:nvPr>
        </p:nvSpPr>
        <p:spPr/>
        <p:txBody>
          <a:bodyPr rIns="132080"/>
          <a:lstStyle/>
          <a:p>
            <a:pPr eaLnBrk="1" hangingPunct="1"/>
            <a:r>
              <a:rPr lang="en-US"/>
              <a:t>Concept Quiz</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76400"/>
            <a:ext cx="8229600" cy="3886200"/>
          </a:xfrm>
        </p:spPr>
        <p:txBody>
          <a:bodyPr rIns="132080"/>
          <a:lstStyle/>
          <a:p>
            <a:pPr marL="649288" indent="-649288" eaLnBrk="1" hangingPunct="1">
              <a:lnSpc>
                <a:spcPct val="90000"/>
              </a:lnSpc>
              <a:buFont typeface="Wingdings" pitchFamily="1" charset="2"/>
              <a:buNone/>
            </a:pPr>
            <a:r>
              <a:rPr lang="en-US"/>
              <a:t>Autosomal‑dominant disorders</a:t>
            </a:r>
          </a:p>
          <a:p>
            <a:pPr marL="649288" indent="-649288" eaLnBrk="1" hangingPunct="1">
              <a:lnSpc>
                <a:spcPct val="90000"/>
              </a:lnSpc>
              <a:buSzPct val="99000"/>
              <a:buFont typeface="Wingdings" pitchFamily="1" charset="2"/>
              <a:buAutoNum type="alphaUcPeriod"/>
            </a:pPr>
            <a:r>
              <a:rPr lang="en-US"/>
              <a:t>Are carried on the X chromosome.</a:t>
            </a:r>
          </a:p>
          <a:p>
            <a:pPr marL="649288" indent="-649288" eaLnBrk="1" hangingPunct="1">
              <a:lnSpc>
                <a:spcPct val="90000"/>
              </a:lnSpc>
              <a:buSzPct val="99000"/>
              <a:buFont typeface="Wingdings" pitchFamily="1" charset="2"/>
              <a:buAutoNum type="alphaUcPeriod"/>
            </a:pPr>
            <a:r>
              <a:rPr lang="en-US"/>
              <a:t>Often express late in life.</a:t>
            </a:r>
          </a:p>
          <a:p>
            <a:pPr marL="649288" indent="-649288" eaLnBrk="1" hangingPunct="1">
              <a:lnSpc>
                <a:spcPct val="90000"/>
              </a:lnSpc>
              <a:buSzPct val="99000"/>
              <a:buFont typeface="Wingdings" pitchFamily="1" charset="2"/>
              <a:buAutoNum type="alphaUcPeriod"/>
            </a:pPr>
            <a:r>
              <a:rPr lang="en-US"/>
              <a:t>Are spread by carriers (heterozygotes) mating.</a:t>
            </a:r>
          </a:p>
          <a:p>
            <a:pPr marL="649288" indent="-649288" eaLnBrk="1" hangingPunct="1">
              <a:lnSpc>
                <a:spcPct val="90000"/>
              </a:lnSpc>
              <a:buSzPct val="99000"/>
              <a:buFont typeface="Wingdings" pitchFamily="1" charset="2"/>
              <a:buAutoNum type="alphaUcPeriod"/>
            </a:pPr>
            <a:r>
              <a:rPr lang="en-US"/>
              <a:t>Are more common than recessive disorders.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dirty="0" smtClean="0"/>
              <a:t>Genes  &amp; Chromosomes</a:t>
            </a:r>
          </a:p>
        </p:txBody>
      </p:sp>
      <p:sp>
        <p:nvSpPr>
          <p:cNvPr id="20482" name="Content Placeholder 2"/>
          <p:cNvSpPr>
            <a:spLocks noGrp="1"/>
          </p:cNvSpPr>
          <p:nvPr>
            <p:ph idx="1"/>
          </p:nvPr>
        </p:nvSpPr>
        <p:spPr>
          <a:xfrm>
            <a:off x="457200" y="1600200"/>
            <a:ext cx="3581400" cy="4525963"/>
          </a:xfrm>
        </p:spPr>
        <p:txBody>
          <a:bodyPr/>
          <a:lstStyle/>
          <a:p>
            <a:pPr marL="0" indent="0" eaLnBrk="1" hangingPunct="1">
              <a:lnSpc>
                <a:spcPct val="90000"/>
              </a:lnSpc>
              <a:buNone/>
            </a:pPr>
            <a:r>
              <a:rPr lang="en-US" dirty="0" smtClean="0"/>
              <a:t>23 pairs of </a:t>
            </a:r>
          </a:p>
          <a:p>
            <a:pPr marL="0" indent="0" eaLnBrk="1" hangingPunct="1">
              <a:lnSpc>
                <a:spcPct val="90000"/>
              </a:lnSpc>
              <a:buNone/>
            </a:pPr>
            <a:r>
              <a:rPr lang="en-US" dirty="0" smtClean="0"/>
              <a:t>chromosomes</a:t>
            </a:r>
          </a:p>
          <a:p>
            <a:pPr marL="0" indent="0" eaLnBrk="1" hangingPunct="1">
              <a:lnSpc>
                <a:spcPct val="90000"/>
              </a:lnSpc>
              <a:buNone/>
            </a:pPr>
            <a:endParaRPr lang="en-US" dirty="0"/>
          </a:p>
          <a:p>
            <a:pPr marL="0" indent="0" eaLnBrk="1" hangingPunct="1">
              <a:lnSpc>
                <a:spcPct val="90000"/>
              </a:lnSpc>
              <a:buNone/>
            </a:pPr>
            <a:endParaRPr lang="en-US" dirty="0" smtClean="0"/>
          </a:p>
          <a:p>
            <a:pPr marL="0" indent="0" eaLnBrk="1" hangingPunct="1">
              <a:lnSpc>
                <a:spcPct val="90000"/>
              </a:lnSpc>
              <a:buNone/>
            </a:pPr>
            <a:r>
              <a:rPr lang="en-US" dirty="0" smtClean="0"/>
              <a:t>~25,000 genes</a:t>
            </a:r>
          </a:p>
        </p:txBody>
      </p:sp>
      <p:pic>
        <p:nvPicPr>
          <p:cNvPr id="5" name="Picture 2" descr="figure_13_02"/>
          <p:cNvPicPr>
            <a:picLocks noChangeAspect="1" noChangeArrowheads="1"/>
          </p:cNvPicPr>
          <p:nvPr/>
        </p:nvPicPr>
        <p:blipFill>
          <a:blip r:embed="rId2"/>
          <a:srcRect/>
          <a:stretch>
            <a:fillRect/>
          </a:stretch>
        </p:blipFill>
        <p:spPr bwMode="auto">
          <a:xfrm>
            <a:off x="3746499" y="1173138"/>
            <a:ext cx="4416425" cy="4678387"/>
          </a:xfrm>
          <a:prstGeom prst="rect">
            <a:avLst/>
          </a:prstGeom>
          <a:noFill/>
          <a:ln w="9525">
            <a:noFill/>
            <a:miter lim="800000"/>
            <a:headEnd/>
            <a:tailEnd/>
          </a:ln>
          <a:effectLst/>
        </p:spPr>
      </p:pic>
    </p:spTree>
    <p:extLst>
      <p:ext uri="{BB962C8B-B14F-4D97-AF65-F5344CB8AC3E}">
        <p14:creationId xmlns:p14="http://schemas.microsoft.com/office/powerpoint/2010/main" val="166662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274638"/>
            <a:ext cx="9144000" cy="1143000"/>
          </a:xfrm>
        </p:spPr>
        <p:txBody>
          <a:bodyPr/>
          <a:lstStyle/>
          <a:p>
            <a:pPr eaLnBrk="1" hangingPunct="1"/>
            <a:r>
              <a:rPr lang="en-US" dirty="0" smtClean="0"/>
              <a:t>Vocabulary</a:t>
            </a:r>
          </a:p>
        </p:txBody>
      </p:sp>
      <p:sp>
        <p:nvSpPr>
          <p:cNvPr id="22530" name="Content Placeholder 2"/>
          <p:cNvSpPr>
            <a:spLocks noGrp="1"/>
          </p:cNvSpPr>
          <p:nvPr>
            <p:ph idx="1"/>
          </p:nvPr>
        </p:nvSpPr>
        <p:spPr>
          <a:xfrm>
            <a:off x="457200" y="1417638"/>
            <a:ext cx="8229600" cy="5019675"/>
          </a:xfrm>
        </p:spPr>
        <p:txBody>
          <a:bodyPr/>
          <a:lstStyle/>
          <a:p>
            <a:pPr marL="0" indent="0" eaLnBrk="1" hangingPunct="1">
              <a:buNone/>
            </a:pPr>
            <a:r>
              <a:rPr lang="en-US" sz="2800" b="1" dirty="0" smtClean="0">
                <a:solidFill>
                  <a:srgbClr val="FF0000"/>
                </a:solidFill>
              </a:rPr>
              <a:t>Loc</a:t>
            </a:r>
            <a:r>
              <a:rPr lang="en-US" sz="2800" b="1" dirty="0" smtClean="0"/>
              <a:t>us – </a:t>
            </a:r>
            <a:r>
              <a:rPr lang="en-US" sz="2800" dirty="0" smtClean="0">
                <a:solidFill>
                  <a:srgbClr val="FF0000"/>
                </a:solidFill>
              </a:rPr>
              <a:t>loc</a:t>
            </a:r>
            <a:r>
              <a:rPr lang="en-US" sz="2800" dirty="0" smtClean="0"/>
              <a:t>ation of a gene on a chromosome</a:t>
            </a:r>
            <a:endParaRPr lang="en-US" sz="2800" b="1" dirty="0" smtClean="0"/>
          </a:p>
          <a:p>
            <a:pPr marL="0" indent="0" eaLnBrk="1" hangingPunct="1">
              <a:buNone/>
            </a:pPr>
            <a:endParaRPr lang="en-US" sz="2800" dirty="0" smtClean="0"/>
          </a:p>
          <a:p>
            <a:pPr marL="0" indent="0" eaLnBrk="1" hangingPunct="1">
              <a:buNone/>
            </a:pPr>
            <a:r>
              <a:rPr lang="en-US" sz="2800" dirty="0" smtClean="0"/>
              <a:t>Autosomes – chromosomes that don’t control sex</a:t>
            </a:r>
          </a:p>
          <a:p>
            <a:pPr marL="0" indent="0" eaLnBrk="1" hangingPunct="1">
              <a:buNone/>
            </a:pPr>
            <a:r>
              <a:rPr lang="en-US" sz="2800" dirty="0"/>
              <a:t>	</a:t>
            </a:r>
            <a:r>
              <a:rPr lang="en-US" sz="2800" dirty="0" smtClean="0"/>
              <a:t>		44 of our 46 chromosomes are autosomes</a:t>
            </a:r>
          </a:p>
          <a:p>
            <a:pPr marL="0" indent="0" eaLnBrk="1" hangingPunct="1">
              <a:buNone/>
            </a:pPr>
            <a:endParaRPr lang="en-US" sz="2800" dirty="0"/>
          </a:p>
          <a:p>
            <a:pPr marL="0" indent="0" eaLnBrk="1" hangingPunct="1">
              <a:buNone/>
            </a:pPr>
            <a:r>
              <a:rPr lang="en-US" sz="2800" dirty="0" smtClean="0"/>
              <a:t>Sex chromosomes – they control our sex</a:t>
            </a:r>
          </a:p>
          <a:p>
            <a:pPr marL="0" indent="0" eaLnBrk="1" hangingPunct="1">
              <a:buNone/>
            </a:pPr>
            <a:r>
              <a:rPr lang="en-US" sz="2800" dirty="0"/>
              <a:t>	</a:t>
            </a:r>
            <a:r>
              <a:rPr lang="en-US" sz="2800" dirty="0" smtClean="0"/>
              <a:t>		2 of our 46</a:t>
            </a:r>
          </a:p>
          <a:p>
            <a:pPr marL="0" indent="0" eaLnBrk="1" hangingPunct="1">
              <a:buNone/>
            </a:pPr>
            <a:r>
              <a:rPr lang="en-US" sz="2800" dirty="0"/>
              <a:t>	</a:t>
            </a:r>
            <a:r>
              <a:rPr lang="en-US" sz="2800" dirty="0" smtClean="0"/>
              <a:t>		one X, one that is either X or Y</a:t>
            </a:r>
          </a:p>
          <a:p>
            <a:pPr marL="0" indent="0" eaLnBrk="1" hangingPunct="1">
              <a:buNone/>
            </a:pPr>
            <a:r>
              <a:rPr lang="en-US" sz="2800" dirty="0"/>
              <a:t>	</a:t>
            </a:r>
            <a:r>
              <a:rPr lang="en-US" sz="2800" dirty="0" smtClean="0"/>
              <a:t>		XX=female, XY=male</a:t>
            </a:r>
          </a:p>
          <a:p>
            <a:pPr marL="0" indent="0" eaLnBrk="1" hangingPunct="1">
              <a:buNone/>
            </a:pPr>
            <a:r>
              <a:rPr lang="en-US" sz="2800" dirty="0"/>
              <a:t>	</a:t>
            </a:r>
            <a:endParaRPr lang="en-US" sz="2800" dirty="0" smtClean="0"/>
          </a:p>
        </p:txBody>
      </p:sp>
    </p:spTree>
    <p:extLst>
      <p:ext uri="{BB962C8B-B14F-4D97-AF65-F5344CB8AC3E}">
        <p14:creationId xmlns:p14="http://schemas.microsoft.com/office/powerpoint/2010/main" val="312735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smtClean="0"/>
              <a:t>Genes on sex chromosomes</a:t>
            </a:r>
            <a:endParaRPr lang="en-US" dirty="0"/>
          </a:p>
        </p:txBody>
      </p:sp>
      <p:sp>
        <p:nvSpPr>
          <p:cNvPr id="24578" name="Content Placeholder 2"/>
          <p:cNvSpPr>
            <a:spLocks noGrp="1"/>
          </p:cNvSpPr>
          <p:nvPr>
            <p:ph idx="1"/>
          </p:nvPr>
        </p:nvSpPr>
        <p:spPr/>
        <p:txBody>
          <a:bodyPr/>
          <a:lstStyle/>
          <a:p>
            <a:pPr marL="0" indent="0" eaLnBrk="1" hangingPunct="1">
              <a:lnSpc>
                <a:spcPct val="90000"/>
              </a:lnSpc>
              <a:buNone/>
            </a:pPr>
            <a:r>
              <a:rPr lang="en-US" dirty="0" smtClean="0"/>
              <a:t>Genes on X chromosome</a:t>
            </a:r>
          </a:p>
          <a:p>
            <a:pPr marL="0" indent="0" eaLnBrk="1" hangingPunct="1">
              <a:lnSpc>
                <a:spcPct val="90000"/>
              </a:lnSpc>
              <a:buNone/>
            </a:pPr>
            <a:r>
              <a:rPr lang="en-US" b="1" dirty="0"/>
              <a:t>	</a:t>
            </a:r>
            <a:r>
              <a:rPr lang="en-US" b="1" dirty="0" smtClean="0"/>
              <a:t>	</a:t>
            </a:r>
            <a:r>
              <a:rPr lang="en-US" dirty="0" smtClean="0"/>
              <a:t>women have 2 copies, men have 1</a:t>
            </a:r>
          </a:p>
          <a:p>
            <a:pPr marL="0" indent="0" eaLnBrk="1" hangingPunct="1">
              <a:lnSpc>
                <a:spcPct val="90000"/>
              </a:lnSpc>
              <a:buNone/>
            </a:pPr>
            <a:endParaRPr lang="en-US" dirty="0"/>
          </a:p>
          <a:p>
            <a:pPr marL="0" indent="0" eaLnBrk="1" hangingPunct="1">
              <a:lnSpc>
                <a:spcPct val="90000"/>
              </a:lnSpc>
              <a:buNone/>
            </a:pPr>
            <a:r>
              <a:rPr lang="en-US" dirty="0" smtClean="0"/>
              <a:t>Genes on Y chromosome</a:t>
            </a:r>
          </a:p>
          <a:p>
            <a:pPr marL="0" indent="0" eaLnBrk="1" hangingPunct="1">
              <a:lnSpc>
                <a:spcPct val="90000"/>
              </a:lnSpc>
              <a:buNone/>
            </a:pPr>
            <a:r>
              <a:rPr lang="en-US" dirty="0"/>
              <a:t>	</a:t>
            </a:r>
            <a:r>
              <a:rPr lang="en-US" dirty="0" smtClean="0"/>
              <a:t>	men have 1 copy, women have none</a:t>
            </a:r>
          </a:p>
          <a:p>
            <a:pPr marL="0" indent="0" eaLnBrk="1" hangingPunct="1">
              <a:lnSpc>
                <a:spcPct val="90000"/>
              </a:lnSpc>
              <a:buNone/>
            </a:pPr>
            <a:endParaRPr lang="en-US" dirty="0"/>
          </a:p>
          <a:p>
            <a:pPr marL="0" indent="0" eaLnBrk="1" hangingPunct="1">
              <a:lnSpc>
                <a:spcPct val="90000"/>
              </a:lnSpc>
              <a:buNone/>
            </a:pPr>
            <a:r>
              <a:rPr lang="en-US" sz="2600" dirty="0" smtClean="0">
                <a:solidFill>
                  <a:srgbClr val="FF0000"/>
                </a:solidFill>
              </a:rPr>
              <a:t>Men don’t like recessive disorders on sex chromosomes!!!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dirty="0" smtClean="0"/>
              <a:t>SRY:  The maleness gene</a:t>
            </a:r>
          </a:p>
        </p:txBody>
      </p:sp>
      <p:sp>
        <p:nvSpPr>
          <p:cNvPr id="26626" name="Content Placeholder 2"/>
          <p:cNvSpPr>
            <a:spLocks noGrp="1"/>
          </p:cNvSpPr>
          <p:nvPr>
            <p:ph idx="1"/>
          </p:nvPr>
        </p:nvSpPr>
        <p:spPr/>
        <p:txBody>
          <a:bodyPr/>
          <a:lstStyle/>
          <a:p>
            <a:pPr eaLnBrk="1" hangingPunct="1">
              <a:lnSpc>
                <a:spcPct val="90000"/>
              </a:lnSpc>
            </a:pPr>
            <a:r>
              <a:rPr lang="en-US" dirty="0" smtClean="0"/>
              <a:t>One gene on Y controls all other genes that cause male traits</a:t>
            </a:r>
          </a:p>
          <a:p>
            <a:pPr eaLnBrk="1" hangingPunct="1">
              <a:lnSpc>
                <a:spcPct val="90000"/>
              </a:lnSpc>
            </a:pPr>
            <a:endParaRPr lang="en-US" dirty="0" smtClean="0"/>
          </a:p>
          <a:p>
            <a:pPr eaLnBrk="1" hangingPunct="1">
              <a:lnSpc>
                <a:spcPct val="90000"/>
              </a:lnSpc>
            </a:pPr>
            <a:r>
              <a:rPr lang="en-US" dirty="0" smtClean="0"/>
              <a:t>No SRY?  </a:t>
            </a:r>
            <a:endParaRPr lang="en-US" dirty="0"/>
          </a:p>
          <a:p>
            <a:pPr lvl="1" eaLnBrk="1" hangingPunct="1">
              <a:lnSpc>
                <a:spcPct val="90000"/>
              </a:lnSpc>
            </a:pPr>
            <a:r>
              <a:rPr lang="en-US" dirty="0" smtClean="0"/>
              <a:t>Develop as a female</a:t>
            </a:r>
          </a:p>
        </p:txBody>
      </p:sp>
      <p:pic>
        <p:nvPicPr>
          <p:cNvPr id="4" name="Picture 2" descr="figure_13_04"/>
          <p:cNvPicPr>
            <a:picLocks noChangeAspect="1" noChangeArrowheads="1"/>
          </p:cNvPicPr>
          <p:nvPr/>
        </p:nvPicPr>
        <p:blipFill>
          <a:blip r:embed="rId2"/>
          <a:srcRect/>
          <a:stretch>
            <a:fillRect/>
          </a:stretch>
        </p:blipFill>
        <p:spPr bwMode="auto">
          <a:xfrm>
            <a:off x="5391738" y="2085975"/>
            <a:ext cx="2288132" cy="43529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47625"/>
            <a:ext cx="8229600" cy="1143000"/>
          </a:xfrm>
        </p:spPr>
        <p:txBody>
          <a:bodyPr/>
          <a:lstStyle/>
          <a:p>
            <a:pPr eaLnBrk="1" hangingPunct="1"/>
            <a:r>
              <a:rPr lang="en-US" dirty="0" smtClean="0"/>
              <a:t>Mendel was WRONG!!</a:t>
            </a:r>
          </a:p>
        </p:txBody>
      </p:sp>
      <p:sp>
        <p:nvSpPr>
          <p:cNvPr id="33794" name="Content Placeholder 2"/>
          <p:cNvSpPr>
            <a:spLocks noGrp="1"/>
          </p:cNvSpPr>
          <p:nvPr>
            <p:ph idx="1"/>
          </p:nvPr>
        </p:nvSpPr>
        <p:spPr>
          <a:xfrm>
            <a:off x="457199" y="1047750"/>
            <a:ext cx="8429625" cy="4525963"/>
          </a:xfrm>
        </p:spPr>
        <p:txBody>
          <a:bodyPr/>
          <a:lstStyle/>
          <a:p>
            <a:pPr marL="0" indent="0" eaLnBrk="1" hangingPunct="1">
              <a:buNone/>
            </a:pPr>
            <a:r>
              <a:rPr lang="en-US" dirty="0" smtClean="0"/>
              <a:t>Mendel’s “law of independent assortment”</a:t>
            </a:r>
          </a:p>
          <a:p>
            <a:pPr marL="0" indent="0" eaLnBrk="1" hangingPunct="1">
              <a:buNone/>
            </a:pPr>
            <a:r>
              <a:rPr lang="en-US" dirty="0"/>
              <a:t>	</a:t>
            </a:r>
            <a:r>
              <a:rPr lang="en-US" dirty="0" smtClean="0"/>
              <a:t>	</a:t>
            </a:r>
            <a:r>
              <a:rPr lang="en-US" i="1" dirty="0" smtClean="0">
                <a:solidFill>
                  <a:srgbClr val="FF0000"/>
                </a:solidFill>
              </a:rPr>
              <a:t>only </a:t>
            </a:r>
            <a:r>
              <a:rPr lang="en-US" i="1" dirty="0" smtClean="0">
                <a:solidFill>
                  <a:srgbClr val="FF0000"/>
                </a:solidFill>
              </a:rPr>
              <a:t>if </a:t>
            </a:r>
            <a:r>
              <a:rPr lang="en-US" i="1" dirty="0" smtClean="0">
                <a:solidFill>
                  <a:srgbClr val="FF0000"/>
                </a:solidFill>
              </a:rPr>
              <a:t>genes are on different </a:t>
            </a:r>
            <a:r>
              <a:rPr lang="en-US" i="1" dirty="0" smtClean="0">
                <a:solidFill>
                  <a:srgbClr val="FF0000"/>
                </a:solidFill>
              </a:rPr>
              <a:t>chromosomes</a:t>
            </a:r>
            <a:endParaRPr lang="en-US" i="1" dirty="0" smtClean="0">
              <a:solidFill>
                <a:srgbClr val="FF0000"/>
              </a:solidFill>
            </a:endParaRPr>
          </a:p>
          <a:p>
            <a:pPr marL="0" indent="0" eaLnBrk="1" hangingPunct="1">
              <a:buNone/>
            </a:pPr>
            <a:endParaRPr lang="en-US" dirty="0" smtClean="0"/>
          </a:p>
          <a:p>
            <a:pPr marL="0" indent="0" eaLnBrk="1" hangingPunct="1">
              <a:buNone/>
            </a:pPr>
            <a:r>
              <a:rPr lang="en-US" dirty="0" smtClean="0"/>
              <a:t>Some genes are normally inherited together</a:t>
            </a:r>
          </a:p>
          <a:p>
            <a:pPr marL="0" indent="0" eaLnBrk="1" hangingPunct="1">
              <a:buNone/>
            </a:pPr>
            <a:r>
              <a:rPr lang="en-US" dirty="0"/>
              <a:t>	</a:t>
            </a:r>
            <a:r>
              <a:rPr lang="en-US" dirty="0" smtClean="0"/>
              <a:t>	</a:t>
            </a:r>
            <a:r>
              <a:rPr lang="en-US" b="1" dirty="0" smtClean="0">
                <a:solidFill>
                  <a:srgbClr val="FF0000"/>
                </a:solidFill>
              </a:rPr>
              <a:t>“genetically linked”</a:t>
            </a:r>
          </a:p>
          <a:p>
            <a:pPr marL="0" indent="0" eaLnBrk="1" hangingPunct="1">
              <a:buNone/>
            </a:pPr>
            <a:r>
              <a:rPr lang="en-US" b="1" dirty="0">
                <a:solidFill>
                  <a:srgbClr val="FF0000"/>
                </a:solidFill>
              </a:rPr>
              <a:t>	</a:t>
            </a:r>
            <a:r>
              <a:rPr lang="en-US" b="1" dirty="0" smtClean="0">
                <a:solidFill>
                  <a:srgbClr val="FF0000"/>
                </a:solidFill>
              </a:rPr>
              <a:t>	</a:t>
            </a:r>
            <a:r>
              <a:rPr lang="en-US" dirty="0" smtClean="0">
                <a:solidFill>
                  <a:srgbClr val="FF0000"/>
                </a:solidFill>
              </a:rPr>
              <a:t>stuff on the same chromosome</a:t>
            </a:r>
          </a:p>
          <a:p>
            <a:pPr marL="0" indent="0" eaLnBrk="1" hangingPunct="1">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4000" dirty="0" smtClean="0"/>
              <a:t>Crossing-Over VS Genetic Linkage</a:t>
            </a:r>
            <a:endParaRPr lang="en-US" sz="4000" dirty="0"/>
          </a:p>
        </p:txBody>
      </p:sp>
      <p:sp>
        <p:nvSpPr>
          <p:cNvPr id="37890" name="Content Placeholder 2"/>
          <p:cNvSpPr>
            <a:spLocks noGrp="1"/>
          </p:cNvSpPr>
          <p:nvPr>
            <p:ph idx="1"/>
          </p:nvPr>
        </p:nvSpPr>
        <p:spPr/>
        <p:txBody>
          <a:bodyPr/>
          <a:lstStyle/>
          <a:p>
            <a:pPr marL="0" indent="0" eaLnBrk="1" hangingPunct="1">
              <a:buNone/>
            </a:pPr>
            <a:r>
              <a:rPr lang="en-US" dirty="0" smtClean="0"/>
              <a:t>Genes on same chromosome (</a:t>
            </a:r>
            <a:r>
              <a:rPr lang="en-US" i="1" dirty="0" smtClean="0">
                <a:solidFill>
                  <a:srgbClr val="FF0000"/>
                </a:solidFill>
              </a:rPr>
              <a:t>linked</a:t>
            </a:r>
            <a:r>
              <a:rPr lang="en-US" dirty="0" smtClean="0"/>
              <a:t>) </a:t>
            </a:r>
          </a:p>
          <a:p>
            <a:pPr marL="0" indent="0" eaLnBrk="1" hangingPunct="1">
              <a:buNone/>
            </a:pPr>
            <a:r>
              <a:rPr lang="en-US" dirty="0"/>
              <a:t>	</a:t>
            </a:r>
            <a:r>
              <a:rPr lang="en-US" dirty="0" smtClean="0"/>
              <a:t>normally inherited together</a:t>
            </a:r>
          </a:p>
          <a:p>
            <a:pPr marL="0" indent="0" eaLnBrk="1" hangingPunct="1">
              <a:buNone/>
            </a:pPr>
            <a:r>
              <a:rPr lang="en-US" dirty="0"/>
              <a:t>	</a:t>
            </a:r>
            <a:r>
              <a:rPr lang="en-US" dirty="0" smtClean="0"/>
              <a:t>crossing over can alter</a:t>
            </a:r>
          </a:p>
          <a:p>
            <a:pPr marL="0" indent="0" eaLnBrk="1" hangingPunct="1">
              <a:buNone/>
            </a:pPr>
            <a:r>
              <a:rPr lang="en-US" dirty="0"/>
              <a:t>	</a:t>
            </a:r>
            <a:endParaRPr lang="en-US" dirty="0"/>
          </a:p>
          <a:p>
            <a:pPr marL="0" indent="0" eaLnBrk="1" hangingPunct="1">
              <a:buNone/>
            </a:pPr>
            <a:r>
              <a:rPr lang="en-US" dirty="0" smtClean="0"/>
              <a:t>A &amp; C: linked</a:t>
            </a:r>
          </a:p>
          <a:p>
            <a:pPr marL="0" indent="0" eaLnBrk="1" hangingPunct="1">
              <a:buNone/>
            </a:pPr>
            <a:r>
              <a:rPr lang="en-US" dirty="0" smtClean="0"/>
              <a:t>B &amp; C: </a:t>
            </a:r>
            <a:r>
              <a:rPr lang="en-US" dirty="0" smtClean="0">
                <a:solidFill>
                  <a:srgbClr val="FF0000"/>
                </a:solidFill>
              </a:rPr>
              <a:t>tightly linked </a:t>
            </a:r>
          </a:p>
          <a:p>
            <a:pPr marL="0" indent="0" eaLnBrk="1" hangingPunct="1">
              <a:buNone/>
            </a:pPr>
            <a:r>
              <a:rPr lang="en-US" dirty="0"/>
              <a:t>	</a:t>
            </a:r>
            <a:r>
              <a:rPr lang="en-US" dirty="0" smtClean="0"/>
              <a:t>			</a:t>
            </a:r>
            <a:r>
              <a:rPr lang="en-US" dirty="0" smtClean="0">
                <a:solidFill>
                  <a:srgbClr val="FF0000"/>
                </a:solidFill>
              </a:rPr>
              <a:t>(less likely to separate via crossover)</a:t>
            </a:r>
            <a:endParaRPr lang="en-US" dirty="0" smtClean="0">
              <a:solidFill>
                <a:srgbClr val="FF0000"/>
              </a:solidFill>
            </a:endParaRPr>
          </a:p>
        </p:txBody>
      </p:sp>
      <p:pic>
        <p:nvPicPr>
          <p:cNvPr id="4" name="Picture 2" descr="figure_13_05"/>
          <p:cNvPicPr>
            <a:picLocks noChangeAspect="1" noChangeArrowheads="1"/>
          </p:cNvPicPr>
          <p:nvPr/>
        </p:nvPicPr>
        <p:blipFill rotWithShape="1">
          <a:blip r:embed="rId2"/>
          <a:srcRect l="35281" t="26900" r="29327" b="41608"/>
          <a:stretch/>
        </p:blipFill>
        <p:spPr bwMode="auto">
          <a:xfrm>
            <a:off x="5144407" y="3062062"/>
            <a:ext cx="3019425"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5195</TotalTime>
  <Words>1021</Words>
  <Application>Microsoft Office PowerPoint</Application>
  <PresentationFormat>On-screen Show (4:3)</PresentationFormat>
  <Paragraphs>240</Paragraphs>
  <Slides>36</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ＭＳ Ｐゴシック</vt:lpstr>
      <vt:lpstr>Arial</vt:lpstr>
      <vt:lpstr>Arial Black</vt:lpstr>
      <vt:lpstr>Calibri</vt:lpstr>
      <vt:lpstr>Tahoma</vt:lpstr>
      <vt:lpstr>Times New Roman</vt:lpstr>
      <vt:lpstr>Wingdings</vt:lpstr>
      <vt:lpstr>ヒラギノ角ゴ ProN W3</vt:lpstr>
      <vt:lpstr>Office Theme</vt:lpstr>
      <vt:lpstr>3_Pixel</vt:lpstr>
      <vt:lpstr>1_Office Theme</vt:lpstr>
      <vt:lpstr>Log into PAL</vt:lpstr>
      <vt:lpstr>Discover Biology FIFTH EDITION</vt:lpstr>
      <vt:lpstr>Genes  &amp; Chromosomes</vt:lpstr>
      <vt:lpstr>Genes  &amp; Chromosomes</vt:lpstr>
      <vt:lpstr>Vocabulary</vt:lpstr>
      <vt:lpstr>Genes on sex chromosomes</vt:lpstr>
      <vt:lpstr>SRY:  The maleness gene</vt:lpstr>
      <vt:lpstr>Mendel was WRONG!!</vt:lpstr>
      <vt:lpstr>Crossing-Over VS Genetic Linkage</vt:lpstr>
      <vt:lpstr>PowerPoint Presentation</vt:lpstr>
      <vt:lpstr>Pedigree:  Who’s your daddy?</vt:lpstr>
      <vt:lpstr>Example:  Pedigree Chart</vt:lpstr>
      <vt:lpstr>Genetic Disorders</vt:lpstr>
      <vt:lpstr>PowerPoint Presentation</vt:lpstr>
      <vt:lpstr>Single-Gene Mutations</vt:lpstr>
      <vt:lpstr>Autosomal Recessive Disorders</vt:lpstr>
      <vt:lpstr>Autosomal Dominant Disorders</vt:lpstr>
      <vt:lpstr>Huntington’s Disease</vt:lpstr>
      <vt:lpstr>Sex linked Mutations</vt:lpstr>
      <vt:lpstr>Sex-Linked disorders</vt:lpstr>
      <vt:lpstr>Genes on sex chromosomes</vt:lpstr>
      <vt:lpstr>Sex-Linked disorders</vt:lpstr>
      <vt:lpstr>Genetic variation</vt:lpstr>
      <vt:lpstr>PowerPoint Presentation</vt:lpstr>
      <vt:lpstr>PowerPoint Presentation</vt:lpstr>
      <vt:lpstr>PowerPoint Presentation</vt:lpstr>
      <vt:lpstr>Ways to alter chromosomes</vt:lpstr>
      <vt:lpstr>Ways to alter chromosomes</vt:lpstr>
      <vt:lpstr>PowerPoint Presentation</vt:lpstr>
      <vt:lpstr>Ways to alter chromosomes</vt:lpstr>
      <vt:lpstr>Mutation: cause &amp; effect</vt:lpstr>
      <vt:lpstr>Clicker Questions</vt:lpstr>
      <vt:lpstr>Concept Quiz</vt:lpstr>
      <vt:lpstr>Concept Quiz</vt:lpstr>
      <vt:lpstr>Concept Quiz</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cp:lastModifiedBy>
  <cp:revision>292</cp:revision>
  <dcterms:created xsi:type="dcterms:W3CDTF">2012-06-05T19:05:20Z</dcterms:created>
  <dcterms:modified xsi:type="dcterms:W3CDTF">2014-03-09T16:00:02Z</dcterms:modified>
</cp:coreProperties>
</file>