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63"/>
  </p:notesMasterIdLst>
  <p:sldIdLst>
    <p:sldId id="413" r:id="rId4"/>
    <p:sldId id="408" r:id="rId5"/>
    <p:sldId id="347" r:id="rId6"/>
    <p:sldId id="258" r:id="rId7"/>
    <p:sldId id="384" r:id="rId8"/>
    <p:sldId id="388" r:id="rId9"/>
    <p:sldId id="264" r:id="rId10"/>
    <p:sldId id="387" r:id="rId11"/>
    <p:sldId id="260" r:id="rId12"/>
    <p:sldId id="259" r:id="rId13"/>
    <p:sldId id="353" r:id="rId14"/>
    <p:sldId id="273" r:id="rId15"/>
    <p:sldId id="390" r:id="rId16"/>
    <p:sldId id="391" r:id="rId17"/>
    <p:sldId id="394" r:id="rId18"/>
    <p:sldId id="354" r:id="rId19"/>
    <p:sldId id="262" r:id="rId20"/>
    <p:sldId id="275" r:id="rId21"/>
    <p:sldId id="263" r:id="rId22"/>
    <p:sldId id="355" r:id="rId23"/>
    <p:sldId id="265" r:id="rId24"/>
    <p:sldId id="332" r:id="rId25"/>
    <p:sldId id="392" r:id="rId26"/>
    <p:sldId id="333" r:id="rId27"/>
    <p:sldId id="335" r:id="rId28"/>
    <p:sldId id="358" r:id="rId29"/>
    <p:sldId id="393" r:id="rId30"/>
    <p:sldId id="359" r:id="rId31"/>
    <p:sldId id="360" r:id="rId32"/>
    <p:sldId id="266" r:id="rId33"/>
    <p:sldId id="267" r:id="rId34"/>
    <p:sldId id="395" r:id="rId35"/>
    <p:sldId id="396" r:id="rId36"/>
    <p:sldId id="397" r:id="rId37"/>
    <p:sldId id="336" r:id="rId38"/>
    <p:sldId id="401" r:id="rId39"/>
    <p:sldId id="410" r:id="rId40"/>
    <p:sldId id="412" r:id="rId41"/>
    <p:sldId id="399" r:id="rId42"/>
    <p:sldId id="277" r:id="rId43"/>
    <p:sldId id="411" r:id="rId44"/>
    <p:sldId id="398" r:id="rId45"/>
    <p:sldId id="366" r:id="rId46"/>
    <p:sldId id="338" r:id="rId47"/>
    <p:sldId id="368" r:id="rId48"/>
    <p:sldId id="402" r:id="rId49"/>
    <p:sldId id="405" r:id="rId50"/>
    <p:sldId id="340" r:id="rId51"/>
    <p:sldId id="403" r:id="rId52"/>
    <p:sldId id="406" r:id="rId53"/>
    <p:sldId id="407" r:id="rId54"/>
    <p:sldId id="343" r:id="rId55"/>
    <p:sldId id="370" r:id="rId56"/>
    <p:sldId id="344" r:id="rId57"/>
    <p:sldId id="348" r:id="rId58"/>
    <p:sldId id="372" r:id="rId59"/>
    <p:sldId id="373" r:id="rId60"/>
    <p:sldId id="374" r:id="rId61"/>
    <p:sldId id="409" r:id="rId6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58" autoAdjust="0"/>
    <p:restoredTop sz="90851" autoAdjust="0"/>
  </p:normalViewPr>
  <p:slideViewPr>
    <p:cSldViewPr snapToGrid="0" snapToObjects="1">
      <p:cViewPr>
        <p:scale>
          <a:sx n="50" d="100"/>
          <a:sy n="50" d="100"/>
        </p:scale>
        <p:origin x="1362" y="13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98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0"/>
            <a:ext cx="3038155" cy="46498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A8CF05-092A-4A50-95D5-5A7A4475A8F9}" type="datetimeFigureOut">
              <a:rPr lang="en-US"/>
              <a:pPr>
                <a:defRPr/>
              </a:pPr>
              <a:t>2/27/2014</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355" y="4415709"/>
            <a:ext cx="5607691" cy="418321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792"/>
            <a:ext cx="3038155" cy="46498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792"/>
            <a:ext cx="3038155" cy="46498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590304-5B9F-49EC-8CA0-6BE163DBF571}" type="slidenum">
              <a:rPr lang="en-US"/>
              <a:pPr>
                <a:defRPr/>
              </a:pPr>
              <a:t>‹#›</a:t>
            </a:fld>
            <a:endParaRPr lang="en-US" dirty="0"/>
          </a:p>
        </p:txBody>
      </p:sp>
    </p:spTree>
    <p:extLst>
      <p:ext uri="{BB962C8B-B14F-4D97-AF65-F5344CB8AC3E}">
        <p14:creationId xmlns:p14="http://schemas.microsoft.com/office/powerpoint/2010/main" val="42882621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dirty="0">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154625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D47ED-0C92-BE45-99F8-452A97645401}" type="slidenum">
              <a:rPr lang="en-US">
                <a:solidFill>
                  <a:prstClr val="black"/>
                </a:solidFill>
              </a:rPr>
              <a:pPr/>
              <a:t>20</a:t>
            </a:fld>
            <a:endParaRPr lang="en-US">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dirty="0"/>
              <a:t>Table 12.1 Essential Terms in Genetics</a:t>
            </a:r>
          </a:p>
        </p:txBody>
      </p:sp>
    </p:spTree>
    <p:extLst>
      <p:ext uri="{BB962C8B-B14F-4D97-AF65-F5344CB8AC3E}">
        <p14:creationId xmlns:p14="http://schemas.microsoft.com/office/powerpoint/2010/main" val="234234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B97DC-5F16-D04B-9CA1-E968A9F053E2}" type="slidenum">
              <a:rPr lang="en-US"/>
              <a:pPr/>
              <a:t>26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12.7 The Punnett Square Method Is Used to Predict All Possible Outcomes of a Genetic Cross </a:t>
            </a:r>
            <a:endParaRPr lang="en-US"/>
          </a:p>
          <a:p>
            <a:r>
              <a:rPr lang="en-US"/>
              <a:t>Punnett squares chart the segregation (separation) of alleles into gametes and all the possible ways in which the alleles borne by these gametes can be combined to produce offspring.</a:t>
            </a:r>
          </a:p>
        </p:txBody>
      </p:sp>
    </p:spTree>
    <p:extLst>
      <p:ext uri="{BB962C8B-B14F-4D97-AF65-F5344CB8AC3E}">
        <p14:creationId xmlns:p14="http://schemas.microsoft.com/office/powerpoint/2010/main" val="209062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A9273-F91D-8442-8821-6C85A374EF17}" type="slidenum">
              <a:rPr lang="en-US"/>
              <a:pPr/>
              <a:t>28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b="1"/>
              <a:t>Figure 12.8 Inheritance of Two Traits over Three Generations </a:t>
            </a:r>
            <a:endParaRPr lang="en-US"/>
          </a:p>
          <a:p>
            <a:r>
              <a:rPr lang="en-US"/>
              <a:t>Mendel used two-trait breeding experiments to test the hypothesis that the alleles of two different genes are inherited independently from each other. In one set of experiments, illustrated here, Mendel tracked the seed shape trait controlled by the </a:t>
            </a:r>
            <a:r>
              <a:rPr lang="en-US" i="1"/>
              <a:t>R/r</a:t>
            </a:r>
            <a:r>
              <a:rPr lang="en-US"/>
              <a:t> alleles and the seed color trait controlled by the </a:t>
            </a:r>
            <a:r>
              <a:rPr lang="en-US" i="1"/>
              <a:t>Y/y</a:t>
            </a:r>
            <a:r>
              <a:rPr lang="en-US"/>
              <a:t> alleles. The real test of the hypothesis came when Mendel examined the phenotypes of the offspring produced by crossing the heterozygous F</a:t>
            </a:r>
            <a:r>
              <a:rPr lang="en-US" baseline="-25000"/>
              <a:t>1</a:t>
            </a:r>
            <a:r>
              <a:rPr lang="en-US"/>
              <a:t> plants (</a:t>
            </a:r>
            <a:r>
              <a:rPr lang="en-US" i="1"/>
              <a:t>RrYy</a:t>
            </a:r>
            <a:r>
              <a:rPr lang="en-US"/>
              <a:t>). As predicted by the hypothesis, two new phenotypic combinations were found among the F</a:t>
            </a:r>
            <a:r>
              <a:rPr lang="en-US" baseline="-25000"/>
              <a:t>2</a:t>
            </a:r>
            <a:r>
              <a:rPr lang="en-US"/>
              <a:t> offspring: plants that made round, green seeds (</a:t>
            </a:r>
            <a:r>
              <a:rPr lang="en-US" i="1"/>
              <a:t>R-yy</a:t>
            </a:r>
            <a:r>
              <a:rPr lang="en-US"/>
              <a:t>) and plants that made wrinkled, yellow seeds (</a:t>
            </a:r>
            <a:r>
              <a:rPr lang="en-US" i="1"/>
              <a:t>rrY-</a:t>
            </a:r>
            <a:r>
              <a:rPr lang="en-US"/>
              <a:t>). The bottom panel summarizes the ratio of the two parental phenotypes and the two novel, nonparental phenotypes. A two-trait breeding experiment in which the F</a:t>
            </a:r>
            <a:r>
              <a:rPr lang="en-US" baseline="-25000"/>
              <a:t>1</a:t>
            </a:r>
            <a:r>
              <a:rPr lang="en-US"/>
              <a:t> plants are double heterozygotes (heterozygous for both traits) is called a dihybrid cross.</a:t>
            </a:r>
          </a:p>
        </p:txBody>
      </p:sp>
    </p:spTree>
    <p:extLst>
      <p:ext uri="{BB962C8B-B14F-4D97-AF65-F5344CB8AC3E}">
        <p14:creationId xmlns:p14="http://schemas.microsoft.com/office/powerpoint/2010/main" val="134112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FBA31-8E39-D347-96F6-9EB0D4B7C151}" type="slidenum">
              <a:rPr lang="en-US"/>
              <a:pPr/>
              <a:t>29</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12.9 The Alleles of Two Genes Are Sorted into Gametes Independently </a:t>
            </a:r>
            <a:endParaRPr lang="en-US"/>
          </a:p>
          <a:p>
            <a:r>
              <a:rPr lang="en-US"/>
              <a:t>The 9:3:3:1 phenotypic ratios in the F</a:t>
            </a:r>
            <a:r>
              <a:rPr lang="en-US" baseline="-25000"/>
              <a:t>2</a:t>
            </a:r>
            <a:r>
              <a:rPr lang="en-US"/>
              <a:t> generation of Mendel’s dihybrid cross are best explained by the law of independent assortment, according to which the alleles of the </a:t>
            </a:r>
            <a:r>
              <a:rPr lang="en-US" i="1"/>
              <a:t>R</a:t>
            </a:r>
            <a:r>
              <a:rPr lang="en-US"/>
              <a:t> gene segregate independently of the alleles of the</a:t>
            </a:r>
            <a:r>
              <a:rPr lang="en-US" i="1"/>
              <a:t> Y</a:t>
            </a:r>
            <a:r>
              <a:rPr lang="en-US"/>
              <a:t> gene during meiosis.</a:t>
            </a:r>
          </a:p>
        </p:txBody>
      </p:sp>
    </p:spTree>
    <p:extLst>
      <p:ext uri="{BB962C8B-B14F-4D97-AF65-F5344CB8AC3E}">
        <p14:creationId xmlns:p14="http://schemas.microsoft.com/office/powerpoint/2010/main" val="2467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F3B62-C4D9-294D-AEF1-98D07A48951E}" type="slidenum">
              <a:rPr lang="en-US"/>
              <a:pPr/>
              <a:t>43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Figure 12.12 A Child with Albinism </a:t>
            </a:r>
          </a:p>
          <a:p>
            <a:r>
              <a:rPr lang="en-US"/>
              <a:t>A mother and her son, who has albinism, in their living room in Douala, Cameroon, Africa. Because it affects eyesight as well as pigmentation in skin, eyes, and hair, albinism is an example of a pleiotropic condition.</a:t>
            </a:r>
          </a:p>
        </p:txBody>
      </p:sp>
    </p:spTree>
    <p:extLst>
      <p:ext uri="{BB962C8B-B14F-4D97-AF65-F5344CB8AC3E}">
        <p14:creationId xmlns:p14="http://schemas.microsoft.com/office/powerpoint/2010/main" val="420977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B926F-6C4D-4143-BFBF-8A678421C80B}" type="slidenum">
              <a:rPr lang="en-US"/>
              <a:pPr/>
              <a:t>45</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b="1"/>
              <a:t>Figure 12.14 Alleles of One Gene May Affect the Phenotype Produced by Alleles of Another Gene</a:t>
            </a:r>
            <a:r>
              <a:rPr lang="en-US"/>
              <a:t> </a:t>
            </a:r>
          </a:p>
          <a:p>
            <a:r>
              <a:rPr lang="en-US"/>
              <a:t>In this example the </a:t>
            </a:r>
            <a:r>
              <a:rPr lang="en-US" i="1"/>
              <a:t>c</a:t>
            </a:r>
            <a:r>
              <a:rPr lang="en-US"/>
              <a:t> allele of gene </a:t>
            </a:r>
            <a:r>
              <a:rPr lang="en-US" i="1"/>
              <a:t>C</a:t>
            </a:r>
            <a:r>
              <a:rPr lang="en-US"/>
              <a:t> masks the alleles of another gene, </a:t>
            </a:r>
            <a:r>
              <a:rPr lang="en-US" i="1"/>
              <a:t>B</a:t>
            </a:r>
            <a:r>
              <a:rPr lang="en-US"/>
              <a:t>. In mice with the </a:t>
            </a:r>
            <a:r>
              <a:rPr lang="en-US" i="1"/>
              <a:t>CC</a:t>
            </a:r>
            <a:r>
              <a:rPr lang="en-US"/>
              <a:t> or </a:t>
            </a:r>
            <a:r>
              <a:rPr lang="en-US" i="1"/>
              <a:t>Cc</a:t>
            </a:r>
            <a:r>
              <a:rPr lang="en-US"/>
              <a:t> genotype, the dominant </a:t>
            </a:r>
            <a:r>
              <a:rPr lang="en-US" i="1"/>
              <a:t>B</a:t>
            </a:r>
            <a:r>
              <a:rPr lang="en-US"/>
              <a:t> allele directs the production of melanin, resulting in black fur, while the recessive bb genotype “dilutes” melanin accumulation so that brown fur results. Mice with the </a:t>
            </a:r>
            <a:r>
              <a:rPr lang="en-US" i="1"/>
              <a:t>cc</a:t>
            </a:r>
            <a:r>
              <a:rPr lang="en-US"/>
              <a:t> genotype are albinos because melanin production gets blocked at an early point in the pathway, before the </a:t>
            </a:r>
            <a:r>
              <a:rPr lang="en-US" i="1"/>
              <a:t>B</a:t>
            </a:r>
            <a:r>
              <a:rPr lang="en-US"/>
              <a:t> gene exerts its influence. The </a:t>
            </a:r>
            <a:r>
              <a:rPr lang="en-US" i="1"/>
              <a:t>cc</a:t>
            </a:r>
            <a:r>
              <a:rPr lang="en-US"/>
              <a:t> genotype always results in albinism, regardless of whether the genotype with respect to the </a:t>
            </a:r>
            <a:r>
              <a:rPr lang="en-US" i="1"/>
              <a:t>B</a:t>
            </a:r>
            <a:r>
              <a:rPr lang="en-US"/>
              <a:t> gene is </a:t>
            </a:r>
            <a:r>
              <a:rPr lang="en-US" i="1"/>
              <a:t>BB</a:t>
            </a:r>
            <a:r>
              <a:rPr lang="en-US"/>
              <a:t>, </a:t>
            </a:r>
            <a:r>
              <a:rPr lang="en-US" i="1"/>
              <a:t>Bb</a:t>
            </a:r>
            <a:r>
              <a:rPr lang="en-US"/>
              <a:t>, or </a:t>
            </a:r>
            <a:r>
              <a:rPr lang="en-US" i="1"/>
              <a:t>bb</a:t>
            </a:r>
            <a:r>
              <a:rPr lang="en-US"/>
              <a:t>.</a:t>
            </a:r>
          </a:p>
        </p:txBody>
      </p:sp>
    </p:spTree>
    <p:extLst>
      <p:ext uri="{BB962C8B-B14F-4D97-AF65-F5344CB8AC3E}">
        <p14:creationId xmlns:p14="http://schemas.microsoft.com/office/powerpoint/2010/main" val="378547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4932-3AB0-274A-868A-F49183BA75BD}" type="slidenum">
              <a:rPr lang="en-US"/>
              <a:pPr/>
              <a:t>49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12.15 The Environment Can Alter the Effects of Genes </a:t>
            </a:r>
            <a:endParaRPr lang="en-US"/>
          </a:p>
          <a:p>
            <a:r>
              <a:rPr lang="en-US"/>
              <a:t>Coat color in Siamese cats is controlled by a temperature-sensitive allele. The </a:t>
            </a:r>
            <a:r>
              <a:rPr lang="en-US" i="1"/>
              <a:t>Ct</a:t>
            </a:r>
            <a:r>
              <a:rPr lang="en-US"/>
              <a:t> allele of the </a:t>
            </a:r>
            <a:r>
              <a:rPr lang="en-US" i="1"/>
              <a:t>C</a:t>
            </a:r>
            <a:r>
              <a:rPr lang="en-US"/>
              <a:t> gene directs melanin production only at lower temperatures (below 37°C). Melanin therefore accumulates only in the colder extremities—the snout, tail, lower legs, and edges of the ears—and not in the main trunk, which is at the core body temperature (37°C).</a:t>
            </a:r>
          </a:p>
        </p:txBody>
      </p:sp>
    </p:spTree>
    <p:extLst>
      <p:ext uri="{BB962C8B-B14F-4D97-AF65-F5344CB8AC3E}">
        <p14:creationId xmlns:p14="http://schemas.microsoft.com/office/powerpoint/2010/main" val="43490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4932-3AB0-274A-868A-F49183BA75BD}" type="slidenum">
              <a:rPr lang="en-US"/>
              <a:pPr/>
              <a:t>50</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12.15 The Environment Can Alter the Effects of Genes </a:t>
            </a:r>
            <a:endParaRPr lang="en-US"/>
          </a:p>
          <a:p>
            <a:r>
              <a:rPr lang="en-US"/>
              <a:t>Coat color in Siamese cats is controlled by a temperature-sensitive allele. The </a:t>
            </a:r>
            <a:r>
              <a:rPr lang="en-US" i="1"/>
              <a:t>Ct</a:t>
            </a:r>
            <a:r>
              <a:rPr lang="en-US"/>
              <a:t> allele of the </a:t>
            </a:r>
            <a:r>
              <a:rPr lang="en-US" i="1"/>
              <a:t>C</a:t>
            </a:r>
            <a:r>
              <a:rPr lang="en-US"/>
              <a:t> gene directs melanin production only at lower temperatures (below 37°C). Melanin therefore accumulates only in the colder extremities—the snout, tail, lower legs, and edges of the ears—and not in the main trunk, which is at the core body temperature (37°C).</a:t>
            </a:r>
          </a:p>
        </p:txBody>
      </p:sp>
    </p:spTree>
    <p:extLst>
      <p:ext uri="{BB962C8B-B14F-4D97-AF65-F5344CB8AC3E}">
        <p14:creationId xmlns:p14="http://schemas.microsoft.com/office/powerpoint/2010/main" val="180679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4932-3AB0-274A-868A-F49183BA75BD}" type="slidenum">
              <a:rPr lang="en-US"/>
              <a:pPr/>
              <a:t>51</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12.15 The Environment Can Alter the Effects of Genes </a:t>
            </a:r>
            <a:endParaRPr lang="en-US"/>
          </a:p>
          <a:p>
            <a:r>
              <a:rPr lang="en-US"/>
              <a:t>Coat color in Siamese cats is controlled by a temperature-sensitive allele. The </a:t>
            </a:r>
            <a:r>
              <a:rPr lang="en-US" i="1"/>
              <a:t>Ct</a:t>
            </a:r>
            <a:r>
              <a:rPr lang="en-US"/>
              <a:t> allele of the </a:t>
            </a:r>
            <a:r>
              <a:rPr lang="en-US" i="1"/>
              <a:t>C</a:t>
            </a:r>
            <a:r>
              <a:rPr lang="en-US"/>
              <a:t> gene directs melanin production only at lower temperatures (below 37°C). Melanin therefore accumulates only in the colder extremities—the snout, tail, lower legs, and edges of the ears—and not in the main trunk, which is at the core body temperature (37°C).</a:t>
            </a:r>
          </a:p>
        </p:txBody>
      </p:sp>
    </p:spTree>
    <p:extLst>
      <p:ext uri="{BB962C8B-B14F-4D97-AF65-F5344CB8AC3E}">
        <p14:creationId xmlns:p14="http://schemas.microsoft.com/office/powerpoint/2010/main" val="321647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FD532-1C34-8D4B-971F-1801FF0D5831}" type="slidenum">
              <a:rPr lang="en-US"/>
              <a:pPr/>
              <a:t>53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b="1"/>
              <a:t>Figure 12.16 Three Genes Can Produce a Range of Skin Color in Humans </a:t>
            </a:r>
            <a:endParaRPr lang="en-US"/>
          </a:p>
          <a:p>
            <a:r>
              <a:rPr lang="en-US" sz="1100"/>
              <a:t>In this model, skin color is influenced by the total number of melanin “units” specified by the person’s genotype. (</a:t>
            </a:r>
            <a:r>
              <a:rPr lang="en-US" sz="1100" i="1"/>
              <a:t>a</a:t>
            </a:r>
            <a:r>
              <a:rPr lang="en-US" sz="1100"/>
              <a:t>) For each of the three hypothetical genes shown here (</a:t>
            </a:r>
            <a:r>
              <a:rPr lang="en-US" sz="1100" i="1"/>
              <a:t>A</a:t>
            </a:r>
            <a:r>
              <a:rPr lang="en-US" sz="1100"/>
              <a:t>, </a:t>
            </a:r>
            <a:r>
              <a:rPr lang="en-US" sz="1100" i="1"/>
              <a:t>B</a:t>
            </a:r>
            <a:r>
              <a:rPr lang="en-US" sz="1100"/>
              <a:t>, and </a:t>
            </a:r>
            <a:r>
              <a:rPr lang="en-US" sz="1100" i="1"/>
              <a:t>C</a:t>
            </a:r>
            <a:r>
              <a:rPr lang="en-US" sz="1100"/>
              <a:t>), the superscript 1 (for example, </a:t>
            </a:r>
            <a:r>
              <a:rPr lang="en-US" sz="1100" i="1"/>
              <a:t>A</a:t>
            </a:r>
            <a:r>
              <a:rPr lang="en-US" sz="1100" baseline="30000"/>
              <a:t>1</a:t>
            </a:r>
            <a:r>
              <a:rPr lang="en-US" sz="1100"/>
              <a:t>) identifies an allele that leads to the production of one “unit” of melanin, while the superscript 0 (for example, </a:t>
            </a:r>
            <a:r>
              <a:rPr lang="en-US" sz="1100" i="1"/>
              <a:t>A</a:t>
            </a:r>
            <a:r>
              <a:rPr lang="en-US" sz="1100" baseline="30000"/>
              <a:t>0</a:t>
            </a:r>
            <a:r>
              <a:rPr lang="en-US" sz="1100"/>
              <a:t>) identifies an allele that produces no melanin. The two alleles of each of these genes are incompletely dominant. Alleles that do not contribute to melanin production (</a:t>
            </a:r>
            <a:r>
              <a:rPr lang="en-US" sz="1100" i="1"/>
              <a:t>A</a:t>
            </a:r>
            <a:r>
              <a:rPr lang="en-US" sz="1100" baseline="30000"/>
              <a:t>0</a:t>
            </a:r>
            <a:r>
              <a:rPr lang="en-US" sz="1100"/>
              <a:t>, </a:t>
            </a:r>
            <a:r>
              <a:rPr lang="en-US" sz="1100" i="1"/>
              <a:t>B</a:t>
            </a:r>
            <a:r>
              <a:rPr lang="en-US" sz="1100" baseline="30000"/>
              <a:t>0</a:t>
            </a:r>
            <a:r>
              <a:rPr lang="en-US" sz="1100"/>
              <a:t>, and </a:t>
            </a:r>
            <a:r>
              <a:rPr lang="en-US" sz="1100" i="1"/>
              <a:t>C</a:t>
            </a:r>
            <a:r>
              <a:rPr lang="en-US" sz="1100" baseline="30000"/>
              <a:t>0</a:t>
            </a:r>
            <a:r>
              <a:rPr lang="en-US" sz="1100"/>
              <a:t>) are represented by open circles, while alleles that do contribute to melanin production (</a:t>
            </a:r>
            <a:r>
              <a:rPr lang="en-US" sz="1100" i="1"/>
              <a:t>A</a:t>
            </a:r>
            <a:r>
              <a:rPr lang="en-US" sz="1100" baseline="30000"/>
              <a:t>1</a:t>
            </a:r>
            <a:r>
              <a:rPr lang="en-US" sz="1100"/>
              <a:t>, </a:t>
            </a:r>
            <a:r>
              <a:rPr lang="en-US" sz="1100" i="1"/>
              <a:t>B</a:t>
            </a:r>
            <a:r>
              <a:rPr lang="en-US" sz="1100" baseline="30000"/>
              <a:t>1</a:t>
            </a:r>
            <a:r>
              <a:rPr lang="en-US" sz="1100"/>
              <a:t>, and </a:t>
            </a:r>
            <a:r>
              <a:rPr lang="en-US" sz="1100" i="1"/>
              <a:t>C</a:t>
            </a:r>
            <a:r>
              <a:rPr lang="en-US" sz="1100" baseline="30000"/>
              <a:t>1</a:t>
            </a:r>
            <a:r>
              <a:rPr lang="en-US" sz="1100"/>
              <a:t>) are represented by solid circles. The bar graph depicts the seven phenotypic outcomes arranged from lightest skin to darkest skin. Bar heights indicate the relative proportions of children of each phenotype. (</a:t>
            </a:r>
            <a:r>
              <a:rPr lang="en-US" sz="1100" i="1"/>
              <a:t>b</a:t>
            </a:r>
            <a:r>
              <a:rPr lang="en-US" sz="1100"/>
              <a:t>) The Punnett square shows the proportions of gametes with specific genotypes that are produced by two heterozygote (</a:t>
            </a:r>
            <a:r>
              <a:rPr lang="en-US" sz="1100" i="1"/>
              <a:t>A</a:t>
            </a:r>
            <a:r>
              <a:rPr lang="en-US" sz="1100" baseline="30000"/>
              <a:t>1</a:t>
            </a:r>
            <a:r>
              <a:rPr lang="en-US" sz="1100" i="1"/>
              <a:t>A</a:t>
            </a:r>
            <a:r>
              <a:rPr lang="en-US" sz="1100" baseline="30000"/>
              <a:t>0</a:t>
            </a:r>
            <a:r>
              <a:rPr lang="en-US" sz="1100" i="1"/>
              <a:t>B</a:t>
            </a:r>
            <a:r>
              <a:rPr lang="en-US" sz="1100" baseline="30000"/>
              <a:t>1</a:t>
            </a:r>
            <a:r>
              <a:rPr lang="en-US" sz="1100" i="1"/>
              <a:t>B</a:t>
            </a:r>
            <a:r>
              <a:rPr lang="en-US" sz="1100" baseline="30000"/>
              <a:t>0</a:t>
            </a:r>
            <a:r>
              <a:rPr lang="en-US" sz="1100" i="1"/>
              <a:t>C</a:t>
            </a:r>
            <a:r>
              <a:rPr lang="en-US" sz="1100" baseline="30000"/>
              <a:t>1</a:t>
            </a:r>
            <a:r>
              <a:rPr lang="en-US" sz="1100" i="1"/>
              <a:t>C</a:t>
            </a:r>
            <a:r>
              <a:rPr lang="en-US" sz="1100" baseline="30000"/>
              <a:t>0</a:t>
            </a:r>
            <a:r>
              <a:rPr lang="en-US" sz="1100"/>
              <a:t>) parents and all the possible ways in which the eight different genotypes can come together during fertilization. Each of the seven different phenotypes (that is, children with 0, 1, 2, 3, 4, 5, or 6 melanin units) can be specified by one to several different genotypes. For example, children producing two melanin units can have any one of six different genotypes. Additional variation in skin color would result from different levels of sun exposure.</a:t>
            </a:r>
            <a:endParaRPr lang="en-US"/>
          </a:p>
        </p:txBody>
      </p:sp>
    </p:spTree>
    <p:extLst>
      <p:ext uri="{BB962C8B-B14F-4D97-AF65-F5344CB8AC3E}">
        <p14:creationId xmlns:p14="http://schemas.microsoft.com/office/powerpoint/2010/main" val="28890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2</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66746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55</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68030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Pink is the intermediate color between red and white.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Red and white are homozygous and pink is heterozygous.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If complete dominance were occurring, then there would only be two phenotypes, red and white.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If codominance were occurring, then the heterozygote would have </a:t>
            </a:r>
            <a:r>
              <a:rPr lang="en-US" i="1">
                <a:solidFill>
                  <a:srgbClr val="000000"/>
                </a:solidFill>
                <a:latin typeface="Arial" pitchFamily="1" charset="0"/>
                <a:ea typeface="Arial" pitchFamily="1" charset="0"/>
                <a:cs typeface="Arial" pitchFamily="1" charset="0"/>
                <a:sym typeface="Arial" pitchFamily="1" charset="0"/>
              </a:rPr>
              <a:t>both</a:t>
            </a:r>
            <a:r>
              <a:rPr lang="en-US">
                <a:solidFill>
                  <a:srgbClr val="000000"/>
                </a:solidFill>
                <a:latin typeface="Arial" pitchFamily="1" charset="0"/>
                <a:ea typeface="Arial" pitchFamily="1" charset="0"/>
                <a:cs typeface="Arial" pitchFamily="1" charset="0"/>
                <a:sym typeface="Arial" pitchFamily="1" charset="0"/>
              </a:rPr>
              <a:t> red and white patches on the same flower.</a:t>
            </a:r>
          </a:p>
        </p:txBody>
      </p:sp>
    </p:spTree>
    <p:extLst>
      <p:ext uri="{BB962C8B-B14F-4D97-AF65-F5344CB8AC3E}">
        <p14:creationId xmlns:p14="http://schemas.microsoft.com/office/powerpoint/2010/main" val="22341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only way to have offspring that are short is if both parent plants carry the short (t) allele.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Since one parent is homozygous dominant, no short offspring can be produced.</a:t>
            </a:r>
          </a:p>
        </p:txBody>
      </p:sp>
    </p:spTree>
    <p:extLst>
      <p:ext uri="{BB962C8B-B14F-4D97-AF65-F5344CB8AC3E}">
        <p14:creationId xmlns:p14="http://schemas.microsoft.com/office/powerpoint/2010/main" val="412561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In order to produce brown rabbits, each parent would have to have at least one copy of the brown allele, since brown is homozygous (FBFB).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Although a 3:1 ratio is possible of the offspring, the </a:t>
            </a:r>
            <a:r>
              <a:rPr lang="en-US" i="1">
                <a:solidFill>
                  <a:srgbClr val="000000"/>
                </a:solidFill>
                <a:latin typeface="Arial" pitchFamily="1" charset="0"/>
                <a:ea typeface="Arial" pitchFamily="1" charset="0"/>
                <a:cs typeface="Arial" pitchFamily="1" charset="0"/>
                <a:sym typeface="Arial" pitchFamily="1" charset="0"/>
              </a:rPr>
              <a:t>expected </a:t>
            </a:r>
            <a:r>
              <a:rPr lang="en-US">
                <a:solidFill>
                  <a:srgbClr val="000000"/>
                </a:solidFill>
                <a:latin typeface="Arial" pitchFamily="1" charset="0"/>
                <a:ea typeface="Arial" pitchFamily="1" charset="0"/>
                <a:cs typeface="Arial" pitchFamily="1" charset="0"/>
                <a:sym typeface="Arial" pitchFamily="1" charset="0"/>
              </a:rPr>
              <a:t> ratio cannot be 3:1 (see Punnett square in Lecture notes).</a:t>
            </a:r>
          </a:p>
        </p:txBody>
      </p:sp>
    </p:spTree>
    <p:extLst>
      <p:ext uri="{BB962C8B-B14F-4D97-AF65-F5344CB8AC3E}">
        <p14:creationId xmlns:p14="http://schemas.microsoft.com/office/powerpoint/2010/main" val="2989126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59</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96652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3</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4464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CE239-D6C3-4BD8-838E-B5E23DC1772E}"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51582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6FCF9-7AC9-44CC-AC71-6D3D9070F803}" type="slidenum">
              <a:rPr lang="en-US">
                <a:cs typeface="Arial" charset="0"/>
              </a:rPr>
              <a:pPr fontAlgn="base">
                <a:spcBef>
                  <a:spcPct val="0"/>
                </a:spcBef>
                <a:spcAft>
                  <a:spcPct val="0"/>
                </a:spcAft>
                <a:defRPr/>
              </a:pPr>
              <a:t>7</a:t>
            </a:fld>
            <a:endParaRPr lang="en-US">
              <a:cs typeface="Arial" charset="0"/>
            </a:endParaRPr>
          </a:p>
        </p:txBody>
      </p:sp>
    </p:spTree>
    <p:extLst>
      <p:ext uri="{BB962C8B-B14F-4D97-AF65-F5344CB8AC3E}">
        <p14:creationId xmlns:p14="http://schemas.microsoft.com/office/powerpoint/2010/main" val="65490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86FCF9-7AC9-44CC-AC71-6D3D9070F803}"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179439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CE239-D6C3-4BD8-838E-B5E23DC1772E}"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1736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FE274-9C70-F34C-B919-3E871A79FD14}" type="slidenum">
              <a:rPr lang="en-US"/>
              <a:pPr/>
              <a:t>11</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12.3 Somatic Cells Have Two Copies of Most Genes</a:t>
            </a:r>
            <a:r>
              <a:rPr lang="en-US"/>
              <a:t> </a:t>
            </a:r>
          </a:p>
          <a:p>
            <a:r>
              <a:rPr lang="en-US"/>
              <a:t>Somatic cells make up the large majority of cells in the body of a multicellular organism. Somatic cells in plants and animals are diploid: each type of chromosome occurs as a pair, known as a homologous pair. Alternative versions of a gene are known as alleles. In a matched pair of homologous chromosomes, a given gene is found at the same location on each chromosome, but the paternal and maternal homologues may carry different alleles of that gene.</a:t>
            </a:r>
          </a:p>
        </p:txBody>
      </p:sp>
    </p:spTree>
    <p:extLst>
      <p:ext uri="{BB962C8B-B14F-4D97-AF65-F5344CB8AC3E}">
        <p14:creationId xmlns:p14="http://schemas.microsoft.com/office/powerpoint/2010/main" val="280310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ECEAD-CE2A-174A-B753-1BD59830017C}" type="slidenum">
              <a:rPr lang="en-US"/>
              <a:pPr/>
              <a:t>16</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12.4 In Cats, Short Hair Is Dominant over Long Hair</a:t>
            </a:r>
          </a:p>
          <a:p>
            <a:r>
              <a:rPr lang="en-US"/>
              <a:t>The </a:t>
            </a:r>
            <a:r>
              <a:rPr lang="en-US" i="1"/>
              <a:t>L</a:t>
            </a:r>
            <a:r>
              <a:rPr lang="en-US"/>
              <a:t> allele is dominant over the </a:t>
            </a:r>
            <a:r>
              <a:rPr lang="en-US" i="1"/>
              <a:t>l</a:t>
            </a:r>
            <a:r>
              <a:rPr lang="en-US"/>
              <a:t> allele and therefore confers short hair in both the homozygous and heterozygous states (</a:t>
            </a:r>
            <a:r>
              <a:rPr lang="en-US" i="1"/>
              <a:t>LL</a:t>
            </a:r>
            <a:r>
              <a:rPr lang="en-US"/>
              <a:t> and </a:t>
            </a:r>
            <a:r>
              <a:rPr lang="en-US" i="1"/>
              <a:t>Ll</a:t>
            </a:r>
            <a:r>
              <a:rPr lang="en-US"/>
              <a:t>). The long-hair phenotype, controlled by the </a:t>
            </a:r>
            <a:r>
              <a:rPr lang="en-US" i="1"/>
              <a:t>l</a:t>
            </a:r>
            <a:r>
              <a:rPr lang="en-US"/>
              <a:t> allele, is manifested only when unmasked in the </a:t>
            </a:r>
            <a:r>
              <a:rPr lang="en-US" i="1"/>
              <a:t>ll</a:t>
            </a:r>
            <a:r>
              <a:rPr lang="en-US"/>
              <a:t> homozygote.</a:t>
            </a:r>
          </a:p>
        </p:txBody>
      </p:sp>
    </p:spTree>
    <p:extLst>
      <p:ext uri="{BB962C8B-B14F-4D97-AF65-F5344CB8AC3E}">
        <p14:creationId xmlns:p14="http://schemas.microsoft.com/office/powerpoint/2010/main" val="219062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3999B1-B54A-471C-BB71-F97F82775132}"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0E8571-C8A7-4FD2-B012-26E3A0D68B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1BE92-12D8-4112-AE29-23C1965FA768}"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0BC2C-146A-44AA-B485-613DB24ACC0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6AC962-22EC-416A-A197-DA7CF49EA8D2}"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2CD31D-BB69-4C5C-A230-274160DEB19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9D096AB-7DD2-2842-A3A0-18054BE826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1E4C96AC-3A91-3648-90CD-5EE025C9336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40860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11ABC2-F000-434D-9DC1-B8E3B61FE640}"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46491-2779-4B4D-8E9F-1DEC92D0FAB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DBB753-C40E-4601-A056-96BC99F68878}" type="datetimeFigureOut">
              <a:rPr lang="en-US"/>
              <a:pPr>
                <a:defRPr/>
              </a:pPr>
              <a:t>2/27/2014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12F030-2647-415C-8306-5BD0683B15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147EA6-F866-4899-8171-39310C768654}" type="datetimeFigureOut">
              <a:rPr lang="en-US"/>
              <a:pPr>
                <a:defRPr/>
              </a:pPr>
              <a:t>2/27/2014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B4606B-B617-4875-B044-3ACCB1AB290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EAAD61-6DDB-4543-B37A-1A7B5F63604A}" type="datetimeFigureOut">
              <a:rPr lang="en-US"/>
              <a:pPr>
                <a:defRPr/>
              </a:pPr>
              <a:t>2/27/2014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F4A50F-69DA-4BBB-A997-C3D633E491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9487E6-08F4-422F-ADED-D91E7A112B91}" type="datetimeFigureOut">
              <a:rPr lang="en-US"/>
              <a:pPr>
                <a:defRPr/>
              </a:pPr>
              <a:t>2/27/2014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727B24-A5C0-4268-BF85-1E2EF43D62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E93344-EEE3-48DA-B3EF-E2A6CC52D7AA}" type="datetimeFigureOut">
              <a:rPr lang="en-US"/>
              <a:pPr>
                <a:defRPr/>
              </a:pPr>
              <a:t>2/27/2014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EFAB41-778B-4998-BB56-C04A6EBC22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BBCEDB-694F-4EB5-B76E-379EBE190232}" type="datetimeFigureOut">
              <a:rPr lang="en-US"/>
              <a:pPr>
                <a:defRPr/>
              </a:pPr>
              <a:t>2/27/2014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21BE0-4801-479A-B134-581D1E700B0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837A1C-BC7B-4367-84B5-FDC9095C02C6}" type="datetimeFigureOut">
              <a:rPr lang="en-US"/>
              <a:pPr>
                <a:defRPr/>
              </a:pPr>
              <a:t>2/27/2014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512E6C-486E-4040-A5EB-37FFB800074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089877-FAC4-4CE8-B8EF-C8F60571AEB3}" type="datetimeFigureOut">
              <a:rPr lang="en-US"/>
              <a:pPr>
                <a:defRPr/>
              </a:pPr>
              <a:t>2/27/2014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D2188AA-6855-453B-BA53-24FB936182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22925AA2-FCFB-704D-96E1-7D3800FA45F4}"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D75DFE29-D338-D544-BD23-5F09DD4E9FFC}"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63062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rPr>
              <a:t>How’s your grade?</a:t>
            </a:r>
            <a:endParaRPr lang="en-US" sz="4800" b="1" dirty="0">
              <a:ea typeface="+mj-ea"/>
              <a:cs typeface="+mj-cs"/>
            </a:endParaRPr>
          </a:p>
        </p:txBody>
      </p:sp>
      <p:sp>
        <p:nvSpPr>
          <p:cNvPr id="4" name="Rectangle 3"/>
          <p:cNvSpPr txBox="1">
            <a:spLocks noChangeArrowheads="1"/>
          </p:cNvSpPr>
          <p:nvPr/>
        </p:nvSpPr>
        <p:spPr bwMode="auto">
          <a:xfrm>
            <a:off x="152400" y="2383221"/>
            <a:ext cx="8839200" cy="2209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ct val="20000"/>
              </a:spcBef>
              <a:spcAft>
                <a:spcPts val="0"/>
              </a:spcAft>
              <a:buClr>
                <a:schemeClr val="bg2"/>
              </a:buClr>
              <a:buSzPct val="75000"/>
              <a:buFont typeface="Wingdings" pitchFamily="1" charset="2"/>
              <a:buNone/>
              <a:tabLst/>
              <a:defRPr/>
            </a:pPr>
            <a:r>
              <a:rPr kumimoji="0" lang="en-US" sz="2800" b="1" i="0" u="none" strike="noStrike" kern="0" cap="none" spc="0" normalizeH="0" baseline="0" noProof="0" dirty="0" smtClean="0">
                <a:ln>
                  <a:noFill/>
                </a:ln>
                <a:solidFill>
                  <a:schemeClr val="tx1">
                    <a:tint val="75000"/>
                  </a:schemeClr>
                </a:solidFill>
                <a:effectLst/>
                <a:uLnTx/>
                <a:uFillTx/>
                <a:latin typeface="+mn-lt"/>
                <a:ea typeface="ＭＳ Ｐゴシック" pitchFamily="1" charset="-128"/>
                <a:cs typeface="ＭＳ Ｐゴシック" pitchFamily="1" charset="-128"/>
              </a:rPr>
              <a:t>Have you calculated your grade lately?</a:t>
            </a:r>
          </a:p>
          <a:p>
            <a:pPr marL="0" marR="0" lvl="0" indent="0" algn="ctr" defTabSz="914400" rtl="0" eaLnBrk="1" fontAlgn="auto" latinLnBrk="0" hangingPunct="1">
              <a:lnSpc>
                <a:spcPct val="90000"/>
              </a:lnSpc>
              <a:spcBef>
                <a:spcPct val="20000"/>
              </a:spcBef>
              <a:spcAft>
                <a:spcPts val="0"/>
              </a:spcAft>
              <a:buClr>
                <a:schemeClr val="bg2"/>
              </a:buClr>
              <a:buSzPct val="75000"/>
              <a:buFont typeface="Wingdings" pitchFamily="1" charset="2"/>
              <a:buNone/>
              <a:tabLst/>
              <a:defRPr/>
            </a:pPr>
            <a:r>
              <a:rPr kumimoji="0" lang="en-US" sz="1600" b="1" i="0" u="none" strike="noStrike" kern="0" cap="none" spc="0" normalizeH="0" baseline="0" noProof="0" dirty="0" smtClean="0">
                <a:ln>
                  <a:noFill/>
                </a:ln>
                <a:solidFill>
                  <a:srgbClr val="FF0000"/>
                </a:solidFill>
                <a:effectLst/>
                <a:uLnTx/>
                <a:uFillTx/>
                <a:latin typeface="+mn-lt"/>
                <a:ea typeface="ＭＳ Ｐゴシック" pitchFamily="1" charset="-128"/>
                <a:cs typeface="ＭＳ Ｐゴシック" pitchFamily="1" charset="-128"/>
              </a:rPr>
              <a:t>If not, use the spreadsheet</a:t>
            </a:r>
          </a:p>
          <a:p>
            <a:pPr marL="0" marR="0" lvl="0" indent="0" algn="ctr" defTabSz="914400" rtl="0" eaLnBrk="1" fontAlgn="auto" latinLnBrk="0" hangingPunct="1">
              <a:lnSpc>
                <a:spcPct val="90000"/>
              </a:lnSpc>
              <a:spcBef>
                <a:spcPct val="20000"/>
              </a:spcBef>
              <a:spcAft>
                <a:spcPts val="0"/>
              </a:spcAft>
              <a:buClr>
                <a:schemeClr val="bg2"/>
              </a:buClr>
              <a:buSzPct val="75000"/>
              <a:buFont typeface="Wingdings" pitchFamily="1" charset="2"/>
              <a:buNone/>
              <a:tabLst/>
              <a:defRPr/>
            </a:pPr>
            <a:r>
              <a:rPr kumimoji="0" lang="en-US" sz="2800" b="1" i="0" u="none" strike="noStrike" kern="0" cap="none" spc="0" normalizeH="0" baseline="0" noProof="0" dirty="0" smtClean="0">
                <a:ln>
                  <a:noFill/>
                </a:ln>
                <a:solidFill>
                  <a:schemeClr val="tx1">
                    <a:tint val="75000"/>
                  </a:schemeClr>
                </a:solidFill>
                <a:effectLst/>
                <a:uLnTx/>
                <a:uFillTx/>
                <a:latin typeface="+mn-lt"/>
                <a:ea typeface="ＭＳ Ｐゴシック" pitchFamily="1" charset="-128"/>
                <a:cs typeface="ＭＳ Ｐゴシック" pitchFamily="1" charset="-128"/>
              </a:rPr>
              <a:t>Are all your assignment listed in PAL?</a:t>
            </a:r>
          </a:p>
          <a:p>
            <a:pPr algn="ctr" defTabSz="914400" fontAlgn="auto">
              <a:lnSpc>
                <a:spcPct val="90000"/>
              </a:lnSpc>
              <a:spcBef>
                <a:spcPct val="20000"/>
              </a:spcBef>
              <a:spcAft>
                <a:spcPts val="0"/>
              </a:spcAft>
              <a:buClr>
                <a:schemeClr val="bg2"/>
              </a:buClr>
              <a:buSzPct val="75000"/>
              <a:defRPr/>
            </a:pPr>
            <a:r>
              <a:rPr lang="en-US" sz="1600" b="1" kern="0" dirty="0" smtClean="0">
                <a:solidFill>
                  <a:srgbClr val="FF0000"/>
                </a:solidFill>
                <a:ea typeface="ＭＳ Ｐゴシック" pitchFamily="1" charset="-128"/>
                <a:cs typeface="ＭＳ Ｐゴシック" pitchFamily="1" charset="-128"/>
              </a:rPr>
              <a:t>You need to let me know if they are not</a:t>
            </a:r>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Nerd Words for in Genetics</a:t>
            </a:r>
          </a:p>
        </p:txBody>
      </p:sp>
      <p:sp>
        <p:nvSpPr>
          <p:cNvPr id="19458" name="Content Placeholder 2"/>
          <p:cNvSpPr>
            <a:spLocks noGrp="1"/>
          </p:cNvSpPr>
          <p:nvPr>
            <p:ph idx="1"/>
          </p:nvPr>
        </p:nvSpPr>
        <p:spPr>
          <a:xfrm>
            <a:off x="457200" y="1246909"/>
            <a:ext cx="8229600" cy="5301529"/>
          </a:xfrm>
        </p:spPr>
        <p:txBody>
          <a:bodyPr/>
          <a:lstStyle/>
          <a:p>
            <a:pPr eaLnBrk="1" hangingPunct="1"/>
            <a:r>
              <a:rPr lang="en-US" dirty="0" smtClean="0"/>
              <a:t>Gene: an instruction written in DNA</a:t>
            </a:r>
          </a:p>
          <a:p>
            <a:pPr eaLnBrk="1" hangingPunct="1">
              <a:buNone/>
            </a:pPr>
            <a:r>
              <a:rPr lang="en-US" dirty="0" smtClean="0"/>
              <a:t>					Usually instructions for a protein</a:t>
            </a:r>
          </a:p>
          <a:p>
            <a:pPr eaLnBrk="1" hangingPunct="1">
              <a:buNone/>
            </a:pPr>
            <a:r>
              <a:rPr lang="en-US" dirty="0" smtClean="0"/>
              <a:t>					many genes on each chromosome</a:t>
            </a:r>
          </a:p>
          <a:p>
            <a:pPr eaLnBrk="1" hangingPunct="1">
              <a:buNone/>
            </a:pPr>
            <a:endParaRPr lang="en-US" dirty="0" smtClean="0"/>
          </a:p>
          <a:p>
            <a:pPr eaLnBrk="1" hangingPunct="1"/>
            <a:r>
              <a:rPr lang="en-US" dirty="0" smtClean="0">
                <a:solidFill>
                  <a:srgbClr val="FF0000"/>
                </a:solidFill>
              </a:rPr>
              <a:t>Gen</a:t>
            </a:r>
            <a:r>
              <a:rPr lang="en-US" dirty="0" smtClean="0"/>
              <a:t>o</a:t>
            </a:r>
            <a:r>
              <a:rPr lang="en-US" dirty="0" smtClean="0">
                <a:solidFill>
                  <a:srgbClr val="0070C0"/>
                </a:solidFill>
              </a:rPr>
              <a:t>type</a:t>
            </a:r>
            <a:r>
              <a:rPr lang="en-US" dirty="0" smtClean="0"/>
              <a:t>:  The </a:t>
            </a:r>
            <a:r>
              <a:rPr lang="en-US" dirty="0" smtClean="0">
                <a:solidFill>
                  <a:srgbClr val="0070C0"/>
                </a:solidFill>
              </a:rPr>
              <a:t>type</a:t>
            </a:r>
            <a:r>
              <a:rPr lang="en-US" dirty="0" smtClean="0"/>
              <a:t> of </a:t>
            </a:r>
            <a:r>
              <a:rPr lang="en-US" dirty="0" smtClean="0">
                <a:solidFill>
                  <a:srgbClr val="FF0000"/>
                </a:solidFill>
              </a:rPr>
              <a:t>Genes</a:t>
            </a:r>
            <a:r>
              <a:rPr lang="en-US" dirty="0" smtClean="0"/>
              <a:t> you have</a:t>
            </a:r>
          </a:p>
          <a:p>
            <a:pPr eaLnBrk="1" hangingPunct="1"/>
            <a:endParaRPr lang="en-US" dirty="0" smtClean="0"/>
          </a:p>
          <a:p>
            <a:pPr eaLnBrk="1" hangingPunct="1"/>
            <a:r>
              <a:rPr lang="en-US" dirty="0" smtClean="0">
                <a:solidFill>
                  <a:srgbClr val="FF0000"/>
                </a:solidFill>
              </a:rPr>
              <a:t>Phe</a:t>
            </a:r>
            <a:r>
              <a:rPr lang="en-US" dirty="0" smtClean="0"/>
              <a:t>notype: The traits you display</a:t>
            </a:r>
          </a:p>
          <a:p>
            <a:pPr eaLnBrk="1" hangingPunct="1">
              <a:buNone/>
            </a:pPr>
            <a:r>
              <a:rPr lang="en-US" dirty="0" smtClean="0"/>
              <a:t>				hair color, freckles, blood type, eyesight</a:t>
            </a:r>
          </a:p>
          <a:p>
            <a:pPr lvl="1" eaLnBrk="1" hangingPunct="1">
              <a:buNone/>
            </a:pPr>
            <a:r>
              <a:rPr lang="en-US" dirty="0" smtClean="0"/>
              <a:t>			(many are things you can </a:t>
            </a:r>
            <a:r>
              <a:rPr lang="en-US" dirty="0" smtClean="0">
                <a:solidFill>
                  <a:srgbClr val="FF0000"/>
                </a:solidFill>
              </a:rPr>
              <a:t>feel</a:t>
            </a:r>
            <a:r>
              <a:rPr lang="en-US" dirty="0" smtClean="0"/>
              <a:t>)</a:t>
            </a:r>
          </a:p>
        </p:txBody>
      </p:sp>
      <p:pic>
        <p:nvPicPr>
          <p:cNvPr id="4" name="Picture 2" descr="F:\BSC 1005 - Survey\resources\jpgs unlabled\ch12u\figure_12_06_unl.jpg"/>
          <p:cNvPicPr>
            <a:picLocks noChangeAspect="1" noChangeArrowheads="1"/>
          </p:cNvPicPr>
          <p:nvPr/>
        </p:nvPicPr>
        <p:blipFill rotWithShape="1">
          <a:blip r:embed="rId3"/>
          <a:srcRect l="10475" t="15734" r="45304" b="41809"/>
          <a:stretch/>
        </p:blipFill>
        <p:spPr bwMode="auto">
          <a:xfrm>
            <a:off x="760287" y="1906803"/>
            <a:ext cx="1361657" cy="15850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igure_12_03"/>
          <p:cNvPicPr>
            <a:picLocks noChangeAspect="1" noChangeArrowheads="1"/>
          </p:cNvPicPr>
          <p:nvPr/>
        </p:nvPicPr>
        <p:blipFill>
          <a:blip r:embed="rId3"/>
          <a:srcRect/>
          <a:stretch>
            <a:fillRect/>
          </a:stretch>
        </p:blipFill>
        <p:spPr bwMode="auto">
          <a:xfrm>
            <a:off x="304800" y="317500"/>
            <a:ext cx="8531225" cy="622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758515"/>
          </a:xfrm>
        </p:spPr>
        <p:txBody>
          <a:bodyPr/>
          <a:lstStyle/>
          <a:p>
            <a:pPr eaLnBrk="1" hangingPunct="1"/>
            <a:r>
              <a:rPr lang="en-US" dirty="0" smtClean="0"/>
              <a:t>Nerd Words for in Genetics</a:t>
            </a:r>
          </a:p>
        </p:txBody>
      </p:sp>
      <p:sp>
        <p:nvSpPr>
          <p:cNvPr id="24578" name="Content Placeholder 2"/>
          <p:cNvSpPr>
            <a:spLocks noGrp="1"/>
          </p:cNvSpPr>
          <p:nvPr>
            <p:ph idx="1"/>
          </p:nvPr>
        </p:nvSpPr>
        <p:spPr>
          <a:xfrm>
            <a:off x="457200" y="1033154"/>
            <a:ext cx="8229600" cy="5093010"/>
          </a:xfrm>
        </p:spPr>
        <p:txBody>
          <a:bodyPr/>
          <a:lstStyle/>
          <a:p>
            <a:pPr eaLnBrk="1" hangingPunct="1"/>
            <a:r>
              <a:rPr lang="en-US" b="1" dirty="0" smtClean="0"/>
              <a:t>Alleles:</a:t>
            </a:r>
            <a:r>
              <a:rPr lang="en-US" dirty="0" smtClean="0"/>
              <a:t> versions of a gene</a:t>
            </a:r>
          </a:p>
          <a:p>
            <a:pPr eaLnBrk="1" hangingPunct="1">
              <a:buNone/>
            </a:pPr>
            <a:r>
              <a:rPr lang="en-US" dirty="0" smtClean="0"/>
              <a:t>				hair color gene </a:t>
            </a:r>
          </a:p>
          <a:p>
            <a:pPr eaLnBrk="1" hangingPunct="1">
              <a:buNone/>
            </a:pPr>
            <a:r>
              <a:rPr lang="en-US" sz="2400" dirty="0" smtClean="0"/>
              <a:t>						blonde allele</a:t>
            </a:r>
          </a:p>
          <a:p>
            <a:pPr eaLnBrk="1" hangingPunct="1">
              <a:buNone/>
            </a:pPr>
            <a:r>
              <a:rPr lang="en-US" sz="2400" dirty="0" smtClean="0"/>
              <a:t>						redhead allele</a:t>
            </a:r>
          </a:p>
          <a:p>
            <a:pPr eaLnBrk="1" hangingPunct="1">
              <a:buNone/>
            </a:pPr>
            <a:r>
              <a:rPr lang="en-US" sz="2400" dirty="0" smtClean="0"/>
              <a:t>						brunette allele</a:t>
            </a:r>
          </a:p>
          <a:p>
            <a:pPr eaLnBrk="1" hangingPunct="1">
              <a:buNone/>
            </a:pPr>
            <a:r>
              <a:rPr lang="en-US" sz="2400" dirty="0" smtClean="0"/>
              <a:t>						black hair allele</a:t>
            </a:r>
          </a:p>
          <a:p>
            <a:pPr eaLnBrk="1" hangingPunct="1">
              <a:buNone/>
            </a:pPr>
            <a:endParaRPr lang="en-US" sz="2400" dirty="0" smtClean="0"/>
          </a:p>
          <a:p>
            <a:pPr eaLnBrk="1" hangingPunct="1">
              <a:buNone/>
            </a:pPr>
            <a:r>
              <a:rPr lang="en-US" b="1" dirty="0" smtClean="0"/>
              <a:t>Genetic Diversity:</a:t>
            </a:r>
            <a:r>
              <a:rPr lang="en-US" dirty="0" smtClean="0"/>
              <a:t> having more than one version (allele) of a gene in a population</a:t>
            </a:r>
          </a:p>
          <a:p>
            <a:pPr eaLnBrk="1" hangingPunct="1">
              <a:buNone/>
            </a:pPr>
            <a:r>
              <a:rPr lang="en-US" dirty="0" smtClean="0"/>
              <a:t>				More alleles =  more genetic diversity </a:t>
            </a:r>
          </a:p>
          <a:p>
            <a:pPr eaLnBrk="1" hangingPunct="1">
              <a:buNone/>
            </a:pPr>
            <a:endParaRPr lang="en-US" dirty="0" smtClean="0"/>
          </a:p>
          <a:p>
            <a:pPr eaLnBrk="1" hangingPunct="1">
              <a:buNone/>
            </a:pPr>
            <a:endParaRPr lang="en-US" dirty="0" smtClean="0"/>
          </a:p>
          <a:p>
            <a:pPr eaLnBrk="1" hangingPunct="1">
              <a:buNone/>
            </a:pPr>
            <a:endParaRPr lang="en-US" dirty="0" smtClean="0"/>
          </a:p>
        </p:txBody>
      </p:sp>
      <p:pic>
        <p:nvPicPr>
          <p:cNvPr id="4" name="Picture 2" descr="F:\BSC 1005 - Survey\resources\jpgs unlabled\ch12u\figure_12_06_unl.jpg"/>
          <p:cNvPicPr>
            <a:picLocks noChangeAspect="1" noChangeArrowheads="1"/>
          </p:cNvPicPr>
          <p:nvPr/>
        </p:nvPicPr>
        <p:blipFill rotWithShape="1">
          <a:blip r:embed="rId2"/>
          <a:srcRect l="3032" t="15734" r="45303" b="41809"/>
          <a:stretch/>
        </p:blipFill>
        <p:spPr bwMode="auto">
          <a:xfrm>
            <a:off x="5409677" y="1427912"/>
            <a:ext cx="2743200" cy="27331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dirty="0" smtClean="0"/>
              <a:t>Genotype Nerd Words</a:t>
            </a:r>
          </a:p>
        </p:txBody>
      </p:sp>
      <p:sp>
        <p:nvSpPr>
          <p:cNvPr id="24578" name="Content Placeholder 2"/>
          <p:cNvSpPr>
            <a:spLocks noGrp="1"/>
          </p:cNvSpPr>
          <p:nvPr>
            <p:ph idx="1"/>
          </p:nvPr>
        </p:nvSpPr>
        <p:spPr/>
        <p:txBody>
          <a:bodyPr/>
          <a:lstStyle/>
          <a:p>
            <a:pPr eaLnBrk="1" hangingPunct="1"/>
            <a:r>
              <a:rPr lang="en-US" dirty="0" smtClean="0"/>
              <a:t>Phenotype: the genes you express</a:t>
            </a:r>
          </a:p>
          <a:p>
            <a:pPr eaLnBrk="1" hangingPunct="1"/>
            <a:endParaRPr lang="en-US" dirty="0" smtClean="0"/>
          </a:p>
          <a:p>
            <a:pPr eaLnBrk="1" hangingPunct="1"/>
            <a:r>
              <a:rPr lang="en-US" dirty="0" smtClean="0"/>
              <a:t>Genotype: the genes you have</a:t>
            </a:r>
          </a:p>
          <a:p>
            <a:pPr lvl="1" eaLnBrk="1" hangingPunct="1">
              <a:buNone/>
            </a:pPr>
            <a:r>
              <a:rPr lang="en-US" dirty="0" smtClean="0"/>
              <a:t>	</a:t>
            </a:r>
            <a:r>
              <a:rPr lang="en-US" dirty="0" smtClean="0">
                <a:solidFill>
                  <a:srgbClr val="FF0000"/>
                </a:solidFill>
              </a:rPr>
              <a:t>Homo</a:t>
            </a:r>
            <a:r>
              <a:rPr lang="en-US" dirty="0" smtClean="0"/>
              <a:t>zygous: </a:t>
            </a:r>
            <a:r>
              <a:rPr lang="en-US" sz="2400" dirty="0" smtClean="0"/>
              <a:t>all the same alleles (versions) of a gene</a:t>
            </a:r>
          </a:p>
          <a:p>
            <a:pPr lvl="1" eaLnBrk="1" hangingPunct="1">
              <a:buNone/>
            </a:pPr>
            <a:r>
              <a:rPr lang="en-US" dirty="0" smtClean="0"/>
              <a:t>					“</a:t>
            </a:r>
            <a:r>
              <a:rPr lang="en-US" dirty="0" smtClean="0">
                <a:solidFill>
                  <a:srgbClr val="FF0000"/>
                </a:solidFill>
              </a:rPr>
              <a:t>Homo</a:t>
            </a:r>
            <a:r>
              <a:rPr lang="en-US" dirty="0" smtClean="0"/>
              <a:t>” = </a:t>
            </a:r>
            <a:r>
              <a:rPr lang="en-US" dirty="0" smtClean="0">
                <a:solidFill>
                  <a:srgbClr val="FF0000"/>
                </a:solidFill>
              </a:rPr>
              <a:t>same</a:t>
            </a:r>
            <a:r>
              <a:rPr lang="en-US" dirty="0" smtClean="0"/>
              <a:t> kind</a:t>
            </a:r>
          </a:p>
          <a:p>
            <a:pPr lvl="1" eaLnBrk="1" hangingPunct="1">
              <a:buNone/>
            </a:pPr>
            <a:r>
              <a:rPr lang="en-US" dirty="0" smtClean="0"/>
              <a:t>	</a:t>
            </a:r>
          </a:p>
          <a:p>
            <a:pPr lvl="1" eaLnBrk="1" hangingPunct="1">
              <a:buNone/>
            </a:pPr>
            <a:r>
              <a:rPr lang="en-US" dirty="0" smtClean="0"/>
              <a:t>	</a:t>
            </a:r>
            <a:r>
              <a:rPr lang="en-US" dirty="0" smtClean="0">
                <a:solidFill>
                  <a:srgbClr val="FF0000"/>
                </a:solidFill>
              </a:rPr>
              <a:t>Hetero</a:t>
            </a:r>
            <a:r>
              <a:rPr lang="en-US" dirty="0" smtClean="0"/>
              <a:t>zygous:  </a:t>
            </a:r>
            <a:r>
              <a:rPr lang="en-US" sz="2400" dirty="0" smtClean="0"/>
              <a:t>more than one allele (version) of a gene</a:t>
            </a:r>
          </a:p>
          <a:p>
            <a:pPr lvl="1" eaLnBrk="1" hangingPunct="1">
              <a:buNone/>
            </a:pPr>
            <a:r>
              <a:rPr lang="en-US" dirty="0" smtClean="0"/>
              <a:t>					“</a:t>
            </a:r>
            <a:r>
              <a:rPr lang="en-US" dirty="0" smtClean="0">
                <a:solidFill>
                  <a:srgbClr val="FF0000"/>
                </a:solidFill>
              </a:rPr>
              <a:t>Hetero</a:t>
            </a:r>
            <a:r>
              <a:rPr lang="en-US" dirty="0" smtClean="0"/>
              <a:t>” = </a:t>
            </a:r>
            <a:r>
              <a:rPr lang="en-US" dirty="0" smtClean="0">
                <a:solidFill>
                  <a:srgbClr val="FF0000"/>
                </a:solidFill>
              </a:rPr>
              <a:t>not the same </a:t>
            </a:r>
            <a:r>
              <a:rPr lang="en-US" dirty="0" smtClean="0"/>
              <a:t>kind</a:t>
            </a:r>
          </a:p>
        </p:txBody>
      </p:sp>
      <p:pic>
        <p:nvPicPr>
          <p:cNvPr id="4" name="Picture 2" descr="F:\BSC 1005 - Survey\resources\jpgs unlabled\ch12u\figure_12_06_unl.jpg"/>
          <p:cNvPicPr>
            <a:picLocks noChangeAspect="1" noChangeArrowheads="1"/>
          </p:cNvPicPr>
          <p:nvPr/>
        </p:nvPicPr>
        <p:blipFill rotWithShape="1">
          <a:blip r:embed="rId2"/>
          <a:srcRect l="11056" t="15734" r="45303" b="41809"/>
          <a:stretch/>
        </p:blipFill>
        <p:spPr bwMode="auto">
          <a:xfrm>
            <a:off x="6575129" y="1214544"/>
            <a:ext cx="1731527" cy="20423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dirty="0" smtClean="0"/>
              <a:t>Genotype Nerd Words</a:t>
            </a:r>
          </a:p>
        </p:txBody>
      </p:sp>
      <p:sp>
        <p:nvSpPr>
          <p:cNvPr id="24578" name="Content Placeholder 2"/>
          <p:cNvSpPr>
            <a:spLocks noGrp="1"/>
          </p:cNvSpPr>
          <p:nvPr>
            <p:ph idx="1"/>
          </p:nvPr>
        </p:nvSpPr>
        <p:spPr/>
        <p:txBody>
          <a:bodyPr/>
          <a:lstStyle/>
          <a:p>
            <a:pPr eaLnBrk="1" hangingPunct="1"/>
            <a:r>
              <a:rPr lang="en-US" dirty="0" smtClean="0"/>
              <a:t>Hybrid:  has heterozygous genotype (Ss)</a:t>
            </a:r>
          </a:p>
          <a:p>
            <a:pPr eaLnBrk="1" hangingPunct="1"/>
            <a:endParaRPr lang="en-US" dirty="0" smtClean="0"/>
          </a:p>
          <a:p>
            <a:pPr eaLnBrk="1" hangingPunct="1"/>
            <a:endParaRPr lang="en-US" dirty="0"/>
          </a:p>
          <a:p>
            <a:pPr eaLnBrk="1" hangingPunct="1"/>
            <a:endParaRPr lang="en-US" dirty="0" smtClean="0"/>
          </a:p>
          <a:p>
            <a:pPr eaLnBrk="1" hangingPunct="1"/>
            <a:r>
              <a:rPr lang="en-US" dirty="0" err="1" smtClean="0"/>
              <a:t>Dihybrid</a:t>
            </a:r>
            <a:r>
              <a:rPr lang="en-US" dirty="0" smtClean="0"/>
              <a:t>:  is heterozygous for two traits (</a:t>
            </a:r>
            <a:r>
              <a:rPr lang="en-US" dirty="0" err="1" smtClean="0"/>
              <a:t>SsTt</a:t>
            </a:r>
            <a:r>
              <a:rPr lang="en-US" dirty="0" smtClean="0"/>
              <a:t>)</a:t>
            </a:r>
          </a:p>
          <a:p>
            <a:pPr eaLnBrk="1" hangingPunct="1"/>
            <a:endParaRPr lang="en-US" dirty="0" smtClean="0"/>
          </a:p>
          <a:p>
            <a:pPr eaLnBrk="1" hangingPunct="1"/>
            <a:endParaRPr lang="en-US" dirty="0" smtClean="0"/>
          </a:p>
        </p:txBody>
      </p:sp>
      <p:pic>
        <p:nvPicPr>
          <p:cNvPr id="4" name="Picture 2" descr="F:\BSC 1005 - Survey\resources\jpgs unlabled\ch12u\figure_12_06_unl.jpg"/>
          <p:cNvPicPr>
            <a:picLocks noChangeAspect="1" noChangeArrowheads="1"/>
          </p:cNvPicPr>
          <p:nvPr/>
        </p:nvPicPr>
        <p:blipFill rotWithShape="1">
          <a:blip r:embed="rId2"/>
          <a:srcRect l="3032" t="15734" r="45303" b="41809"/>
          <a:stretch/>
        </p:blipFill>
        <p:spPr bwMode="auto">
          <a:xfrm>
            <a:off x="3383362" y="2126750"/>
            <a:ext cx="1711799" cy="1705510"/>
          </a:xfrm>
          <a:prstGeom prst="rect">
            <a:avLst/>
          </a:prstGeom>
          <a:noFill/>
        </p:spPr>
      </p:pic>
      <p:pic>
        <p:nvPicPr>
          <p:cNvPr id="5" name="Picture 2" descr="figure_12_08"/>
          <p:cNvPicPr>
            <a:picLocks noChangeAspect="1" noChangeArrowheads="1"/>
          </p:cNvPicPr>
          <p:nvPr/>
        </p:nvPicPr>
        <p:blipFill rotWithShape="1">
          <a:blip r:embed="rId3"/>
          <a:srcRect b="67435"/>
          <a:stretch/>
        </p:blipFill>
        <p:spPr bwMode="auto">
          <a:xfrm>
            <a:off x="2272463" y="4469401"/>
            <a:ext cx="4772025" cy="209578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dirty="0" smtClean="0"/>
              <a:t>Genotype Nerd Words</a:t>
            </a:r>
          </a:p>
        </p:txBody>
      </p:sp>
      <p:sp>
        <p:nvSpPr>
          <p:cNvPr id="24578" name="Content Placeholder 2"/>
          <p:cNvSpPr>
            <a:spLocks noGrp="1"/>
          </p:cNvSpPr>
          <p:nvPr>
            <p:ph idx="1"/>
          </p:nvPr>
        </p:nvSpPr>
        <p:spPr/>
        <p:txBody>
          <a:bodyPr/>
          <a:lstStyle/>
          <a:p>
            <a:pPr eaLnBrk="1" hangingPunct="1"/>
            <a:r>
              <a:rPr lang="en-US" dirty="0" smtClean="0"/>
              <a:t>Dominant:  an allele (version) that will be expressed if it is there </a:t>
            </a:r>
          </a:p>
          <a:p>
            <a:pPr eaLnBrk="1" hangingPunct="1"/>
            <a:endParaRPr lang="en-US" dirty="0" smtClean="0"/>
          </a:p>
          <a:p>
            <a:pPr eaLnBrk="1" hangingPunct="1"/>
            <a:r>
              <a:rPr lang="en-US" dirty="0" smtClean="0"/>
              <a:t>Recessive:  an allele that will be expressed if it is not being blocked </a:t>
            </a:r>
          </a:p>
          <a:p>
            <a:pPr eaLnBrk="1" hangingPunct="1"/>
            <a:endParaRPr lang="en-US" dirty="0" smtClean="0"/>
          </a:p>
          <a:p>
            <a:pPr eaLnBrk="1" hangingPunct="1"/>
            <a:r>
              <a:rPr lang="en-US" dirty="0" err="1" smtClean="0"/>
              <a:t>Multigenic</a:t>
            </a:r>
            <a:r>
              <a:rPr lang="en-US" dirty="0" smtClean="0"/>
              <a:t>: a trait controlled by more than one gene</a:t>
            </a:r>
          </a:p>
        </p:txBody>
      </p:sp>
      <p:pic>
        <p:nvPicPr>
          <p:cNvPr id="4" name="Picture 2" descr="F:\BSC 1005 - Survey\resources\jpgs unlabled\ch12u\figure_12_06_unl.jpg"/>
          <p:cNvPicPr>
            <a:picLocks noChangeAspect="1" noChangeArrowheads="1"/>
          </p:cNvPicPr>
          <p:nvPr/>
        </p:nvPicPr>
        <p:blipFill rotWithShape="1">
          <a:blip r:embed="rId2"/>
          <a:srcRect l="10475" t="15734" r="45304" b="41809"/>
          <a:stretch/>
        </p:blipFill>
        <p:spPr bwMode="auto">
          <a:xfrm>
            <a:off x="5907640" y="2048177"/>
            <a:ext cx="1197271" cy="13936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gure_12_04"/>
          <p:cNvPicPr>
            <a:picLocks noChangeAspect="1" noChangeArrowheads="1"/>
          </p:cNvPicPr>
          <p:nvPr/>
        </p:nvPicPr>
        <p:blipFill>
          <a:blip r:embed="rId3"/>
          <a:srcRect/>
          <a:stretch>
            <a:fillRect/>
          </a:stretch>
        </p:blipFill>
        <p:spPr bwMode="auto">
          <a:xfrm>
            <a:off x="1175657" y="3128116"/>
            <a:ext cx="6864721" cy="3029981"/>
          </a:xfrm>
          <a:prstGeom prst="rect">
            <a:avLst/>
          </a:prstGeom>
          <a:noFill/>
          <a:ln w="9525">
            <a:noFill/>
            <a:miter lim="800000"/>
            <a:headEnd/>
            <a:tailEnd/>
          </a:ln>
          <a:effectLst/>
        </p:spPr>
      </p:pic>
      <p:sp>
        <p:nvSpPr>
          <p:cNvPr id="3" name="Title 1"/>
          <p:cNvSpPr txBox="1">
            <a:spLocks/>
          </p:cNvSpPr>
          <p:nvPr/>
        </p:nvSpPr>
        <p:spPr>
          <a:xfrm>
            <a:off x="0" y="274638"/>
            <a:ext cx="9144000" cy="806017"/>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Genotype Symbols</a:t>
            </a:r>
          </a:p>
        </p:txBody>
      </p:sp>
      <p:sp>
        <p:nvSpPr>
          <p:cNvPr id="4" name="Title 1"/>
          <p:cNvSpPr txBox="1">
            <a:spLocks/>
          </p:cNvSpPr>
          <p:nvPr/>
        </p:nvSpPr>
        <p:spPr>
          <a:xfrm>
            <a:off x="152400" y="1377538"/>
            <a:ext cx="9144000" cy="806017"/>
          </a:xfrm>
          <a:prstGeom prst="rect">
            <a:avLst/>
          </a:prstGeom>
        </p:spPr>
        <p:txBody>
          <a:bodyPr/>
          <a:lstStyle/>
          <a:p>
            <a:pPr marL="0" marR="0" lvl="0" indent="0" defTabSz="457200" rtl="0" eaLnBrk="1" fontAlgn="base" latinLnBrk="0" hangingPunct="1">
              <a:lnSpc>
                <a:spcPct val="100000"/>
              </a:lnSpc>
              <a:spcBef>
                <a:spcPct val="0"/>
              </a:spcBef>
              <a:spcAft>
                <a:spcPct val="0"/>
              </a:spcAft>
              <a:buClrTx/>
              <a:buSzTx/>
              <a:buFontTx/>
              <a:buNone/>
              <a:tabLst/>
              <a:defRPr/>
            </a:pPr>
            <a:r>
              <a:rPr lang="en-US" sz="3200" dirty="0" smtClean="0">
                <a:latin typeface="+mj-lt"/>
                <a:ea typeface="+mj-ea"/>
                <a:cs typeface="+mj-cs"/>
              </a:rPr>
              <a:t>Use </a:t>
            </a:r>
            <a:r>
              <a:rPr lang="en-US" sz="3200" dirty="0" smtClean="0">
                <a:solidFill>
                  <a:srgbClr val="FF0000"/>
                </a:solidFill>
                <a:latin typeface="+mj-lt"/>
                <a:ea typeface="+mj-ea"/>
                <a:cs typeface="+mj-cs"/>
              </a:rPr>
              <a:t>same letter </a:t>
            </a:r>
            <a:r>
              <a:rPr lang="en-US" sz="3200" dirty="0" smtClean="0">
                <a:latin typeface="+mj-lt"/>
                <a:ea typeface="+mj-ea"/>
                <a:cs typeface="+mj-cs"/>
              </a:rPr>
              <a:t>for </a:t>
            </a:r>
            <a:r>
              <a:rPr lang="en-US" sz="3200" dirty="0" smtClean="0">
                <a:solidFill>
                  <a:srgbClr val="FF0000"/>
                </a:solidFill>
                <a:latin typeface="+mj-lt"/>
                <a:ea typeface="+mj-ea"/>
                <a:cs typeface="+mj-cs"/>
              </a:rPr>
              <a:t>same gene</a:t>
            </a:r>
          </a:p>
          <a:p>
            <a:pPr marL="0" marR="0" lvl="0" indent="0" defTabSz="457200" rtl="0" eaLnBrk="1" fontAlgn="base" latinLnBrk="0" hangingPunct="1">
              <a:lnSpc>
                <a:spcPct val="100000"/>
              </a:lnSpc>
              <a:spcBef>
                <a:spcPct val="0"/>
              </a:spcBef>
              <a:spcAft>
                <a:spcPct val="0"/>
              </a:spcAft>
              <a:buClrTx/>
              <a:buSzTx/>
              <a:buFontTx/>
              <a:buNone/>
              <a:tabLst/>
              <a:defRPr/>
            </a:pPr>
            <a:r>
              <a:rPr lang="en-US" sz="2800" dirty="0" smtClean="0">
                <a:latin typeface="+mj-lt"/>
                <a:ea typeface="+mj-ea"/>
                <a:cs typeface="+mj-cs"/>
              </a:rPr>
              <a:t>		Capital Letter:  use for dominant allele (version)</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Lower</a:t>
            </a:r>
            <a:r>
              <a:rPr kumimoji="0" lang="en-US" sz="2800" b="0" i="0" u="none" strike="noStrike" kern="1200" cap="none" spc="0" normalizeH="0" noProof="0" dirty="0" smtClean="0">
                <a:ln>
                  <a:noFill/>
                </a:ln>
                <a:solidFill>
                  <a:schemeClr val="tx1"/>
                </a:solidFill>
                <a:effectLst/>
                <a:uLnTx/>
                <a:uFillTx/>
                <a:latin typeface="+mj-lt"/>
                <a:ea typeface="+mj-ea"/>
                <a:cs typeface="+mj-cs"/>
              </a:rPr>
              <a:t> Case Letter: use for recessive allele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dirty="0" smtClean="0"/>
              <a:t>Mutations: making new alleles</a:t>
            </a:r>
          </a:p>
        </p:txBody>
      </p:sp>
      <p:sp>
        <p:nvSpPr>
          <p:cNvPr id="28674" name="Content Placeholder 2"/>
          <p:cNvSpPr>
            <a:spLocks noGrp="1"/>
          </p:cNvSpPr>
          <p:nvPr>
            <p:ph idx="1"/>
          </p:nvPr>
        </p:nvSpPr>
        <p:spPr/>
        <p:txBody>
          <a:bodyPr/>
          <a:lstStyle/>
          <a:p>
            <a:pPr eaLnBrk="1" hangingPunct="1"/>
            <a:r>
              <a:rPr lang="en-US" b="1" dirty="0" smtClean="0"/>
              <a:t>Mutation:</a:t>
            </a:r>
            <a:r>
              <a:rPr lang="en-US" dirty="0" smtClean="0"/>
              <a:t> changes to DNA</a:t>
            </a:r>
          </a:p>
          <a:p>
            <a:pPr eaLnBrk="1" hangingPunct="1">
              <a:buNone/>
            </a:pPr>
            <a:r>
              <a:rPr lang="en-US" dirty="0" smtClean="0"/>
              <a:t>			new version (allele) of gene</a:t>
            </a:r>
          </a:p>
          <a:p>
            <a:pPr eaLnBrk="1" hangingPunct="1">
              <a:buNone/>
            </a:pPr>
            <a:r>
              <a:rPr lang="en-US" dirty="0" smtClean="0"/>
              <a:t>				</a:t>
            </a:r>
            <a:r>
              <a:rPr lang="en-US" dirty="0" smtClean="0">
                <a:solidFill>
                  <a:srgbClr val="FF0000"/>
                </a:solidFill>
              </a:rPr>
              <a:t>= Where genetic diversity comes from</a:t>
            </a:r>
          </a:p>
          <a:p>
            <a:pPr marL="1371600" lvl="3" indent="0" eaLnBrk="1" hangingPunct="1">
              <a:buNone/>
            </a:pPr>
            <a:r>
              <a:rPr lang="en-US" dirty="0" smtClean="0"/>
              <a:t>(Darwin didn’t know this.  Mendel didn’t know this)</a:t>
            </a:r>
          </a:p>
          <a:p>
            <a:pPr lvl="3" eaLnBrk="1" hangingPunct="1"/>
            <a:endParaRPr lang="en-US" dirty="0" smtClean="0"/>
          </a:p>
          <a:p>
            <a:pPr eaLnBrk="1" hangingPunct="1"/>
            <a:r>
              <a:rPr lang="en-US" dirty="0" smtClean="0"/>
              <a:t>Bad mutations: often recessive</a:t>
            </a:r>
          </a:p>
          <a:p>
            <a:pPr lvl="1" eaLnBrk="1" hangingPunct="1"/>
            <a:r>
              <a:rPr lang="en-US" dirty="0" smtClean="0"/>
              <a:t>You survive if you have a good copy (dominant)</a:t>
            </a:r>
          </a:p>
          <a:p>
            <a:pPr lvl="1" eaLnBrk="1" hangingPunct="1"/>
            <a:r>
              <a:rPr lang="en-US" dirty="0" smtClean="0"/>
              <a:t>Pass harmful version on to kids </a:t>
            </a:r>
          </a:p>
          <a:p>
            <a:pPr eaLnBrk="1" hangingPunct="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dirty="0" smtClean="0"/>
              <a:t>Mutations: making new alleles</a:t>
            </a:r>
          </a:p>
        </p:txBody>
      </p:sp>
      <p:sp>
        <p:nvSpPr>
          <p:cNvPr id="29698" name="Content Placeholder 2"/>
          <p:cNvSpPr>
            <a:spLocks noGrp="1"/>
          </p:cNvSpPr>
          <p:nvPr>
            <p:ph idx="1"/>
          </p:nvPr>
        </p:nvSpPr>
        <p:spPr/>
        <p:txBody>
          <a:bodyPr/>
          <a:lstStyle/>
          <a:p>
            <a:pPr eaLnBrk="1" hangingPunct="1"/>
            <a:r>
              <a:rPr lang="en-US" dirty="0" smtClean="0"/>
              <a:t>mutations are random</a:t>
            </a:r>
          </a:p>
          <a:p>
            <a:pPr marL="457200" lvl="1" indent="0" eaLnBrk="1" hangingPunct="1">
              <a:buNone/>
            </a:pPr>
            <a:r>
              <a:rPr lang="en-US" sz="2400" dirty="0" smtClean="0"/>
              <a:t>You may get something useful, you may not</a:t>
            </a:r>
          </a:p>
          <a:p>
            <a:pPr eaLnBrk="1" hangingPunct="1"/>
            <a:r>
              <a:rPr lang="en-US" dirty="0" smtClean="0">
                <a:solidFill>
                  <a:srgbClr val="FF0000"/>
                </a:solidFill>
              </a:rPr>
              <a:t>Most have no effect </a:t>
            </a:r>
            <a:r>
              <a:rPr lang="en-US" sz="2400" b="1" i="1" dirty="0" smtClean="0"/>
              <a:t>(….and good ones are rare)</a:t>
            </a:r>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r>
              <a:rPr lang="en-US" dirty="0" smtClean="0"/>
              <a:t>Only </a:t>
            </a:r>
            <a:r>
              <a:rPr lang="en-US" dirty="0"/>
              <a:t>passed on if in cells making gametes</a:t>
            </a:r>
          </a:p>
          <a:p>
            <a:pPr eaLnBrk="1" hangingPunct="1"/>
            <a:endParaRPr lang="en-US" dirty="0" smtClean="0"/>
          </a:p>
        </p:txBody>
      </p:sp>
      <p:pic>
        <p:nvPicPr>
          <p:cNvPr id="1026" name="Picture 2" descr="http://scienceblogs.com/pharyngula/files/2014/02/neutraldistrib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566" y="3209016"/>
            <a:ext cx="3679446" cy="2340671"/>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2142700" y="3377822"/>
            <a:ext cx="818866" cy="2047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82391" y="3295514"/>
            <a:ext cx="1992853" cy="1200329"/>
          </a:xfrm>
          <a:prstGeom prst="rect">
            <a:avLst/>
          </a:prstGeom>
        </p:spPr>
        <p:txBody>
          <a:bodyPr wrap="none">
            <a:spAutoFit/>
          </a:bodyPr>
          <a:lstStyle/>
          <a:p>
            <a:pPr marL="0" indent="0" eaLnBrk="1" hangingPunct="1">
              <a:buNone/>
            </a:pPr>
            <a:r>
              <a:rPr lang="en-US" dirty="0"/>
              <a:t>1940’s </a:t>
            </a:r>
            <a:r>
              <a:rPr lang="en-US" dirty="0" smtClean="0"/>
              <a:t>idea</a:t>
            </a:r>
          </a:p>
          <a:p>
            <a:pPr marL="0" indent="0" eaLnBrk="1" hangingPunct="1">
              <a:buNone/>
            </a:pPr>
            <a:endParaRPr lang="en-US" dirty="0"/>
          </a:p>
          <a:p>
            <a:pPr marL="0" indent="0" eaLnBrk="1" hangingPunct="1">
              <a:buNone/>
            </a:pPr>
            <a:endParaRPr lang="en-US" dirty="0" smtClean="0"/>
          </a:p>
          <a:p>
            <a:pPr marL="0" indent="0" eaLnBrk="1" hangingPunct="1">
              <a:buNone/>
            </a:pPr>
            <a:r>
              <a:rPr lang="en-US" dirty="0" smtClean="0"/>
              <a:t>The Modern idea </a:t>
            </a:r>
            <a:endParaRPr lang="en-US" dirty="0"/>
          </a:p>
        </p:txBody>
      </p:sp>
      <p:sp>
        <p:nvSpPr>
          <p:cNvPr id="4" name="Left Brace 3"/>
          <p:cNvSpPr/>
          <p:nvPr/>
        </p:nvSpPr>
        <p:spPr>
          <a:xfrm>
            <a:off x="2652414" y="3765100"/>
            <a:ext cx="300253" cy="10116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Controlled Crosses: what Mendel did</a:t>
            </a:r>
            <a:endParaRPr lang="en-US" dirty="0"/>
          </a:p>
        </p:txBody>
      </p:sp>
      <p:sp>
        <p:nvSpPr>
          <p:cNvPr id="30722" name="Content Placeholder 2"/>
          <p:cNvSpPr>
            <a:spLocks noGrp="1"/>
          </p:cNvSpPr>
          <p:nvPr>
            <p:ph idx="1"/>
          </p:nvPr>
        </p:nvSpPr>
        <p:spPr/>
        <p:txBody>
          <a:bodyPr/>
          <a:lstStyle/>
          <a:p>
            <a:pPr eaLnBrk="1" hangingPunct="1"/>
            <a:r>
              <a:rPr lang="en-US" b="1" dirty="0" smtClean="0"/>
              <a:t>genetic cross: </a:t>
            </a:r>
            <a:r>
              <a:rPr lang="en-US" dirty="0" smtClean="0"/>
              <a:t>controlled mating experiment</a:t>
            </a:r>
          </a:p>
          <a:p>
            <a:pPr eaLnBrk="1" hangingPunct="1">
              <a:buNone/>
            </a:pPr>
            <a:r>
              <a:rPr lang="en-US" dirty="0" smtClean="0"/>
              <a:t>			used to learn about inheritance</a:t>
            </a:r>
          </a:p>
          <a:p>
            <a:pPr eaLnBrk="1" hangingPunct="1"/>
            <a:r>
              <a:rPr lang="en-US" b="1" dirty="0" smtClean="0"/>
              <a:t>P generation: </a:t>
            </a:r>
            <a:r>
              <a:rPr lang="en-US" dirty="0" smtClean="0"/>
              <a:t>parents (P)</a:t>
            </a:r>
          </a:p>
          <a:p>
            <a:pPr eaLnBrk="1" hangingPunct="1"/>
            <a:r>
              <a:rPr lang="en-US" b="1" dirty="0" smtClean="0"/>
              <a:t>Filial (F)</a:t>
            </a:r>
            <a:r>
              <a:rPr lang="en-US" dirty="0" smtClean="0"/>
              <a:t>: descendants</a:t>
            </a:r>
          </a:p>
          <a:p>
            <a:pPr eaLnBrk="1" hangingPunct="1">
              <a:buNone/>
            </a:pPr>
            <a:r>
              <a:rPr lang="en-US" b="1" dirty="0" smtClean="0"/>
              <a:t>				F</a:t>
            </a:r>
            <a:r>
              <a:rPr lang="en-US" b="1" baseline="-25000" dirty="0" smtClean="0"/>
              <a:t>1</a:t>
            </a:r>
            <a:r>
              <a:rPr lang="en-US" b="1" dirty="0" smtClean="0"/>
              <a:t> generation </a:t>
            </a:r>
            <a:r>
              <a:rPr lang="en-US" dirty="0" smtClean="0"/>
              <a:t>= kids</a:t>
            </a:r>
          </a:p>
          <a:p>
            <a:pPr eaLnBrk="1" hangingPunct="1">
              <a:buNone/>
            </a:pPr>
            <a:r>
              <a:rPr lang="en-US" b="1" dirty="0" smtClean="0"/>
              <a:t>				F</a:t>
            </a:r>
            <a:r>
              <a:rPr lang="en-US" b="1" baseline="-25000" dirty="0" smtClean="0"/>
              <a:t>2</a:t>
            </a:r>
            <a:r>
              <a:rPr lang="en-US" b="1" dirty="0" smtClean="0"/>
              <a:t> generation </a:t>
            </a:r>
            <a:r>
              <a:rPr lang="en-US" dirty="0" smtClean="0"/>
              <a:t>= grandkids</a:t>
            </a:r>
          </a:p>
          <a:p>
            <a:pPr eaLnBrk="1" hangingPunct="1">
              <a:buNone/>
            </a:pPr>
            <a:endParaRPr lang="en-US" dirty="0" smtClean="0"/>
          </a:p>
          <a:p>
            <a:pPr eaLnBrk="1" hangingPunct="1">
              <a:buNone/>
            </a:pPr>
            <a:endParaRPr lang="en-US" dirty="0" smtClean="0"/>
          </a:p>
          <a:p>
            <a:pPr eaLnBrk="1" hangingPunct="1"/>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533501" y="289761"/>
            <a:ext cx="7923212" cy="856124"/>
          </a:xfrm>
          <a:effectLst>
            <a:outerShdw blurRad="25400" dist="12700" dir="2700000" algn="ctr" rotWithShape="0">
              <a:schemeClr val="tx1">
                <a:alpha val="74998"/>
              </a:schemeClr>
            </a:outerShdw>
          </a:effectLst>
        </p:spPr>
        <p:txBody>
          <a:bodyPr>
            <a:normAutofit fontScale="90000"/>
          </a:bodyPr>
          <a:lstStyle/>
          <a:p>
            <a:pPr eaLnBrk="1" hangingPunct="1">
              <a:defRPr/>
            </a:pPr>
            <a:r>
              <a:rPr lang="en-US" sz="6000" b="1" dirty="0" smtClean="0">
                <a:solidFill>
                  <a:srgbClr val="E03C3C"/>
                </a:solidFill>
                <a:ea typeface="+mj-ea"/>
                <a:cs typeface="+mj-cs"/>
              </a:rPr>
              <a:t>Warning:  Word Problems</a:t>
            </a:r>
            <a:endParaRPr lang="en-US" sz="4800" b="1" dirty="0">
              <a:ea typeface="+mj-ea"/>
              <a:cs typeface="+mj-cs"/>
            </a:endParaRPr>
          </a:p>
        </p:txBody>
      </p:sp>
      <p:sp>
        <p:nvSpPr>
          <p:cNvPr id="14339" name="Rectangle 3"/>
          <p:cNvSpPr>
            <a:spLocks noGrp="1" noChangeArrowheads="1"/>
          </p:cNvSpPr>
          <p:nvPr>
            <p:ph type="subTitle" idx="1"/>
          </p:nvPr>
        </p:nvSpPr>
        <p:spPr>
          <a:xfrm>
            <a:off x="978711" y="5870119"/>
            <a:ext cx="9545515" cy="453481"/>
          </a:xfrm>
        </p:spPr>
        <p:txBody>
          <a:bodyPr rtlCol="0">
            <a:normAutofit lnSpcReduction="10000"/>
          </a:bodyPr>
          <a:lstStyle/>
          <a:p>
            <a:pPr algn="l" eaLnBrk="1" fontAlgn="auto" hangingPunct="1">
              <a:lnSpc>
                <a:spcPct val="90000"/>
              </a:lnSpc>
              <a:spcAft>
                <a:spcPts val="0"/>
              </a:spcAft>
              <a:defRPr/>
            </a:pPr>
            <a:r>
              <a:rPr lang="en-US" sz="2800" b="1" dirty="0" smtClean="0"/>
              <a:t>If you don’t understand them, get </a:t>
            </a:r>
            <a:r>
              <a:rPr lang="en-US" sz="2800" b="1" dirty="0" smtClean="0"/>
              <a:t>help!!!</a:t>
            </a:r>
            <a:endParaRPr lang="en-US" sz="2800" b="1" dirty="0" smtClean="0"/>
          </a:p>
          <a:p>
            <a:pPr eaLnBrk="1" fontAlgn="auto" hangingPunct="1">
              <a:lnSpc>
                <a:spcPct val="90000"/>
              </a:lnSpc>
              <a:spcAft>
                <a:spcPts val="0"/>
              </a:spcAft>
              <a:defRPr/>
            </a:pPr>
            <a:endParaRPr lang="en-US" sz="2800" b="1" dirty="0" smtClean="0"/>
          </a:p>
          <a:p>
            <a:pPr eaLnBrk="1" fontAlgn="auto" hangingPunct="1">
              <a:lnSpc>
                <a:spcPct val="90000"/>
              </a:lnSpc>
              <a:spcAft>
                <a:spcPts val="0"/>
              </a:spcAft>
              <a:defRPr/>
            </a:pPr>
            <a:endParaRPr lang="en-US" sz="2800" b="1" dirty="0" smtClean="0"/>
          </a:p>
          <a:p>
            <a:pPr algn="l" eaLnBrk="1" fontAlgn="auto" hangingPunct="1">
              <a:lnSpc>
                <a:spcPct val="90000"/>
              </a:lnSpc>
              <a:spcAft>
                <a:spcPts val="0"/>
              </a:spcAft>
              <a:defRPr/>
            </a:pPr>
            <a:endParaRPr lang="en-US" sz="2800" b="1" dirty="0" smtClean="0"/>
          </a:p>
          <a:p>
            <a:pPr algn="l" eaLnBrk="1" fontAlgn="auto" hangingPunct="1">
              <a:lnSpc>
                <a:spcPct val="90000"/>
              </a:lnSpc>
              <a:spcAft>
                <a:spcPts val="0"/>
              </a:spcAft>
              <a:defRPr/>
            </a:pPr>
            <a:endParaRPr lang="en-US" sz="2800" b="1" dirty="0" smtClean="0"/>
          </a:p>
          <a:p>
            <a:pPr algn="l" eaLnBrk="1" fontAlgn="auto" hangingPunct="1">
              <a:lnSpc>
                <a:spcPct val="90000"/>
              </a:lnSpc>
              <a:spcAft>
                <a:spcPts val="0"/>
              </a:spcAft>
              <a:defRPr/>
            </a:pPr>
            <a:endParaRPr lang="en-US" sz="2800" b="1" dirty="0" smtClean="0"/>
          </a:p>
        </p:txBody>
      </p:sp>
      <p:pic>
        <p:nvPicPr>
          <p:cNvPr id="88066" name="Picture 2" descr="https://ci6.googleusercontent.com/proxy/AKplLneOa6bxab43y1U2j3qPnW-AMbbNtHoGdZxO3zH1_Ftwy6U-PAzIGfSS1coNVh5HWP5fek7XKIy0wggjb13Tg25FhcJ7ZTwV4cjQEvjVOy4b=s0-d-e1-ft#http://img.gawkerassets.com/img/190dzpz62fan2png/ku-medium.png"/>
          <p:cNvPicPr>
            <a:picLocks noChangeAspect="1" noChangeArrowheads="1"/>
          </p:cNvPicPr>
          <p:nvPr/>
        </p:nvPicPr>
        <p:blipFill rotWithShape="1">
          <a:blip r:embed="rId3"/>
          <a:srcRect l="3362" t="4573" r="3914" b="3289"/>
          <a:stretch/>
        </p:blipFill>
        <p:spPr bwMode="auto">
          <a:xfrm>
            <a:off x="1215189" y="1323474"/>
            <a:ext cx="6521116" cy="4535905"/>
          </a:xfrm>
          <a:prstGeom prst="rect">
            <a:avLst/>
          </a:prstGeom>
          <a:noFill/>
        </p:spPr>
      </p:pic>
      <p:pic>
        <p:nvPicPr>
          <p:cNvPr id="5" name="Picture 2" descr="https://ci6.googleusercontent.com/proxy/AKplLneOa6bxab43y1U2j3qPnW-AMbbNtHoGdZxO3zH1_Ftwy6U-PAzIGfSS1coNVh5HWP5fek7XKIy0wggjb13Tg25FhcJ7ZTwV4cjQEvjVOy4b=s0-d-e1-ft#http://img.gawkerassets.com/img/190dzpz62fan2png/ku-medium.png"/>
          <p:cNvPicPr>
            <a:picLocks noChangeAspect="1" noChangeArrowheads="1"/>
          </p:cNvPicPr>
          <p:nvPr/>
        </p:nvPicPr>
        <p:blipFill rotWithShape="1">
          <a:blip r:embed="rId3"/>
          <a:srcRect l="3362" t="72597" r="68706" b="17872"/>
          <a:stretch/>
        </p:blipFill>
        <p:spPr bwMode="auto">
          <a:xfrm>
            <a:off x="1215189" y="5077326"/>
            <a:ext cx="2971800" cy="709863"/>
          </a:xfrm>
          <a:prstGeom prst="rect">
            <a:avLst/>
          </a:prstGeom>
          <a:noFill/>
        </p:spPr>
      </p:pic>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table_12_01"/>
          <p:cNvPicPr>
            <a:picLocks noChangeAspect="1" noChangeArrowheads="1"/>
          </p:cNvPicPr>
          <p:nvPr/>
        </p:nvPicPr>
        <p:blipFill>
          <a:blip r:embed="rId3"/>
          <a:srcRect/>
          <a:stretch>
            <a:fillRect/>
          </a:stretch>
        </p:blipFill>
        <p:spPr bwMode="auto">
          <a:xfrm>
            <a:off x="304800" y="596900"/>
            <a:ext cx="8531225" cy="566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9863" y="274638"/>
            <a:ext cx="8785225" cy="1143000"/>
          </a:xfrm>
        </p:spPr>
        <p:txBody>
          <a:bodyPr/>
          <a:lstStyle/>
          <a:p>
            <a:pPr eaLnBrk="1" hangingPunct="1"/>
            <a:r>
              <a:rPr lang="en-US" sz="4000" dirty="0" smtClean="0"/>
              <a:t>Mendel: He liked peas                 .</a:t>
            </a:r>
          </a:p>
        </p:txBody>
      </p:sp>
      <p:sp>
        <p:nvSpPr>
          <p:cNvPr id="34818" name="Content Placeholder 2"/>
          <p:cNvSpPr>
            <a:spLocks noGrp="1"/>
          </p:cNvSpPr>
          <p:nvPr>
            <p:ph idx="1"/>
          </p:nvPr>
        </p:nvSpPr>
        <p:spPr>
          <a:xfrm>
            <a:off x="457201" y="1270660"/>
            <a:ext cx="4269178" cy="4525963"/>
          </a:xfrm>
        </p:spPr>
        <p:txBody>
          <a:bodyPr/>
          <a:lstStyle/>
          <a:p>
            <a:pPr eaLnBrk="1" hangingPunct="1"/>
            <a:r>
              <a:rPr lang="en-US" i="1" dirty="0" smtClean="0"/>
              <a:t>true-breeding: </a:t>
            </a:r>
            <a:r>
              <a:rPr lang="en-US" dirty="0" smtClean="0"/>
              <a:t>purebred (</a:t>
            </a:r>
            <a:r>
              <a:rPr lang="en-US" dirty="0" smtClean="0"/>
              <a:t>homozygous)</a:t>
            </a:r>
            <a:endParaRPr lang="en-US" dirty="0" smtClean="0"/>
          </a:p>
          <a:p>
            <a:pPr eaLnBrk="1" hangingPunct="1"/>
            <a:endParaRPr lang="en-US" dirty="0" smtClean="0"/>
          </a:p>
          <a:p>
            <a:pPr eaLnBrk="1" hangingPunct="1"/>
            <a:r>
              <a:rPr lang="en-US" dirty="0" smtClean="0"/>
              <a:t>Mendel crossed pure-breeding plants</a:t>
            </a:r>
          </a:p>
          <a:p>
            <a:pPr eaLnBrk="1" hangingPunct="1"/>
            <a:endParaRPr lang="en-US" dirty="0" smtClean="0"/>
          </a:p>
          <a:p>
            <a:pPr eaLnBrk="1" hangingPunct="1"/>
            <a:r>
              <a:rPr lang="en-US" dirty="0" smtClean="0"/>
              <a:t>Recorded phenotype of offspring</a:t>
            </a:r>
          </a:p>
        </p:txBody>
      </p:sp>
      <p:pic>
        <p:nvPicPr>
          <p:cNvPr id="5" name="Picture 2" descr="http://www.christart.com/IMAGES-art9ab/clipart/1896/peas-pod.png"/>
          <p:cNvPicPr>
            <a:picLocks noChangeAspect="1" noChangeArrowheads="1"/>
          </p:cNvPicPr>
          <p:nvPr/>
        </p:nvPicPr>
        <p:blipFill>
          <a:blip r:embed="rId2"/>
          <a:srcRect t="86307"/>
          <a:stretch>
            <a:fillRect/>
          </a:stretch>
        </p:blipFill>
        <p:spPr bwMode="auto">
          <a:xfrm>
            <a:off x="3828307" y="4180114"/>
            <a:ext cx="4662240" cy="368135"/>
          </a:xfrm>
          <a:prstGeom prst="rect">
            <a:avLst/>
          </a:prstGeom>
          <a:noFill/>
        </p:spPr>
      </p:pic>
      <p:pic>
        <p:nvPicPr>
          <p:cNvPr id="80899" name="Picture 3"/>
          <p:cNvPicPr>
            <a:picLocks noChangeAspect="1" noChangeArrowheads="1"/>
          </p:cNvPicPr>
          <p:nvPr/>
        </p:nvPicPr>
        <p:blipFill>
          <a:blip r:embed="rId3"/>
          <a:srcRect/>
          <a:stretch>
            <a:fillRect/>
          </a:stretch>
        </p:blipFill>
        <p:spPr bwMode="auto">
          <a:xfrm>
            <a:off x="6078538" y="9525"/>
            <a:ext cx="2876550" cy="1590675"/>
          </a:xfrm>
          <a:prstGeom prst="rect">
            <a:avLst/>
          </a:prstGeom>
          <a:noFill/>
          <a:ln w="9525">
            <a:noFill/>
            <a:miter lim="800000"/>
            <a:headEnd/>
            <a:tailEnd/>
          </a:ln>
        </p:spPr>
      </p:pic>
      <p:pic>
        <p:nvPicPr>
          <p:cNvPr id="7" name="Picture 2" descr="figure_12_06"/>
          <p:cNvPicPr>
            <a:picLocks noChangeAspect="1" noChangeArrowheads="1"/>
          </p:cNvPicPr>
          <p:nvPr/>
        </p:nvPicPr>
        <p:blipFill>
          <a:blip r:embed="rId4"/>
          <a:srcRect b="5309"/>
          <a:stretch>
            <a:fillRect/>
          </a:stretch>
        </p:blipFill>
        <p:spPr bwMode="auto">
          <a:xfrm>
            <a:off x="4726379" y="1417637"/>
            <a:ext cx="4113315" cy="472190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8229600" cy="711951"/>
          </a:xfrm>
        </p:spPr>
        <p:txBody>
          <a:bodyPr/>
          <a:lstStyle/>
          <a:p>
            <a:pPr eaLnBrk="1" hangingPunct="1"/>
            <a:r>
              <a:rPr lang="en-US" sz="4000" dirty="0" smtClean="0"/>
              <a:t>Mendel’s Results </a:t>
            </a:r>
          </a:p>
        </p:txBody>
      </p:sp>
      <p:sp>
        <p:nvSpPr>
          <p:cNvPr id="36866" name="Content Placeholder 2"/>
          <p:cNvSpPr>
            <a:spLocks noGrp="1"/>
          </p:cNvSpPr>
          <p:nvPr>
            <p:ph idx="1"/>
          </p:nvPr>
        </p:nvSpPr>
        <p:spPr>
          <a:xfrm>
            <a:off x="457200" y="968561"/>
            <a:ext cx="8229600" cy="4525963"/>
          </a:xfrm>
        </p:spPr>
        <p:txBody>
          <a:bodyPr/>
          <a:lstStyle/>
          <a:p>
            <a:pPr marL="0" indent="0" eaLnBrk="1" hangingPunct="1">
              <a:buNone/>
            </a:pPr>
            <a:r>
              <a:rPr lang="en-US" dirty="0" smtClean="0"/>
              <a:t>Mendel </a:t>
            </a:r>
            <a:r>
              <a:rPr lang="en-US" dirty="0" smtClean="0">
                <a:solidFill>
                  <a:srgbClr val="FF0000"/>
                </a:solidFill>
              </a:rPr>
              <a:t>repeatedly</a:t>
            </a:r>
            <a:r>
              <a:rPr lang="en-US" dirty="0" smtClean="0"/>
              <a:t> </a:t>
            </a:r>
            <a:r>
              <a:rPr lang="en-US" dirty="0" smtClean="0"/>
              <a:t>saw </a:t>
            </a:r>
            <a:r>
              <a:rPr lang="en-US" dirty="0" smtClean="0"/>
              <a:t>a 3:1 </a:t>
            </a:r>
            <a:r>
              <a:rPr lang="en-US" sz="2800" dirty="0" smtClean="0"/>
              <a:t>(</a:t>
            </a:r>
            <a:r>
              <a:rPr lang="en-US" sz="2800" dirty="0" err="1" smtClean="0"/>
              <a:t>dominant:recessive</a:t>
            </a:r>
            <a:r>
              <a:rPr lang="en-US" sz="2800" dirty="0" smtClean="0"/>
              <a:t>) </a:t>
            </a:r>
            <a:r>
              <a:rPr lang="en-US" dirty="0" smtClean="0"/>
              <a:t>phenotype ratio in f2 kids</a:t>
            </a:r>
          </a:p>
          <a:p>
            <a:pPr marL="0" indent="0" algn="r" eaLnBrk="1" hangingPunct="1">
              <a:buNone/>
            </a:pPr>
            <a:endParaRPr lang="en-US" dirty="0" smtClean="0"/>
          </a:p>
          <a:p>
            <a:pPr marL="0" indent="0" algn="r" eaLnBrk="1" hangingPunct="1">
              <a:buNone/>
            </a:pPr>
            <a:endParaRPr lang="en-US" dirty="0"/>
          </a:p>
          <a:p>
            <a:pPr marL="0" indent="0" algn="r" eaLnBrk="1" hangingPunct="1">
              <a:buNone/>
            </a:pPr>
            <a:endParaRPr lang="en-US" dirty="0" smtClean="0"/>
          </a:p>
          <a:p>
            <a:pPr marL="0" indent="0" algn="r" eaLnBrk="1" hangingPunct="1">
              <a:buNone/>
            </a:pPr>
            <a:endParaRPr lang="en-US" dirty="0"/>
          </a:p>
        </p:txBody>
      </p:sp>
      <p:pic>
        <p:nvPicPr>
          <p:cNvPr id="4" name="Picture 2" descr="figure_12_06"/>
          <p:cNvPicPr>
            <a:picLocks noChangeAspect="1" noChangeArrowheads="1"/>
          </p:cNvPicPr>
          <p:nvPr/>
        </p:nvPicPr>
        <p:blipFill>
          <a:blip r:embed="rId2"/>
          <a:srcRect t="60637" b="5309"/>
          <a:stretch>
            <a:fillRect/>
          </a:stretch>
        </p:blipFill>
        <p:spPr bwMode="auto">
          <a:xfrm>
            <a:off x="457200" y="2023905"/>
            <a:ext cx="7153398" cy="2953261"/>
          </a:xfrm>
          <a:prstGeom prst="rect">
            <a:avLst/>
          </a:prstGeom>
          <a:noFill/>
          <a:ln w="9525">
            <a:noFill/>
            <a:miter lim="800000"/>
            <a:headEnd/>
            <a:tailEnd/>
          </a:ln>
          <a:effectLst/>
        </p:spPr>
      </p:pic>
      <p:sp>
        <p:nvSpPr>
          <p:cNvPr id="2" name="Rectangle 1"/>
          <p:cNvSpPr/>
          <p:nvPr/>
        </p:nvSpPr>
        <p:spPr>
          <a:xfrm>
            <a:off x="4991960" y="4074224"/>
            <a:ext cx="4140877" cy="1200329"/>
          </a:xfrm>
          <a:prstGeom prst="rect">
            <a:avLst/>
          </a:prstGeom>
        </p:spPr>
        <p:txBody>
          <a:bodyPr wrap="none">
            <a:spAutoFit/>
          </a:bodyPr>
          <a:lstStyle/>
          <a:p>
            <a:pPr marL="0" indent="0" eaLnBrk="1" hangingPunct="1">
              <a:buNone/>
            </a:pPr>
            <a:r>
              <a:rPr lang="en-US" dirty="0" smtClean="0"/>
              <a:t>3:1 ratio means</a:t>
            </a:r>
          </a:p>
          <a:p>
            <a:pPr marL="285750" indent="-285750" eaLnBrk="1" hangingPunct="1">
              <a:buFont typeface="Arial" panose="020B0604020202020204" pitchFamily="34" charset="0"/>
              <a:buChar char="•"/>
            </a:pPr>
            <a:r>
              <a:rPr lang="en-US" dirty="0" smtClean="0"/>
              <a:t>One gene is involved</a:t>
            </a:r>
          </a:p>
          <a:p>
            <a:pPr marL="285750" indent="-285750" eaLnBrk="1" hangingPunct="1">
              <a:buFont typeface="Arial" panose="020B0604020202020204" pitchFamily="34" charset="0"/>
              <a:buChar char="•"/>
            </a:pPr>
            <a:r>
              <a:rPr lang="en-US" dirty="0" smtClean="0"/>
              <a:t>One allele has complete dominance</a:t>
            </a:r>
          </a:p>
          <a:p>
            <a:pPr marL="285750" indent="-285750" eaLnBrk="1" hangingPunct="1">
              <a:buFont typeface="Arial" panose="020B0604020202020204" pitchFamily="34" charset="0"/>
              <a:buChar char="•"/>
            </a:pPr>
            <a:r>
              <a:rPr lang="en-US" dirty="0" smtClean="0"/>
              <a:t>Both parents are heterozygous</a:t>
            </a:r>
            <a:endParaRPr lang="en-US" dirty="0"/>
          </a:p>
        </p:txBody>
      </p:sp>
      <p:pic>
        <p:nvPicPr>
          <p:cNvPr id="6" name="Picture 2" descr="figure_12_07"/>
          <p:cNvPicPr>
            <a:picLocks noChangeAspect="1" noChangeArrowheads="1"/>
          </p:cNvPicPr>
          <p:nvPr/>
        </p:nvPicPr>
        <p:blipFill>
          <a:blip r:embed="rId3"/>
          <a:srcRect l="3669" t="58645" r="51223" b="5189"/>
          <a:stretch>
            <a:fillRect/>
          </a:stretch>
        </p:blipFill>
        <p:spPr bwMode="auto">
          <a:xfrm>
            <a:off x="296415" y="5029420"/>
            <a:ext cx="1736922" cy="1628885"/>
          </a:xfrm>
          <a:prstGeom prst="rect">
            <a:avLst/>
          </a:prstGeom>
          <a:noFill/>
          <a:ln w="9525">
            <a:noFill/>
            <a:miter lim="800000"/>
            <a:headEnd/>
            <a:tailEnd/>
          </a:ln>
          <a:effectLst/>
        </p:spPr>
      </p:pic>
      <p:pic>
        <p:nvPicPr>
          <p:cNvPr id="3" name="Picture 2"/>
          <p:cNvPicPr>
            <a:picLocks noChangeAspect="1"/>
          </p:cNvPicPr>
          <p:nvPr/>
        </p:nvPicPr>
        <p:blipFill rotWithShape="1">
          <a:blip r:embed="rId4"/>
          <a:srcRect l="37656" t="28321" r="12656" b="33203"/>
          <a:stretch/>
        </p:blipFill>
        <p:spPr>
          <a:xfrm>
            <a:off x="2424174" y="5088115"/>
            <a:ext cx="2439874" cy="15114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143000"/>
          </a:xfrm>
        </p:spPr>
        <p:txBody>
          <a:bodyPr/>
          <a:lstStyle/>
          <a:p>
            <a:pPr eaLnBrk="1" hangingPunct="1"/>
            <a:r>
              <a:rPr lang="en-US" sz="2000" dirty="0" smtClean="0"/>
              <a:t>Modern interpretation of</a:t>
            </a:r>
            <a:r>
              <a:rPr lang="en-US" sz="4000" dirty="0" smtClean="0"/>
              <a:t/>
            </a:r>
            <a:br>
              <a:rPr lang="en-US" sz="4000" dirty="0" smtClean="0"/>
            </a:br>
            <a:r>
              <a:rPr lang="en-US" sz="4000" dirty="0" smtClean="0"/>
              <a:t>Mendel’s Five important ideas </a:t>
            </a:r>
          </a:p>
        </p:txBody>
      </p:sp>
      <p:sp>
        <p:nvSpPr>
          <p:cNvPr id="36866" name="Content Placeholder 2"/>
          <p:cNvSpPr>
            <a:spLocks noGrp="1"/>
          </p:cNvSpPr>
          <p:nvPr>
            <p:ph idx="1"/>
          </p:nvPr>
        </p:nvSpPr>
        <p:spPr>
          <a:xfrm>
            <a:off x="457200" y="1389413"/>
            <a:ext cx="8229600" cy="4525963"/>
          </a:xfrm>
        </p:spPr>
        <p:txBody>
          <a:bodyPr/>
          <a:lstStyle/>
          <a:p>
            <a:pPr marL="990600" lvl="1" indent="-533400" eaLnBrk="1" hangingPunct="1">
              <a:buFont typeface="Arial" charset="0"/>
              <a:buAutoNum type="arabicPeriod"/>
            </a:pPr>
            <a:r>
              <a:rPr lang="en-US" dirty="0" smtClean="0"/>
              <a:t>Variation in traits =  different versions of genes</a:t>
            </a:r>
          </a:p>
          <a:p>
            <a:pPr marL="990600" lvl="1" indent="-533400" eaLnBrk="1" hangingPunct="1">
              <a:buFont typeface="Arial" charset="0"/>
              <a:buAutoNum type="arabicPeriod"/>
            </a:pPr>
            <a:endParaRPr lang="en-US" sz="1200" dirty="0" smtClean="0"/>
          </a:p>
          <a:p>
            <a:pPr marL="990600" lvl="1" indent="-533400" eaLnBrk="1" hangingPunct="1">
              <a:buFont typeface="Arial" charset="0"/>
              <a:buAutoNum type="arabicPeriod"/>
            </a:pPr>
            <a:r>
              <a:rPr lang="en-US" dirty="0" smtClean="0"/>
              <a:t>one copy of a gene from each parent</a:t>
            </a:r>
          </a:p>
          <a:p>
            <a:pPr marL="990600" lvl="1" indent="-533400" eaLnBrk="1" hangingPunct="1">
              <a:buFont typeface="Arial" charset="0"/>
              <a:buAutoNum type="arabicPeriod"/>
            </a:pPr>
            <a:endParaRPr lang="en-US" sz="1200" dirty="0" smtClean="0"/>
          </a:p>
          <a:p>
            <a:pPr marL="990600" lvl="1" indent="-533400" eaLnBrk="1" hangingPunct="1">
              <a:buFont typeface="Arial" charset="0"/>
              <a:buAutoNum type="arabicPeriod"/>
            </a:pPr>
            <a:r>
              <a:rPr lang="en-US" dirty="0" smtClean="0"/>
              <a:t>Dominant = expressed if present </a:t>
            </a:r>
            <a:r>
              <a:rPr lang="en-US" sz="2000" i="1" dirty="0" smtClean="0">
                <a:solidFill>
                  <a:srgbClr val="FF0000"/>
                </a:solidFill>
              </a:rPr>
              <a:t>(controls phenotype)</a:t>
            </a:r>
          </a:p>
          <a:p>
            <a:pPr marL="990600" lvl="1" indent="-533400" eaLnBrk="1" hangingPunct="1">
              <a:buFont typeface="Arial" charset="0"/>
              <a:buAutoNum type="arabicPeriod"/>
            </a:pPr>
            <a:endParaRPr lang="en-US" sz="1200" dirty="0" smtClean="0"/>
          </a:p>
          <a:p>
            <a:pPr marL="990600" lvl="1" indent="-533400" eaLnBrk="1" hangingPunct="1">
              <a:buFont typeface="Arial" charset="0"/>
              <a:buAutoNum type="arabicPeriod"/>
            </a:pPr>
            <a:r>
              <a:rPr lang="en-US" dirty="0" smtClean="0"/>
              <a:t>Two copies of a gene separate in meiosis</a:t>
            </a:r>
          </a:p>
          <a:p>
            <a:pPr marL="990600" lvl="1" indent="-533400" eaLnBrk="1" hangingPunct="1">
              <a:buNone/>
            </a:pPr>
            <a:r>
              <a:rPr lang="en-US" dirty="0" smtClean="0"/>
              <a:t>			end up in separate gametes</a:t>
            </a:r>
          </a:p>
          <a:p>
            <a:pPr marL="990600" lvl="1" indent="-533400" eaLnBrk="1" hangingPunct="1">
              <a:buFont typeface="+mj-lt"/>
              <a:buAutoNum type="arabicPeriod" startAt="5"/>
            </a:pPr>
            <a:endParaRPr lang="en-US" sz="1200" dirty="0" smtClean="0"/>
          </a:p>
          <a:p>
            <a:pPr marL="990600" lvl="1" indent="-533400" eaLnBrk="1" hangingPunct="1">
              <a:buFont typeface="+mj-lt"/>
              <a:buAutoNum type="arabicPeriod" startAt="5"/>
            </a:pPr>
            <a:r>
              <a:rPr lang="en-US" dirty="0" smtClean="0"/>
              <a:t>Gametes fuse </a:t>
            </a:r>
            <a:r>
              <a:rPr lang="en-US" dirty="0" smtClean="0"/>
              <a:t>randomly (random fertilization) </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73132" y="274638"/>
            <a:ext cx="8585860" cy="1143000"/>
          </a:xfrm>
        </p:spPr>
        <p:txBody>
          <a:bodyPr/>
          <a:lstStyle/>
          <a:p>
            <a:pPr eaLnBrk="1" hangingPunct="1"/>
            <a:r>
              <a:rPr lang="en-US" dirty="0" smtClean="0"/>
              <a:t>Mendel REALLY liked peas                 .</a:t>
            </a:r>
          </a:p>
        </p:txBody>
      </p:sp>
      <p:sp>
        <p:nvSpPr>
          <p:cNvPr id="39938" name="Content Placeholder 2"/>
          <p:cNvSpPr>
            <a:spLocks noGrp="1"/>
          </p:cNvSpPr>
          <p:nvPr>
            <p:ph idx="1"/>
          </p:nvPr>
        </p:nvSpPr>
        <p:spPr/>
        <p:txBody>
          <a:bodyPr/>
          <a:lstStyle/>
          <a:p>
            <a:pPr eaLnBrk="1" hangingPunct="1"/>
            <a:r>
              <a:rPr lang="en-US" dirty="0" smtClean="0"/>
              <a:t>LOTS of experiments:  7 years, 29K plants</a:t>
            </a:r>
          </a:p>
          <a:p>
            <a:pPr eaLnBrk="1" hangingPunct="1"/>
            <a:r>
              <a:rPr lang="en-US" dirty="0" smtClean="0"/>
              <a:t>Experiments tracking one trait </a:t>
            </a:r>
          </a:p>
          <a:p>
            <a:pPr eaLnBrk="1" hangingPunct="1">
              <a:buNone/>
            </a:pPr>
            <a:r>
              <a:rPr lang="en-US" dirty="0" smtClean="0"/>
              <a:t>				described before – e.g. flower color</a:t>
            </a:r>
          </a:p>
          <a:p>
            <a:pPr eaLnBrk="1" hangingPunct="1">
              <a:buNone/>
            </a:pPr>
            <a:r>
              <a:rPr lang="en-US" dirty="0" smtClean="0"/>
              <a:t>				Mendel found </a:t>
            </a:r>
            <a:r>
              <a:rPr lang="en-US" b="1" dirty="0" smtClean="0"/>
              <a:t>law of segregation</a:t>
            </a:r>
            <a:r>
              <a:rPr lang="en-US" i="1" dirty="0" smtClean="0"/>
              <a:t> </a:t>
            </a:r>
          </a:p>
          <a:p>
            <a:pPr eaLnBrk="1" hangingPunct="1">
              <a:buNone/>
            </a:pPr>
            <a:endParaRPr lang="en-US" b="1" dirty="0" smtClean="0"/>
          </a:p>
          <a:p>
            <a:pPr eaLnBrk="1" hangingPunct="1">
              <a:buNone/>
            </a:pPr>
            <a:r>
              <a:rPr lang="en-US" b="1" dirty="0" smtClean="0"/>
              <a:t>law of segregation: </a:t>
            </a:r>
            <a:r>
              <a:rPr lang="en-US" dirty="0" smtClean="0"/>
              <a:t>the two copies of a gene are separated during meiosis and end up in different gametes  </a:t>
            </a:r>
            <a:r>
              <a:rPr lang="en-US" i="1" dirty="0" smtClean="0">
                <a:solidFill>
                  <a:srgbClr val="FF0000"/>
                </a:solidFill>
              </a:rPr>
              <a:t>(usually)</a:t>
            </a:r>
          </a:p>
          <a:p>
            <a:pPr eaLnBrk="1" hangingPunct="1">
              <a:buNone/>
            </a:pPr>
            <a:endParaRPr lang="en-US" dirty="0" smtClean="0"/>
          </a:p>
        </p:txBody>
      </p:sp>
      <p:pic>
        <p:nvPicPr>
          <p:cNvPr id="4" name="Picture 3"/>
          <p:cNvPicPr>
            <a:picLocks noChangeAspect="1" noChangeArrowheads="1"/>
          </p:cNvPicPr>
          <p:nvPr/>
        </p:nvPicPr>
        <p:blipFill>
          <a:blip r:embed="rId2"/>
          <a:srcRect/>
          <a:stretch>
            <a:fillRect/>
          </a:stretch>
        </p:blipFill>
        <p:spPr bwMode="auto">
          <a:xfrm>
            <a:off x="6624803" y="182176"/>
            <a:ext cx="2234189" cy="12354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“Law” of Segregation</a:t>
            </a:r>
            <a:endParaRPr lang="en-US" dirty="0"/>
          </a:p>
        </p:txBody>
      </p:sp>
      <p:sp>
        <p:nvSpPr>
          <p:cNvPr id="40962" name="Content Placeholder 2"/>
          <p:cNvSpPr>
            <a:spLocks noGrp="1"/>
          </p:cNvSpPr>
          <p:nvPr>
            <p:ph idx="1"/>
          </p:nvPr>
        </p:nvSpPr>
        <p:spPr/>
        <p:txBody>
          <a:bodyPr/>
          <a:lstStyle/>
          <a:p>
            <a:pPr eaLnBrk="1" hangingPunct="1"/>
            <a:r>
              <a:rPr lang="en-US" b="1" dirty="0" err="1" smtClean="0"/>
              <a:t>Punnett</a:t>
            </a:r>
            <a:r>
              <a:rPr lang="en-US" b="1" dirty="0" smtClean="0"/>
              <a:t> square: </a:t>
            </a:r>
            <a:r>
              <a:rPr lang="en-US" dirty="0" smtClean="0"/>
              <a:t>shows all the possible ways in which two alleles can recombine through fertilization</a:t>
            </a:r>
          </a:p>
        </p:txBody>
      </p:sp>
      <p:pic>
        <p:nvPicPr>
          <p:cNvPr id="4" name="Picture 2" descr="figure_12_07"/>
          <p:cNvPicPr>
            <a:picLocks noChangeAspect="1" noChangeArrowheads="1"/>
          </p:cNvPicPr>
          <p:nvPr/>
        </p:nvPicPr>
        <p:blipFill>
          <a:blip r:embed="rId2"/>
          <a:srcRect l="3669" t="58645" r="51223" b="5189"/>
          <a:stretch>
            <a:fillRect/>
          </a:stretch>
        </p:blipFill>
        <p:spPr bwMode="auto">
          <a:xfrm>
            <a:off x="789710" y="3562597"/>
            <a:ext cx="2481942" cy="2327564"/>
          </a:xfrm>
          <a:prstGeom prst="rect">
            <a:avLst/>
          </a:prstGeom>
          <a:noFill/>
          <a:ln w="9525">
            <a:noFill/>
            <a:miter lim="800000"/>
            <a:headEnd/>
            <a:tailEnd/>
          </a:ln>
          <a:effectLst/>
        </p:spPr>
      </p:pic>
      <p:pic>
        <p:nvPicPr>
          <p:cNvPr id="5" name="Picture 2" descr="figure_12_08"/>
          <p:cNvPicPr>
            <a:picLocks noChangeAspect="1" noChangeArrowheads="1"/>
          </p:cNvPicPr>
          <p:nvPr/>
        </p:nvPicPr>
        <p:blipFill>
          <a:blip r:embed="rId3"/>
          <a:srcRect t="45913" b="5558"/>
          <a:stretch>
            <a:fillRect/>
          </a:stretch>
        </p:blipFill>
        <p:spPr bwMode="auto">
          <a:xfrm>
            <a:off x="3914775" y="3002953"/>
            <a:ext cx="4772025" cy="312321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figure_12_07"/>
          <p:cNvPicPr>
            <a:picLocks noChangeAspect="1" noChangeArrowheads="1"/>
          </p:cNvPicPr>
          <p:nvPr/>
        </p:nvPicPr>
        <p:blipFill>
          <a:blip r:embed="rId3"/>
          <a:srcRect/>
          <a:stretch>
            <a:fillRect/>
          </a:stretch>
        </p:blipFill>
        <p:spPr bwMode="auto">
          <a:xfrm>
            <a:off x="3553669" y="215900"/>
            <a:ext cx="5502275" cy="6435725"/>
          </a:xfrm>
          <a:prstGeom prst="rect">
            <a:avLst/>
          </a:prstGeom>
          <a:noFill/>
          <a:ln w="9525">
            <a:noFill/>
            <a:miter lim="800000"/>
            <a:headEnd/>
            <a:tailEnd/>
          </a:ln>
          <a:effectLst/>
        </p:spPr>
      </p:pic>
      <p:sp>
        <p:nvSpPr>
          <p:cNvPr id="4" name="Rectangle 3"/>
          <p:cNvSpPr/>
          <p:nvPr/>
        </p:nvSpPr>
        <p:spPr>
          <a:xfrm>
            <a:off x="284964" y="1311795"/>
            <a:ext cx="4140877" cy="1200329"/>
          </a:xfrm>
          <a:prstGeom prst="rect">
            <a:avLst/>
          </a:prstGeom>
        </p:spPr>
        <p:txBody>
          <a:bodyPr wrap="none">
            <a:spAutoFit/>
          </a:bodyPr>
          <a:lstStyle/>
          <a:p>
            <a:pPr marL="0" indent="0" eaLnBrk="1" hangingPunct="1">
              <a:buNone/>
            </a:pPr>
            <a:r>
              <a:rPr lang="en-US" dirty="0" smtClean="0"/>
              <a:t>3:1 phenotype ratio  in F2</a:t>
            </a:r>
          </a:p>
          <a:p>
            <a:pPr marL="285750" indent="-285750" eaLnBrk="1" hangingPunct="1">
              <a:buFont typeface="Arial" panose="020B0604020202020204" pitchFamily="34" charset="0"/>
              <a:buChar char="•"/>
            </a:pPr>
            <a:r>
              <a:rPr lang="en-US" dirty="0" smtClean="0"/>
              <a:t>One gene is involved</a:t>
            </a:r>
          </a:p>
          <a:p>
            <a:pPr marL="285750" indent="-285750" eaLnBrk="1" hangingPunct="1">
              <a:buFont typeface="Arial" panose="020B0604020202020204" pitchFamily="34" charset="0"/>
              <a:buChar char="•"/>
            </a:pPr>
            <a:r>
              <a:rPr lang="en-US" dirty="0" smtClean="0"/>
              <a:t>One allele has complete dominance</a:t>
            </a:r>
          </a:p>
          <a:p>
            <a:pPr marL="285750" indent="-285750" eaLnBrk="1" hangingPunct="1">
              <a:buFont typeface="Arial" panose="020B0604020202020204" pitchFamily="34" charset="0"/>
              <a:buChar char="•"/>
            </a:pPr>
            <a:r>
              <a:rPr lang="en-US" dirty="0" smtClean="0"/>
              <a:t>Both parents are heterozygous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73132" y="274638"/>
            <a:ext cx="8585860" cy="1143000"/>
          </a:xfrm>
        </p:spPr>
        <p:txBody>
          <a:bodyPr/>
          <a:lstStyle/>
          <a:p>
            <a:pPr eaLnBrk="1" hangingPunct="1"/>
            <a:r>
              <a:rPr lang="en-US" dirty="0" smtClean="0"/>
              <a:t>Mendel: more peas, please                .</a:t>
            </a:r>
          </a:p>
        </p:txBody>
      </p:sp>
      <p:sp>
        <p:nvSpPr>
          <p:cNvPr id="39938" name="Content Placeholder 2"/>
          <p:cNvSpPr>
            <a:spLocks noGrp="1"/>
          </p:cNvSpPr>
          <p:nvPr>
            <p:ph idx="1"/>
          </p:nvPr>
        </p:nvSpPr>
        <p:spPr/>
        <p:txBody>
          <a:bodyPr/>
          <a:lstStyle/>
          <a:p>
            <a:pPr eaLnBrk="1" hangingPunct="1">
              <a:buNone/>
            </a:pPr>
            <a:r>
              <a:rPr lang="en-US" dirty="0" smtClean="0"/>
              <a:t>Experiments tracking two traits</a:t>
            </a:r>
          </a:p>
          <a:p>
            <a:pPr eaLnBrk="1" hangingPunct="1">
              <a:buNone/>
            </a:pPr>
            <a:r>
              <a:rPr lang="en-US" dirty="0" smtClean="0"/>
              <a:t>			e.g. seed color and texture</a:t>
            </a:r>
          </a:p>
          <a:p>
            <a:pPr eaLnBrk="1" hangingPunct="1">
              <a:buNone/>
            </a:pPr>
            <a:r>
              <a:rPr lang="en-US" dirty="0" smtClean="0"/>
              <a:t>			</a:t>
            </a:r>
            <a:r>
              <a:rPr lang="en-US" b="1" dirty="0" smtClean="0"/>
              <a:t> </a:t>
            </a:r>
            <a:r>
              <a:rPr lang="en-US" b="1" dirty="0" err="1" smtClean="0"/>
              <a:t>dihybrid</a:t>
            </a:r>
            <a:r>
              <a:rPr lang="en-US" b="1" dirty="0" smtClean="0"/>
              <a:t> cross:</a:t>
            </a:r>
            <a:endParaRPr lang="en-US" dirty="0" smtClean="0"/>
          </a:p>
          <a:p>
            <a:pPr eaLnBrk="1" hangingPunct="1">
              <a:buNone/>
            </a:pPr>
            <a:r>
              <a:rPr lang="en-US" dirty="0" smtClean="0"/>
              <a:t>				parents are heterozygous for two traits </a:t>
            </a:r>
          </a:p>
          <a:p>
            <a:pPr eaLnBrk="1" hangingPunct="1">
              <a:buNone/>
            </a:pPr>
            <a:r>
              <a:rPr lang="en-US" dirty="0" smtClean="0"/>
              <a:t>Mendel found </a:t>
            </a:r>
            <a:r>
              <a:rPr lang="en-US" b="1" dirty="0" smtClean="0"/>
              <a:t>independent assortment</a:t>
            </a:r>
            <a:r>
              <a:rPr lang="en-US" i="1" dirty="0" smtClean="0"/>
              <a:t> </a:t>
            </a:r>
          </a:p>
          <a:p>
            <a:pPr eaLnBrk="1" hangingPunct="1"/>
            <a:r>
              <a:rPr lang="en-US" dirty="0" smtClean="0"/>
              <a:t>2 copies of a gene segregate separately from the 2 copies of  other genes</a:t>
            </a:r>
          </a:p>
          <a:p>
            <a:pPr algn="ctr" eaLnBrk="1" hangingPunct="1">
              <a:buNone/>
            </a:pPr>
            <a:r>
              <a:rPr lang="en-US" sz="2400" i="1" dirty="0" smtClean="0">
                <a:solidFill>
                  <a:srgbClr val="FF0000"/>
                </a:solidFill>
              </a:rPr>
              <a:t>Only works on if genes are on different chromosomes</a:t>
            </a:r>
          </a:p>
          <a:p>
            <a:pPr eaLnBrk="1" hangingPunct="1">
              <a:buNone/>
            </a:pPr>
            <a:endParaRPr lang="en-US" i="1" dirty="0" smtClean="0"/>
          </a:p>
        </p:txBody>
      </p:sp>
      <p:pic>
        <p:nvPicPr>
          <p:cNvPr id="4" name="Picture 3"/>
          <p:cNvPicPr>
            <a:picLocks noChangeAspect="1" noChangeArrowheads="1"/>
          </p:cNvPicPr>
          <p:nvPr/>
        </p:nvPicPr>
        <p:blipFill>
          <a:blip r:embed="rId2"/>
          <a:srcRect/>
          <a:stretch>
            <a:fillRect/>
          </a:stretch>
        </p:blipFill>
        <p:spPr bwMode="auto">
          <a:xfrm>
            <a:off x="6624803" y="182176"/>
            <a:ext cx="2234189" cy="1235462"/>
          </a:xfrm>
          <a:prstGeom prst="rect">
            <a:avLst/>
          </a:prstGeom>
          <a:noFill/>
          <a:ln w="9525">
            <a:noFill/>
            <a:miter lim="800000"/>
            <a:headEnd/>
            <a:tailEnd/>
          </a:ln>
        </p:spPr>
      </p:pic>
      <p:pic>
        <p:nvPicPr>
          <p:cNvPr id="6" name="Picture 2" descr="figure_12_08"/>
          <p:cNvPicPr>
            <a:picLocks noChangeAspect="1" noChangeArrowheads="1"/>
          </p:cNvPicPr>
          <p:nvPr/>
        </p:nvPicPr>
        <p:blipFill rotWithShape="1">
          <a:blip r:embed="rId3"/>
          <a:srcRect l="1727" t="19315" r="66031" b="67435"/>
          <a:stretch/>
        </p:blipFill>
        <p:spPr bwMode="auto">
          <a:xfrm>
            <a:off x="6380252" y="1993186"/>
            <a:ext cx="1500028" cy="85275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gure_12_08"/>
          <p:cNvPicPr>
            <a:picLocks noChangeAspect="1" noChangeArrowheads="1"/>
          </p:cNvPicPr>
          <p:nvPr/>
        </p:nvPicPr>
        <p:blipFill>
          <a:blip r:embed="rId3"/>
          <a:srcRect/>
          <a:stretch>
            <a:fillRect/>
          </a:stretch>
        </p:blipFill>
        <p:spPr bwMode="auto">
          <a:xfrm>
            <a:off x="4171042" y="215900"/>
            <a:ext cx="4772025" cy="6435725"/>
          </a:xfrm>
          <a:prstGeom prst="rect">
            <a:avLst/>
          </a:prstGeom>
          <a:noFill/>
          <a:ln w="9525">
            <a:noFill/>
            <a:miter lim="800000"/>
            <a:headEnd/>
            <a:tailEnd/>
          </a:ln>
          <a:effectLst/>
        </p:spPr>
      </p:pic>
      <p:sp>
        <p:nvSpPr>
          <p:cNvPr id="3" name="TextBox 2"/>
          <p:cNvSpPr txBox="1"/>
          <p:nvPr/>
        </p:nvSpPr>
        <p:spPr>
          <a:xfrm>
            <a:off x="626724" y="1258784"/>
            <a:ext cx="2817120" cy="646331"/>
          </a:xfrm>
          <a:prstGeom prst="rect">
            <a:avLst/>
          </a:prstGeom>
          <a:noFill/>
        </p:spPr>
        <p:txBody>
          <a:bodyPr wrap="square" rtlCol="0">
            <a:spAutoFit/>
          </a:bodyPr>
          <a:lstStyle/>
          <a:p>
            <a:r>
              <a:rPr lang="en-US" dirty="0" smtClean="0"/>
              <a:t>Magic Phenotypic Ratio:</a:t>
            </a:r>
          </a:p>
          <a:p>
            <a:r>
              <a:rPr lang="en-US" dirty="0" smtClean="0"/>
              <a:t>9:3:3:1 in F2</a:t>
            </a:r>
            <a:endParaRPr lang="en-US" dirty="0"/>
          </a:p>
        </p:txBody>
      </p:sp>
      <p:sp>
        <p:nvSpPr>
          <p:cNvPr id="4" name="Rectangle 3"/>
          <p:cNvSpPr/>
          <p:nvPr/>
        </p:nvSpPr>
        <p:spPr>
          <a:xfrm>
            <a:off x="419961" y="3433762"/>
            <a:ext cx="3447190" cy="1754326"/>
          </a:xfrm>
          <a:prstGeom prst="rect">
            <a:avLst/>
          </a:prstGeom>
        </p:spPr>
        <p:txBody>
          <a:bodyPr wrap="square">
            <a:spAutoFit/>
          </a:bodyPr>
          <a:lstStyle/>
          <a:p>
            <a:pPr marL="0" indent="0" eaLnBrk="1" hangingPunct="1">
              <a:buNone/>
            </a:pPr>
            <a:r>
              <a:rPr lang="en-US" dirty="0" smtClean="0"/>
              <a:t>9:3:3:1 ratio in F2 means</a:t>
            </a:r>
          </a:p>
          <a:p>
            <a:pPr marL="285750" indent="-285750" eaLnBrk="1" hangingPunct="1">
              <a:buFont typeface="Arial" panose="020B0604020202020204" pitchFamily="34" charset="0"/>
              <a:buChar char="•"/>
            </a:pPr>
            <a:r>
              <a:rPr lang="en-US" dirty="0" smtClean="0"/>
              <a:t>Two genes are involved</a:t>
            </a:r>
          </a:p>
          <a:p>
            <a:pPr marL="285750" indent="-285750" eaLnBrk="1" hangingPunct="1">
              <a:buFont typeface="Arial" panose="020B0604020202020204" pitchFamily="34" charset="0"/>
              <a:buChar char="•"/>
            </a:pPr>
            <a:r>
              <a:rPr lang="en-US" dirty="0" smtClean="0"/>
              <a:t>Both = complete dominance</a:t>
            </a:r>
          </a:p>
          <a:p>
            <a:pPr marL="285750" indent="-285750" eaLnBrk="1" hangingPunct="1">
              <a:buFont typeface="Arial" panose="020B0604020202020204" pitchFamily="34" charset="0"/>
              <a:buChar char="•"/>
            </a:pPr>
            <a:r>
              <a:rPr lang="en-US" dirty="0" smtClean="0"/>
              <a:t>Both parents are heterozygous for BOTH genes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gure_12_09"/>
          <p:cNvPicPr>
            <a:picLocks noChangeAspect="1" noChangeArrowheads="1"/>
          </p:cNvPicPr>
          <p:nvPr/>
        </p:nvPicPr>
        <p:blipFill>
          <a:blip r:embed="rId3"/>
          <a:srcRect/>
          <a:stretch>
            <a:fillRect/>
          </a:stretch>
        </p:blipFill>
        <p:spPr bwMode="auto">
          <a:xfrm>
            <a:off x="304800" y="1409700"/>
            <a:ext cx="8531225" cy="4052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12</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t>Genetics </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Probability</a:t>
            </a:r>
            <a:endParaRPr lang="en-US" dirty="0"/>
          </a:p>
        </p:txBody>
      </p:sp>
      <p:sp>
        <p:nvSpPr>
          <p:cNvPr id="46082" name="Content Placeholder 2"/>
          <p:cNvSpPr>
            <a:spLocks noGrp="1"/>
          </p:cNvSpPr>
          <p:nvPr>
            <p:ph idx="1"/>
          </p:nvPr>
        </p:nvSpPr>
        <p:spPr/>
        <p:txBody>
          <a:bodyPr/>
          <a:lstStyle/>
          <a:p>
            <a:pPr eaLnBrk="1" hangingPunct="1">
              <a:lnSpc>
                <a:spcPct val="90000"/>
              </a:lnSpc>
            </a:pPr>
            <a:r>
              <a:rPr lang="en-US" sz="3000" dirty="0" smtClean="0"/>
              <a:t>can predict the </a:t>
            </a:r>
            <a:r>
              <a:rPr lang="en-US" sz="3000" i="1" dirty="0" smtClean="0"/>
              <a:t>probability</a:t>
            </a:r>
            <a:r>
              <a:rPr lang="en-US" sz="3000" dirty="0" smtClean="0"/>
              <a:t> of a phenotype or genotype</a:t>
            </a:r>
          </a:p>
          <a:p>
            <a:pPr eaLnBrk="1" hangingPunct="1">
              <a:lnSpc>
                <a:spcPct val="90000"/>
              </a:lnSpc>
            </a:pPr>
            <a:endParaRPr lang="en-US" sz="3000" dirty="0" smtClean="0"/>
          </a:p>
          <a:p>
            <a:pPr eaLnBrk="1" hangingPunct="1">
              <a:lnSpc>
                <a:spcPct val="90000"/>
              </a:lnSpc>
            </a:pPr>
            <a:r>
              <a:rPr lang="en-US" sz="3000" dirty="0" smtClean="0"/>
              <a:t>Can’t predict actual phenotype or genotype</a:t>
            </a:r>
          </a:p>
          <a:p>
            <a:pPr eaLnBrk="1" hangingPunct="1">
              <a:lnSpc>
                <a:spcPct val="90000"/>
              </a:lnSpc>
            </a:pPr>
            <a:endParaRPr lang="en-US" sz="3000" dirty="0" smtClean="0"/>
          </a:p>
          <a:p>
            <a:pPr eaLnBrk="1" hangingPunct="1">
              <a:lnSpc>
                <a:spcPct val="90000"/>
              </a:lnSpc>
            </a:pPr>
            <a:r>
              <a:rPr lang="en-US" sz="3000" dirty="0" smtClean="0"/>
              <a:t>probability of a specific phenotype unaffected by # of offspring </a:t>
            </a:r>
          </a:p>
          <a:p>
            <a:pPr eaLnBrk="1" hangingPunct="1">
              <a:lnSpc>
                <a:spcPct val="90000"/>
              </a:lnSpc>
              <a:buNone/>
            </a:pPr>
            <a:r>
              <a:rPr lang="en-US" sz="3000" dirty="0" smtClean="0"/>
              <a:t>			Siblings don’t count!!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smtClean="0"/>
              <a:t>Mendel Got Lucky</a:t>
            </a:r>
          </a:p>
        </p:txBody>
      </p:sp>
      <p:sp>
        <p:nvSpPr>
          <p:cNvPr id="47106" name="Content Placeholder 2"/>
          <p:cNvSpPr>
            <a:spLocks noGrp="1"/>
          </p:cNvSpPr>
          <p:nvPr>
            <p:ph idx="1"/>
          </p:nvPr>
        </p:nvSpPr>
        <p:spPr/>
        <p:txBody>
          <a:bodyPr/>
          <a:lstStyle/>
          <a:p>
            <a:pPr eaLnBrk="1" hangingPunct="1"/>
            <a:r>
              <a:rPr lang="en-US" dirty="0" smtClean="0"/>
              <a:t>All the traits he looked at were easy</a:t>
            </a:r>
          </a:p>
          <a:p>
            <a:pPr eaLnBrk="1" hangingPunct="1">
              <a:buNone/>
            </a:pPr>
            <a:r>
              <a:rPr lang="en-US" dirty="0" smtClean="0"/>
              <a:t>			controlled by one gene</a:t>
            </a:r>
          </a:p>
          <a:p>
            <a:pPr eaLnBrk="1" hangingPunct="1">
              <a:buNone/>
            </a:pPr>
            <a:r>
              <a:rPr lang="en-US" dirty="0" smtClean="0"/>
              <a:t>			normal dominant and recessive alleles</a:t>
            </a:r>
          </a:p>
          <a:p>
            <a:pPr eaLnBrk="1" hangingPunct="1">
              <a:buNone/>
            </a:pPr>
            <a:r>
              <a:rPr lang="en-US" dirty="0" smtClean="0"/>
              <a:t>			lots of traits are more messy</a:t>
            </a:r>
          </a:p>
          <a:p>
            <a:pPr eaLnBrk="1" hangingPunct="1">
              <a:buNone/>
            </a:pPr>
            <a:endParaRPr lang="en-US" dirty="0" smtClean="0"/>
          </a:p>
          <a:p>
            <a:pPr eaLnBrk="1" hangingPunct="1"/>
            <a:r>
              <a:rPr lang="en-US" dirty="0" smtClean="0"/>
              <a:t>His laws were “expanded” to explain more complicated stuff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dirty="0" smtClean="0"/>
              <a:t>Incomplete Dominance</a:t>
            </a:r>
          </a:p>
        </p:txBody>
      </p:sp>
      <p:sp>
        <p:nvSpPr>
          <p:cNvPr id="24578" name="Content Placeholder 2"/>
          <p:cNvSpPr>
            <a:spLocks noGrp="1"/>
          </p:cNvSpPr>
          <p:nvPr>
            <p:ph idx="1"/>
          </p:nvPr>
        </p:nvSpPr>
        <p:spPr>
          <a:xfrm>
            <a:off x="457200" y="1211283"/>
            <a:ext cx="8229600" cy="4525963"/>
          </a:xfrm>
        </p:spPr>
        <p:txBody>
          <a:bodyPr/>
          <a:lstStyle/>
          <a:p>
            <a:pPr eaLnBrk="1" hangingPunct="1"/>
            <a:r>
              <a:rPr lang="en-US" dirty="0" smtClean="0"/>
              <a:t>Dominant:  an allele (version) that will be expressed if it is there </a:t>
            </a:r>
          </a:p>
          <a:p>
            <a:pPr eaLnBrk="1" hangingPunct="1"/>
            <a:endParaRPr lang="en-US" sz="1200" dirty="0" smtClean="0"/>
          </a:p>
          <a:p>
            <a:pPr eaLnBrk="1" hangingPunct="1"/>
            <a:r>
              <a:rPr lang="en-US" dirty="0" smtClean="0"/>
              <a:t>Recessive:  an allele that will be expressed if it is not being blocked </a:t>
            </a:r>
          </a:p>
          <a:p>
            <a:pPr eaLnBrk="1" hangingPunct="1"/>
            <a:endParaRPr lang="en-US" sz="1200" dirty="0" smtClean="0"/>
          </a:p>
          <a:p>
            <a:pPr eaLnBrk="1" hangingPunct="1"/>
            <a:r>
              <a:rPr lang="en-US" b="1" dirty="0" smtClean="0"/>
              <a:t>Incomplete dominance: </a:t>
            </a:r>
            <a:r>
              <a:rPr lang="en-US" dirty="0" smtClean="0"/>
              <a:t>dominant genes doesn’t fully block </a:t>
            </a:r>
            <a:r>
              <a:rPr lang="en-US" dirty="0" smtClean="0"/>
              <a:t>recessive </a:t>
            </a:r>
            <a:r>
              <a:rPr lang="en-US" sz="2800" dirty="0" smtClean="0">
                <a:solidFill>
                  <a:srgbClr val="FF0000"/>
                </a:solidFill>
              </a:rPr>
              <a:t>(wimpy dominant)</a:t>
            </a:r>
            <a:endParaRPr lang="en-US" sz="2800" dirty="0" smtClean="0">
              <a:solidFill>
                <a:srgbClr val="FF0000"/>
              </a:solidFill>
            </a:endParaRPr>
          </a:p>
          <a:p>
            <a:pPr eaLnBrk="1" hangingPunct="1">
              <a:buNone/>
            </a:pPr>
            <a:r>
              <a:rPr lang="en-US" sz="2400" dirty="0" smtClean="0"/>
              <a:t>				</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5705"/>
            <a:ext cx="9144000" cy="1143000"/>
          </a:xfrm>
        </p:spPr>
        <p:txBody>
          <a:bodyPr/>
          <a:lstStyle/>
          <a:p>
            <a:pPr eaLnBrk="1" hangingPunct="1"/>
            <a:r>
              <a:rPr lang="en-US" dirty="0" smtClean="0"/>
              <a:t>Incomplete Dominance</a:t>
            </a:r>
          </a:p>
        </p:txBody>
      </p:sp>
      <p:sp>
        <p:nvSpPr>
          <p:cNvPr id="24578" name="Content Placeholder 2"/>
          <p:cNvSpPr>
            <a:spLocks noGrp="1"/>
          </p:cNvSpPr>
          <p:nvPr>
            <p:ph idx="1"/>
          </p:nvPr>
        </p:nvSpPr>
        <p:spPr>
          <a:xfrm>
            <a:off x="457200" y="1211283"/>
            <a:ext cx="5676472" cy="4525963"/>
          </a:xfrm>
        </p:spPr>
        <p:txBody>
          <a:bodyPr/>
          <a:lstStyle/>
          <a:p>
            <a:pPr marL="0" indent="0" eaLnBrk="1" hangingPunct="1">
              <a:buNone/>
            </a:pPr>
            <a:r>
              <a:rPr lang="en-US" dirty="0" smtClean="0"/>
              <a:t>dominant </a:t>
            </a:r>
            <a:r>
              <a:rPr lang="en-US" dirty="0" smtClean="0"/>
              <a:t>genes doesn’t fully block recessive</a:t>
            </a:r>
          </a:p>
          <a:p>
            <a:pPr eaLnBrk="1" hangingPunct="1">
              <a:buNone/>
            </a:pPr>
            <a:r>
              <a:rPr lang="en-US" sz="2400" dirty="0" smtClean="0"/>
              <a:t>			</a:t>
            </a:r>
            <a:r>
              <a:rPr lang="en-US" sz="2400" dirty="0" smtClean="0"/>
              <a:t>some dominant </a:t>
            </a:r>
            <a:r>
              <a:rPr lang="en-US" sz="2400" dirty="0" smtClean="0"/>
              <a:t>is expressed </a:t>
            </a:r>
          </a:p>
          <a:p>
            <a:pPr eaLnBrk="1" hangingPunct="1">
              <a:buNone/>
            </a:pPr>
            <a:r>
              <a:rPr lang="en-US" sz="2400" dirty="0" smtClean="0"/>
              <a:t>			</a:t>
            </a:r>
            <a:r>
              <a:rPr lang="en-US" sz="2400" dirty="0" smtClean="0"/>
              <a:t>some recessive </a:t>
            </a:r>
            <a:r>
              <a:rPr lang="en-US" sz="2400" dirty="0" smtClean="0"/>
              <a:t>is </a:t>
            </a:r>
            <a:r>
              <a:rPr lang="en-US" sz="2400" dirty="0" smtClean="0"/>
              <a:t>expressed</a:t>
            </a:r>
            <a:endParaRPr lang="en-US" sz="2400" dirty="0" smtClean="0"/>
          </a:p>
          <a:p>
            <a:pPr eaLnBrk="1" hangingPunct="1">
              <a:buNone/>
            </a:pPr>
            <a:r>
              <a:rPr lang="en-US" sz="2400" dirty="0" smtClean="0"/>
              <a:t>			intermediate phenotype</a:t>
            </a:r>
          </a:p>
          <a:p>
            <a:pPr eaLnBrk="1" hangingPunct="1">
              <a:buNone/>
            </a:pPr>
            <a:r>
              <a:rPr lang="en-US" sz="2400" dirty="0" smtClean="0"/>
              <a:t>				pink, not red or white</a:t>
            </a:r>
          </a:p>
          <a:p>
            <a:pPr marL="0" indent="0" eaLnBrk="1" hangingPunct="1">
              <a:buNone/>
            </a:pPr>
            <a:endParaRPr lang="en-US" sz="1200" dirty="0" smtClean="0"/>
          </a:p>
          <a:p>
            <a:pPr marL="0" indent="0" eaLnBrk="1" hangingPunct="1">
              <a:buNone/>
            </a:pPr>
            <a:r>
              <a:rPr lang="en-US" dirty="0" smtClean="0"/>
              <a:t>1:2:1 Phenotype </a:t>
            </a:r>
            <a:r>
              <a:rPr lang="en-US" dirty="0" smtClean="0"/>
              <a:t>ratio in F2</a:t>
            </a:r>
          </a:p>
          <a:p>
            <a:pPr marL="0" indent="0" eaLnBrk="1" hangingPunct="1">
              <a:buNone/>
            </a:pPr>
            <a:r>
              <a:rPr lang="en-US" dirty="0" smtClean="0"/>
              <a:t>One gene</a:t>
            </a:r>
          </a:p>
          <a:p>
            <a:pPr marL="0" indent="0" eaLnBrk="1" hangingPunct="1">
              <a:buNone/>
            </a:pPr>
            <a:r>
              <a:rPr lang="en-US" dirty="0" smtClean="0"/>
              <a:t>Incomplete dominance</a:t>
            </a:r>
          </a:p>
          <a:p>
            <a:pPr marL="0" indent="0" eaLnBrk="1" hangingPunct="1">
              <a:buNone/>
            </a:pPr>
            <a:r>
              <a:rPr lang="en-US" dirty="0" smtClean="0"/>
              <a:t>Both parents are heterozygous</a:t>
            </a:r>
            <a:endParaRPr lang="en-US" dirty="0" smtClean="0"/>
          </a:p>
        </p:txBody>
      </p:sp>
      <p:pic>
        <p:nvPicPr>
          <p:cNvPr id="2" name="Picture 1"/>
          <p:cNvPicPr>
            <a:picLocks noChangeAspect="1"/>
          </p:cNvPicPr>
          <p:nvPr/>
        </p:nvPicPr>
        <p:blipFill rotWithShape="1">
          <a:blip r:embed="rId2"/>
          <a:srcRect l="28906" t="22461" r="46876" b="35547"/>
          <a:stretch/>
        </p:blipFill>
        <p:spPr>
          <a:xfrm>
            <a:off x="5508108" y="1211283"/>
            <a:ext cx="3449468" cy="478474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_12_10a"/>
          <p:cNvPicPr>
            <a:picLocks noChangeAspect="1" noChangeArrowheads="1"/>
          </p:cNvPicPr>
          <p:nvPr/>
        </p:nvPicPr>
        <p:blipFill>
          <a:blip r:embed="rId2"/>
          <a:srcRect t="8789" r="12340" b="5647"/>
          <a:stretch>
            <a:fillRect/>
          </a:stretch>
        </p:blipFill>
        <p:spPr bwMode="auto">
          <a:xfrm>
            <a:off x="256853" y="4131524"/>
            <a:ext cx="3026693" cy="2418581"/>
          </a:xfrm>
          <a:prstGeom prst="rect">
            <a:avLst/>
          </a:prstGeom>
          <a:noFill/>
          <a:ln w="9525">
            <a:noFill/>
            <a:miter lim="800000"/>
            <a:headEnd/>
            <a:tailEnd/>
          </a:ln>
          <a:effectLst/>
        </p:spPr>
      </p:pic>
      <p:pic>
        <p:nvPicPr>
          <p:cNvPr id="3" name="Picture 2" descr="figure_12_10c"/>
          <p:cNvPicPr>
            <a:picLocks noChangeAspect="1" noChangeArrowheads="1"/>
          </p:cNvPicPr>
          <p:nvPr/>
        </p:nvPicPr>
        <p:blipFill>
          <a:blip r:embed="rId3"/>
          <a:srcRect t="16440" b="6861"/>
          <a:stretch>
            <a:fillRect/>
          </a:stretch>
        </p:blipFill>
        <p:spPr bwMode="auto">
          <a:xfrm>
            <a:off x="5853957" y="4071896"/>
            <a:ext cx="3109126" cy="2132217"/>
          </a:xfrm>
          <a:prstGeom prst="rect">
            <a:avLst/>
          </a:prstGeom>
          <a:noFill/>
          <a:ln w="9525">
            <a:noFill/>
            <a:miter lim="800000"/>
            <a:headEnd/>
            <a:tailEnd/>
          </a:ln>
          <a:effectLst/>
        </p:spPr>
      </p:pic>
      <p:pic>
        <p:nvPicPr>
          <p:cNvPr id="4" name="Picture 2" descr="figure_12_10b"/>
          <p:cNvPicPr>
            <a:picLocks noChangeAspect="1" noChangeArrowheads="1"/>
          </p:cNvPicPr>
          <p:nvPr/>
        </p:nvPicPr>
        <p:blipFill>
          <a:blip r:embed="rId4"/>
          <a:srcRect t="6667" r="30911" b="6665"/>
          <a:stretch>
            <a:fillRect/>
          </a:stretch>
        </p:blipFill>
        <p:spPr bwMode="auto">
          <a:xfrm>
            <a:off x="3450494" y="4071896"/>
            <a:ext cx="2303034" cy="2478209"/>
          </a:xfrm>
          <a:prstGeom prst="rect">
            <a:avLst/>
          </a:prstGeom>
          <a:noFill/>
          <a:ln w="9525">
            <a:noFill/>
            <a:miter lim="800000"/>
            <a:headEnd/>
            <a:tailEnd/>
          </a:ln>
          <a:effectLst/>
        </p:spPr>
      </p:pic>
      <p:pic>
        <p:nvPicPr>
          <p:cNvPr id="5" name="Picture 2" descr="figure_12_05"/>
          <p:cNvPicPr>
            <a:picLocks noChangeAspect="1" noChangeArrowheads="1"/>
          </p:cNvPicPr>
          <p:nvPr/>
        </p:nvPicPr>
        <p:blipFill>
          <a:blip r:embed="rId5"/>
          <a:srcRect t="13989" b="13577"/>
          <a:stretch>
            <a:fillRect/>
          </a:stretch>
        </p:blipFill>
        <p:spPr bwMode="auto">
          <a:xfrm>
            <a:off x="5222389" y="227573"/>
            <a:ext cx="3356534" cy="1774820"/>
          </a:xfrm>
          <a:prstGeom prst="rect">
            <a:avLst/>
          </a:prstGeom>
          <a:noFill/>
          <a:ln w="9525">
            <a:noFill/>
            <a:miter lim="800000"/>
            <a:headEnd/>
            <a:tailEnd/>
          </a:ln>
          <a:effectLst/>
        </p:spPr>
      </p:pic>
      <p:sp>
        <p:nvSpPr>
          <p:cNvPr id="6" name="Rectangle 5"/>
          <p:cNvSpPr/>
          <p:nvPr/>
        </p:nvSpPr>
        <p:spPr>
          <a:xfrm>
            <a:off x="1432720" y="814218"/>
            <a:ext cx="3701654" cy="369332"/>
          </a:xfrm>
          <a:prstGeom prst="rect">
            <a:avLst/>
          </a:prstGeom>
        </p:spPr>
        <p:txBody>
          <a:bodyPr wrap="none">
            <a:spAutoFit/>
          </a:bodyPr>
          <a:lstStyle/>
          <a:p>
            <a:r>
              <a:rPr lang="en-US" dirty="0" smtClean="0"/>
              <a:t>Complete (normal) Dominance </a:t>
            </a:r>
            <a:r>
              <a:rPr lang="en-US" dirty="0" smtClean="0">
                <a:sym typeface="Wingdings" pitchFamily="2" charset="2"/>
              </a:rPr>
              <a:t></a:t>
            </a:r>
            <a:r>
              <a:rPr lang="en-US" dirty="0" smtClean="0"/>
              <a:t> </a:t>
            </a:r>
            <a:endParaRPr lang="en-US" dirty="0"/>
          </a:p>
        </p:txBody>
      </p:sp>
      <p:sp>
        <p:nvSpPr>
          <p:cNvPr id="7" name="Rectangle 6"/>
          <p:cNvSpPr/>
          <p:nvPr/>
        </p:nvSpPr>
        <p:spPr>
          <a:xfrm>
            <a:off x="1610304" y="2405229"/>
            <a:ext cx="5941050" cy="707886"/>
          </a:xfrm>
          <a:prstGeom prst="rect">
            <a:avLst/>
          </a:prstGeom>
        </p:spPr>
        <p:txBody>
          <a:bodyPr wrap="none">
            <a:spAutoFit/>
          </a:bodyPr>
          <a:lstStyle/>
          <a:p>
            <a:r>
              <a:rPr lang="en-US" sz="4000" b="1" dirty="0" smtClean="0"/>
              <a:t>Incomplete Dominance </a:t>
            </a:r>
            <a:endParaRPr lang="en-US" sz="4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Magic Ratios Review – 3:1</a:t>
            </a:r>
            <a:endParaRPr lang="en-US" dirty="0"/>
          </a:p>
        </p:txBody>
      </p:sp>
      <p:sp>
        <p:nvSpPr>
          <p:cNvPr id="52226" name="Content Placeholder 2"/>
          <p:cNvSpPr>
            <a:spLocks noGrp="1"/>
          </p:cNvSpPr>
          <p:nvPr>
            <p:ph idx="1"/>
          </p:nvPr>
        </p:nvSpPr>
        <p:spPr/>
        <p:txBody>
          <a:bodyPr/>
          <a:lstStyle/>
          <a:p>
            <a:pPr eaLnBrk="1" hangingPunct="1">
              <a:buNone/>
            </a:pPr>
            <a:r>
              <a:rPr lang="en-US" dirty="0" smtClean="0"/>
              <a:t>3:1  phenotypic ratio in F2</a:t>
            </a:r>
          </a:p>
          <a:p>
            <a:pPr eaLnBrk="1" hangingPunct="1"/>
            <a:r>
              <a:rPr lang="en-US" dirty="0" smtClean="0"/>
              <a:t>This gene has complete (normal) dominance</a:t>
            </a:r>
          </a:p>
          <a:p>
            <a:pPr eaLnBrk="1" hangingPunct="1"/>
            <a:r>
              <a:rPr lang="en-US" dirty="0" smtClean="0"/>
              <a:t>The more common trait is dominant</a:t>
            </a:r>
          </a:p>
          <a:p>
            <a:pPr eaLnBrk="1" hangingPunct="1"/>
            <a:r>
              <a:rPr lang="en-US" dirty="0" smtClean="0"/>
              <a:t>The less common trait is recessive</a:t>
            </a:r>
          </a:p>
          <a:p>
            <a:pPr eaLnBrk="1" hangingPunct="1"/>
            <a:r>
              <a:rPr lang="en-US" dirty="0" smtClean="0"/>
              <a:t>the parents were both </a:t>
            </a:r>
            <a:r>
              <a:rPr lang="en-US" dirty="0" err="1" smtClean="0"/>
              <a:t>heterozygotes</a:t>
            </a:r>
            <a:endParaRPr lang="en-US" dirty="0" smtClean="0"/>
          </a:p>
          <a:p>
            <a:pPr eaLnBrk="1" hangingPunct="1"/>
            <a:endParaRPr lang="en-US" dirty="0" smtClean="0"/>
          </a:p>
        </p:txBody>
      </p:sp>
      <p:pic>
        <p:nvPicPr>
          <p:cNvPr id="4" name="Picture 2" descr="figure_12_07"/>
          <p:cNvPicPr>
            <a:picLocks noChangeAspect="1" noChangeArrowheads="1"/>
          </p:cNvPicPr>
          <p:nvPr/>
        </p:nvPicPr>
        <p:blipFill rotWithShape="1">
          <a:blip r:embed="rId2"/>
          <a:srcRect l="8078" t="59225" r="51589" b="5813"/>
          <a:stretch/>
        </p:blipFill>
        <p:spPr bwMode="auto">
          <a:xfrm>
            <a:off x="3236360" y="4489808"/>
            <a:ext cx="2219218" cy="2250040"/>
          </a:xfrm>
          <a:prstGeom prst="rect">
            <a:avLst/>
          </a:prstGeom>
          <a:noFill/>
          <a:ln w="9525">
            <a:noFill/>
            <a:miter lim="800000"/>
            <a:headEnd/>
            <a:tailEnd/>
          </a:ln>
          <a:effectLst/>
        </p:spPr>
      </p:pic>
      <p:pic>
        <p:nvPicPr>
          <p:cNvPr id="5" name="Picture 2" descr="figure_12_07"/>
          <p:cNvPicPr>
            <a:picLocks noChangeAspect="1" noChangeArrowheads="1"/>
          </p:cNvPicPr>
          <p:nvPr/>
        </p:nvPicPr>
        <p:blipFill rotWithShape="1">
          <a:blip r:embed="rId2"/>
          <a:srcRect l="8078" t="59225" r="80812" b="36225"/>
          <a:stretch/>
        </p:blipFill>
        <p:spPr bwMode="auto">
          <a:xfrm>
            <a:off x="2930704" y="5622532"/>
            <a:ext cx="611312" cy="292813"/>
          </a:xfrm>
          <a:prstGeom prst="rect">
            <a:avLst/>
          </a:prstGeom>
          <a:noFill/>
          <a:ln w="9525">
            <a:noFill/>
            <a:miter lim="800000"/>
            <a:headEnd/>
            <a:tailEnd/>
          </a:ln>
          <a:effectLst/>
        </p:spPr>
      </p:pic>
      <p:pic>
        <p:nvPicPr>
          <p:cNvPr id="6" name="Picture 2" descr="figure_12_07"/>
          <p:cNvPicPr>
            <a:picLocks noChangeAspect="1" noChangeArrowheads="1"/>
          </p:cNvPicPr>
          <p:nvPr/>
        </p:nvPicPr>
        <p:blipFill rotWithShape="1">
          <a:blip r:embed="rId2"/>
          <a:srcRect l="8078" t="59225" r="80812" b="36225"/>
          <a:stretch/>
        </p:blipFill>
        <p:spPr bwMode="auto">
          <a:xfrm>
            <a:off x="4141343" y="4515492"/>
            <a:ext cx="611312" cy="29281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Magic </a:t>
            </a:r>
            <a:r>
              <a:rPr lang="en-US" dirty="0"/>
              <a:t>Ratios </a:t>
            </a:r>
            <a:r>
              <a:rPr lang="en-US" dirty="0" smtClean="0"/>
              <a:t>Review – 1:2:1</a:t>
            </a:r>
            <a:endParaRPr lang="en-US" dirty="0"/>
          </a:p>
        </p:txBody>
      </p:sp>
      <p:sp>
        <p:nvSpPr>
          <p:cNvPr id="52226" name="Content Placeholder 2"/>
          <p:cNvSpPr>
            <a:spLocks noGrp="1"/>
          </p:cNvSpPr>
          <p:nvPr>
            <p:ph idx="1"/>
          </p:nvPr>
        </p:nvSpPr>
        <p:spPr/>
        <p:txBody>
          <a:bodyPr/>
          <a:lstStyle/>
          <a:p>
            <a:pPr eaLnBrk="1" hangingPunct="1">
              <a:buNone/>
            </a:pPr>
            <a:r>
              <a:rPr lang="en-US" dirty="0" smtClean="0"/>
              <a:t>1:2:1 phenotypic ratio in F2</a:t>
            </a:r>
          </a:p>
          <a:p>
            <a:pPr eaLnBrk="1" hangingPunct="1"/>
            <a:r>
              <a:rPr lang="en-US" dirty="0" smtClean="0"/>
              <a:t>This gene has  incomplete dominance</a:t>
            </a:r>
          </a:p>
          <a:p>
            <a:pPr eaLnBrk="1" hangingPunct="1"/>
            <a:r>
              <a:rPr lang="en-US" dirty="0" smtClean="0"/>
              <a:t>The most common trait is heterozygous</a:t>
            </a:r>
          </a:p>
          <a:p>
            <a:pPr eaLnBrk="1" hangingPunct="1"/>
            <a:r>
              <a:rPr lang="en-US" dirty="0" smtClean="0"/>
              <a:t>Both parents are heterozygous</a:t>
            </a:r>
          </a:p>
          <a:p>
            <a:pPr eaLnBrk="1" hangingPunct="1"/>
            <a:r>
              <a:rPr lang="en-US" dirty="0" smtClean="0"/>
              <a:t>Both parents are intermediate</a:t>
            </a:r>
          </a:p>
          <a:p>
            <a:pPr eaLnBrk="1" hangingPunct="1"/>
            <a:endParaRPr lang="en-US" dirty="0" smtClean="0"/>
          </a:p>
        </p:txBody>
      </p:sp>
      <p:pic>
        <p:nvPicPr>
          <p:cNvPr id="5" name="Picture 2" descr="unnumbered_12_p289"/>
          <p:cNvPicPr>
            <a:picLocks noChangeAspect="1" noChangeArrowheads="1"/>
          </p:cNvPicPr>
          <p:nvPr/>
        </p:nvPicPr>
        <p:blipFill rotWithShape="1">
          <a:blip r:embed="rId2"/>
          <a:srcRect l="31393" t="55186" r="27008" b="5481"/>
          <a:stretch/>
        </p:blipFill>
        <p:spPr bwMode="auto">
          <a:xfrm>
            <a:off x="5195108" y="4864813"/>
            <a:ext cx="775504" cy="1205948"/>
          </a:xfrm>
          <a:prstGeom prst="rect">
            <a:avLst/>
          </a:prstGeom>
          <a:noFill/>
          <a:ln w="9525">
            <a:noFill/>
            <a:miter lim="800000"/>
            <a:headEnd/>
            <a:tailEnd/>
          </a:ln>
          <a:effectLst/>
        </p:spPr>
      </p:pic>
      <p:pic>
        <p:nvPicPr>
          <p:cNvPr id="7" name="Picture 2" descr="unnumbered_12_p289"/>
          <p:cNvPicPr>
            <a:picLocks noChangeAspect="1" noChangeArrowheads="1"/>
          </p:cNvPicPr>
          <p:nvPr/>
        </p:nvPicPr>
        <p:blipFill rotWithShape="1">
          <a:blip r:embed="rId2"/>
          <a:srcRect l="31393" t="55186" r="27008" b="5481"/>
          <a:stretch/>
        </p:blipFill>
        <p:spPr bwMode="auto">
          <a:xfrm>
            <a:off x="6943619" y="3273585"/>
            <a:ext cx="775504" cy="1205948"/>
          </a:xfrm>
          <a:prstGeom prst="rect">
            <a:avLst/>
          </a:prstGeom>
          <a:noFill/>
          <a:ln w="9525">
            <a:noFill/>
            <a:miter lim="800000"/>
            <a:headEnd/>
            <a:tailEnd/>
          </a:ln>
          <a:effectLst/>
        </p:spPr>
      </p:pic>
      <p:pic>
        <p:nvPicPr>
          <p:cNvPr id="15" name="Picture 14"/>
          <p:cNvPicPr/>
          <p:nvPr/>
        </p:nvPicPr>
        <p:blipFill rotWithShape="1">
          <a:blip r:embed="rId3"/>
          <a:srcRect l="27076" t="32462" r="48062" b="32000"/>
          <a:stretch/>
        </p:blipFill>
        <p:spPr bwMode="auto">
          <a:xfrm>
            <a:off x="5960531" y="4479533"/>
            <a:ext cx="2434059" cy="197650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Magic Ratios Review – 1:1</a:t>
            </a:r>
            <a:endParaRPr lang="en-US" dirty="0"/>
          </a:p>
        </p:txBody>
      </p:sp>
      <p:sp>
        <p:nvSpPr>
          <p:cNvPr id="52226" name="Content Placeholder 2"/>
          <p:cNvSpPr>
            <a:spLocks noGrp="1"/>
          </p:cNvSpPr>
          <p:nvPr>
            <p:ph idx="1"/>
          </p:nvPr>
        </p:nvSpPr>
        <p:spPr/>
        <p:txBody>
          <a:bodyPr/>
          <a:lstStyle/>
          <a:p>
            <a:pPr eaLnBrk="1" hangingPunct="1">
              <a:buNone/>
            </a:pPr>
            <a:r>
              <a:rPr lang="en-US" dirty="0" smtClean="0"/>
              <a:t>1:1  phenotypic ratio in F2				</a:t>
            </a:r>
            <a:r>
              <a:rPr lang="en-US" sz="1800" dirty="0" smtClean="0">
                <a:solidFill>
                  <a:srgbClr val="FF0000"/>
                </a:solidFill>
              </a:rPr>
              <a:t>(usually recessive)</a:t>
            </a:r>
          </a:p>
          <a:p>
            <a:pPr eaLnBrk="1" hangingPunct="1"/>
            <a:r>
              <a:rPr lang="en-US" dirty="0"/>
              <a:t>Gene could be complete </a:t>
            </a:r>
            <a:r>
              <a:rPr lang="en-US" sz="1800" dirty="0">
                <a:solidFill>
                  <a:srgbClr val="FF0000"/>
                </a:solidFill>
              </a:rPr>
              <a:t>(more common) </a:t>
            </a:r>
            <a:r>
              <a:rPr lang="en-US" dirty="0"/>
              <a:t>or incompletely dominant</a:t>
            </a:r>
          </a:p>
          <a:p>
            <a:pPr eaLnBrk="1" hangingPunct="1"/>
            <a:r>
              <a:rPr lang="en-US" dirty="0"/>
              <a:t>One gene is involved</a:t>
            </a:r>
          </a:p>
          <a:p>
            <a:pPr eaLnBrk="1" hangingPunct="1"/>
            <a:r>
              <a:rPr lang="en-US" dirty="0" smtClean="0"/>
              <a:t>One parent is heterozygous, the other is not</a:t>
            </a:r>
          </a:p>
        </p:txBody>
      </p:sp>
      <p:pic>
        <p:nvPicPr>
          <p:cNvPr id="5" name="Picture 2" descr="figure_12_07"/>
          <p:cNvPicPr>
            <a:picLocks noChangeAspect="1" noChangeArrowheads="1"/>
          </p:cNvPicPr>
          <p:nvPr/>
        </p:nvPicPr>
        <p:blipFill rotWithShape="1">
          <a:blip r:embed="rId2"/>
          <a:srcRect l="8078" t="59225" r="80812" b="36225"/>
          <a:stretch/>
        </p:blipFill>
        <p:spPr bwMode="auto">
          <a:xfrm>
            <a:off x="2930704" y="5622532"/>
            <a:ext cx="611312" cy="292813"/>
          </a:xfrm>
          <a:prstGeom prst="rect">
            <a:avLst/>
          </a:prstGeom>
          <a:noFill/>
          <a:ln w="9525">
            <a:noFill/>
            <a:miter lim="800000"/>
            <a:headEnd/>
            <a:tailEnd/>
          </a:ln>
          <a:effectLst/>
        </p:spPr>
      </p:pic>
      <p:pic>
        <p:nvPicPr>
          <p:cNvPr id="6" name="Picture 2" descr="figure_12_07"/>
          <p:cNvPicPr>
            <a:picLocks noChangeAspect="1" noChangeArrowheads="1"/>
          </p:cNvPicPr>
          <p:nvPr/>
        </p:nvPicPr>
        <p:blipFill rotWithShape="1">
          <a:blip r:embed="rId2"/>
          <a:srcRect l="8078" t="59225" r="80812" b="36225"/>
          <a:stretch/>
        </p:blipFill>
        <p:spPr bwMode="auto">
          <a:xfrm>
            <a:off x="4141343" y="4515492"/>
            <a:ext cx="611312" cy="292813"/>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51250" t="65302" r="32031" b="10000"/>
          <a:stretch>
            <a:fillRect/>
          </a:stretch>
        </p:blipFill>
        <p:spPr bwMode="auto">
          <a:xfrm>
            <a:off x="2930704" y="4300303"/>
            <a:ext cx="2524616" cy="2330921"/>
          </a:xfrm>
          <a:prstGeom prst="rect">
            <a:avLst/>
          </a:prstGeom>
          <a:noFill/>
          <a:ln w="9525">
            <a:noFill/>
            <a:miter lim="800000"/>
            <a:headEnd/>
            <a:tailEnd/>
          </a:ln>
        </p:spPr>
      </p:pic>
    </p:spTree>
    <p:extLst>
      <p:ext uri="{BB962C8B-B14F-4D97-AF65-F5344CB8AC3E}">
        <p14:creationId xmlns:p14="http://schemas.microsoft.com/office/powerpoint/2010/main" val="2794020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Test Cross:  what ratio do you get</a:t>
            </a:r>
            <a:endParaRPr lang="en-US" dirty="0"/>
          </a:p>
        </p:txBody>
      </p:sp>
      <p:sp>
        <p:nvSpPr>
          <p:cNvPr id="52226" name="Content Placeholder 2"/>
          <p:cNvSpPr>
            <a:spLocks noGrp="1"/>
          </p:cNvSpPr>
          <p:nvPr>
            <p:ph idx="1"/>
          </p:nvPr>
        </p:nvSpPr>
        <p:spPr>
          <a:xfrm>
            <a:off x="457200" y="1211284"/>
            <a:ext cx="8229600" cy="4914880"/>
          </a:xfrm>
        </p:spPr>
        <p:txBody>
          <a:bodyPr/>
          <a:lstStyle/>
          <a:p>
            <a:pPr eaLnBrk="1" hangingPunct="1">
              <a:buNone/>
            </a:pPr>
            <a:r>
              <a:rPr lang="en-US" dirty="0" smtClean="0"/>
              <a:t>Dominant Phenotype, unknown genotype</a:t>
            </a:r>
          </a:p>
          <a:p>
            <a:pPr algn="ctr" eaLnBrk="1" hangingPunct="1">
              <a:buNone/>
            </a:pPr>
            <a:r>
              <a:rPr lang="en-US" dirty="0" smtClean="0">
                <a:solidFill>
                  <a:srgbClr val="FF0000"/>
                </a:solidFill>
              </a:rPr>
              <a:t>Do a test cross to learn genotype</a:t>
            </a:r>
          </a:p>
          <a:p>
            <a:pPr eaLnBrk="1" hangingPunct="1">
              <a:buNone/>
            </a:pPr>
            <a:r>
              <a:rPr lang="en-US" dirty="0" smtClean="0"/>
              <a:t>Cross to learn genotype </a:t>
            </a:r>
            <a:r>
              <a:rPr lang="en-US" dirty="0" smtClean="0">
                <a:solidFill>
                  <a:srgbClr val="FF0000"/>
                </a:solidFill>
              </a:rPr>
              <a:t>A</a:t>
            </a:r>
            <a:r>
              <a:rPr lang="en-US" u="sng" dirty="0" smtClean="0">
                <a:solidFill>
                  <a:srgbClr val="FF0000"/>
                </a:solidFill>
              </a:rPr>
              <a:t>?</a:t>
            </a:r>
            <a:r>
              <a:rPr lang="en-US" dirty="0" smtClean="0">
                <a:solidFill>
                  <a:srgbClr val="FF0000"/>
                </a:solidFill>
              </a:rPr>
              <a:t> x </a:t>
            </a:r>
            <a:r>
              <a:rPr lang="en-US" dirty="0" err="1" smtClean="0">
                <a:solidFill>
                  <a:srgbClr val="FF0000"/>
                </a:solidFill>
              </a:rPr>
              <a:t>aa</a:t>
            </a:r>
            <a:endParaRPr lang="en-US" dirty="0" smtClean="0">
              <a:solidFill>
                <a:srgbClr val="FF0000"/>
              </a:solidFill>
            </a:endParaRPr>
          </a:p>
          <a:p>
            <a:pPr eaLnBrk="1" hangingPunct="1">
              <a:buNone/>
            </a:pPr>
            <a:r>
              <a:rPr lang="en-US" dirty="0" smtClean="0"/>
              <a:t>			AA x </a:t>
            </a:r>
            <a:r>
              <a:rPr lang="en-US" dirty="0" err="1" smtClean="0"/>
              <a:t>aa</a:t>
            </a:r>
            <a:r>
              <a:rPr lang="en-US" dirty="0" smtClean="0"/>
              <a:t> = all look dominant (100%)</a:t>
            </a:r>
          </a:p>
          <a:p>
            <a:pPr eaLnBrk="1" hangingPunct="1">
              <a:buNone/>
            </a:pPr>
            <a:r>
              <a:rPr lang="en-US" dirty="0" smtClean="0"/>
              <a:t>			</a:t>
            </a:r>
            <a:r>
              <a:rPr lang="en-US" dirty="0" err="1" smtClean="0"/>
              <a:t>Aa</a:t>
            </a:r>
            <a:r>
              <a:rPr lang="en-US" dirty="0" smtClean="0"/>
              <a:t> x </a:t>
            </a:r>
            <a:r>
              <a:rPr lang="en-US" dirty="0" err="1" smtClean="0"/>
              <a:t>aa</a:t>
            </a:r>
            <a:r>
              <a:rPr lang="en-US" dirty="0" smtClean="0"/>
              <a:t> = 1:1 50% dominant 50% recessive				</a:t>
            </a:r>
            <a:endParaRPr lang="en-US" sz="1800" dirty="0" smtClean="0">
              <a:solidFill>
                <a:srgbClr val="FF0000"/>
              </a:solidFill>
            </a:endParaRPr>
          </a:p>
        </p:txBody>
      </p:sp>
      <p:pic>
        <p:nvPicPr>
          <p:cNvPr id="5" name="Picture 2" descr="figure_12_07"/>
          <p:cNvPicPr>
            <a:picLocks noChangeAspect="1" noChangeArrowheads="1"/>
          </p:cNvPicPr>
          <p:nvPr/>
        </p:nvPicPr>
        <p:blipFill rotWithShape="1">
          <a:blip r:embed="rId2"/>
          <a:srcRect l="8078" t="59225" r="80812" b="36225"/>
          <a:stretch/>
        </p:blipFill>
        <p:spPr bwMode="auto">
          <a:xfrm>
            <a:off x="1821095" y="5476125"/>
            <a:ext cx="611312" cy="292813"/>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l="51250" t="65302" r="32031" b="10000"/>
          <a:stretch>
            <a:fillRect/>
          </a:stretch>
        </p:blipFill>
        <p:spPr bwMode="auto">
          <a:xfrm>
            <a:off x="4814870" y="4044546"/>
            <a:ext cx="2524616" cy="2330921"/>
          </a:xfrm>
          <a:prstGeom prst="rect">
            <a:avLst/>
          </a:prstGeom>
          <a:noFill/>
          <a:ln w="9525">
            <a:noFill/>
            <a:miter lim="800000"/>
            <a:headEnd/>
            <a:tailEnd/>
          </a:ln>
        </p:spPr>
      </p:pic>
      <p:pic>
        <p:nvPicPr>
          <p:cNvPr id="1027" name="Picture 3"/>
          <p:cNvPicPr>
            <a:picLocks noChangeAspect="1" noChangeArrowheads="1"/>
          </p:cNvPicPr>
          <p:nvPr/>
        </p:nvPicPr>
        <p:blipFill>
          <a:blip r:embed="rId4"/>
          <a:srcRect l="43602" t="64406" r="39937" b="10315"/>
          <a:stretch>
            <a:fillRect/>
          </a:stretch>
        </p:blipFill>
        <p:spPr bwMode="auto">
          <a:xfrm>
            <a:off x="1674421" y="4044546"/>
            <a:ext cx="2603386" cy="2498757"/>
          </a:xfrm>
          <a:prstGeom prst="rect">
            <a:avLst/>
          </a:prstGeom>
          <a:noFill/>
          <a:ln w="9525">
            <a:noFill/>
            <a:miter lim="800000"/>
            <a:headEnd/>
            <a:tailEnd/>
          </a:ln>
        </p:spPr>
      </p:pic>
    </p:spTree>
    <p:extLst>
      <p:ext uri="{BB962C8B-B14F-4D97-AF65-F5344CB8AC3E}">
        <p14:creationId xmlns:p14="http://schemas.microsoft.com/office/powerpoint/2010/main" val="2794020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Magic Ratios </a:t>
            </a:r>
            <a:r>
              <a:rPr lang="en-US" dirty="0" smtClean="0"/>
              <a:t>Review – 9:3:3:1</a:t>
            </a:r>
            <a:endParaRPr lang="en-US" dirty="0"/>
          </a:p>
        </p:txBody>
      </p:sp>
      <p:sp>
        <p:nvSpPr>
          <p:cNvPr id="52226" name="Content Placeholder 2"/>
          <p:cNvSpPr>
            <a:spLocks noGrp="1"/>
          </p:cNvSpPr>
          <p:nvPr>
            <p:ph idx="1"/>
          </p:nvPr>
        </p:nvSpPr>
        <p:spPr/>
        <p:txBody>
          <a:bodyPr/>
          <a:lstStyle/>
          <a:p>
            <a:pPr eaLnBrk="1" hangingPunct="1">
              <a:buNone/>
            </a:pPr>
            <a:r>
              <a:rPr lang="en-US" dirty="0" smtClean="0"/>
              <a:t>9:3:3:1 phenotypic ratio in F2</a:t>
            </a:r>
          </a:p>
          <a:p>
            <a:pPr eaLnBrk="1" hangingPunct="1"/>
            <a:r>
              <a:rPr lang="en-US" dirty="0" smtClean="0"/>
              <a:t>Two traits, both 3:1</a:t>
            </a:r>
          </a:p>
          <a:p>
            <a:pPr eaLnBrk="1" hangingPunct="1"/>
            <a:r>
              <a:rPr lang="en-US" dirty="0" smtClean="0"/>
              <a:t>Both traits are normal dominance</a:t>
            </a:r>
          </a:p>
          <a:p>
            <a:pPr eaLnBrk="1" hangingPunct="1"/>
            <a:r>
              <a:rPr lang="en-US" dirty="0" smtClean="0"/>
              <a:t>Genes move independently of each other</a:t>
            </a:r>
          </a:p>
          <a:p>
            <a:pPr eaLnBrk="1" hangingPunct="1"/>
            <a:r>
              <a:rPr lang="en-US" dirty="0" smtClean="0"/>
              <a:t>Both parents heterozygous for each trait</a:t>
            </a:r>
          </a:p>
        </p:txBody>
      </p:sp>
      <p:pic>
        <p:nvPicPr>
          <p:cNvPr id="4" name="Picture 2" descr="figure_12_08"/>
          <p:cNvPicPr>
            <a:picLocks noChangeAspect="1" noChangeArrowheads="1"/>
          </p:cNvPicPr>
          <p:nvPr/>
        </p:nvPicPr>
        <p:blipFill rotWithShape="1">
          <a:blip r:embed="rId2"/>
          <a:srcRect t="46136" r="55472" b="20659"/>
          <a:stretch/>
        </p:blipFill>
        <p:spPr bwMode="auto">
          <a:xfrm>
            <a:off x="6561924" y="4520629"/>
            <a:ext cx="2124876" cy="2137024"/>
          </a:xfrm>
          <a:prstGeom prst="rect">
            <a:avLst/>
          </a:prstGeom>
          <a:noFill/>
          <a:ln w="9525">
            <a:noFill/>
            <a:miter lim="800000"/>
            <a:headEnd/>
            <a:tailEnd/>
          </a:ln>
          <a:effectLst/>
        </p:spPr>
      </p:pic>
      <p:pic>
        <p:nvPicPr>
          <p:cNvPr id="5" name="Picture 2" descr="figure_12_08"/>
          <p:cNvPicPr>
            <a:picLocks noChangeAspect="1" noChangeArrowheads="1"/>
          </p:cNvPicPr>
          <p:nvPr/>
        </p:nvPicPr>
        <p:blipFill rotWithShape="1">
          <a:blip r:embed="rId2"/>
          <a:srcRect l="21275" t="25880" r="71217" b="67275"/>
          <a:stretch/>
        </p:blipFill>
        <p:spPr bwMode="auto">
          <a:xfrm>
            <a:off x="7538917" y="3893906"/>
            <a:ext cx="467989" cy="575352"/>
          </a:xfrm>
          <a:prstGeom prst="rect">
            <a:avLst/>
          </a:prstGeom>
          <a:noFill/>
          <a:ln w="9525">
            <a:noFill/>
            <a:miter lim="800000"/>
            <a:headEnd/>
            <a:tailEnd/>
          </a:ln>
          <a:effectLst/>
        </p:spPr>
      </p:pic>
      <p:pic>
        <p:nvPicPr>
          <p:cNvPr id="6" name="Picture 2" descr="figure_12_08"/>
          <p:cNvPicPr>
            <a:picLocks noChangeAspect="1" noChangeArrowheads="1"/>
          </p:cNvPicPr>
          <p:nvPr/>
        </p:nvPicPr>
        <p:blipFill rotWithShape="1">
          <a:blip r:embed="rId2"/>
          <a:srcRect l="21275" t="25880" r="71217" b="67275"/>
          <a:stretch/>
        </p:blipFill>
        <p:spPr bwMode="auto">
          <a:xfrm>
            <a:off x="6093935" y="5147355"/>
            <a:ext cx="467989" cy="57535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err="1" smtClean="0"/>
              <a:t>Gregor</a:t>
            </a:r>
            <a:r>
              <a:rPr lang="en-US" dirty="0" smtClean="0"/>
              <a:t> Mendel: “Father of Genetics”</a:t>
            </a:r>
            <a:endParaRPr lang="en-US" dirty="0"/>
          </a:p>
        </p:txBody>
      </p:sp>
      <p:sp>
        <p:nvSpPr>
          <p:cNvPr id="17410" name="Content Placeholder 2"/>
          <p:cNvSpPr>
            <a:spLocks noGrp="1"/>
          </p:cNvSpPr>
          <p:nvPr>
            <p:ph idx="1"/>
          </p:nvPr>
        </p:nvSpPr>
        <p:spPr>
          <a:xfrm>
            <a:off x="457200" y="1600200"/>
            <a:ext cx="4572000" cy="4525963"/>
          </a:xfrm>
        </p:spPr>
        <p:txBody>
          <a:bodyPr/>
          <a:lstStyle/>
          <a:p>
            <a:pPr eaLnBrk="1" hangingPunct="1">
              <a:lnSpc>
                <a:spcPct val="90000"/>
              </a:lnSpc>
            </a:pPr>
            <a:r>
              <a:rPr lang="en-US" dirty="0" smtClean="0"/>
              <a:t>1866: a paper on peas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ignored for 30 years </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Everything rediscovered</a:t>
            </a:r>
          </a:p>
          <a:p>
            <a:pPr lvl="2" eaLnBrk="1" hangingPunct="1">
              <a:lnSpc>
                <a:spcPct val="90000"/>
              </a:lnSpc>
              <a:buNone/>
            </a:pPr>
            <a:r>
              <a:rPr lang="en-US" dirty="0" smtClean="0"/>
              <a:t>Hugo de </a:t>
            </a:r>
            <a:r>
              <a:rPr lang="en-US" dirty="0" err="1" smtClean="0"/>
              <a:t>Vries</a:t>
            </a:r>
            <a:endParaRPr lang="en-US" dirty="0" smtClean="0"/>
          </a:p>
          <a:p>
            <a:pPr lvl="2" eaLnBrk="1" hangingPunct="1">
              <a:lnSpc>
                <a:spcPct val="90000"/>
              </a:lnSpc>
              <a:buNone/>
            </a:pPr>
            <a:r>
              <a:rPr lang="en-US" dirty="0" smtClean="0"/>
              <a:t>Carl </a:t>
            </a:r>
            <a:r>
              <a:rPr lang="en-US" dirty="0" err="1" smtClean="0"/>
              <a:t>Correns</a:t>
            </a:r>
            <a:endParaRPr lang="en-US" dirty="0" smtClean="0"/>
          </a:p>
        </p:txBody>
      </p:sp>
      <p:pic>
        <p:nvPicPr>
          <p:cNvPr id="4" name="Picture 2" descr="figure_12_01"/>
          <p:cNvPicPr>
            <a:picLocks noChangeAspect="1" noChangeArrowheads="1"/>
          </p:cNvPicPr>
          <p:nvPr/>
        </p:nvPicPr>
        <p:blipFill>
          <a:blip r:embed="rId2"/>
          <a:srcRect/>
          <a:stretch>
            <a:fillRect/>
          </a:stretch>
        </p:blipFill>
        <p:spPr bwMode="auto">
          <a:xfrm>
            <a:off x="5175003" y="1417638"/>
            <a:ext cx="3232727" cy="4639106"/>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z="4000" dirty="0" err="1" smtClean="0"/>
              <a:t>Codominant</a:t>
            </a:r>
            <a:endParaRPr lang="en-US" sz="4000" dirty="0" smtClean="0"/>
          </a:p>
        </p:txBody>
      </p:sp>
      <p:sp>
        <p:nvSpPr>
          <p:cNvPr id="50178" name="Content Placeholder 2"/>
          <p:cNvSpPr>
            <a:spLocks noGrp="1"/>
          </p:cNvSpPr>
          <p:nvPr>
            <p:ph idx="1"/>
          </p:nvPr>
        </p:nvSpPr>
        <p:spPr>
          <a:xfrm>
            <a:off x="179797" y="1618180"/>
            <a:ext cx="8229600" cy="4525963"/>
          </a:xfrm>
        </p:spPr>
        <p:txBody>
          <a:bodyPr/>
          <a:lstStyle/>
          <a:p>
            <a:pPr eaLnBrk="1" hangingPunct="1">
              <a:buNone/>
            </a:pPr>
            <a:r>
              <a:rPr lang="en-US" b="1" dirty="0" err="1" smtClean="0"/>
              <a:t>Codominance</a:t>
            </a:r>
            <a:r>
              <a:rPr lang="en-US" b="1" dirty="0" smtClean="0"/>
              <a:t>  - </a:t>
            </a:r>
            <a:r>
              <a:rPr lang="en-US" dirty="0" smtClean="0"/>
              <a:t>more than one dominant</a:t>
            </a:r>
          </a:p>
          <a:p>
            <a:pPr eaLnBrk="1" hangingPunct="1">
              <a:buNone/>
            </a:pPr>
            <a:r>
              <a:rPr lang="en-US" dirty="0" smtClean="0"/>
              <a:t>					</a:t>
            </a:r>
            <a:r>
              <a:rPr lang="en-US" sz="2000" i="1" dirty="0" smtClean="0">
                <a:solidFill>
                  <a:srgbClr val="FF0000"/>
                </a:solidFill>
              </a:rPr>
              <a:t>(Can still have a recessive allele)</a:t>
            </a:r>
          </a:p>
          <a:p>
            <a:pPr eaLnBrk="1" hangingPunct="1">
              <a:buNone/>
            </a:pPr>
            <a:endParaRPr lang="en-US" sz="2000" i="1" dirty="0" smtClean="0">
              <a:solidFill>
                <a:srgbClr val="FF0000"/>
              </a:solidFill>
            </a:endParaRPr>
          </a:p>
          <a:p>
            <a:pPr eaLnBrk="1" hangingPunct="1">
              <a:buNone/>
            </a:pPr>
            <a:r>
              <a:rPr lang="en-US" dirty="0" smtClean="0"/>
              <a:t>		have both traits (equally visible)</a:t>
            </a:r>
          </a:p>
          <a:p>
            <a:pPr eaLnBrk="1" hangingPunct="1">
              <a:buNone/>
            </a:pPr>
            <a:r>
              <a:rPr lang="en-US" dirty="0" smtClean="0"/>
              <a:t>		No blending or diluting</a:t>
            </a:r>
          </a:p>
          <a:p>
            <a:pPr eaLnBrk="1" hangingPunct="1">
              <a:buNone/>
            </a:pPr>
            <a:r>
              <a:rPr lang="en-US" dirty="0" smtClean="0"/>
              <a:t>		AB blood type</a:t>
            </a:r>
          </a:p>
          <a:p>
            <a:pPr eaLnBrk="1" hangingPunct="1">
              <a:buNone/>
            </a:pPr>
            <a:r>
              <a:rPr lang="en-US" dirty="0" smtClean="0"/>
              <a:t>				have type A proteins on RBC</a:t>
            </a:r>
          </a:p>
          <a:p>
            <a:pPr eaLnBrk="1" hangingPunct="1">
              <a:buNone/>
            </a:pPr>
            <a:r>
              <a:rPr lang="en-US" dirty="0" smtClean="0"/>
              <a:t>				have type B proteins on RBC</a:t>
            </a:r>
          </a:p>
        </p:txBody>
      </p:sp>
      <p:pic>
        <p:nvPicPr>
          <p:cNvPr id="4" name="Picture 2" descr="figure_12_11"/>
          <p:cNvPicPr>
            <a:picLocks noChangeAspect="1" noChangeArrowheads="1"/>
          </p:cNvPicPr>
          <p:nvPr/>
        </p:nvPicPr>
        <p:blipFill>
          <a:blip r:embed="rId2"/>
          <a:srcRect/>
          <a:stretch>
            <a:fillRect/>
          </a:stretch>
        </p:blipFill>
        <p:spPr bwMode="auto">
          <a:xfrm>
            <a:off x="6436063" y="2260314"/>
            <a:ext cx="2481906" cy="42063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genetic traits</a:t>
            </a:r>
            <a:endParaRPr lang="en-US" dirty="0"/>
          </a:p>
        </p:txBody>
      </p:sp>
      <p:sp>
        <p:nvSpPr>
          <p:cNvPr id="3" name="Content Placeholder 2"/>
          <p:cNvSpPr>
            <a:spLocks noGrp="1"/>
          </p:cNvSpPr>
          <p:nvPr>
            <p:ph idx="1"/>
          </p:nvPr>
        </p:nvSpPr>
        <p:spPr/>
        <p:txBody>
          <a:bodyPr/>
          <a:lstStyle/>
          <a:p>
            <a:r>
              <a:rPr lang="en-US" dirty="0" err="1" smtClean="0"/>
              <a:t>Pleiotrophic</a:t>
            </a:r>
            <a:endParaRPr lang="en-US" dirty="0" smtClean="0"/>
          </a:p>
          <a:p>
            <a:r>
              <a:rPr lang="en-US" dirty="0" err="1" smtClean="0"/>
              <a:t>Multigeneic</a:t>
            </a:r>
            <a:endParaRPr lang="en-US" dirty="0" smtClean="0"/>
          </a:p>
          <a:p>
            <a:r>
              <a:rPr lang="en-US" dirty="0" smtClean="0"/>
              <a:t>Environmental Controls</a:t>
            </a:r>
          </a:p>
          <a:p>
            <a:endParaRPr lang="en-US" dirty="0" smtClean="0"/>
          </a:p>
          <a:p>
            <a:endParaRPr lang="en-US" dirty="0"/>
          </a:p>
        </p:txBody>
      </p:sp>
    </p:spTree>
    <p:extLst>
      <p:ext uri="{BB962C8B-B14F-4D97-AF65-F5344CB8AC3E}">
        <p14:creationId xmlns:p14="http://schemas.microsoft.com/office/powerpoint/2010/main" val="4135312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Pleiotropic Genes</a:t>
            </a:r>
            <a:endParaRPr lang="en-US" dirty="0"/>
          </a:p>
        </p:txBody>
      </p:sp>
      <p:sp>
        <p:nvSpPr>
          <p:cNvPr id="52226" name="Content Placeholder 2"/>
          <p:cNvSpPr>
            <a:spLocks noGrp="1"/>
          </p:cNvSpPr>
          <p:nvPr>
            <p:ph idx="1"/>
          </p:nvPr>
        </p:nvSpPr>
        <p:spPr/>
        <p:txBody>
          <a:bodyPr/>
          <a:lstStyle/>
          <a:p>
            <a:pPr marL="0" indent="0" eaLnBrk="1" hangingPunct="1">
              <a:buNone/>
            </a:pPr>
            <a:r>
              <a:rPr lang="en-US" dirty="0" smtClean="0"/>
              <a:t>Gene that controls more than one trait</a:t>
            </a:r>
          </a:p>
          <a:p>
            <a:pPr marL="0" indent="0" eaLnBrk="1" hangingPunct="1">
              <a:buNone/>
            </a:pPr>
            <a:r>
              <a:rPr lang="en-US" dirty="0" smtClean="0"/>
              <a:t>	mutation in one gene changes many things 	Albinism </a:t>
            </a:r>
          </a:p>
          <a:p>
            <a:pPr marL="0" indent="0" eaLnBrk="1" hangingPunct="1">
              <a:buNone/>
            </a:pPr>
            <a:r>
              <a:rPr lang="en-US" dirty="0"/>
              <a:t>	</a:t>
            </a:r>
            <a:r>
              <a:rPr lang="en-US" dirty="0" smtClean="0"/>
              <a:t>	skin or hair pigment</a:t>
            </a:r>
          </a:p>
          <a:p>
            <a:pPr marL="0" indent="0" eaLnBrk="1" hangingPunct="1">
              <a:buNone/>
            </a:pPr>
            <a:r>
              <a:rPr lang="en-US" dirty="0"/>
              <a:t>	</a:t>
            </a:r>
            <a:r>
              <a:rPr lang="en-US" dirty="0" smtClean="0"/>
              <a:t>	light sensitivity in eyes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12_12"/>
          <p:cNvPicPr>
            <a:picLocks noChangeAspect="1" noChangeArrowheads="1"/>
          </p:cNvPicPr>
          <p:nvPr/>
        </p:nvPicPr>
        <p:blipFill>
          <a:blip r:embed="rId3"/>
          <a:srcRect/>
          <a:stretch>
            <a:fillRect/>
          </a:stretch>
        </p:blipFill>
        <p:spPr bwMode="auto">
          <a:xfrm>
            <a:off x="1714500" y="215900"/>
            <a:ext cx="57277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4000" dirty="0" err="1" smtClean="0"/>
              <a:t>Multigenic</a:t>
            </a:r>
            <a:r>
              <a:rPr lang="en-US" sz="4000" dirty="0" smtClean="0"/>
              <a:t> traits</a:t>
            </a:r>
            <a:endParaRPr lang="en-US" sz="4000" dirty="0"/>
          </a:p>
        </p:txBody>
      </p:sp>
      <p:sp>
        <p:nvSpPr>
          <p:cNvPr id="54274" name="Content Placeholder 2"/>
          <p:cNvSpPr>
            <a:spLocks noGrp="1"/>
          </p:cNvSpPr>
          <p:nvPr>
            <p:ph idx="1"/>
          </p:nvPr>
        </p:nvSpPr>
        <p:spPr>
          <a:xfrm>
            <a:off x="457200" y="1230086"/>
            <a:ext cx="8229600" cy="5301343"/>
          </a:xfrm>
        </p:spPr>
        <p:txBody>
          <a:bodyPr/>
          <a:lstStyle/>
          <a:p>
            <a:pPr marL="0" indent="0" eaLnBrk="1" hangingPunct="1">
              <a:buNone/>
            </a:pPr>
            <a:r>
              <a:rPr lang="en-US" dirty="0" err="1" smtClean="0"/>
              <a:t>Multigenic</a:t>
            </a:r>
            <a:r>
              <a:rPr lang="en-US" dirty="0" smtClean="0"/>
              <a:t>:  more </a:t>
            </a:r>
            <a:r>
              <a:rPr lang="en-US" dirty="0"/>
              <a:t>than one </a:t>
            </a:r>
            <a:r>
              <a:rPr lang="en-US" dirty="0" smtClean="0"/>
              <a:t>gene needed </a:t>
            </a:r>
          </a:p>
          <a:p>
            <a:pPr marL="0" indent="0" eaLnBrk="1" hangingPunct="1">
              <a:buNone/>
            </a:pPr>
            <a:endParaRPr lang="en-US" dirty="0"/>
          </a:p>
          <a:p>
            <a:pPr marL="0" indent="0" eaLnBrk="1" hangingPunct="1">
              <a:buNone/>
            </a:pPr>
            <a:r>
              <a:rPr lang="en-US" dirty="0" smtClean="0"/>
              <a:t>“</a:t>
            </a:r>
            <a:r>
              <a:rPr lang="en-US" b="1" dirty="0" smtClean="0"/>
              <a:t>epistasis” </a:t>
            </a:r>
            <a:r>
              <a:rPr lang="en-US" dirty="0" smtClean="0"/>
              <a:t>=</a:t>
            </a:r>
            <a:r>
              <a:rPr lang="en-US" b="1" dirty="0" smtClean="0"/>
              <a:t> </a:t>
            </a:r>
            <a:r>
              <a:rPr lang="en-US" dirty="0" smtClean="0"/>
              <a:t>Gene A depends on Gene B 					independently inherited genes</a:t>
            </a:r>
          </a:p>
          <a:p>
            <a:pPr marL="0" indent="0" eaLnBrk="1" hangingPunct="1">
              <a:buNone/>
            </a:pPr>
            <a:r>
              <a:rPr lang="en-US" dirty="0"/>
              <a:t>	</a:t>
            </a:r>
            <a:r>
              <a:rPr lang="en-US" dirty="0" smtClean="0"/>
              <a:t>	both needed for phenotype</a:t>
            </a:r>
          </a:p>
          <a:p>
            <a:pPr marL="0" indent="0" eaLnBrk="1" hangingPunct="1">
              <a:buNone/>
            </a:pPr>
            <a:endParaRPr lang="en-US" dirty="0"/>
          </a:p>
          <a:p>
            <a:pPr marL="0" indent="0" eaLnBrk="1" hangingPunct="1">
              <a:buNone/>
            </a:pPr>
            <a:r>
              <a:rPr lang="en-US" dirty="0" smtClean="0"/>
              <a:t>	Animal fur color:  </a:t>
            </a:r>
            <a:r>
              <a:rPr lang="en-US" dirty="0"/>
              <a:t>tyrosine </a:t>
            </a:r>
            <a:r>
              <a:rPr lang="en-US" dirty="0" smtClean="0">
                <a:sym typeface="Wingdings" pitchFamily="2" charset="2"/>
              </a:rPr>
              <a:t></a:t>
            </a:r>
            <a:r>
              <a:rPr lang="en-US" dirty="0" smtClean="0"/>
              <a:t> </a:t>
            </a:r>
            <a:r>
              <a:rPr lang="en-US" dirty="0"/>
              <a:t>melanin </a:t>
            </a:r>
            <a:endParaRPr lang="en-US" dirty="0" smtClean="0"/>
          </a:p>
          <a:p>
            <a:pPr marL="0" indent="0" eaLnBrk="1" hangingPunct="1">
              <a:buNone/>
            </a:pPr>
            <a:r>
              <a:rPr lang="en-US" dirty="0"/>
              <a:t>	</a:t>
            </a:r>
            <a:r>
              <a:rPr lang="en-US" dirty="0" smtClean="0"/>
              <a:t>		multistep pathway (several enzymes)</a:t>
            </a:r>
          </a:p>
          <a:p>
            <a:pPr marL="0" indent="0" eaLnBrk="1" hangingPunct="1">
              <a:buNone/>
            </a:pPr>
            <a:r>
              <a:rPr lang="en-US" dirty="0"/>
              <a:t>	</a:t>
            </a:r>
            <a:r>
              <a:rPr lang="en-US" dirty="0" smtClean="0"/>
              <a:t>		several genes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12_14"/>
          <p:cNvPicPr>
            <a:picLocks noChangeAspect="1" noChangeArrowheads="1"/>
          </p:cNvPicPr>
          <p:nvPr/>
        </p:nvPicPr>
        <p:blipFill rotWithShape="1">
          <a:blip r:embed="rId3"/>
          <a:srcRect b="19637"/>
          <a:stretch/>
        </p:blipFill>
        <p:spPr bwMode="auto">
          <a:xfrm>
            <a:off x="304798" y="1417638"/>
            <a:ext cx="8531225" cy="4181929"/>
          </a:xfrm>
          <a:prstGeom prst="rect">
            <a:avLst/>
          </a:prstGeom>
          <a:noFill/>
          <a:ln w="9525">
            <a:noFill/>
            <a:miter lim="800000"/>
            <a:headEnd/>
            <a:tailEnd/>
          </a:ln>
          <a:effectLst/>
        </p:spPr>
      </p:pic>
      <p:sp>
        <p:nvSpPr>
          <p:cNvPr id="3" name="Title 1"/>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dirty="0" smtClean="0"/>
              <a:t>Mice:  B gene depends on C gene</a:t>
            </a:r>
            <a:endParaRPr lang="en-US"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Genes affected by environment</a:t>
            </a:r>
            <a:endParaRPr lang="en-US" dirty="0"/>
          </a:p>
        </p:txBody>
      </p:sp>
      <p:sp>
        <p:nvSpPr>
          <p:cNvPr id="56322" name="Content Placeholder 2"/>
          <p:cNvSpPr>
            <a:spLocks noGrp="1"/>
          </p:cNvSpPr>
          <p:nvPr>
            <p:ph idx="1"/>
          </p:nvPr>
        </p:nvSpPr>
        <p:spPr/>
        <p:txBody>
          <a:bodyPr/>
          <a:lstStyle/>
          <a:p>
            <a:pPr marL="0" indent="0" eaLnBrk="1" hangingPunct="1">
              <a:buNone/>
            </a:pPr>
            <a:r>
              <a:rPr lang="en-US" dirty="0" smtClean="0"/>
              <a:t>External factors can alter gene expression</a:t>
            </a:r>
          </a:p>
          <a:p>
            <a:pPr marL="0" indent="0" eaLnBrk="1" hangingPunct="1">
              <a:buNone/>
            </a:pPr>
            <a:r>
              <a:rPr lang="en-US" dirty="0"/>
              <a:t>	</a:t>
            </a:r>
            <a:r>
              <a:rPr lang="en-US" dirty="0" smtClean="0"/>
              <a:t>	Chemicals</a:t>
            </a:r>
          </a:p>
          <a:p>
            <a:pPr marL="0" indent="0" eaLnBrk="1" hangingPunct="1">
              <a:buNone/>
            </a:pPr>
            <a:r>
              <a:rPr lang="en-US" dirty="0"/>
              <a:t>	</a:t>
            </a:r>
            <a:r>
              <a:rPr lang="en-US" dirty="0" smtClean="0"/>
              <a:t>	nutrition</a:t>
            </a:r>
          </a:p>
          <a:p>
            <a:pPr marL="0" indent="0" eaLnBrk="1" hangingPunct="1">
              <a:buNone/>
            </a:pPr>
            <a:r>
              <a:rPr lang="en-US" dirty="0"/>
              <a:t>	</a:t>
            </a:r>
            <a:r>
              <a:rPr lang="en-US" dirty="0" smtClean="0"/>
              <a:t>	sunlight</a:t>
            </a:r>
          </a:p>
          <a:p>
            <a:pPr marL="0" indent="0" eaLnBrk="1" hangingPunct="1">
              <a:buNone/>
            </a:pPr>
            <a:r>
              <a:rPr lang="en-US" dirty="0"/>
              <a:t>	</a:t>
            </a:r>
            <a:r>
              <a:rPr lang="en-US" dirty="0" smtClean="0"/>
              <a:t>	temperature</a:t>
            </a:r>
          </a:p>
        </p:txBody>
      </p:sp>
    </p:spTree>
    <p:extLst>
      <p:ext uri="{BB962C8B-B14F-4D97-AF65-F5344CB8AC3E}">
        <p14:creationId xmlns:p14="http://schemas.microsoft.com/office/powerpoint/2010/main" val="2555580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Hydrangea: Soil pH and trace elements</a:t>
            </a:r>
            <a:endParaRPr lang="en-US" dirty="0"/>
          </a:p>
        </p:txBody>
      </p:sp>
      <p:pic>
        <p:nvPicPr>
          <p:cNvPr id="1038" name="Picture 14" descr="http://www.learn2grow.com/problemsolvers/soils/basics/~/media/articles/2008/09/16/NutrientAvailabilityChart_225x308.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0181"/>
            <a:ext cx="3265166" cy="44696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i.parkseed.com/images/xxl/43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185" y="4703724"/>
            <a:ext cx="1775968" cy="1775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ile:Hydrangeaceae - Hydrangea macrophylla - Satinett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038" t="13303" r="16165" b="4165"/>
          <a:stretch/>
        </p:blipFill>
        <p:spPr bwMode="auto">
          <a:xfrm>
            <a:off x="4498736" y="4058291"/>
            <a:ext cx="2060449"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ile:Hydrangeaceae - Hydrangea macrophylla - Beauté Vendomoise.JPG"/>
          <p:cNvPicPr>
            <a:picLocks noChangeAspect="1" noChangeArrowheads="1"/>
          </p:cNvPicPr>
          <p:nvPr/>
        </p:nvPicPr>
        <p:blipFill rotWithShape="1">
          <a:blip r:embed="rId5">
            <a:extLst>
              <a:ext uri="{28A0092B-C50C-407E-A947-70E740481C1C}">
                <a14:useLocalDpi xmlns:a14="http://schemas.microsoft.com/office/drawing/2010/main" val="0"/>
              </a:ext>
            </a:extLst>
          </a:blip>
          <a:srcRect l="5094" t="14469" b="14659"/>
          <a:stretch/>
        </p:blipFill>
        <p:spPr bwMode="auto">
          <a:xfrm>
            <a:off x="6264344" y="3347536"/>
            <a:ext cx="2422456" cy="13561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images.whiteflowerfarm.com/6318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846" y="1187806"/>
            <a:ext cx="2447694" cy="21597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ile:Hydrangea macrophylla - Hortensia hydrange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9914" y="2217744"/>
            <a:ext cx="2454062" cy="184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13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Genes and Temperature</a:t>
            </a:r>
            <a:endParaRPr lang="en-US" dirty="0"/>
          </a:p>
        </p:txBody>
      </p:sp>
      <p:sp>
        <p:nvSpPr>
          <p:cNvPr id="56322" name="Content Placeholder 2"/>
          <p:cNvSpPr>
            <a:spLocks noGrp="1"/>
          </p:cNvSpPr>
          <p:nvPr>
            <p:ph idx="1"/>
          </p:nvPr>
        </p:nvSpPr>
        <p:spPr>
          <a:xfrm>
            <a:off x="457200" y="1600200"/>
            <a:ext cx="3457254" cy="4525963"/>
          </a:xfrm>
        </p:spPr>
        <p:txBody>
          <a:bodyPr/>
          <a:lstStyle/>
          <a:p>
            <a:pPr marL="0" indent="0" eaLnBrk="1" hangingPunct="1">
              <a:buNone/>
            </a:pPr>
            <a:r>
              <a:rPr lang="en-US" dirty="0" smtClean="0"/>
              <a:t>melanin in Siamese cats:</a:t>
            </a:r>
          </a:p>
          <a:p>
            <a:pPr marL="0" indent="0" eaLnBrk="1" hangingPunct="1">
              <a:buNone/>
            </a:pPr>
            <a:endParaRPr lang="en-US" dirty="0" smtClean="0"/>
          </a:p>
          <a:p>
            <a:pPr marL="0" indent="0" eaLnBrk="1" hangingPunct="1">
              <a:buNone/>
            </a:pPr>
            <a:r>
              <a:rPr lang="en-US" dirty="0"/>
              <a:t>Same fur gene on whole </a:t>
            </a:r>
            <a:r>
              <a:rPr lang="en-US" dirty="0" smtClean="0"/>
              <a:t>body</a:t>
            </a:r>
          </a:p>
          <a:p>
            <a:pPr marL="0" indent="0" eaLnBrk="1" hangingPunct="1">
              <a:buNone/>
            </a:pPr>
            <a:endParaRPr lang="en-US" dirty="0"/>
          </a:p>
          <a:p>
            <a:pPr marL="0" indent="0" eaLnBrk="1" hangingPunct="1">
              <a:buNone/>
            </a:pPr>
            <a:r>
              <a:rPr lang="en-US" dirty="0" smtClean="0"/>
              <a:t>Cool areas of body have dark fur</a:t>
            </a:r>
          </a:p>
          <a:p>
            <a:pPr marL="0" indent="0" eaLnBrk="1" hangingPunct="1">
              <a:buNone/>
            </a:pPr>
            <a:endParaRPr lang="en-US" dirty="0"/>
          </a:p>
        </p:txBody>
      </p:sp>
      <p:pic>
        <p:nvPicPr>
          <p:cNvPr id="4" name="Picture 2" descr="figure_12_15"/>
          <p:cNvPicPr>
            <a:picLocks noChangeAspect="1" noChangeArrowheads="1"/>
          </p:cNvPicPr>
          <p:nvPr/>
        </p:nvPicPr>
        <p:blipFill rotWithShape="1">
          <a:blip r:embed="rId2"/>
          <a:srcRect b="7532"/>
          <a:stretch/>
        </p:blipFill>
        <p:spPr bwMode="auto">
          <a:xfrm>
            <a:off x="4532470" y="1232899"/>
            <a:ext cx="3045168" cy="4818579"/>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ycp.edu/~kkleiner/fieldnaturalhistory/fnhimages/l9images/environcontrol.jpg"/>
          <p:cNvPicPr>
            <a:picLocks noChangeAspect="1" noChangeArrowheads="1"/>
          </p:cNvPicPr>
          <p:nvPr/>
        </p:nvPicPr>
        <p:blipFill rotWithShape="1">
          <a:blip r:embed="rId3">
            <a:extLst>
              <a:ext uri="{28A0092B-C50C-407E-A947-70E740481C1C}">
                <a14:useLocalDpi xmlns:a14="http://schemas.microsoft.com/office/drawing/2010/main" val="0"/>
              </a:ext>
            </a:extLst>
          </a:blip>
          <a:srcRect t="14928" r="56273" b="4247"/>
          <a:stretch/>
        </p:blipFill>
        <p:spPr bwMode="auto">
          <a:xfrm>
            <a:off x="697414" y="1235518"/>
            <a:ext cx="2877993" cy="29331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8229600" cy="1143000"/>
          </a:xfrm>
          <a:prstGeom prst="rect">
            <a:avLst/>
          </a:prstGeom>
        </p:spPr>
        <p:txBody>
          <a:bodyPr rtlCol="0">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smtClean="0"/>
              <a:t>Himalayan rabbits</a:t>
            </a:r>
            <a:endParaRPr lang="en-US" dirty="0"/>
          </a:p>
        </p:txBody>
      </p:sp>
      <p:pic>
        <p:nvPicPr>
          <p:cNvPr id="5" name="Picture 2" descr="http://faculty.ycp.edu/~kkleiner/fieldnaturalhistory/fnhimages/l9images/environcontrol.jpg"/>
          <p:cNvPicPr>
            <a:picLocks noChangeAspect="1" noChangeArrowheads="1"/>
          </p:cNvPicPr>
          <p:nvPr/>
        </p:nvPicPr>
        <p:blipFill rotWithShape="1">
          <a:blip r:embed="rId3">
            <a:extLst>
              <a:ext uri="{28A0092B-C50C-407E-A947-70E740481C1C}">
                <a14:useLocalDpi xmlns:a14="http://schemas.microsoft.com/office/drawing/2010/main" val="0"/>
              </a:ext>
            </a:extLst>
          </a:blip>
          <a:srcRect l="44820" b="59588"/>
          <a:stretch/>
        </p:blipFill>
        <p:spPr bwMode="auto">
          <a:xfrm>
            <a:off x="1289407" y="4168687"/>
            <a:ext cx="5511770" cy="2225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ld.norris160.org/science/judkinsg/toppage4_files/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889" y="1090556"/>
            <a:ext cx="2935330" cy="307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30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err="1" smtClean="0"/>
              <a:t>Gregor</a:t>
            </a:r>
            <a:r>
              <a:rPr lang="en-US" dirty="0" smtClean="0"/>
              <a:t> Mendel: He Studied Peas</a:t>
            </a:r>
            <a:endParaRPr lang="en-US" dirty="0"/>
          </a:p>
        </p:txBody>
      </p:sp>
      <p:sp>
        <p:nvSpPr>
          <p:cNvPr id="17410" name="Content Placeholder 2"/>
          <p:cNvSpPr>
            <a:spLocks noGrp="1"/>
          </p:cNvSpPr>
          <p:nvPr>
            <p:ph idx="1"/>
          </p:nvPr>
        </p:nvSpPr>
        <p:spPr>
          <a:xfrm>
            <a:off x="457200" y="1600200"/>
            <a:ext cx="4993573" cy="4525963"/>
          </a:xfrm>
        </p:spPr>
        <p:txBody>
          <a:bodyPr/>
          <a:lstStyle/>
          <a:p>
            <a:pPr eaLnBrk="1" hangingPunct="1">
              <a:lnSpc>
                <a:spcPct val="90000"/>
              </a:lnSpc>
            </a:pPr>
            <a:r>
              <a:rPr lang="en-US" dirty="0" smtClean="0"/>
              <a:t>Bred peas, tracked 7 traits</a:t>
            </a:r>
          </a:p>
          <a:p>
            <a:pPr eaLnBrk="1" hangingPunct="1">
              <a:lnSpc>
                <a:spcPct val="90000"/>
              </a:lnSpc>
            </a:pPr>
            <a:endParaRPr lang="en-US" dirty="0" smtClean="0"/>
          </a:p>
          <a:p>
            <a:pPr eaLnBrk="1" hangingPunct="1">
              <a:lnSpc>
                <a:spcPct val="90000"/>
              </a:lnSpc>
            </a:pPr>
            <a:r>
              <a:rPr lang="en-US" dirty="0" smtClean="0"/>
              <a:t>Looked for mathematical patterns in offspring</a:t>
            </a:r>
          </a:p>
          <a:p>
            <a:pPr eaLnBrk="1" hangingPunct="1">
              <a:lnSpc>
                <a:spcPct val="90000"/>
              </a:lnSpc>
            </a:pPr>
            <a:endParaRPr lang="en-US" dirty="0" smtClean="0"/>
          </a:p>
          <a:p>
            <a:pPr eaLnBrk="1" hangingPunct="1">
              <a:lnSpc>
                <a:spcPct val="90000"/>
              </a:lnSpc>
            </a:pPr>
            <a:r>
              <a:rPr lang="en-US" dirty="0" smtClean="0"/>
              <a:t>Before Mendel: “kids are blend of parents traits”  </a:t>
            </a:r>
          </a:p>
          <a:p>
            <a:pPr lvl="2" eaLnBrk="1" hangingPunct="1">
              <a:lnSpc>
                <a:spcPct val="90000"/>
              </a:lnSpc>
              <a:buNone/>
            </a:pPr>
            <a:r>
              <a:rPr lang="en-US" dirty="0" smtClean="0"/>
              <a:t>For most traits: </a:t>
            </a:r>
            <a:r>
              <a:rPr lang="en-US" dirty="0" smtClean="0">
                <a:solidFill>
                  <a:srgbClr val="FF0000"/>
                </a:solidFill>
              </a:rPr>
              <a:t>FALSE</a:t>
            </a:r>
          </a:p>
          <a:p>
            <a:pPr eaLnBrk="1" hangingPunct="1">
              <a:lnSpc>
                <a:spcPct val="90000"/>
              </a:lnSpc>
            </a:pPr>
            <a:endParaRPr lang="en-US" dirty="0" smtClean="0"/>
          </a:p>
        </p:txBody>
      </p:sp>
      <p:pic>
        <p:nvPicPr>
          <p:cNvPr id="1026" name="Picture 2" descr="F:\BSC 1005 - Survey\resources\jpgs unlabled\ch12u\figure_12_06_unl.jpg"/>
          <p:cNvPicPr>
            <a:picLocks noChangeAspect="1" noChangeArrowheads="1"/>
          </p:cNvPicPr>
          <p:nvPr/>
        </p:nvPicPr>
        <p:blipFill>
          <a:blip r:embed="rId2"/>
          <a:srcRect l="3032" t="15734" r="45303" b="13428"/>
          <a:stretch>
            <a:fillRect/>
          </a:stretch>
        </p:blipFill>
        <p:spPr bwMode="auto">
          <a:xfrm>
            <a:off x="5450773" y="1417638"/>
            <a:ext cx="2743200" cy="45601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rtlCol="0">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smtClean="0"/>
              <a:t>Himalayan rabbits</a:t>
            </a:r>
            <a:endParaRPr lang="en-US" dirty="0"/>
          </a:p>
        </p:txBody>
      </p:sp>
      <p:pic>
        <p:nvPicPr>
          <p:cNvPr id="5" name="Picture 2" descr="http://faculty.ycp.edu/~kkleiner/fieldnaturalhistory/fnhimages/l9images/environcontrol.jpg"/>
          <p:cNvPicPr>
            <a:picLocks noChangeAspect="1" noChangeArrowheads="1"/>
          </p:cNvPicPr>
          <p:nvPr/>
        </p:nvPicPr>
        <p:blipFill rotWithShape="1">
          <a:blip r:embed="rId3">
            <a:extLst>
              <a:ext uri="{28A0092B-C50C-407E-A947-70E740481C1C}">
                <a14:useLocalDpi xmlns:a14="http://schemas.microsoft.com/office/drawing/2010/main" val="0"/>
              </a:ext>
            </a:extLst>
          </a:blip>
          <a:srcRect l="44820" t="3088"/>
          <a:stretch/>
        </p:blipFill>
        <p:spPr bwMode="auto">
          <a:xfrm>
            <a:off x="1451545" y="1006866"/>
            <a:ext cx="5760912" cy="557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680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rtlCol="0">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smtClean="0"/>
              <a:t>Temperature:  Alligator sex</a:t>
            </a:r>
            <a:endParaRPr lang="en-US" dirty="0"/>
          </a:p>
        </p:txBody>
      </p:sp>
      <p:pic>
        <p:nvPicPr>
          <p:cNvPr id="2050" name="Picture 2" descr="http://www.tandfonline.com/na101/home/literatum/publisher/tandf/journals/content/caie20/2007/caie20.v014.i02/09695940701478909/production/images/medium/caie_a_247767_o_ilf00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188" y="1531115"/>
            <a:ext cx="51435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ugly.com/media/IMAGES/Random/baby_alligator_fugly_ride.jpg"/>
          <p:cNvPicPr>
            <a:picLocks noChangeAspect="1" noChangeArrowheads="1"/>
          </p:cNvPicPr>
          <p:nvPr/>
        </p:nvPicPr>
        <p:blipFill rotWithShape="1">
          <a:blip r:embed="rId4">
            <a:extLst>
              <a:ext uri="{28A0092B-C50C-407E-A947-70E740481C1C}">
                <a14:useLocalDpi xmlns:a14="http://schemas.microsoft.com/office/drawing/2010/main" val="0"/>
              </a:ext>
            </a:extLst>
          </a:blip>
          <a:srcRect l="9873" t="10534" r="5274" b="22682"/>
          <a:stretch/>
        </p:blipFill>
        <p:spPr bwMode="auto">
          <a:xfrm>
            <a:off x="698641" y="2940815"/>
            <a:ext cx="3873359" cy="254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81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dirty="0" err="1" smtClean="0"/>
              <a:t>Multigenic</a:t>
            </a:r>
            <a:r>
              <a:rPr lang="en-US" sz="4000" dirty="0" smtClean="0"/>
              <a:t>/Polygenic</a:t>
            </a:r>
          </a:p>
        </p:txBody>
      </p:sp>
      <p:sp>
        <p:nvSpPr>
          <p:cNvPr id="58370" name="Content Placeholder 2"/>
          <p:cNvSpPr>
            <a:spLocks noGrp="1"/>
          </p:cNvSpPr>
          <p:nvPr>
            <p:ph idx="1"/>
          </p:nvPr>
        </p:nvSpPr>
        <p:spPr/>
        <p:txBody>
          <a:bodyPr/>
          <a:lstStyle/>
          <a:p>
            <a:pPr eaLnBrk="1" hangingPunct="1">
              <a:lnSpc>
                <a:spcPct val="90000"/>
              </a:lnSpc>
            </a:pPr>
            <a:r>
              <a:rPr lang="en-US" sz="3000" dirty="0" smtClean="0"/>
              <a:t>MOST traits depend on more than one gene</a:t>
            </a:r>
          </a:p>
          <a:p>
            <a:pPr marL="0" indent="0" eaLnBrk="1" hangingPunct="1">
              <a:lnSpc>
                <a:spcPct val="90000"/>
              </a:lnSpc>
              <a:buNone/>
            </a:pPr>
            <a:r>
              <a:rPr lang="en-US" sz="3000" dirty="0" smtClean="0"/>
              <a:t>			Humans - Skin color, running speed, </a:t>
            </a:r>
          </a:p>
          <a:p>
            <a:pPr marL="0" indent="0" eaLnBrk="1" hangingPunct="1">
              <a:lnSpc>
                <a:spcPct val="90000"/>
              </a:lnSpc>
              <a:buNone/>
            </a:pPr>
            <a:r>
              <a:rPr lang="en-US" sz="3000" dirty="0"/>
              <a:t>	</a:t>
            </a:r>
            <a:r>
              <a:rPr lang="en-US" sz="3000" dirty="0" smtClean="0"/>
              <a:t>						blood pressure, body size</a:t>
            </a:r>
          </a:p>
          <a:p>
            <a:pPr marL="0" indent="0" eaLnBrk="1" hangingPunct="1">
              <a:lnSpc>
                <a:spcPct val="90000"/>
              </a:lnSpc>
              <a:buNone/>
            </a:pPr>
            <a:endParaRPr lang="en-US" sz="3000" dirty="0" smtClean="0"/>
          </a:p>
          <a:p>
            <a:pPr eaLnBrk="1" hangingPunct="1">
              <a:lnSpc>
                <a:spcPct val="90000"/>
              </a:lnSpc>
            </a:pPr>
            <a:r>
              <a:rPr lang="en-US" sz="3000" dirty="0" smtClean="0"/>
              <a:t>Geneticists: “more than a dozen genes that control melanin”</a:t>
            </a:r>
          </a:p>
          <a:p>
            <a:pPr marL="0" indent="0" eaLnBrk="1" hangingPunct="1">
              <a:lnSpc>
                <a:spcPct val="90000"/>
              </a:lnSpc>
              <a:buNone/>
            </a:pPr>
            <a:r>
              <a:rPr lang="en-US" sz="3000" dirty="0"/>
              <a:t>	</a:t>
            </a:r>
            <a:r>
              <a:rPr lang="en-US" sz="3000" dirty="0" smtClean="0"/>
              <a:t>	environmental factors: even more variation</a:t>
            </a:r>
          </a:p>
          <a:p>
            <a:pPr marL="0" indent="0" eaLnBrk="1" hangingPunct="1">
              <a:lnSpc>
                <a:spcPct val="90000"/>
              </a:lnSpc>
              <a:buNone/>
            </a:pPr>
            <a:endParaRPr lang="en-US" sz="3000" dirty="0"/>
          </a:p>
          <a:p>
            <a:pPr marL="0" indent="0" eaLnBrk="1" hangingPunct="1">
              <a:lnSpc>
                <a:spcPct val="90000"/>
              </a:lnSpc>
              <a:buNone/>
            </a:pPr>
            <a:r>
              <a:rPr lang="en-US" sz="2800" dirty="0" smtClean="0">
                <a:solidFill>
                  <a:srgbClr val="FF0000"/>
                </a:solidFill>
              </a:rPr>
              <a:t>MENDEL GOT LUCKY!!!  (Chose simple stuff to study)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ure_12_16"/>
          <p:cNvPicPr>
            <a:picLocks noChangeAspect="1" noChangeArrowheads="1"/>
          </p:cNvPicPr>
          <p:nvPr/>
        </p:nvPicPr>
        <p:blipFill>
          <a:blip r:embed="rId3"/>
          <a:srcRect/>
          <a:stretch>
            <a:fillRect/>
          </a:stretch>
        </p:blipFill>
        <p:spPr bwMode="auto">
          <a:xfrm>
            <a:off x="1016000" y="215900"/>
            <a:ext cx="71247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Complex Traits</a:t>
            </a:r>
          </a:p>
        </p:txBody>
      </p:sp>
      <p:sp>
        <p:nvSpPr>
          <p:cNvPr id="60418" name="Content Placeholder 2"/>
          <p:cNvSpPr>
            <a:spLocks noGrp="1"/>
          </p:cNvSpPr>
          <p:nvPr>
            <p:ph idx="1"/>
          </p:nvPr>
        </p:nvSpPr>
        <p:spPr>
          <a:xfrm>
            <a:off x="457200" y="1199508"/>
            <a:ext cx="8229600" cy="4525963"/>
          </a:xfrm>
        </p:spPr>
        <p:txBody>
          <a:bodyPr/>
          <a:lstStyle/>
          <a:p>
            <a:pPr eaLnBrk="1" hangingPunct="1">
              <a:lnSpc>
                <a:spcPct val="90000"/>
              </a:lnSpc>
            </a:pPr>
            <a:r>
              <a:rPr lang="en-US" sz="2800" dirty="0" smtClean="0"/>
              <a:t>Many factors: predicting phenotype is difficult</a:t>
            </a:r>
          </a:p>
        </p:txBody>
      </p:sp>
      <p:pic>
        <p:nvPicPr>
          <p:cNvPr id="4" name="Picture 2" descr="figure_12_17"/>
          <p:cNvPicPr>
            <a:picLocks noChangeAspect="1" noChangeArrowheads="1"/>
          </p:cNvPicPr>
          <p:nvPr/>
        </p:nvPicPr>
        <p:blipFill>
          <a:blip r:embed="rId2"/>
          <a:srcRect/>
          <a:stretch>
            <a:fillRect/>
          </a:stretch>
        </p:blipFill>
        <p:spPr bwMode="auto">
          <a:xfrm>
            <a:off x="863030" y="1620133"/>
            <a:ext cx="7418191" cy="4328889"/>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12</a:t>
            </a:r>
            <a:endParaRPr lang="en-US" sz="2800" dirty="0" smtClean="0"/>
          </a:p>
          <a:p>
            <a:pPr eaLnBrk="1" fontAlgn="auto" hangingPunct="1">
              <a:lnSpc>
                <a:spcPct val="90000"/>
              </a:lnSpc>
              <a:spcAft>
                <a:spcPts val="0"/>
              </a:spcAft>
              <a:defRPr/>
            </a:pPr>
            <a:r>
              <a:rPr lang="en-US" sz="2800" dirty="0" smtClean="0"/>
              <a:t>Patterns of Inheritance</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 </a:t>
            </a:r>
          </a:p>
        </p:txBody>
      </p:sp>
      <p:sp>
        <p:nvSpPr>
          <p:cNvPr id="26627" name="Rectangle 14"/>
          <p:cNvSpPr>
            <a:spLocks noGrp="1" noChangeArrowheads="1"/>
          </p:cNvSpPr>
          <p:nvPr>
            <p:ph type="body" idx="1"/>
          </p:nvPr>
        </p:nvSpPr>
        <p:spPr>
          <a:xfrm>
            <a:off x="457200" y="1600200"/>
            <a:ext cx="8229600" cy="3886200"/>
          </a:xfrm>
        </p:spPr>
        <p:txBody>
          <a:bodyPr rIns="132080"/>
          <a:lstStyle/>
          <a:p>
            <a:pPr marL="649288" indent="-649288" eaLnBrk="1" hangingPunct="1">
              <a:lnSpc>
                <a:spcPct val="90000"/>
              </a:lnSpc>
              <a:buFont typeface="Wingdings" pitchFamily="1" charset="2"/>
              <a:buNone/>
            </a:pPr>
            <a:r>
              <a:rPr lang="en-US"/>
              <a:t>A red carnation and a white carnation</a:t>
            </a:r>
          </a:p>
          <a:p>
            <a:pPr marL="649288" indent="-649288" eaLnBrk="1" hangingPunct="1">
              <a:lnSpc>
                <a:spcPct val="90000"/>
              </a:lnSpc>
              <a:buFont typeface="Wingdings" pitchFamily="1" charset="2"/>
              <a:buNone/>
            </a:pPr>
            <a:r>
              <a:rPr lang="en-US"/>
              <a:t>produce offspring that are all pink.  The type</a:t>
            </a:r>
          </a:p>
          <a:p>
            <a:pPr marL="649288" indent="-649288" eaLnBrk="1" hangingPunct="1">
              <a:lnSpc>
                <a:spcPct val="90000"/>
              </a:lnSpc>
              <a:buFont typeface="Wingdings" pitchFamily="1" charset="2"/>
              <a:buNone/>
            </a:pPr>
            <a:r>
              <a:rPr lang="en-US"/>
              <a:t>of inheritance pattern occurring is:</a:t>
            </a:r>
          </a:p>
          <a:p>
            <a:pPr marL="649288" indent="-649288" eaLnBrk="1" hangingPunct="1">
              <a:lnSpc>
                <a:spcPct val="90000"/>
              </a:lnSpc>
              <a:buFont typeface="Wingdings" pitchFamily="1" charset="2"/>
              <a:buNone/>
            </a:pPr>
            <a:endParaRPr lang="en-US"/>
          </a:p>
          <a:p>
            <a:pPr marL="649288" indent="-649288" eaLnBrk="1" hangingPunct="1">
              <a:lnSpc>
                <a:spcPct val="90000"/>
              </a:lnSpc>
              <a:buSzPct val="99000"/>
              <a:buFont typeface="Wingdings" pitchFamily="1" charset="2"/>
              <a:buAutoNum type="alphaUcPeriod"/>
            </a:pPr>
            <a:r>
              <a:rPr lang="en-US"/>
              <a:t>Complete dominance</a:t>
            </a:r>
          </a:p>
          <a:p>
            <a:pPr marL="649288" indent="-649288" eaLnBrk="1" hangingPunct="1">
              <a:lnSpc>
                <a:spcPct val="90000"/>
              </a:lnSpc>
              <a:buSzPct val="99000"/>
              <a:buFont typeface="Wingdings" pitchFamily="1" charset="2"/>
              <a:buAutoNum type="alphaUcPeriod"/>
            </a:pPr>
            <a:r>
              <a:rPr lang="en-US"/>
              <a:t>Incomplete dominance</a:t>
            </a:r>
          </a:p>
          <a:p>
            <a:pPr marL="649288" indent="-649288" eaLnBrk="1" hangingPunct="1">
              <a:lnSpc>
                <a:spcPct val="90000"/>
              </a:lnSpc>
              <a:buSzPct val="99000"/>
              <a:buFont typeface="Wingdings" pitchFamily="1" charset="2"/>
              <a:buAutoNum type="alphaUcPeriod"/>
            </a:pPr>
            <a:r>
              <a:rPr lang="en-US"/>
              <a:t>Codominance</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600200"/>
            <a:ext cx="8229600" cy="3886200"/>
          </a:xfrm>
        </p:spPr>
        <p:txBody>
          <a:bodyPr rIns="132080"/>
          <a:lstStyle/>
          <a:p>
            <a:pPr eaLnBrk="1" hangingPunct="1">
              <a:lnSpc>
                <a:spcPct val="90000"/>
              </a:lnSpc>
            </a:pPr>
            <a:r>
              <a:rPr lang="en-US" dirty="0"/>
              <a:t>If an allele for tall plants (T) is </a:t>
            </a:r>
            <a:r>
              <a:rPr lang="en-US" dirty="0" smtClean="0"/>
              <a:t>fully dominant to short </a:t>
            </a:r>
            <a:r>
              <a:rPr lang="en-US" dirty="0"/>
              <a:t>plants (t), what offspring would </a:t>
            </a:r>
            <a:r>
              <a:rPr lang="en-US" dirty="0" smtClean="0"/>
              <a:t>you expect </a:t>
            </a:r>
            <a:r>
              <a:rPr lang="en-US" dirty="0"/>
              <a:t>from a TT x </a:t>
            </a:r>
            <a:r>
              <a:rPr lang="en-US" dirty="0" err="1"/>
              <a:t>Tt</a:t>
            </a:r>
            <a:r>
              <a:rPr lang="en-US" dirty="0"/>
              <a:t> cross?</a:t>
            </a:r>
          </a:p>
          <a:p>
            <a:pPr marL="649288" indent="-649288" eaLnBrk="1" hangingPunct="1">
              <a:lnSpc>
                <a:spcPct val="90000"/>
              </a:lnSpc>
              <a:buFont typeface="Wingdings" pitchFamily="1" charset="2"/>
              <a:buNone/>
            </a:pPr>
            <a:endParaRPr lang="en-US" dirty="0"/>
          </a:p>
          <a:p>
            <a:pPr marL="649288" indent="-649288" eaLnBrk="1" hangingPunct="1">
              <a:lnSpc>
                <a:spcPct val="90000"/>
              </a:lnSpc>
              <a:buSzPct val="99000"/>
              <a:buFont typeface="Wingdings" pitchFamily="1" charset="2"/>
              <a:buAutoNum type="alphaUcPeriod"/>
            </a:pPr>
            <a:r>
              <a:rPr lang="en-US" dirty="0"/>
              <a:t>½ tall; ½ short</a:t>
            </a:r>
          </a:p>
          <a:p>
            <a:pPr marL="649288" indent="-649288" eaLnBrk="1" hangingPunct="1">
              <a:lnSpc>
                <a:spcPct val="90000"/>
              </a:lnSpc>
              <a:buSzPct val="99000"/>
              <a:buFont typeface="Wingdings" pitchFamily="1" charset="2"/>
              <a:buAutoNum type="alphaUcPeriod"/>
            </a:pPr>
            <a:r>
              <a:rPr lang="en-US" dirty="0"/>
              <a:t>¾ tall; ¼ short</a:t>
            </a:r>
          </a:p>
          <a:p>
            <a:pPr marL="649288" indent="-649288" eaLnBrk="1" hangingPunct="1">
              <a:lnSpc>
                <a:spcPct val="90000"/>
              </a:lnSpc>
              <a:buSzPct val="99000"/>
              <a:buFont typeface="Wingdings" pitchFamily="1" charset="2"/>
              <a:buAutoNum type="alphaUcPeriod"/>
            </a:pPr>
            <a:r>
              <a:rPr lang="en-US" dirty="0"/>
              <a:t>All tall </a:t>
            </a:r>
          </a:p>
        </p:txBody>
      </p:sp>
      <p:sp>
        <p:nvSpPr>
          <p:cNvPr id="28675" name="Rectangle 14"/>
          <p:cNvSpPr>
            <a:spLocks noGrp="1" noChangeArrowheads="1"/>
          </p:cNvSpPr>
          <p:nvPr>
            <p:ph type="title"/>
          </p:nvPr>
        </p:nvSpPr>
        <p:spPr/>
        <p:txBody>
          <a:bodyPr rIns="132080"/>
          <a:lstStyle/>
          <a:p>
            <a:pPr eaLnBrk="1" hangingPunct="1"/>
            <a:r>
              <a:rPr lang="en-US" dirty="0"/>
              <a:t>Concept Quiz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600200"/>
            <a:ext cx="8229600" cy="3886200"/>
          </a:xfrm>
        </p:spPr>
        <p:txBody>
          <a:bodyPr rIns="132080"/>
          <a:lstStyle/>
          <a:p>
            <a:pPr marL="649288" indent="-649288" eaLnBrk="1" hangingPunct="1">
              <a:lnSpc>
                <a:spcPct val="90000"/>
              </a:lnSpc>
              <a:buFont typeface="Wingdings" pitchFamily="1" charset="2"/>
              <a:buNone/>
            </a:pPr>
            <a:r>
              <a:rPr lang="en-US" sz="2800" dirty="0"/>
              <a:t>Fur color in rabbits shows incomplete dominance.</a:t>
            </a:r>
          </a:p>
          <a:p>
            <a:pPr marL="649288" indent="-649288" eaLnBrk="1" hangingPunct="1">
              <a:lnSpc>
                <a:spcPct val="90000"/>
              </a:lnSpc>
              <a:buFont typeface="Wingdings" pitchFamily="1" charset="2"/>
              <a:buNone/>
            </a:pPr>
            <a:r>
              <a:rPr lang="en-US" sz="2800" dirty="0"/>
              <a:t>F</a:t>
            </a:r>
            <a:r>
              <a:rPr lang="en-US" sz="2800" baseline="30000" dirty="0"/>
              <a:t>B</a:t>
            </a:r>
            <a:r>
              <a:rPr lang="en-US" sz="2800" dirty="0"/>
              <a:t>F</a:t>
            </a:r>
            <a:r>
              <a:rPr lang="en-US" sz="2800" baseline="30000" dirty="0"/>
              <a:t>B</a:t>
            </a:r>
            <a:r>
              <a:rPr lang="en-US" sz="2800" dirty="0"/>
              <a:t> individuals are brown, F</a:t>
            </a:r>
            <a:r>
              <a:rPr lang="en-US" sz="2800" baseline="30000" dirty="0"/>
              <a:t>B</a:t>
            </a:r>
            <a:r>
              <a:rPr lang="en-US" sz="2800" dirty="0"/>
              <a:t>F</a:t>
            </a:r>
            <a:r>
              <a:rPr lang="en-US" sz="2800" baseline="30000" dirty="0"/>
              <a:t>W</a:t>
            </a:r>
            <a:r>
              <a:rPr lang="en-US" sz="2800" dirty="0"/>
              <a:t> individuals are</a:t>
            </a:r>
          </a:p>
          <a:p>
            <a:pPr marL="649288" indent="-649288" eaLnBrk="1" hangingPunct="1">
              <a:lnSpc>
                <a:spcPct val="90000"/>
              </a:lnSpc>
              <a:buFont typeface="Wingdings" pitchFamily="1" charset="2"/>
              <a:buNone/>
            </a:pPr>
            <a:r>
              <a:rPr lang="en-US" sz="2800" dirty="0"/>
              <a:t>cream, F</a:t>
            </a:r>
            <a:r>
              <a:rPr lang="en-US" sz="2800" baseline="30000" dirty="0"/>
              <a:t>W</a:t>
            </a:r>
            <a:r>
              <a:rPr lang="en-US" sz="2800" dirty="0"/>
              <a:t>F</a:t>
            </a:r>
            <a:r>
              <a:rPr lang="en-US" sz="2800" baseline="30000" dirty="0"/>
              <a:t>W</a:t>
            </a:r>
            <a:r>
              <a:rPr lang="en-US" sz="2800" dirty="0"/>
              <a:t> individuals are white.  What is the</a:t>
            </a:r>
          </a:p>
          <a:p>
            <a:pPr marL="649288" indent="-649288" eaLnBrk="1" hangingPunct="1">
              <a:lnSpc>
                <a:spcPct val="90000"/>
              </a:lnSpc>
              <a:buFont typeface="Wingdings" pitchFamily="1" charset="2"/>
              <a:buNone/>
            </a:pPr>
            <a:r>
              <a:rPr lang="en-US" sz="2800" dirty="0"/>
              <a:t>expected ratio of a F</a:t>
            </a:r>
            <a:r>
              <a:rPr lang="en-US" sz="2800" baseline="30000" dirty="0"/>
              <a:t>B</a:t>
            </a:r>
            <a:r>
              <a:rPr lang="en-US" sz="2800" dirty="0"/>
              <a:t>F</a:t>
            </a:r>
            <a:r>
              <a:rPr lang="en-US" sz="2800" baseline="30000" dirty="0"/>
              <a:t>W</a:t>
            </a:r>
            <a:r>
              <a:rPr lang="en-US" sz="2800" dirty="0"/>
              <a:t> x F</a:t>
            </a:r>
            <a:r>
              <a:rPr lang="en-US" sz="2800" baseline="30000" dirty="0"/>
              <a:t>W</a:t>
            </a:r>
            <a:r>
              <a:rPr lang="en-US" sz="2800" dirty="0"/>
              <a:t>F</a:t>
            </a:r>
            <a:r>
              <a:rPr lang="en-US" sz="2800" baseline="30000" dirty="0"/>
              <a:t>W</a:t>
            </a:r>
            <a:r>
              <a:rPr lang="en-US" sz="2800" dirty="0"/>
              <a:t> cross?</a:t>
            </a:r>
          </a:p>
          <a:p>
            <a:pPr marL="649288" indent="-649288" eaLnBrk="1" hangingPunct="1">
              <a:lnSpc>
                <a:spcPct val="90000"/>
              </a:lnSpc>
              <a:buFont typeface="Wingdings" pitchFamily="1" charset="2"/>
              <a:buNone/>
            </a:pPr>
            <a:endParaRPr lang="en-US" sz="2800" dirty="0"/>
          </a:p>
          <a:p>
            <a:pPr marL="649288" indent="-649288" eaLnBrk="1" hangingPunct="1">
              <a:lnSpc>
                <a:spcPct val="90000"/>
              </a:lnSpc>
              <a:buSzPct val="99000"/>
              <a:buFont typeface="Wingdings" pitchFamily="1" charset="2"/>
              <a:buAutoNum type="alphaUcPeriod"/>
            </a:pPr>
            <a:r>
              <a:rPr lang="en-US" sz="2800" dirty="0"/>
              <a:t>3 white : 1 brown</a:t>
            </a:r>
          </a:p>
          <a:p>
            <a:pPr marL="649288" indent="-649288" eaLnBrk="1" hangingPunct="1">
              <a:lnSpc>
                <a:spcPct val="90000"/>
              </a:lnSpc>
              <a:buSzPct val="99000"/>
              <a:buFont typeface="Wingdings" pitchFamily="1" charset="2"/>
              <a:buAutoNum type="alphaUcPeriod"/>
            </a:pPr>
            <a:r>
              <a:rPr lang="en-US" sz="2800" dirty="0"/>
              <a:t>3 white : 1 cream</a:t>
            </a:r>
          </a:p>
          <a:p>
            <a:pPr marL="649288" indent="-649288" eaLnBrk="1" hangingPunct="1">
              <a:lnSpc>
                <a:spcPct val="90000"/>
              </a:lnSpc>
              <a:buSzPct val="99000"/>
              <a:buFont typeface="Wingdings" pitchFamily="1" charset="2"/>
              <a:buAutoNum type="alphaUcPeriod"/>
            </a:pPr>
            <a:r>
              <a:rPr lang="en-US" sz="2800" dirty="0"/>
              <a:t>2 white : 2 cream</a:t>
            </a:r>
          </a:p>
        </p:txBody>
      </p:sp>
      <p:sp>
        <p:nvSpPr>
          <p:cNvPr id="30723" name="Rectangle 14"/>
          <p:cNvSpPr>
            <a:spLocks noGrp="1" noChangeArrowheads="1"/>
          </p:cNvSpPr>
          <p:nvPr>
            <p:ph type="title"/>
          </p:nvPr>
        </p:nvSpPr>
        <p:spPr/>
        <p:txBody>
          <a:bodyPr rIns="132080"/>
          <a:lstStyle/>
          <a:p>
            <a:pPr eaLnBrk="1" hangingPunct="1"/>
            <a:r>
              <a:rPr lang="en-US"/>
              <a:t>Concept Quiz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Nerd Words for in Genetics</a:t>
            </a:r>
          </a:p>
        </p:txBody>
      </p:sp>
      <p:sp>
        <p:nvSpPr>
          <p:cNvPr id="19458" name="Content Placeholder 2"/>
          <p:cNvSpPr>
            <a:spLocks noGrp="1"/>
          </p:cNvSpPr>
          <p:nvPr>
            <p:ph idx="1"/>
          </p:nvPr>
        </p:nvSpPr>
        <p:spPr>
          <a:xfrm>
            <a:off x="457200" y="1600200"/>
            <a:ext cx="8229600" cy="4948238"/>
          </a:xfrm>
        </p:spPr>
        <p:txBody>
          <a:bodyPr/>
          <a:lstStyle/>
          <a:p>
            <a:pPr eaLnBrk="1" hangingPunct="1"/>
            <a:r>
              <a:rPr lang="en-US" b="1" dirty="0" smtClean="0"/>
              <a:t>genetic trait:</a:t>
            </a:r>
            <a:r>
              <a:rPr lang="en-US" dirty="0" smtClean="0"/>
              <a:t> anything you can see/detect</a:t>
            </a:r>
          </a:p>
          <a:p>
            <a:pPr eaLnBrk="1" hangingPunct="1">
              <a:buNone/>
            </a:pPr>
            <a:r>
              <a:rPr lang="en-US" dirty="0" smtClean="0"/>
              <a:t>				Invariant – everybody the same</a:t>
            </a:r>
          </a:p>
          <a:p>
            <a:pPr eaLnBrk="1" hangingPunct="1">
              <a:buNone/>
            </a:pPr>
            <a:r>
              <a:rPr lang="en-US" dirty="0" smtClean="0"/>
              <a:t>				variable – in your phenotype</a:t>
            </a:r>
          </a:p>
          <a:p>
            <a:pPr eaLnBrk="1" hangingPunct="1">
              <a:buNone/>
            </a:pPr>
            <a:endParaRPr lang="en-US" dirty="0" smtClean="0"/>
          </a:p>
          <a:p>
            <a:pPr eaLnBrk="1" hangingPunct="1">
              <a:buNone/>
            </a:pPr>
            <a:r>
              <a:rPr lang="en-US" dirty="0" smtClean="0"/>
              <a:t>“Express” a gene – have, and show</a:t>
            </a:r>
          </a:p>
          <a:p>
            <a:pPr eaLnBrk="1" hangingPunct="1">
              <a:buNone/>
            </a:pPr>
            <a:r>
              <a:rPr lang="en-US" dirty="0" smtClean="0"/>
              <a:t>					not just in genotype</a:t>
            </a:r>
          </a:p>
          <a:p>
            <a:pPr eaLnBrk="1" hangingPunct="1">
              <a:buNone/>
            </a:pPr>
            <a:r>
              <a:rPr lang="en-US" dirty="0" smtClean="0"/>
              <a:t>					also in phenotype</a:t>
            </a:r>
          </a:p>
        </p:txBody>
      </p:sp>
      <p:pic>
        <p:nvPicPr>
          <p:cNvPr id="4" name="Picture 2" descr="F:\BSC 1005 - Survey\resources\jpgs unlabled\ch12u\figure_12_06_unl.jpg"/>
          <p:cNvPicPr>
            <a:picLocks noChangeAspect="1" noChangeArrowheads="1"/>
          </p:cNvPicPr>
          <p:nvPr/>
        </p:nvPicPr>
        <p:blipFill rotWithShape="1">
          <a:blip r:embed="rId3"/>
          <a:srcRect l="10095" t="15734" r="45303" b="41809"/>
          <a:stretch/>
        </p:blipFill>
        <p:spPr bwMode="auto">
          <a:xfrm>
            <a:off x="6390525" y="3919850"/>
            <a:ext cx="2131887" cy="24604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143000"/>
          </a:xfrm>
        </p:spPr>
        <p:txBody>
          <a:bodyPr/>
          <a:lstStyle/>
          <a:p>
            <a:pPr eaLnBrk="1" hangingPunct="1"/>
            <a:r>
              <a:rPr lang="en-US" dirty="0" smtClean="0"/>
              <a:t>Mendel:  </a:t>
            </a:r>
            <a:r>
              <a:rPr lang="en-US" dirty="0" smtClean="0"/>
              <a:t>found Inherited </a:t>
            </a:r>
            <a:r>
              <a:rPr lang="en-US" dirty="0" smtClean="0"/>
              <a:t>Traits</a:t>
            </a:r>
          </a:p>
        </p:txBody>
      </p:sp>
      <p:sp>
        <p:nvSpPr>
          <p:cNvPr id="32770" name="Content Placeholder 2"/>
          <p:cNvSpPr>
            <a:spLocks noGrp="1"/>
          </p:cNvSpPr>
          <p:nvPr>
            <p:ph idx="1"/>
          </p:nvPr>
        </p:nvSpPr>
        <p:spPr>
          <a:xfrm>
            <a:off x="201880" y="1143000"/>
            <a:ext cx="8484919" cy="4525963"/>
          </a:xfrm>
        </p:spPr>
        <p:txBody>
          <a:bodyPr/>
          <a:lstStyle/>
          <a:p>
            <a:pPr eaLnBrk="1" hangingPunct="1">
              <a:buNone/>
            </a:pPr>
            <a:r>
              <a:rPr lang="en-US" dirty="0" smtClean="0"/>
              <a:t>Kids get two sets of </a:t>
            </a:r>
            <a:r>
              <a:rPr lang="en-US" dirty="0" smtClean="0">
                <a:solidFill>
                  <a:srgbClr val="FF0000"/>
                </a:solidFill>
              </a:rPr>
              <a:t>info</a:t>
            </a:r>
            <a:r>
              <a:rPr lang="en-US" dirty="0" smtClean="0"/>
              <a:t> </a:t>
            </a:r>
          </a:p>
          <a:p>
            <a:pPr eaLnBrk="1" hangingPunct="1">
              <a:buNone/>
            </a:pPr>
            <a:r>
              <a:rPr lang="en-US" dirty="0" smtClean="0"/>
              <a:t>			one from each parent</a:t>
            </a:r>
          </a:p>
          <a:p>
            <a:pPr eaLnBrk="1" hangingPunct="1">
              <a:buNone/>
            </a:pPr>
            <a:r>
              <a:rPr lang="en-US" dirty="0" smtClean="0"/>
              <a:t>			Most traits don’t blend</a:t>
            </a:r>
          </a:p>
          <a:p>
            <a:pPr eaLnBrk="1" hangingPunct="1">
              <a:buNone/>
            </a:pPr>
            <a:r>
              <a:rPr lang="en-US" dirty="0" smtClean="0"/>
              <a:t>				</a:t>
            </a:r>
          </a:p>
          <a:p>
            <a:pPr eaLnBrk="1" hangingPunct="1">
              <a:buNone/>
            </a:pPr>
            <a:r>
              <a:rPr lang="en-US" sz="2800" dirty="0" smtClean="0">
                <a:solidFill>
                  <a:srgbClr val="FF0000"/>
                </a:solidFill>
              </a:rPr>
              <a:t>No idea what information was or how it was stored</a:t>
            </a:r>
          </a:p>
          <a:p>
            <a:pPr marL="0" indent="0" eaLnBrk="1" hangingPunct="1">
              <a:buNone/>
            </a:pPr>
            <a:endParaRPr lang="en-US" dirty="0" smtClean="0"/>
          </a:p>
        </p:txBody>
      </p:sp>
      <p:pic>
        <p:nvPicPr>
          <p:cNvPr id="4" name="Picture 2" descr="F:\BSC 1005 - Survey\resources\jpgs unlabled\ch12u\figure_12_06_unl.jpg"/>
          <p:cNvPicPr>
            <a:picLocks noChangeAspect="1" noChangeArrowheads="1"/>
          </p:cNvPicPr>
          <p:nvPr/>
        </p:nvPicPr>
        <p:blipFill rotWithShape="1">
          <a:blip r:embed="rId3"/>
          <a:srcRect l="3032" t="15734" r="45303" b="41809"/>
          <a:stretch/>
        </p:blipFill>
        <p:spPr bwMode="auto">
          <a:xfrm>
            <a:off x="5337757" y="811463"/>
            <a:ext cx="2743200" cy="27331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143000"/>
          </a:xfrm>
        </p:spPr>
        <p:txBody>
          <a:bodyPr/>
          <a:lstStyle/>
          <a:p>
            <a:pPr eaLnBrk="1" hangingPunct="1"/>
            <a:r>
              <a:rPr lang="en-US" dirty="0" smtClean="0"/>
              <a:t>After Mendel:  “genetics”</a:t>
            </a:r>
          </a:p>
        </p:txBody>
      </p:sp>
      <p:sp>
        <p:nvSpPr>
          <p:cNvPr id="32770" name="Content Placeholder 2"/>
          <p:cNvSpPr>
            <a:spLocks noGrp="1"/>
          </p:cNvSpPr>
          <p:nvPr>
            <p:ph idx="1"/>
          </p:nvPr>
        </p:nvSpPr>
        <p:spPr>
          <a:xfrm>
            <a:off x="201880" y="1143000"/>
            <a:ext cx="8484919" cy="4525963"/>
          </a:xfrm>
        </p:spPr>
        <p:txBody>
          <a:bodyPr/>
          <a:lstStyle/>
          <a:p>
            <a:pPr eaLnBrk="1" hangingPunct="1"/>
            <a:endParaRPr lang="en-US" dirty="0" smtClean="0"/>
          </a:p>
          <a:p>
            <a:pPr eaLnBrk="1" hangingPunct="1"/>
            <a:r>
              <a:rPr lang="en-US" dirty="0" smtClean="0"/>
              <a:t>1950’s:  Watson </a:t>
            </a:r>
            <a:r>
              <a:rPr lang="en-US" dirty="0" smtClean="0"/>
              <a:t>&amp; </a:t>
            </a:r>
            <a:r>
              <a:rPr lang="en-US" dirty="0" smtClean="0"/>
              <a:t>Crick find </a:t>
            </a:r>
            <a:r>
              <a:rPr lang="en-US" dirty="0" smtClean="0"/>
              <a:t>structure of DNA</a:t>
            </a:r>
          </a:p>
          <a:p>
            <a:pPr eaLnBrk="1" hangingPunct="1">
              <a:buNone/>
            </a:pPr>
            <a:r>
              <a:rPr lang="en-US" dirty="0" smtClean="0"/>
              <a:t>						Info stored in DNA</a:t>
            </a:r>
          </a:p>
          <a:p>
            <a:pPr eaLnBrk="1" hangingPunct="1"/>
            <a:endParaRPr lang="en-US" dirty="0" smtClean="0"/>
          </a:p>
          <a:p>
            <a:pPr eaLnBrk="1" hangingPunct="1"/>
            <a:r>
              <a:rPr lang="en-US" dirty="0" smtClean="0"/>
              <a:t>Now: epigenetics – info on what DNA to read</a:t>
            </a:r>
          </a:p>
          <a:p>
            <a:pPr marL="0" indent="0" eaLnBrk="1" hangingPunct="1">
              <a:buNone/>
            </a:pPr>
            <a:r>
              <a:rPr lang="en-US" dirty="0"/>
              <a:t> </a:t>
            </a:r>
            <a:r>
              <a:rPr lang="en-US" dirty="0" smtClean="0"/>
              <a:t>			</a:t>
            </a:r>
            <a:r>
              <a:rPr lang="en-US" dirty="0" smtClean="0">
                <a:solidFill>
                  <a:srgbClr val="FF0000"/>
                </a:solidFill>
              </a:rPr>
              <a:t>Which genes are turned 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FF0000"/>
                </a:solidFill>
              </a:rPr>
              <a:t>Di</a:t>
            </a:r>
            <a:r>
              <a:rPr lang="en-US" dirty="0" smtClean="0"/>
              <a:t>ploid Cells: </a:t>
            </a:r>
            <a:r>
              <a:rPr lang="en-US" dirty="0" smtClean="0">
                <a:solidFill>
                  <a:srgbClr val="FF0000"/>
                </a:solidFill>
              </a:rPr>
              <a:t>2</a:t>
            </a:r>
            <a:r>
              <a:rPr lang="en-US" dirty="0" smtClean="0"/>
              <a:t> Copies of all Genes</a:t>
            </a:r>
            <a:endParaRPr lang="en-US" dirty="0"/>
          </a:p>
        </p:txBody>
      </p:sp>
      <p:sp>
        <p:nvSpPr>
          <p:cNvPr id="22530" name="Content Placeholder 2"/>
          <p:cNvSpPr>
            <a:spLocks noGrp="1"/>
          </p:cNvSpPr>
          <p:nvPr>
            <p:ph idx="1"/>
          </p:nvPr>
        </p:nvSpPr>
        <p:spPr>
          <a:xfrm>
            <a:off x="457200" y="1299411"/>
            <a:ext cx="8229600" cy="5558589"/>
          </a:xfrm>
        </p:spPr>
        <p:txBody>
          <a:bodyPr/>
          <a:lstStyle/>
          <a:p>
            <a:pPr eaLnBrk="1" hangingPunct="1">
              <a:lnSpc>
                <a:spcPct val="90000"/>
              </a:lnSpc>
              <a:buNone/>
            </a:pPr>
            <a:r>
              <a:rPr lang="en-US" sz="2800" dirty="0" smtClean="0"/>
              <a:t>Normal (somatic) cells:	diploid  (2n</a:t>
            </a:r>
            <a:r>
              <a:rPr lang="en-US" sz="2800" dirty="0" smtClean="0"/>
              <a:t>) </a:t>
            </a:r>
            <a:r>
              <a:rPr lang="en-US" sz="1800" dirty="0" smtClean="0">
                <a:solidFill>
                  <a:srgbClr val="FF0000"/>
                </a:solidFill>
              </a:rPr>
              <a:t>46 chromosomes</a:t>
            </a:r>
            <a:endParaRPr lang="en-US" sz="2800" dirty="0" smtClean="0"/>
          </a:p>
          <a:p>
            <a:pPr eaLnBrk="1" hangingPunct="1">
              <a:lnSpc>
                <a:spcPct val="90000"/>
              </a:lnSpc>
              <a:buNone/>
            </a:pPr>
            <a:r>
              <a:rPr lang="en-US" sz="1800" dirty="0" smtClean="0">
                <a:solidFill>
                  <a:srgbClr val="FF0000"/>
                </a:solidFill>
              </a:rPr>
              <a:t>									23 </a:t>
            </a:r>
            <a:r>
              <a:rPr lang="en-US" sz="1800" dirty="0">
                <a:solidFill>
                  <a:srgbClr val="FF0000"/>
                </a:solidFill>
              </a:rPr>
              <a:t>paternal, 23 maternal homologue</a:t>
            </a:r>
          </a:p>
          <a:p>
            <a:pPr eaLnBrk="1" hangingPunct="1">
              <a:lnSpc>
                <a:spcPct val="90000"/>
              </a:lnSpc>
              <a:buNone/>
            </a:pPr>
            <a:r>
              <a:rPr lang="en-US" sz="2800" dirty="0" smtClean="0"/>
              <a:t>									2 copies of each </a:t>
            </a:r>
            <a:r>
              <a:rPr lang="en-US" sz="2800" dirty="0" smtClean="0"/>
              <a:t>chromosome</a:t>
            </a:r>
          </a:p>
          <a:p>
            <a:pPr eaLnBrk="1" hangingPunct="1">
              <a:lnSpc>
                <a:spcPct val="90000"/>
              </a:lnSpc>
              <a:buNone/>
            </a:pPr>
            <a:r>
              <a:rPr lang="en-US" sz="2800" dirty="0"/>
              <a:t>	</a:t>
            </a:r>
            <a:r>
              <a:rPr lang="en-US" sz="2800" dirty="0" smtClean="0"/>
              <a:t>								made by mitosis</a:t>
            </a:r>
          </a:p>
          <a:p>
            <a:pPr eaLnBrk="1" hangingPunct="1">
              <a:lnSpc>
                <a:spcPct val="90000"/>
              </a:lnSpc>
              <a:buNone/>
            </a:pPr>
            <a:endParaRPr lang="en-US" sz="2800" dirty="0" smtClean="0"/>
          </a:p>
          <a:p>
            <a:pPr eaLnBrk="1" hangingPunct="1">
              <a:lnSpc>
                <a:spcPct val="90000"/>
              </a:lnSpc>
              <a:buNone/>
            </a:pPr>
            <a:endParaRPr lang="en-US" sz="2800" dirty="0" smtClean="0"/>
          </a:p>
          <a:p>
            <a:pPr eaLnBrk="1" hangingPunct="1">
              <a:lnSpc>
                <a:spcPct val="90000"/>
              </a:lnSpc>
              <a:buNone/>
            </a:pPr>
            <a:endParaRPr lang="en-US" sz="2800" dirty="0"/>
          </a:p>
          <a:p>
            <a:pPr eaLnBrk="1" hangingPunct="1">
              <a:lnSpc>
                <a:spcPct val="90000"/>
              </a:lnSpc>
              <a:buNone/>
            </a:pPr>
            <a:r>
              <a:rPr lang="en-US" sz="2800" dirty="0" smtClean="0"/>
              <a:t>reproductive </a:t>
            </a:r>
            <a:r>
              <a:rPr lang="en-US" sz="2800" dirty="0"/>
              <a:t>(Gamete) cells: Haploid (1n</a:t>
            </a:r>
            <a:r>
              <a:rPr lang="en-US" sz="2800" dirty="0" smtClean="0"/>
              <a:t>) </a:t>
            </a:r>
            <a:r>
              <a:rPr lang="en-US" sz="1800" dirty="0" smtClean="0">
                <a:solidFill>
                  <a:srgbClr val="FF0000"/>
                </a:solidFill>
              </a:rPr>
              <a:t>23 chromosomes</a:t>
            </a:r>
            <a:endParaRPr lang="en-US" sz="1800" dirty="0">
              <a:solidFill>
                <a:srgbClr val="FF0000"/>
              </a:solidFill>
            </a:endParaRPr>
          </a:p>
          <a:p>
            <a:pPr eaLnBrk="1" hangingPunct="1">
              <a:lnSpc>
                <a:spcPct val="90000"/>
              </a:lnSpc>
              <a:buNone/>
            </a:pPr>
            <a:r>
              <a:rPr lang="en-US" sz="2800" dirty="0" smtClean="0"/>
              <a:t>								One </a:t>
            </a:r>
            <a:r>
              <a:rPr lang="en-US" sz="2800" dirty="0"/>
              <a:t>set of chromosomes</a:t>
            </a:r>
          </a:p>
          <a:p>
            <a:pPr eaLnBrk="1" hangingPunct="1">
              <a:lnSpc>
                <a:spcPct val="90000"/>
              </a:lnSpc>
              <a:buNone/>
            </a:pPr>
            <a:r>
              <a:rPr lang="en-US" sz="2800" dirty="0"/>
              <a:t>					</a:t>
            </a:r>
            <a:r>
              <a:rPr lang="en-US" sz="2800" dirty="0" smtClean="0"/>
              <a:t>			some </a:t>
            </a:r>
            <a:r>
              <a:rPr lang="en-US" sz="2800" dirty="0"/>
              <a:t>from each parent</a:t>
            </a:r>
          </a:p>
          <a:p>
            <a:pPr eaLnBrk="1" hangingPunct="1">
              <a:lnSpc>
                <a:spcPct val="90000"/>
              </a:lnSpc>
              <a:buNone/>
            </a:pPr>
            <a:r>
              <a:rPr lang="en-US" sz="2800" dirty="0"/>
              <a:t>						</a:t>
            </a:r>
            <a:r>
              <a:rPr lang="en-US" sz="2800" dirty="0" smtClean="0"/>
              <a:t>		in humans, made by Meiosis</a:t>
            </a:r>
            <a:endParaRPr lang="en-US" sz="2800" dirty="0" smtClean="0"/>
          </a:p>
        </p:txBody>
      </p:sp>
      <p:sp>
        <p:nvSpPr>
          <p:cNvPr id="4" name="Title 1"/>
          <p:cNvSpPr txBox="1">
            <a:spLocks/>
          </p:cNvSpPr>
          <p:nvPr/>
        </p:nvSpPr>
        <p:spPr bwMode="auto">
          <a:xfrm>
            <a:off x="457200" y="3507205"/>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mtClean="0">
                <a:solidFill>
                  <a:srgbClr val="FF0000"/>
                </a:solidFill>
              </a:rPr>
              <a:t>Ha</a:t>
            </a:r>
            <a:r>
              <a:rPr lang="en-US" smtClean="0"/>
              <a:t>ploid Cells: </a:t>
            </a:r>
            <a:r>
              <a:rPr lang="en-US" smtClean="0">
                <a:solidFill>
                  <a:srgbClr val="FF0000"/>
                </a:solidFill>
              </a:rPr>
              <a:t>Half </a:t>
            </a:r>
            <a:r>
              <a:rPr lang="en-US" smtClean="0"/>
              <a:t>the normal DNA</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9033</TotalTime>
  <Words>2355</Words>
  <Application>Microsoft Office PowerPoint</Application>
  <PresentationFormat>On-screen Show (4:3)</PresentationFormat>
  <Paragraphs>396</Paragraphs>
  <Slides>59</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ＭＳ Ｐゴシック</vt:lpstr>
      <vt:lpstr>Arial</vt:lpstr>
      <vt:lpstr>Arial Black</vt:lpstr>
      <vt:lpstr>Calibri</vt:lpstr>
      <vt:lpstr>Times New Roman</vt:lpstr>
      <vt:lpstr>Verdana</vt:lpstr>
      <vt:lpstr>Wingdings</vt:lpstr>
      <vt:lpstr>ヒラギノ角ゴ ProN W3</vt:lpstr>
      <vt:lpstr>Office Theme</vt:lpstr>
      <vt:lpstr>Blank Presentation</vt:lpstr>
      <vt:lpstr>3_Pixel</vt:lpstr>
      <vt:lpstr>How’s your grade?</vt:lpstr>
      <vt:lpstr>Warning:  Word Problems</vt:lpstr>
      <vt:lpstr>Discover Biology FIFTH EDITION</vt:lpstr>
      <vt:lpstr>Gregor Mendel: “Father of Genetics”</vt:lpstr>
      <vt:lpstr>Gregor Mendel: He Studied Peas</vt:lpstr>
      <vt:lpstr>Nerd Words for in Genetics</vt:lpstr>
      <vt:lpstr>Mendel:  found Inherited Traits</vt:lpstr>
      <vt:lpstr>After Mendel:  “genetics”</vt:lpstr>
      <vt:lpstr>Diploid Cells: 2 Copies of all Genes</vt:lpstr>
      <vt:lpstr>Nerd Words for in Genetics</vt:lpstr>
      <vt:lpstr>PowerPoint Presentation</vt:lpstr>
      <vt:lpstr>Nerd Words for in Genetics</vt:lpstr>
      <vt:lpstr>Genotype Nerd Words</vt:lpstr>
      <vt:lpstr>Genotype Nerd Words</vt:lpstr>
      <vt:lpstr>Genotype Nerd Words</vt:lpstr>
      <vt:lpstr>PowerPoint Presentation</vt:lpstr>
      <vt:lpstr>Mutations: making new alleles</vt:lpstr>
      <vt:lpstr>Mutations: making new alleles</vt:lpstr>
      <vt:lpstr>Controlled Crosses: what Mendel did</vt:lpstr>
      <vt:lpstr>PowerPoint Presentation</vt:lpstr>
      <vt:lpstr>Mendel: He liked peas                 .</vt:lpstr>
      <vt:lpstr>Mendel’s Results </vt:lpstr>
      <vt:lpstr>Modern interpretation of Mendel’s Five important ideas </vt:lpstr>
      <vt:lpstr>Mendel REALLY liked peas                 .</vt:lpstr>
      <vt:lpstr>“Law” of Segregation</vt:lpstr>
      <vt:lpstr>PowerPoint Presentation</vt:lpstr>
      <vt:lpstr>Mendel: more peas, please                .</vt:lpstr>
      <vt:lpstr>PowerPoint Presentation</vt:lpstr>
      <vt:lpstr>PowerPoint Presentation</vt:lpstr>
      <vt:lpstr>Probability</vt:lpstr>
      <vt:lpstr>Mendel Got Lucky</vt:lpstr>
      <vt:lpstr>Incomplete Dominance</vt:lpstr>
      <vt:lpstr>Incomplete Dominance</vt:lpstr>
      <vt:lpstr>PowerPoint Presentation</vt:lpstr>
      <vt:lpstr>Magic Ratios Review – 3:1</vt:lpstr>
      <vt:lpstr>Magic Ratios Review – 1:2:1</vt:lpstr>
      <vt:lpstr>Magic Ratios Review – 1:1</vt:lpstr>
      <vt:lpstr>Test Cross:  what ratio do you get</vt:lpstr>
      <vt:lpstr>Magic Ratios Review – 9:3:3:1</vt:lpstr>
      <vt:lpstr>Codominant</vt:lpstr>
      <vt:lpstr>Other genetic traits</vt:lpstr>
      <vt:lpstr>Pleiotropic Genes</vt:lpstr>
      <vt:lpstr>PowerPoint Presentation</vt:lpstr>
      <vt:lpstr>Multigenic traits</vt:lpstr>
      <vt:lpstr>PowerPoint Presentation</vt:lpstr>
      <vt:lpstr>Genes affected by environment</vt:lpstr>
      <vt:lpstr>Hydrangea: Soil pH and trace elements</vt:lpstr>
      <vt:lpstr>Genes and Temperature</vt:lpstr>
      <vt:lpstr>PowerPoint Presentation</vt:lpstr>
      <vt:lpstr>PowerPoint Presentation</vt:lpstr>
      <vt:lpstr>PowerPoint Presentation</vt:lpstr>
      <vt:lpstr>Multigenic/Polygenic</vt:lpstr>
      <vt:lpstr>PowerPoint Presentation</vt:lpstr>
      <vt:lpstr>Complex Traits</vt:lpstr>
      <vt:lpstr>Clicker Questions</vt:lpstr>
      <vt:lpstr>Concept Quiz </vt:lpstr>
      <vt:lpstr>Concept Quiz </vt:lpstr>
      <vt:lpstr>Concept Quiz </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 Maier</cp:lastModifiedBy>
  <cp:revision>390</cp:revision>
  <cp:lastPrinted>2012-10-09T14:30:11Z</cp:lastPrinted>
  <dcterms:created xsi:type="dcterms:W3CDTF">2012-06-05T18:15:37Z</dcterms:created>
  <dcterms:modified xsi:type="dcterms:W3CDTF">2014-02-27T21:24:02Z</dcterms:modified>
</cp:coreProperties>
</file>