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52"/>
  </p:notesMasterIdLst>
  <p:sldIdLst>
    <p:sldId id="318" r:id="rId2"/>
    <p:sldId id="256" r:id="rId3"/>
    <p:sldId id="285" r:id="rId4"/>
    <p:sldId id="266" r:id="rId5"/>
    <p:sldId id="267" r:id="rId6"/>
    <p:sldId id="268" r:id="rId7"/>
    <p:sldId id="269" r:id="rId8"/>
    <p:sldId id="321" r:id="rId9"/>
    <p:sldId id="322" r:id="rId10"/>
    <p:sldId id="282" r:id="rId11"/>
    <p:sldId id="270" r:id="rId12"/>
    <p:sldId id="286" r:id="rId13"/>
    <p:sldId id="271" r:id="rId14"/>
    <p:sldId id="272" r:id="rId15"/>
    <p:sldId id="273" r:id="rId16"/>
    <p:sldId id="274" r:id="rId17"/>
    <p:sldId id="324" r:id="rId18"/>
    <p:sldId id="284" r:id="rId19"/>
    <p:sldId id="325" r:id="rId20"/>
    <p:sldId id="326" r:id="rId21"/>
    <p:sldId id="275" r:id="rId22"/>
    <p:sldId id="323" r:id="rId23"/>
    <p:sldId id="276" r:id="rId24"/>
    <p:sldId id="280" r:id="rId25"/>
    <p:sldId id="281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8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27" r:id="rId43"/>
    <p:sldId id="308" r:id="rId44"/>
    <p:sldId id="309" r:id="rId45"/>
    <p:sldId id="310" r:id="rId46"/>
    <p:sldId id="313" r:id="rId47"/>
    <p:sldId id="315" r:id="rId48"/>
    <p:sldId id="316" r:id="rId49"/>
    <p:sldId id="317" r:id="rId50"/>
    <p:sldId id="319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>
      <p:cViewPr>
        <p:scale>
          <a:sx n="70" d="100"/>
          <a:sy n="70" d="100"/>
        </p:scale>
        <p:origin x="996" y="9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F1312-67C4-420F-BFDC-50C8A9772166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B8DC8-5958-4F9F-95B9-5B25345770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031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5A03C03-DAB4-3E4C-B50F-F759BAD8B210}" type="slidenum">
              <a:rPr lang="en-US">
                <a:solidFill>
                  <a:prstClr val="black"/>
                </a:solidFill>
                <a:latin typeface="Calibri" pitchFamily="1" charset="0"/>
                <a:ea typeface="Arial" pitchFamily="1" charset="0"/>
                <a:cs typeface="Arial" pitchFamily="1" charset="0"/>
              </a:rPr>
              <a:pPr/>
              <a:t>1</a:t>
            </a:fld>
            <a:endParaRPr lang="en-US">
              <a:solidFill>
                <a:prstClr val="black"/>
              </a:solidFill>
              <a:latin typeface="Calibri" pitchFamily="1" charset="0"/>
              <a:ea typeface="Arial" pitchFamily="1" charset="0"/>
              <a:cs typeface="Arial" pitchFamily="1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1" charset="-128"/>
              <a:cs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5624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5A03C03-DAB4-3E4C-B50F-F759BAD8B210}" type="slidenum">
              <a:rPr lang="en-US">
                <a:solidFill>
                  <a:prstClr val="black"/>
                </a:solidFill>
                <a:latin typeface="Calibri" pitchFamily="1" charset="0"/>
                <a:ea typeface="Arial" pitchFamily="1" charset="0"/>
                <a:cs typeface="Arial" pitchFamily="1" charset="0"/>
              </a:rPr>
              <a:pPr/>
              <a:t>50</a:t>
            </a:fld>
            <a:endParaRPr lang="en-US">
              <a:solidFill>
                <a:prstClr val="black"/>
              </a:solidFill>
              <a:latin typeface="Calibri" pitchFamily="1" charset="0"/>
              <a:ea typeface="Arial" pitchFamily="1" charset="0"/>
              <a:cs typeface="Arial" pitchFamily="1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1" charset="-128"/>
              <a:cs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1205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8A0399-B542-4552-B124-ECE278274A4D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B6EF65-C5E2-457C-87B0-9373B69407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8A0399-B542-4552-B124-ECE278274A4D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B6EF65-C5E2-457C-87B0-9373B69407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8A0399-B542-4552-B124-ECE278274A4D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B6EF65-C5E2-457C-87B0-9373B69407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8A0399-B542-4552-B124-ECE278274A4D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B6EF65-C5E2-457C-87B0-9373B69407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8A0399-B542-4552-B124-ECE278274A4D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B6EF65-C5E2-457C-87B0-9373B69407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8A0399-B542-4552-B124-ECE278274A4D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B6EF65-C5E2-457C-87B0-9373B69407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8A0399-B542-4552-B124-ECE278274A4D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B6EF65-C5E2-457C-87B0-9373B69407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8A0399-B542-4552-B124-ECE278274A4D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B6EF65-C5E2-457C-87B0-9373B69407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8A0399-B542-4552-B124-ECE278274A4D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B6EF65-C5E2-457C-87B0-9373B69407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8A0399-B542-4552-B124-ECE278274A4D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B6EF65-C5E2-457C-87B0-9373B69407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8A0399-B542-4552-B124-ECE278274A4D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B6EF65-C5E2-457C-87B0-9373B69407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C8A0399-B542-4552-B124-ECE278274A4D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4B6EF65-C5E2-457C-87B0-9373B69407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00400"/>
            <a:ext cx="7923212" cy="936171"/>
          </a:xfrm>
          <a:effectLst>
            <a:outerShdw blurRad="25400" dist="12700" dir="2700000" algn="ctr" rotWithShape="0">
              <a:schemeClr val="tx1">
                <a:alpha val="74998"/>
              </a:schemeClr>
            </a:outerShdw>
          </a:effectLst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6000" b="1" dirty="0" smtClean="0">
                <a:solidFill>
                  <a:srgbClr val="E03C3C"/>
                </a:solidFill>
                <a:ea typeface="+mj-ea"/>
                <a:cs typeface="+mj-cs"/>
              </a:rPr>
              <a:t>Log into PAL</a:t>
            </a:r>
            <a:endParaRPr lang="en-US" sz="4800" b="1" dirty="0">
              <a:ea typeface="+mj-ea"/>
              <a:cs typeface="+mj-cs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676400"/>
            <a:ext cx="8839200" cy="1524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b="1" dirty="0" smtClean="0"/>
              <a:t>Have you taken the latest quiz?</a:t>
            </a: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b="1" dirty="0" smtClean="0"/>
              <a:t>When is your next paper due?</a:t>
            </a: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b="1" dirty="0" smtClean="0"/>
              <a:t>If you are not sure, you need to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5537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0"/>
            <a:ext cx="7851648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Scientific Method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066800"/>
            <a:ext cx="7772400" cy="57912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A description of the core logic of how science works</a:t>
            </a:r>
          </a:p>
          <a:p>
            <a:pPr algn="l">
              <a:buFont typeface="Arial" pitchFamily="34" charset="0"/>
              <a:buChar char="•"/>
            </a:pPr>
            <a:endParaRPr lang="en-US" dirty="0"/>
          </a:p>
          <a:p>
            <a:pPr algn="l">
              <a:buFont typeface="Arial" pitchFamily="34" charset="0"/>
              <a:buChar char="•"/>
            </a:pPr>
            <a:endParaRPr lang="en-US" dirty="0" smtClean="0"/>
          </a:p>
          <a:p>
            <a:pPr algn="l">
              <a:buFont typeface="Arial" pitchFamily="34" charset="0"/>
              <a:buChar char="•"/>
            </a:pPr>
            <a:endParaRPr lang="en-US" dirty="0" smtClean="0"/>
          </a:p>
          <a:p>
            <a:pPr algn="l">
              <a:buFont typeface="Arial" pitchFamily="34" charset="0"/>
              <a:buChar char="•"/>
            </a:pPr>
            <a:endParaRPr lang="en-US" dirty="0" smtClean="0"/>
          </a:p>
          <a:p>
            <a:pPr algn="l">
              <a:buFont typeface="Arial" pitchFamily="34" charset="0"/>
              <a:buChar char="•"/>
            </a:pPr>
            <a:endParaRPr lang="en-US" dirty="0" smtClean="0"/>
          </a:p>
          <a:p>
            <a:pPr algn="l">
              <a:buFont typeface="Arial" pitchFamily="34" charset="0"/>
              <a:buChar char="•"/>
            </a:pPr>
            <a:endParaRPr lang="en-US" dirty="0" smtClean="0"/>
          </a:p>
          <a:p>
            <a:pPr algn="l">
              <a:buFont typeface="Arial" pitchFamily="34" charset="0"/>
              <a:buChar char="•"/>
            </a:pPr>
            <a:endParaRPr lang="en-US" dirty="0" smtClean="0"/>
          </a:p>
          <a:p>
            <a:pPr algn="l">
              <a:buFont typeface="Arial" pitchFamily="34" charset="0"/>
              <a:buChar char="•"/>
            </a:pPr>
            <a:endParaRPr lang="en-US" dirty="0" smtClean="0"/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Not  a recipe of steps that all scientists use all the time</a:t>
            </a:r>
          </a:p>
          <a:p>
            <a:pPr lvl="1" algn="l"/>
            <a:r>
              <a:rPr lang="en-US" dirty="0" smtClean="0"/>
              <a:t>	example:  like learning to </a:t>
            </a:r>
            <a:r>
              <a:rPr lang="en-US" dirty="0" err="1" smtClean="0"/>
              <a:t>waterski</a:t>
            </a:r>
            <a:endParaRPr lang="en-US" dirty="0" smtClean="0"/>
          </a:p>
          <a:p>
            <a:pPr algn="l"/>
            <a:endParaRPr lang="en-US" dirty="0"/>
          </a:p>
        </p:txBody>
      </p:sp>
      <p:pic>
        <p:nvPicPr>
          <p:cNvPr id="4" name="Picture 2" descr="F:\BSC 1005 - Survey\resources\jpgs labled\ch01\figure_01_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3" b="9025"/>
          <a:stretch>
            <a:fillRect/>
          </a:stretch>
        </p:blipFill>
        <p:spPr bwMode="auto">
          <a:xfrm>
            <a:off x="1219200" y="1676400"/>
            <a:ext cx="70358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20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0"/>
            <a:ext cx="7851648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Steps in the Scientific Method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914400"/>
            <a:ext cx="8305800" cy="57150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Observation			fish dying near factory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Hypothesis			factory chemicals kill fish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Making a prediction	if true, chemicals kill fish in lab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Testing </a:t>
            </a:r>
          </a:p>
          <a:p>
            <a:pPr lvl="1" algn="l"/>
            <a:r>
              <a:rPr lang="en-US" sz="2000" dirty="0" smtClean="0"/>
              <a:t>Same water conditions for all</a:t>
            </a:r>
          </a:p>
          <a:p>
            <a:pPr lvl="1" algn="l"/>
            <a:r>
              <a:rPr lang="en-US" sz="2000" dirty="0" smtClean="0"/>
              <a:t>  (pH, temp, </a:t>
            </a:r>
            <a:r>
              <a:rPr lang="en-US" sz="2000" dirty="0" err="1" smtClean="0"/>
              <a:t>oxygenconcentration</a:t>
            </a:r>
            <a:r>
              <a:rPr lang="en-US" sz="2000" dirty="0" smtClean="0"/>
              <a:t>)</a:t>
            </a:r>
          </a:p>
          <a:p>
            <a:pPr lvl="1" algn="l"/>
            <a:endParaRPr lang="en-US" sz="2000" dirty="0" smtClean="0"/>
          </a:p>
          <a:p>
            <a:pPr lvl="1" algn="l"/>
            <a:r>
              <a:rPr lang="en-US" sz="2000" dirty="0" smtClean="0"/>
              <a:t>Control Group</a:t>
            </a:r>
          </a:p>
          <a:p>
            <a:pPr lvl="1" algn="l"/>
            <a:r>
              <a:rPr lang="en-US" sz="2000" dirty="0" smtClean="0"/>
              <a:t>   no change in experimental variable</a:t>
            </a:r>
          </a:p>
          <a:p>
            <a:pPr lvl="1" algn="l"/>
            <a:r>
              <a:rPr lang="en-US" sz="2000" dirty="0" smtClean="0"/>
              <a:t>   why?  </a:t>
            </a:r>
          </a:p>
          <a:p>
            <a:pPr lvl="1" algn="l"/>
            <a:r>
              <a:rPr lang="en-US" sz="2000" dirty="0" smtClean="0"/>
              <a:t>	Ensure results due to exp. variable</a:t>
            </a:r>
          </a:p>
          <a:p>
            <a:pPr algn="l">
              <a:buFont typeface="Arial" pitchFamily="34" charset="0"/>
              <a:buChar char="•"/>
            </a:pPr>
            <a:endParaRPr lang="en-US" dirty="0" smtClean="0"/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Results – support hypothesis?</a:t>
            </a:r>
          </a:p>
          <a:p>
            <a:pPr algn="l"/>
            <a:endParaRPr lang="en-US" dirty="0"/>
          </a:p>
        </p:txBody>
      </p:sp>
      <p:pic>
        <p:nvPicPr>
          <p:cNvPr id="1026" name="Picture 2" descr="F:\BSC 1005 - Survey\resources\jpgs labled\ch01\figure_01_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5"/>
          <a:stretch>
            <a:fillRect/>
          </a:stretch>
        </p:blipFill>
        <p:spPr bwMode="auto">
          <a:xfrm>
            <a:off x="5791200" y="2286000"/>
            <a:ext cx="3152078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867400"/>
            <a:ext cx="8395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pg.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28600"/>
            <a:ext cx="7851648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Steps in the Scientific Method</a:t>
            </a:r>
            <a:endParaRPr lang="en-US" sz="5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6866" name="Picture 2" descr="http://popperfont.files.wordpress.com/2012/05/scientificmethodmeme.jpg?w=600&amp;h=3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057400"/>
            <a:ext cx="5715000" cy="3800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-152400"/>
            <a:ext cx="7851648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Observations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838200"/>
            <a:ext cx="8305800" cy="58674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Description, measurement or record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Reproducible  by others </a:t>
            </a:r>
          </a:p>
          <a:p>
            <a:pPr lvl="1" algn="l"/>
            <a:r>
              <a:rPr lang="en-US" dirty="0" smtClean="0"/>
              <a:t>Detailed Description of Methods &amp; Conditions</a:t>
            </a:r>
          </a:p>
          <a:p>
            <a:pPr lvl="1" algn="l"/>
            <a:endParaRPr lang="en-US" dirty="0" smtClean="0"/>
          </a:p>
          <a:p>
            <a:pPr lvl="1" algn="l"/>
            <a:r>
              <a:rPr lang="en-US" dirty="0" smtClean="0"/>
              <a:t>						be skeptical of</a:t>
            </a:r>
          </a:p>
          <a:p>
            <a:pPr lvl="1" algn="l"/>
            <a:r>
              <a:rPr lang="en-US" dirty="0" smtClean="0"/>
              <a:t>						both the initial</a:t>
            </a:r>
          </a:p>
          <a:p>
            <a:pPr lvl="1" algn="l"/>
            <a:r>
              <a:rPr lang="en-US" dirty="0" smtClean="0"/>
              <a:t>						observations </a:t>
            </a:r>
          </a:p>
          <a:p>
            <a:pPr lvl="1" algn="l"/>
            <a:r>
              <a:rPr lang="en-US" dirty="0" smtClean="0"/>
              <a:t>						and the results</a:t>
            </a:r>
          </a:p>
          <a:p>
            <a:pPr lvl="1" algn="l"/>
            <a:endParaRPr lang="en-US" dirty="0" smtClean="0"/>
          </a:p>
          <a:p>
            <a:pPr lvl="1" algn="l"/>
            <a:endParaRPr lang="en-US" dirty="0" smtClean="0"/>
          </a:p>
          <a:p>
            <a:pPr lvl="1" algn="l"/>
            <a:r>
              <a:rPr lang="en-US" dirty="0" smtClean="0"/>
              <a:t>Be very suspicious of claims without detailed methods – often a scam</a:t>
            </a:r>
          </a:p>
        </p:txBody>
      </p:sp>
      <p:pic>
        <p:nvPicPr>
          <p:cNvPr id="4" name="Picture 4" descr="http://2.bp.blogspot.com/-sKvfzBz6J9g/Tl3mJd7vTZI/AAAAAAAADvY/C-1-oc6DeL0/s1600/skeptical-ca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286000"/>
            <a:ext cx="4572000" cy="34290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52400" y="6096000"/>
            <a:ext cx="7453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pg. 6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0"/>
            <a:ext cx="7851648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Hypothesis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143000"/>
            <a:ext cx="8305800" cy="41148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“informed, logical and plausible explanation for observations of the natural world”   (pg. 7)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“Educated guess” that explains observations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What the rest of the world means when they say “theory”</a:t>
            </a:r>
          </a:p>
          <a:p>
            <a:pPr lvl="1" algn="l"/>
            <a:r>
              <a:rPr lang="en-US" dirty="0" smtClean="0"/>
              <a:t>Scientists use the word “theory” in a VERY different way….more on that later.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685800"/>
            <a:ext cx="7851648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Characteristics of </a:t>
            </a:r>
            <a:br>
              <a:rPr lang="en-US" sz="5400" dirty="0" smtClean="0"/>
            </a:br>
            <a:r>
              <a:rPr lang="en-US" sz="5400" dirty="0" smtClean="0"/>
              <a:t>a Hypothesis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209800"/>
            <a:ext cx="8305800" cy="4114800"/>
          </a:xfrm>
        </p:spPr>
        <p:txBody>
          <a:bodyPr>
            <a:normAutofit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Explains prior observations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Makes “If…then”-style predictions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Something that can be tested by skeptics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CAN BE PROVEN FALSE!!!!!!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Can never be proven correct</a:t>
            </a:r>
          </a:p>
          <a:p>
            <a:pPr lvl="1" algn="l"/>
            <a:r>
              <a:rPr lang="en-US" sz="2400" dirty="0" smtClean="0"/>
              <a:t>Can be supported by prior observations and test results</a:t>
            </a:r>
          </a:p>
          <a:p>
            <a:pPr lvl="1" algn="l"/>
            <a:endParaRPr lang="en-US" dirty="0" smtClean="0"/>
          </a:p>
          <a:p>
            <a:pPr lvl="1" algn="l"/>
            <a:endParaRPr lang="en-US" dirty="0" smtClean="0"/>
          </a:p>
          <a:p>
            <a:pPr algn="l"/>
            <a:r>
              <a:rPr lang="en-US" dirty="0" smtClean="0"/>
              <a:t>pg. 7</a:t>
            </a:r>
          </a:p>
          <a:p>
            <a:pPr algn="l"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304800"/>
            <a:ext cx="7851648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Testing a Hypothesis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752600"/>
            <a:ext cx="8305800" cy="41148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400" dirty="0" smtClean="0"/>
              <a:t>The scientist who proposes a hypothesis is the one who should test to see if it is false</a:t>
            </a:r>
          </a:p>
          <a:p>
            <a:pPr algn="l">
              <a:buFont typeface="Arial" pitchFamily="34" charset="0"/>
              <a:buChar char="•"/>
            </a:pPr>
            <a:endParaRPr lang="en-US" sz="2400" dirty="0" smtClean="0"/>
          </a:p>
          <a:p>
            <a:pPr algn="l">
              <a:buFont typeface="Arial" pitchFamily="34" charset="0"/>
              <a:buChar char="•"/>
            </a:pPr>
            <a:r>
              <a:rPr lang="en-US" sz="2400" dirty="0" smtClean="0"/>
              <a:t>Can test with observations or experiments</a:t>
            </a:r>
          </a:p>
          <a:p>
            <a:pPr lvl="2" algn="l"/>
            <a:r>
              <a:rPr lang="en-US" dirty="0" smtClean="0"/>
              <a:t>Experiments are best, but some forms of science don’t have that option.  Astronomers can’t blow up stars to observe the results.</a:t>
            </a:r>
          </a:p>
          <a:p>
            <a:pPr lvl="2" algn="l"/>
            <a:endParaRPr lang="en-US" dirty="0" smtClean="0"/>
          </a:p>
          <a:p>
            <a:pPr algn="l">
              <a:buFont typeface="Arial" pitchFamily="34" charset="0"/>
              <a:buChar char="•"/>
            </a:pPr>
            <a:r>
              <a:rPr lang="en-US" sz="2400" dirty="0" smtClean="0"/>
              <a:t>Tests usually involve measuring VARIABLES (characteristics that can change)</a:t>
            </a:r>
          </a:p>
          <a:p>
            <a:pPr algn="l"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0"/>
            <a:ext cx="7851648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Experiment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914400"/>
            <a:ext cx="7543800" cy="5715000"/>
          </a:xfrm>
        </p:spPr>
        <p:txBody>
          <a:bodyPr>
            <a:normAutofit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“a repeatable manipulation of one or more aspects of the natural world”</a:t>
            </a:r>
          </a:p>
          <a:p>
            <a:pPr algn="l">
              <a:buFont typeface="Arial" pitchFamily="34" charset="0"/>
              <a:buChar char="•"/>
            </a:pPr>
            <a:endParaRPr lang="en-US" dirty="0" smtClean="0"/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Modifying one variable to see what happens to another one </a:t>
            </a:r>
          </a:p>
          <a:p>
            <a:pPr algn="l">
              <a:buFont typeface="Arial" pitchFamily="34" charset="0"/>
              <a:buChar char="•"/>
            </a:pPr>
            <a:endParaRPr lang="en-US" dirty="0" smtClean="0"/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The thing we record for results are the “dependent  variable.”</a:t>
            </a:r>
          </a:p>
          <a:p>
            <a:pPr algn="l">
              <a:buFont typeface="Arial" pitchFamily="34" charset="0"/>
              <a:buChar char="•"/>
            </a:pPr>
            <a:endParaRPr lang="en-US" dirty="0" smtClean="0"/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The variable we control and change as part of the experiment is the “independent variable”  </a:t>
            </a:r>
          </a:p>
          <a:p>
            <a:pPr algn="l">
              <a:buFont typeface="Arial" pitchFamily="34" charset="0"/>
              <a:buChar char="•"/>
            </a:pPr>
            <a:endParaRPr lang="en-US" dirty="0" smtClean="0"/>
          </a:p>
          <a:p>
            <a:pPr algn="l"/>
            <a:r>
              <a:rPr lang="en-US" dirty="0" smtClean="0"/>
              <a:t>pg. 8</a:t>
            </a:r>
          </a:p>
          <a:p>
            <a:pPr algn="l">
              <a:buFont typeface="Arial" pitchFamily="34" charset="0"/>
              <a:buChar char="•"/>
            </a:pPr>
            <a:endParaRPr lang="en-US" dirty="0" smtClean="0"/>
          </a:p>
          <a:p>
            <a:pPr algn="l"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0"/>
            <a:ext cx="7851648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Testing a Hypothesis</a:t>
            </a:r>
            <a:endParaRPr lang="en-US" sz="5400" dirty="0"/>
          </a:p>
        </p:txBody>
      </p:sp>
      <p:pic>
        <p:nvPicPr>
          <p:cNvPr id="3074" name="Picture 2" descr="F:\BSC 1005 - Survey\resources\jpgs labled\ch01\figure_01_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4412682" cy="489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2133600"/>
            <a:ext cx="3200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“</a:t>
            </a:r>
            <a:r>
              <a:rPr lang="en-US" sz="2400" dirty="0"/>
              <a:t>No amount of experimentation can ever prove me right; a single experiment can prove me wrong</a:t>
            </a:r>
            <a:r>
              <a:rPr lang="en-US" sz="2400" dirty="0" smtClean="0"/>
              <a:t>”</a:t>
            </a:r>
          </a:p>
          <a:p>
            <a:r>
              <a:rPr lang="en-US" sz="2400" dirty="0" smtClean="0"/>
              <a:t>        - </a:t>
            </a:r>
            <a:r>
              <a:rPr lang="en-US" sz="2400" dirty="0"/>
              <a:t>Albert Einstein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245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0"/>
            <a:ext cx="7851648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Experimental Control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066800"/>
            <a:ext cx="7696200" cy="9144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a group maintained under a standard set of conditions with no change in the independent variable</a:t>
            </a:r>
          </a:p>
          <a:p>
            <a:pPr algn="l">
              <a:buFont typeface="Arial" pitchFamily="34" charset="0"/>
              <a:buChar char="•"/>
            </a:pPr>
            <a:endParaRPr lang="en-US" dirty="0" smtClean="0"/>
          </a:p>
          <a:p>
            <a:pPr algn="l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4" name="Picture 2" descr="F:\BSC 1005 - Survey\resources\jpgs labled\ch01\figure_01_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5"/>
          <a:stretch>
            <a:fillRect/>
          </a:stretch>
        </p:blipFill>
        <p:spPr bwMode="auto">
          <a:xfrm>
            <a:off x="5791200" y="2286000"/>
            <a:ext cx="3152078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019800"/>
            <a:ext cx="7453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pg. 9</a:t>
            </a:r>
          </a:p>
        </p:txBody>
      </p:sp>
      <p:sp>
        <p:nvSpPr>
          <p:cNvPr id="7" name="Right Arrow 6"/>
          <p:cNvSpPr/>
          <p:nvPr/>
        </p:nvSpPr>
        <p:spPr>
          <a:xfrm>
            <a:off x="5257800" y="5486400"/>
            <a:ext cx="990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438400" y="4419600"/>
            <a:ext cx="34004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If fish in the control group are dying, you cannot be sure the other results are due to the experiment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851648" cy="1295400"/>
          </a:xfrm>
        </p:spPr>
        <p:txBody>
          <a:bodyPr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http://www.clker.com/cliparts/h/7/Y/K/W/j/biology-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057400"/>
            <a:ext cx="5715000" cy="4324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762000"/>
            <a:ext cx="8077200" cy="914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Testing can support a hypothesis, but cannot prove it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828800"/>
            <a:ext cx="8305800" cy="41148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/>
              <a:t> </a:t>
            </a:r>
          </a:p>
          <a:p>
            <a:pPr algn="l"/>
            <a:r>
              <a:rPr lang="en-US" sz="2400" dirty="0" smtClean="0"/>
              <a:t>“No amount of experimentation can ever prove me right; a single experiment can prove me wrong” </a:t>
            </a:r>
          </a:p>
          <a:p>
            <a:pPr lvl="8" algn="l"/>
            <a:r>
              <a:rPr lang="en-US" sz="2400" dirty="0" smtClean="0"/>
              <a:t>– Albert Einstein</a:t>
            </a:r>
          </a:p>
          <a:p>
            <a:pPr algn="l"/>
            <a:endParaRPr lang="en-US" sz="2400" dirty="0" smtClean="0"/>
          </a:p>
          <a:p>
            <a:pPr algn="l">
              <a:buFont typeface="Arial" pitchFamily="34" charset="0"/>
              <a:buChar char="•"/>
            </a:pPr>
            <a:r>
              <a:rPr lang="en-US" sz="2400" dirty="0" smtClean="0"/>
              <a:t>Repeated tests can provide evidence that supports a hypothesis, but they cannot PROVE it.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/>
              <a:t>When lots of evidence supports a hypothesis, scientists can be confident in it</a:t>
            </a:r>
          </a:p>
          <a:p>
            <a:pPr algn="l"/>
            <a:r>
              <a:rPr lang="en-US" sz="2400" dirty="0" smtClean="0"/>
              <a:t>pg. 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0"/>
            <a:ext cx="7851648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Statistics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762000"/>
            <a:ext cx="7848600" cy="41148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using math to describe our observations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values like the margin of error and the confidence interval tell us how confident we can be that the results of a test are meaningful</a:t>
            </a:r>
          </a:p>
          <a:p>
            <a:pPr algn="l">
              <a:buFont typeface="Arial" pitchFamily="34" charset="0"/>
              <a:buChar char="•"/>
            </a:pPr>
            <a:endParaRPr lang="en-US" dirty="0" smtClean="0"/>
          </a:p>
          <a:p>
            <a:pPr algn="l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4" name="Picture 2" descr="E:\DCIM\100MEDIA\IMAG00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0" t="3022" r="24558" b="4350"/>
          <a:stretch/>
        </p:blipFill>
        <p:spPr bwMode="auto">
          <a:xfrm rot="16200000">
            <a:off x="4977860" y="2248357"/>
            <a:ext cx="3518899" cy="420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19200" y="274320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/>
              <a:t>Small Confidence Interval</a:t>
            </a:r>
          </a:p>
          <a:p>
            <a:r>
              <a:rPr lang="en-US" sz="2400" dirty="0" smtClean="0"/>
              <a:t>Means results are more </a:t>
            </a:r>
          </a:p>
          <a:p>
            <a:r>
              <a:rPr lang="en-US" sz="2400" dirty="0" smtClean="0"/>
              <a:t>likely to happen because </a:t>
            </a:r>
          </a:p>
          <a:p>
            <a:r>
              <a:rPr lang="en-US" sz="2400" dirty="0" smtClean="0"/>
              <a:t>of  the experiment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Large Confidence Interval</a:t>
            </a:r>
          </a:p>
          <a:p>
            <a:r>
              <a:rPr lang="en-US" sz="2400" dirty="0" smtClean="0"/>
              <a:t>Means low confidence</a:t>
            </a:r>
          </a:p>
          <a:p>
            <a:r>
              <a:rPr lang="en-US" sz="2400" dirty="0" smtClean="0"/>
              <a:t>In results of test</a:t>
            </a:r>
          </a:p>
          <a:p>
            <a:r>
              <a:rPr lang="en-US" sz="2400" dirty="0" smtClean="0"/>
              <a:t>(could be due to chance)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240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“Statistically  Significant”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“Pay attention to this result”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very unlikely that this difference  			is the result of chance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 smtClean="0"/>
              <a:t>We must use statistics to decide if our results can be explained away by dumb luck (random chance)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 smtClean="0"/>
              <a:t>If a result is VERY </a:t>
            </a:r>
            <a:r>
              <a:rPr lang="en-US" dirty="0" err="1" smtClean="0"/>
              <a:t>VERY</a:t>
            </a:r>
            <a:r>
              <a:rPr lang="en-US" dirty="0" smtClean="0"/>
              <a:t> improbable, we are more likely 	to trust it 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>
                <a:solidFill>
                  <a:srgbClr val="FF0000"/>
                </a:solidFill>
              </a:rPr>
              <a:t>WHY?  </a:t>
            </a:r>
            <a:r>
              <a:rPr lang="en-US" dirty="0" smtClean="0"/>
              <a:t>Probably wouldn’t happen by chance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8028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Nerd Words for Statistics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9371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52400"/>
            <a:ext cx="7851648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Correlation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066800"/>
            <a:ext cx="7848600" cy="41148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two variables are related in some way</a:t>
            </a:r>
          </a:p>
          <a:p>
            <a:pPr lvl="2" algn="l"/>
            <a:r>
              <a:rPr lang="en-US" dirty="0" smtClean="0"/>
              <a:t>Example:  a large value for variable occurs when there is a large value for another variable 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Does not prove cause  and effect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Correlation is often described in situations where scientists are unable to perform experiments</a:t>
            </a:r>
          </a:p>
          <a:p>
            <a:pPr algn="l">
              <a:buFont typeface="Arial" pitchFamily="34" charset="0"/>
              <a:buChar char="•"/>
            </a:pPr>
            <a:endParaRPr lang="en-US" dirty="0" smtClean="0"/>
          </a:p>
          <a:p>
            <a:pPr algn="l">
              <a:buFont typeface="Arial" pitchFamily="34" charset="0"/>
              <a:buChar char="•"/>
            </a:pPr>
            <a:endParaRPr lang="en-US" dirty="0" smtClean="0"/>
          </a:p>
          <a:p>
            <a:pPr algn="l">
              <a:buFont typeface="Arial" pitchFamily="34" charset="0"/>
              <a:buChar char="•"/>
            </a:pPr>
            <a:endParaRPr lang="en-US" dirty="0" smtClean="0"/>
          </a:p>
          <a:p>
            <a:pPr algn="l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6019800"/>
            <a:ext cx="7453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pg. 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066800"/>
            <a:ext cx="80772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7300" dirty="0" smtClean="0"/>
              <a:t>Theory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(</a:t>
            </a:r>
            <a:r>
              <a:rPr lang="en-US" sz="4000" dirty="0" smtClean="0"/>
              <a:t>Not what most people think it means)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514600"/>
            <a:ext cx="8305800" cy="41148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 “My theory is that Susan and Jim are going to start dating…”</a:t>
            </a:r>
          </a:p>
          <a:p>
            <a:pPr algn="l"/>
            <a:endParaRPr lang="en-US" dirty="0" smtClean="0"/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That is an informed guess, what scientists would call a hypothesis.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It is almost the exact opposite of a scientific theory</a:t>
            </a:r>
          </a:p>
          <a:p>
            <a:pPr algn="l"/>
            <a:endParaRPr lang="en-US" dirty="0" smtClean="0"/>
          </a:p>
          <a:p>
            <a:pPr algn="l"/>
            <a:r>
              <a:rPr lang="en-US" sz="2400" dirty="0" smtClean="0"/>
              <a:t>pg. 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609600"/>
            <a:ext cx="80772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6000" dirty="0" smtClean="0"/>
              <a:t>Scientific Theory</a:t>
            </a:r>
            <a:r>
              <a:rPr lang="en-US" sz="5400" dirty="0" smtClean="0"/>
              <a:t/>
            </a:r>
            <a:br>
              <a:rPr lang="en-US" sz="5400" dirty="0" smtClean="0"/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143000"/>
            <a:ext cx="7772400" cy="4114800"/>
          </a:xfrm>
        </p:spPr>
        <p:txBody>
          <a:bodyPr>
            <a:normAutofit fontScale="92500" lnSpcReduction="20000"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an explanation of the natural world that is </a:t>
            </a:r>
            <a:r>
              <a:rPr lang="en-US" dirty="0" smtClean="0">
                <a:solidFill>
                  <a:srgbClr val="FF0000"/>
                </a:solidFill>
              </a:rPr>
              <a:t>strongly supported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widely accepted</a:t>
            </a:r>
            <a:r>
              <a:rPr lang="en-US" dirty="0" smtClean="0"/>
              <a:t> by scientists</a:t>
            </a:r>
          </a:p>
          <a:p>
            <a:pPr lvl="2" algn="l"/>
            <a:r>
              <a:rPr lang="en-US" dirty="0" smtClean="0"/>
              <a:t>Support comes from repeated testing over several decades</a:t>
            </a:r>
          </a:p>
          <a:p>
            <a:pPr lvl="2" algn="l"/>
            <a:r>
              <a:rPr lang="en-US" dirty="0" smtClean="0"/>
              <a:t>Far greater confidence in this explanation than in an educated guess</a:t>
            </a:r>
          </a:p>
          <a:p>
            <a:pPr algn="l"/>
            <a:endParaRPr lang="en-US" sz="2400" dirty="0" smtClean="0"/>
          </a:p>
          <a:p>
            <a:pPr algn="l"/>
            <a:r>
              <a:rPr lang="en-US" sz="2400" dirty="0" smtClean="0">
                <a:solidFill>
                  <a:srgbClr val="FF0000"/>
                </a:solidFill>
              </a:rPr>
              <a:t>A hypothesis does not become a theory.</a:t>
            </a:r>
          </a:p>
          <a:p>
            <a:pPr algn="l"/>
            <a:r>
              <a:rPr lang="en-US" sz="2400" dirty="0" smtClean="0"/>
              <a:t>	Theories are more general (</a:t>
            </a:r>
            <a:r>
              <a:rPr lang="en-US" sz="2400" dirty="0" smtClean="0">
                <a:solidFill>
                  <a:srgbClr val="FF0000"/>
                </a:solidFill>
              </a:rPr>
              <a:t>applies to many situations</a:t>
            </a:r>
            <a:r>
              <a:rPr lang="en-US" sz="2400" dirty="0" smtClean="0"/>
              <a:t>)</a:t>
            </a:r>
          </a:p>
          <a:p>
            <a:pPr algn="l"/>
            <a:endParaRPr lang="en-US" sz="2400" dirty="0" smtClean="0"/>
          </a:p>
          <a:p>
            <a:pPr algn="l"/>
            <a:endParaRPr lang="en-US" sz="2400" dirty="0" smtClean="0"/>
          </a:p>
          <a:p>
            <a:pPr algn="l"/>
            <a:r>
              <a:rPr lang="en-US" sz="2400" dirty="0" smtClean="0"/>
              <a:t>pg. 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80772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6000" dirty="0" smtClean="0"/>
              <a:t>Characteristics of </a:t>
            </a:r>
            <a:br>
              <a:rPr lang="en-US" sz="6000" dirty="0" smtClean="0"/>
            </a:br>
            <a:r>
              <a:rPr lang="en-US" sz="6000" dirty="0" smtClean="0"/>
              <a:t>Living Organisms</a:t>
            </a:r>
            <a:r>
              <a:rPr lang="en-US" sz="5400" dirty="0" smtClean="0"/>
              <a:t/>
            </a:r>
            <a:br>
              <a:rPr lang="en-US" sz="5400" dirty="0" smtClean="0"/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133600"/>
            <a:ext cx="8077200" cy="4114800"/>
          </a:xfrm>
        </p:spPr>
        <p:txBody>
          <a:bodyPr>
            <a:normAutofit fontScale="92500"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 made of one or more cells  </a:t>
            </a:r>
          </a:p>
          <a:p>
            <a:pPr lvl="3" algn="l"/>
            <a:r>
              <a:rPr lang="en-US" dirty="0" smtClean="0"/>
              <a:t>More than one = “</a:t>
            </a:r>
            <a:r>
              <a:rPr lang="en-US" dirty="0" err="1" smtClean="0"/>
              <a:t>multicellular</a:t>
            </a:r>
            <a:r>
              <a:rPr lang="en-US" dirty="0" smtClean="0"/>
              <a:t> organism”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 smtClean="0"/>
              <a:t>Reproduce using DNA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 smtClean="0"/>
              <a:t>Obtain energy from their environment to support metabolism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 smtClean="0"/>
              <a:t>Sense their environment and respond to it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 smtClean="0"/>
              <a:t>Homeostasis – try to keep their interior conditions constant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 smtClean="0"/>
              <a:t>groups of them can change (evolve)</a:t>
            </a:r>
          </a:p>
          <a:p>
            <a:pPr marL="457200" indent="-457200" algn="l">
              <a:buFont typeface="+mj-lt"/>
              <a:buAutoNum type="arabicPeriod"/>
            </a:pPr>
            <a:endParaRPr lang="en-US" sz="2400" dirty="0" smtClean="0"/>
          </a:p>
          <a:p>
            <a:pPr algn="l"/>
            <a:r>
              <a:rPr lang="en-US" sz="2400" dirty="0" smtClean="0"/>
              <a:t>pg. 12</a:t>
            </a:r>
          </a:p>
        </p:txBody>
      </p:sp>
    </p:spTree>
    <p:extLst>
      <p:ext uri="{BB962C8B-B14F-4D97-AF65-F5344CB8AC3E}">
        <p14:creationId xmlns:p14="http://schemas.microsoft.com/office/powerpoint/2010/main" val="171791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80772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The </a:t>
            </a:r>
            <a:r>
              <a:rPr lang="en-US" sz="6000" dirty="0" smtClean="0"/>
              <a:t>Cell</a:t>
            </a:r>
            <a:r>
              <a:rPr lang="en-US" sz="5400" dirty="0" smtClean="0"/>
              <a:t/>
            </a:r>
            <a:br>
              <a:rPr lang="en-US" sz="5400" dirty="0" smtClean="0"/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514600"/>
            <a:ext cx="8305800" cy="41148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Smallest and most basic unit of life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/>
              <a:t>“Plasma Membrane” = outside layer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/>
              <a:t>Some cells keep their DNA in a nucleus, some do not</a:t>
            </a:r>
          </a:p>
          <a:p>
            <a:pPr lvl="1" algn="l"/>
            <a:r>
              <a:rPr lang="en-US" sz="2200" dirty="0" smtClean="0"/>
              <a:t>Prokaryotes = no nucleus</a:t>
            </a:r>
          </a:p>
          <a:p>
            <a:pPr lvl="1" algn="l"/>
            <a:r>
              <a:rPr lang="en-US" sz="2200" dirty="0" smtClean="0"/>
              <a:t>Eukaryotes = nucleus</a:t>
            </a:r>
          </a:p>
          <a:p>
            <a:pPr algn="l"/>
            <a:endParaRPr lang="en-US" sz="2400" dirty="0" smtClean="0"/>
          </a:p>
          <a:p>
            <a:pPr algn="l"/>
            <a:endParaRPr lang="en-US" sz="2400" dirty="0" smtClean="0"/>
          </a:p>
          <a:p>
            <a:pPr algn="l"/>
            <a:endParaRPr lang="en-US" sz="2400" dirty="0" smtClean="0"/>
          </a:p>
          <a:p>
            <a:pPr algn="l"/>
            <a:r>
              <a:rPr lang="en-US" sz="2400" dirty="0" smtClean="0"/>
              <a:t>pg. 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9236" y="533400"/>
            <a:ext cx="80772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6000" dirty="0" smtClean="0"/>
              <a:t>Reproduction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447800"/>
            <a:ext cx="5181600" cy="52578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Making offspring of same type as yourself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Sexual – offspring has DNA from both parents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Asexual – offspring DNA from only parent</a:t>
            </a:r>
          </a:p>
          <a:p>
            <a:pPr algn="l">
              <a:buFont typeface="Arial" pitchFamily="34" charset="0"/>
              <a:buChar char="•"/>
            </a:pPr>
            <a:endParaRPr lang="en-US" sz="2400" dirty="0" smtClean="0"/>
          </a:p>
          <a:p>
            <a:pPr algn="l">
              <a:buFont typeface="Arial" pitchFamily="34" charset="0"/>
              <a:buChar char="•"/>
            </a:pPr>
            <a:endParaRPr lang="en-US" sz="2400" dirty="0" smtClean="0"/>
          </a:p>
          <a:p>
            <a:pPr algn="l"/>
            <a:endParaRPr lang="en-US" sz="2400" dirty="0" smtClean="0"/>
          </a:p>
          <a:p>
            <a:pPr algn="l"/>
            <a:endParaRPr lang="en-US" sz="2400" dirty="0" smtClean="0"/>
          </a:p>
          <a:p>
            <a:pPr algn="l"/>
            <a:r>
              <a:rPr lang="en-US" sz="2400" dirty="0" smtClean="0"/>
              <a:t>pg. 14</a:t>
            </a:r>
          </a:p>
        </p:txBody>
      </p:sp>
      <p:pic>
        <p:nvPicPr>
          <p:cNvPr id="25602" name="Picture 2" descr="File:Ramphotyphlops braminus j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133600"/>
            <a:ext cx="2821436" cy="4152901"/>
          </a:xfrm>
          <a:prstGeom prst="rect">
            <a:avLst/>
          </a:prstGeom>
          <a:noFill/>
        </p:spPr>
      </p:pic>
      <p:pic>
        <p:nvPicPr>
          <p:cNvPr id="1026" name="Picture 2" descr="http://bio1151.nicerweb.com/Locked/media/ch13/13_02HydraBudding_L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020" y="3829050"/>
            <a:ext cx="1614488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685800"/>
            <a:ext cx="80772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DNA</a:t>
            </a:r>
            <a:br>
              <a:rPr lang="en-US" sz="5400" dirty="0" smtClean="0"/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371600"/>
            <a:ext cx="8305800" cy="41148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400" dirty="0" smtClean="0"/>
              <a:t>Deoxyribonucleic Acid  (yes, be able to spell it)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/>
              <a:t>If a cell has a nucleus, that’s  where the  DNA should be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/>
              <a:t>“gene” – part of a DNA molecule with instructions for a     	genetic trait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/>
              <a:t>“Chromosome” – very big DNA molecule (has many genes)</a:t>
            </a:r>
          </a:p>
          <a:p>
            <a:pPr algn="l"/>
            <a:endParaRPr lang="en-US" sz="2400" dirty="0" smtClean="0"/>
          </a:p>
          <a:p>
            <a:pPr algn="l"/>
            <a:r>
              <a:rPr lang="en-US" sz="2400" dirty="0" smtClean="0"/>
              <a:t>		</a:t>
            </a:r>
            <a:r>
              <a:rPr lang="en-US" sz="2400" dirty="0" smtClean="0">
                <a:solidFill>
                  <a:srgbClr val="FF0000"/>
                </a:solidFill>
              </a:rPr>
              <a:t>Unambiguous, redundant, universal</a:t>
            </a:r>
          </a:p>
          <a:p>
            <a:pPr algn="l"/>
            <a:r>
              <a:rPr lang="en-US" sz="2400" dirty="0" smtClean="0"/>
              <a:t>pg. 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9600" dirty="0" smtClean="0"/>
              <a:t>biology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3124200"/>
            <a:ext cx="6178296" cy="1856936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Bio (“life”)  +  logy (“study of”)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Scientific study of life  (pg. 4)</a:t>
            </a:r>
          </a:p>
          <a:p>
            <a:pPr algn="l"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80772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DNA - </a:t>
            </a:r>
            <a:r>
              <a:rPr lang="en-US" sz="5400" dirty="0" smtClean="0">
                <a:solidFill>
                  <a:srgbClr val="FF0000"/>
                </a:solidFill>
              </a:rPr>
              <a:t>universal</a:t>
            </a:r>
            <a:br>
              <a:rPr lang="en-US" sz="5400" dirty="0" smtClean="0">
                <a:solidFill>
                  <a:srgbClr val="FF0000"/>
                </a:solidFill>
              </a:rPr>
            </a:b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524000"/>
            <a:ext cx="8305800" cy="6096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400" dirty="0" smtClean="0"/>
              <a:t>All living organisms use the same  genetic  code</a:t>
            </a:r>
          </a:p>
          <a:p>
            <a:pPr algn="l"/>
            <a:endParaRPr lang="en-US" sz="2400" dirty="0" smtClean="0"/>
          </a:p>
          <a:p>
            <a:pPr algn="l"/>
            <a:endParaRPr lang="en-US" sz="2400" dirty="0" smtClean="0"/>
          </a:p>
          <a:p>
            <a:pPr algn="l"/>
            <a:endParaRPr lang="en-US" sz="2400" dirty="0" smtClean="0"/>
          </a:p>
        </p:txBody>
      </p:sp>
      <p:pic>
        <p:nvPicPr>
          <p:cNvPr id="1026" name="Picture 2" descr="http://upload.wikimedia.org/wikipedia/commons/8/80/Glowing_tobacco_pla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2819400" cy="400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Zebrafisc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057401"/>
            <a:ext cx="2133600" cy="101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le:GloFis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164" y="3277531"/>
            <a:ext cx="4417599" cy="294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29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52400"/>
            <a:ext cx="80772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Metabolism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524000"/>
            <a:ext cx="8305800" cy="41148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400" dirty="0" smtClean="0"/>
              <a:t>Getting, storing and using energy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/>
              <a:t>Producers (aka “autotrophs”) produce own food</a:t>
            </a:r>
          </a:p>
          <a:p>
            <a:pPr lvl="1" algn="l"/>
            <a:r>
              <a:rPr lang="en-US" sz="2200" dirty="0" smtClean="0"/>
              <a:t>Photosynthesis </a:t>
            </a:r>
          </a:p>
          <a:p>
            <a:pPr lvl="1" algn="l"/>
            <a:r>
              <a:rPr lang="en-US" sz="2200" dirty="0" smtClean="0"/>
              <a:t>Chemosynthesis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/>
              <a:t>Consumers (aka “</a:t>
            </a:r>
            <a:r>
              <a:rPr lang="en-US" sz="2400" dirty="0" err="1" smtClean="0"/>
              <a:t>heterotrophs</a:t>
            </a:r>
            <a:r>
              <a:rPr lang="en-US" sz="2400" dirty="0" smtClean="0"/>
              <a:t>”) consume other  organisms</a:t>
            </a:r>
          </a:p>
          <a:p>
            <a:pPr lvl="1" algn="l"/>
            <a:r>
              <a:rPr lang="en-US" sz="2200" dirty="0" smtClean="0"/>
              <a:t>Eat producers or other consumers</a:t>
            </a:r>
          </a:p>
          <a:p>
            <a:pPr algn="l"/>
            <a:endParaRPr lang="en-US" sz="2400" dirty="0" smtClean="0"/>
          </a:p>
          <a:p>
            <a:pPr algn="l"/>
            <a:r>
              <a:rPr lang="en-US" sz="2400" dirty="0" smtClean="0"/>
              <a:t>pg. 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762000"/>
            <a:ext cx="80772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Response to Stimuli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752600"/>
            <a:ext cx="7848600" cy="48768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Living things sense conditions in their body and environment and respond to those conditions</a:t>
            </a:r>
          </a:p>
          <a:p>
            <a:pPr algn="l"/>
            <a:endParaRPr lang="en-US" sz="2400" dirty="0" smtClean="0"/>
          </a:p>
          <a:p>
            <a:pPr algn="l"/>
            <a:endParaRPr lang="en-US" sz="2400" dirty="0"/>
          </a:p>
          <a:p>
            <a:pPr algn="l"/>
            <a:endParaRPr lang="en-US" sz="2400" dirty="0" smtClean="0"/>
          </a:p>
          <a:p>
            <a:pPr algn="l"/>
            <a:endParaRPr lang="en-US" sz="2400" dirty="0" smtClean="0"/>
          </a:p>
          <a:p>
            <a:pPr algn="l"/>
            <a:endParaRPr lang="en-US" sz="2400" dirty="0"/>
          </a:p>
          <a:p>
            <a:pPr algn="l"/>
            <a:endParaRPr lang="en-US" sz="2400" dirty="0" smtClean="0"/>
          </a:p>
          <a:p>
            <a:pPr algn="l"/>
            <a:endParaRPr lang="en-US" sz="2400" dirty="0" smtClean="0"/>
          </a:p>
          <a:p>
            <a:pPr algn="l"/>
            <a:r>
              <a:rPr lang="en-US" sz="2400" dirty="0" smtClean="0"/>
              <a:t>Goal:  homeostasis (constant internal conditions)</a:t>
            </a:r>
          </a:p>
          <a:p>
            <a:pPr algn="l"/>
            <a:r>
              <a:rPr lang="en-US" sz="2400" dirty="0" smtClean="0"/>
              <a:t>pg. 15</a:t>
            </a:r>
          </a:p>
        </p:txBody>
      </p:sp>
      <p:pic>
        <p:nvPicPr>
          <p:cNvPr id="3074" name="Picture 2" descr="http://www.uoguelph.ca/~gbarron/N-D%20Fungi/n-dfun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927" y="2819400"/>
            <a:ext cx="3429000" cy="275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0"/>
            <a:ext cx="80772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Evolution</a:t>
            </a:r>
            <a:br>
              <a:rPr lang="en-US" sz="5400" dirty="0" smtClean="0"/>
            </a:br>
            <a:r>
              <a:rPr lang="en-US" sz="2700" dirty="0"/>
              <a:t>(</a:t>
            </a:r>
            <a:r>
              <a:rPr lang="en-US" sz="2700" dirty="0" smtClean="0"/>
              <a:t>Darwin doesn’t  matter)</a:t>
            </a:r>
            <a:endParaRPr lang="en-US" sz="2700" dirty="0"/>
          </a:p>
        </p:txBody>
      </p:sp>
      <p:pic>
        <p:nvPicPr>
          <p:cNvPr id="12290" name="Picture 2" descr="http://www.learcofinck.com/wp-content/uploads/2012/06/Shocked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524000"/>
            <a:ext cx="3657600" cy="32004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371600" y="5334000"/>
            <a:ext cx="51560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Somebody else would have figured it out </a:t>
            </a:r>
            <a:r>
              <a:rPr lang="en-US" i="1" dirty="0" smtClean="0"/>
              <a:t>(….and did</a:t>
            </a:r>
            <a:r>
              <a:rPr lang="en-US" dirty="0" smtClean="0"/>
              <a:t>)</a:t>
            </a:r>
          </a:p>
          <a:p>
            <a:pPr algn="ctr"/>
            <a:r>
              <a:rPr lang="en-US" dirty="0" smtClean="0"/>
              <a:t>Details later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38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0772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What Is Evolution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219200"/>
            <a:ext cx="8305800" cy="41148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Change </a:t>
            </a:r>
            <a:r>
              <a:rPr lang="en-US" sz="2400" dirty="0" smtClean="0">
                <a:solidFill>
                  <a:srgbClr val="FF0000"/>
                </a:solidFill>
              </a:rPr>
              <a:t>in a population </a:t>
            </a:r>
            <a:r>
              <a:rPr lang="en-US" sz="2400" dirty="0" smtClean="0"/>
              <a:t>(not an individual)</a:t>
            </a:r>
          </a:p>
          <a:p>
            <a:pPr algn="l"/>
            <a:endParaRPr lang="en-US" sz="1200" dirty="0"/>
          </a:p>
          <a:p>
            <a:pPr algn="l"/>
            <a:r>
              <a:rPr lang="en-US" sz="2400" dirty="0" smtClean="0"/>
              <a:t>Two requirements</a:t>
            </a:r>
          </a:p>
          <a:p>
            <a:pPr marL="484632" indent="-457200" algn="l">
              <a:buFont typeface="+mj-lt"/>
              <a:buAutoNum type="arabicPeriod"/>
            </a:pPr>
            <a:r>
              <a:rPr lang="en-US" sz="2400" dirty="0" smtClean="0"/>
              <a:t>Variation in the population (often random)</a:t>
            </a:r>
          </a:p>
          <a:p>
            <a:pPr marL="484632" indent="-457200" algn="l">
              <a:buFont typeface="+mj-lt"/>
              <a:buAutoNum type="arabicPeriod"/>
            </a:pPr>
            <a:r>
              <a:rPr lang="en-US" sz="2400" dirty="0" smtClean="0"/>
              <a:t>Selection (NOT random – more info later)</a:t>
            </a:r>
          </a:p>
          <a:p>
            <a:pPr algn="l"/>
            <a:endParaRPr lang="en-US" sz="2400" dirty="0" smtClean="0"/>
          </a:p>
          <a:p>
            <a:pPr algn="l"/>
            <a:endParaRPr lang="en-US" sz="2400" dirty="0" smtClean="0"/>
          </a:p>
        </p:txBody>
      </p:sp>
      <p:pic>
        <p:nvPicPr>
          <p:cNvPr id="4" name="Picture 2" descr="F:\BSC 1005 - Survey\resources\jpgs labled\ch01\figure_01_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61"/>
          <a:stretch>
            <a:fillRect/>
          </a:stretch>
        </p:blipFill>
        <p:spPr bwMode="auto">
          <a:xfrm>
            <a:off x="1492827" y="3410527"/>
            <a:ext cx="6310745" cy="291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304800"/>
            <a:ext cx="80772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Adaptation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447800"/>
            <a:ext cx="8305800" cy="41148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Organisms better suited to their environment will leave more offspring  </a:t>
            </a:r>
          </a:p>
          <a:p>
            <a:pPr algn="l"/>
            <a:endParaRPr lang="en-US" sz="2400" dirty="0" smtClean="0"/>
          </a:p>
          <a:p>
            <a:pPr algn="l"/>
            <a:r>
              <a:rPr lang="en-US" sz="2400" dirty="0" smtClean="0"/>
              <a:t>Population will change over time (</a:t>
            </a:r>
            <a:r>
              <a:rPr lang="en-US" sz="2400" dirty="0" smtClean="0">
                <a:solidFill>
                  <a:srgbClr val="FF0000"/>
                </a:solidFill>
              </a:rPr>
              <a:t>evolution</a:t>
            </a:r>
            <a:r>
              <a:rPr lang="en-US" sz="2400" dirty="0" smtClean="0"/>
              <a:t>) to better fit conditions of environment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 smtClean="0"/>
              <a:t>Adaptive traits and “fitness”</a:t>
            </a:r>
          </a:p>
          <a:p>
            <a:pPr algn="l"/>
            <a:r>
              <a:rPr lang="en-US" sz="2400" dirty="0" smtClean="0"/>
              <a:t>pg. 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80772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6000" dirty="0" smtClean="0"/>
              <a:t>Characteristics of </a:t>
            </a:r>
            <a:br>
              <a:rPr lang="en-US" sz="6000" dirty="0" smtClean="0"/>
            </a:br>
            <a:r>
              <a:rPr lang="en-US" sz="6000" dirty="0" smtClean="0"/>
              <a:t>Living Organisms</a:t>
            </a:r>
            <a:r>
              <a:rPr lang="en-US" sz="5400" dirty="0" smtClean="0"/>
              <a:t/>
            </a:r>
            <a:br>
              <a:rPr lang="en-US" sz="5400" dirty="0" smtClean="0"/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438400"/>
            <a:ext cx="8305800" cy="4114800"/>
          </a:xfrm>
        </p:spPr>
        <p:txBody>
          <a:bodyPr>
            <a:normAutofit lnSpcReduction="10000"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 made of one or more cells  </a:t>
            </a:r>
          </a:p>
          <a:p>
            <a:pPr lvl="3" algn="l"/>
            <a:r>
              <a:rPr lang="en-US" dirty="0" smtClean="0"/>
              <a:t>More than one = “</a:t>
            </a:r>
            <a:r>
              <a:rPr lang="en-US" dirty="0" err="1" smtClean="0"/>
              <a:t>multicellular</a:t>
            </a:r>
            <a:r>
              <a:rPr lang="en-US" dirty="0" smtClean="0"/>
              <a:t> organism”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 smtClean="0"/>
              <a:t>Reproduce using DNA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 smtClean="0"/>
              <a:t>Obtain energy from their environment to support metabolism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 smtClean="0"/>
              <a:t>Sense their environment and respond to it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 smtClean="0"/>
              <a:t>Homeostasis – try to keep their interior constant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 smtClean="0"/>
              <a:t>groups of them can change (evolve)</a:t>
            </a:r>
          </a:p>
          <a:p>
            <a:pPr marL="457200" indent="-457200" algn="l">
              <a:buFont typeface="+mj-lt"/>
              <a:buAutoNum type="arabicPeriod"/>
            </a:pPr>
            <a:endParaRPr lang="en-US" sz="2400" dirty="0" smtClean="0"/>
          </a:p>
          <a:p>
            <a:pPr algn="l"/>
            <a:r>
              <a:rPr lang="en-US" sz="2400" dirty="0" smtClean="0"/>
              <a:t>pg. 12</a:t>
            </a:r>
          </a:p>
        </p:txBody>
      </p:sp>
    </p:spTree>
    <p:extLst>
      <p:ext uri="{BB962C8B-B14F-4D97-AF65-F5344CB8AC3E}">
        <p14:creationId xmlns:p14="http://schemas.microsoft.com/office/powerpoint/2010/main" val="230708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Is a virus alive?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43000" y="3228536"/>
            <a:ext cx="7245096" cy="1752600"/>
          </a:xfrm>
        </p:spPr>
        <p:txBody>
          <a:bodyPr/>
          <a:lstStyle/>
          <a:p>
            <a:pPr algn="l"/>
            <a:r>
              <a:rPr lang="en-US" dirty="0" smtClean="0"/>
              <a:t>Reproduction</a:t>
            </a:r>
          </a:p>
          <a:p>
            <a:pPr algn="l"/>
            <a:r>
              <a:rPr lang="en-US" dirty="0" smtClean="0"/>
              <a:t>metabolism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33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80772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The Biological </a:t>
            </a:r>
            <a:r>
              <a:rPr lang="en-US" sz="5400" dirty="0" err="1" smtClean="0"/>
              <a:t>Heirarchy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057400"/>
            <a:ext cx="8305800" cy="50292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Biome</a:t>
            </a:r>
          </a:p>
          <a:p>
            <a:pPr algn="l"/>
            <a:r>
              <a:rPr lang="en-US" sz="2400" dirty="0" smtClean="0"/>
              <a:t>Ecosystem</a:t>
            </a:r>
          </a:p>
          <a:p>
            <a:pPr algn="l"/>
            <a:r>
              <a:rPr lang="en-US" sz="2400" dirty="0" smtClean="0"/>
              <a:t>Community</a:t>
            </a:r>
          </a:p>
          <a:p>
            <a:pPr lvl="1" algn="l"/>
            <a:r>
              <a:rPr lang="en-US" sz="2200" dirty="0" smtClean="0"/>
              <a:t>Population</a:t>
            </a:r>
          </a:p>
          <a:p>
            <a:pPr lvl="2" algn="l"/>
            <a:r>
              <a:rPr lang="en-US" sz="1900" dirty="0" smtClean="0"/>
              <a:t>Individual</a:t>
            </a:r>
          </a:p>
          <a:p>
            <a:pPr lvl="3" algn="l"/>
            <a:r>
              <a:rPr lang="en-US" sz="1800" dirty="0" smtClean="0"/>
              <a:t>Organ system</a:t>
            </a:r>
          </a:p>
          <a:p>
            <a:pPr lvl="4" algn="l"/>
            <a:r>
              <a:rPr lang="en-US" sz="1800" dirty="0" smtClean="0"/>
              <a:t>Organ</a:t>
            </a:r>
          </a:p>
          <a:p>
            <a:pPr lvl="5" algn="l"/>
            <a:r>
              <a:rPr lang="en-US" sz="1600" dirty="0" smtClean="0"/>
              <a:t>Tissue</a:t>
            </a:r>
          </a:p>
          <a:p>
            <a:pPr lvl="6" algn="l"/>
            <a:r>
              <a:rPr lang="en-US" sz="1400" dirty="0" smtClean="0"/>
              <a:t>Cell</a:t>
            </a:r>
          </a:p>
          <a:p>
            <a:pPr lvl="7" algn="l"/>
            <a:r>
              <a:rPr lang="en-US" sz="1400" dirty="0" smtClean="0"/>
              <a:t>Molecule</a:t>
            </a:r>
          </a:p>
          <a:p>
            <a:pPr lvl="8" algn="l"/>
            <a:r>
              <a:rPr lang="en-US" sz="1200" dirty="0" smtClean="0"/>
              <a:t>atom</a:t>
            </a:r>
          </a:p>
        </p:txBody>
      </p:sp>
      <p:pic>
        <p:nvPicPr>
          <p:cNvPr id="2050" name="Picture 2" descr="F:\BSC 1005 - Survey\resources\jpgs labled\ch01\figure_01_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9" b="5330"/>
          <a:stretch>
            <a:fillRect/>
          </a:stretch>
        </p:blipFill>
        <p:spPr bwMode="auto">
          <a:xfrm>
            <a:off x="5181600" y="914400"/>
            <a:ext cx="3687618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85800"/>
            <a:ext cx="8077200" cy="9144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Species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524000"/>
            <a:ext cx="7772400" cy="9144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Organisms that breed in natural surroundings and create fertile offspring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2514600"/>
            <a:ext cx="8077200" cy="9144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population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43000" y="3429000"/>
            <a:ext cx="7772400" cy="3962400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group within a species that has a common habitat</a:t>
            </a:r>
            <a:endParaRPr lang="en-US" sz="2400" noProof="0" dirty="0" smtClean="0"/>
          </a:p>
          <a:p>
            <a:pPr marR="45720" lvl="2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</a:pPr>
            <a:endParaRPr kumimoji="0" lang="en-US" sz="24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45720" lvl="2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</a:pPr>
            <a:endParaRPr lang="en-US" sz="2400" dirty="0" smtClean="0"/>
          </a:p>
          <a:p>
            <a:pPr marR="45720" lvl="2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</a:pPr>
            <a:endParaRPr kumimoji="0" lang="en-US" sz="24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45720" lvl="2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</a:pPr>
            <a:endParaRPr kumimoji="0" lang="en-US" sz="24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457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</a:pPr>
            <a:r>
              <a:rPr lang="en-US" sz="2400" dirty="0" smtClean="0"/>
              <a:t>pg. 16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>Major themes for chapter 1</a:t>
            </a:r>
            <a:r>
              <a:rPr lang="en-US" sz="9600" dirty="0" smtClean="0"/>
              <a:t> 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124200"/>
            <a:ext cx="7397496" cy="1856936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Scientific Method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Characteristics  and organization of living things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1091" y="200200"/>
            <a:ext cx="7851648" cy="914400"/>
          </a:xfrm>
        </p:spPr>
        <p:txBody>
          <a:bodyPr/>
          <a:lstStyle/>
          <a:p>
            <a:pPr algn="ctr"/>
            <a:r>
              <a:rPr lang="en-US" dirty="0" err="1" smtClean="0"/>
              <a:t>Carolus</a:t>
            </a:r>
            <a:r>
              <a:rPr lang="en-US" dirty="0" smtClean="0"/>
              <a:t> Linnaeus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F:\BSC 1005 - Survey\resources\jpgs labled\ch02\figure_02_05_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95400"/>
            <a:ext cx="3699939" cy="474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BSC 1005 - Survey\resources\jpgs labled\ch02\figure_02_05_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114600"/>
            <a:ext cx="3289300" cy="552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80772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/>
            </a:r>
            <a:br>
              <a:rPr lang="en-US" sz="5400" dirty="0" smtClean="0"/>
            </a:br>
            <a:endParaRPr lang="en-US" sz="4000" dirty="0"/>
          </a:p>
        </p:txBody>
      </p:sp>
      <p:pic>
        <p:nvPicPr>
          <p:cNvPr id="7170" name="Picture 2" descr="F:\BSC 1005 - Survey\resources\jpgs labled\ch02\figure_02_05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064" y="381000"/>
            <a:ext cx="7387691" cy="626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432560" y="2540794"/>
            <a:ext cx="8305800" cy="4114800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Book </a:t>
            </a:r>
          </a:p>
          <a:p>
            <a:r>
              <a:rPr lang="en-US" sz="2400" dirty="0" smtClean="0"/>
              <a:t>Illustration</a:t>
            </a:r>
          </a:p>
          <a:p>
            <a:r>
              <a:rPr lang="en-US" sz="2400" dirty="0" smtClean="0"/>
              <a:t>(next slide,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Animals!!!)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514600"/>
            <a:ext cx="8305800" cy="4114800"/>
          </a:xfrm>
        </p:spPr>
        <p:txBody>
          <a:bodyPr>
            <a:normAutofit/>
          </a:bodyPr>
          <a:lstStyle/>
          <a:p>
            <a:pPr algn="l"/>
            <a:endParaRPr lang="en-US" sz="2400" dirty="0" smtClean="0"/>
          </a:p>
          <a:p>
            <a:pPr algn="l"/>
            <a:endParaRPr lang="en-US" sz="2400" dirty="0" smtClean="0"/>
          </a:p>
          <a:p>
            <a:pPr algn="l"/>
            <a:endParaRPr lang="en-US" sz="2400" dirty="0" smtClean="0"/>
          </a:p>
          <a:p>
            <a:pPr algn="l"/>
            <a:endParaRPr lang="en-US" sz="2400" dirty="0" smtClean="0"/>
          </a:p>
        </p:txBody>
      </p:sp>
      <p:pic>
        <p:nvPicPr>
          <p:cNvPr id="1026" name="Picture 2" descr="http://o.quizlet.com/aYQKxdO1OvHukZny5ysbe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044" y="881062"/>
            <a:ext cx="476250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biologycorner.com/resources/orca_taxonom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524" y="3108608"/>
            <a:ext cx="501015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84617" y="5474103"/>
            <a:ext cx="20041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We’ve added a new</a:t>
            </a:r>
          </a:p>
          <a:p>
            <a:r>
              <a:rPr lang="en-US" dirty="0" smtClean="0"/>
              <a:t>level since Linnaeus</a:t>
            </a:r>
          </a:p>
          <a:p>
            <a:r>
              <a:rPr lang="en-US" dirty="0" smtClean="0"/>
              <a:t>(more info later)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051275" y="526235"/>
            <a:ext cx="933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/>
              <a:t>General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888803" y="271135"/>
            <a:ext cx="8787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Very</a:t>
            </a:r>
          </a:p>
          <a:p>
            <a:r>
              <a:rPr lang="en-US" dirty="0" smtClean="0"/>
              <a:t>Specific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 flipV="1">
            <a:off x="7860528" y="4735599"/>
            <a:ext cx="355075" cy="6717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32057" y="1609418"/>
            <a:ext cx="28029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larger groups are less specific and contain more kinds of organisms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54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80772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/>
            </a:r>
            <a:br>
              <a:rPr lang="en-US" sz="5400" dirty="0" smtClean="0"/>
            </a:br>
            <a:endParaRPr lang="en-US" sz="4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90600" y="1066800"/>
            <a:ext cx="7854696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Species Name  </a:t>
            </a:r>
            <a:r>
              <a:rPr lang="en-US" dirty="0" smtClean="0">
                <a:sym typeface="Wingdings" panose="05000000000000000000" pitchFamily="2" charset="2"/>
              </a:rPr>
              <a:t>  </a:t>
            </a:r>
            <a:r>
              <a:rPr lang="en-US" dirty="0" smtClean="0"/>
              <a:t>put it in italics or underline it</a:t>
            </a:r>
            <a:endParaRPr lang="en-US" dirty="0"/>
          </a:p>
          <a:p>
            <a:pPr algn="l"/>
            <a:r>
              <a:rPr lang="en-US" dirty="0"/>
              <a:t>	</a:t>
            </a:r>
            <a:r>
              <a:rPr lang="en-US" dirty="0" smtClean="0"/>
              <a:t>1) Genus  </a:t>
            </a:r>
            <a:r>
              <a:rPr lang="en-US" dirty="0" smtClean="0">
                <a:sym typeface="Wingdings" panose="05000000000000000000" pitchFamily="2" charset="2"/>
              </a:rPr>
              <a:t>  must be capitalized   </a:t>
            </a:r>
            <a:r>
              <a:rPr lang="en-US" dirty="0" smtClean="0"/>
              <a:t>(e.g. </a:t>
            </a:r>
            <a:r>
              <a:rPr lang="en-US" i="1" dirty="0" err="1" smtClean="0"/>
              <a:t>Canis</a:t>
            </a:r>
            <a:r>
              <a:rPr lang="en-US" dirty="0" smtClean="0"/>
              <a:t>)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2) specific to the species </a:t>
            </a:r>
            <a:r>
              <a:rPr lang="en-US" dirty="0" smtClean="0">
                <a:sym typeface="Wingdings" panose="05000000000000000000" pitchFamily="2" charset="2"/>
              </a:rPr>
              <a:t> must be lower case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0"/>
            <a:ext cx="8077200" cy="9144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Scientific Name (2 parts)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19800" y="2655585"/>
            <a:ext cx="17203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 smtClean="0"/>
              <a:t>Canis</a:t>
            </a:r>
            <a:r>
              <a:rPr lang="en-US" sz="2800" i="1" dirty="0" smtClean="0"/>
              <a:t> lupus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1900120" y="2710190"/>
            <a:ext cx="19183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 smtClean="0"/>
              <a:t>Canis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latrans</a:t>
            </a:r>
            <a:endParaRPr lang="en-US" sz="2800" dirty="0"/>
          </a:p>
        </p:txBody>
      </p:sp>
      <p:pic>
        <p:nvPicPr>
          <p:cNvPr id="1026" name="Picture 2" descr="File:Canis latran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29" r="-2667" b="10947"/>
          <a:stretch/>
        </p:blipFill>
        <p:spPr bwMode="auto">
          <a:xfrm>
            <a:off x="1331267" y="3463119"/>
            <a:ext cx="3497563" cy="222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Gray Wolf Seney NWR 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5" t="14552" r="9858" b="-1364"/>
          <a:stretch/>
        </p:blipFill>
        <p:spPr bwMode="auto">
          <a:xfrm>
            <a:off x="5029200" y="3264117"/>
            <a:ext cx="3306504" cy="282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65" y="6240916"/>
            <a:ext cx="3648101" cy="232811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endParaRPr lang="en-US" sz="2400" dirty="0" smtClean="0"/>
          </a:p>
          <a:p>
            <a:pPr algn="l"/>
            <a:endParaRPr lang="en-US" sz="2400" dirty="0" smtClean="0"/>
          </a:p>
          <a:p>
            <a:pPr algn="l"/>
            <a:endParaRPr lang="en-US" sz="2400" dirty="0" smtClean="0"/>
          </a:p>
          <a:p>
            <a:pPr algn="l"/>
            <a:endParaRPr lang="en-US" sz="2400" dirty="0" smtClean="0"/>
          </a:p>
        </p:txBody>
      </p:sp>
      <p:pic>
        <p:nvPicPr>
          <p:cNvPr id="8198" name="Picture 6" descr="File:Tiger-zoologie.de0001 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931" y="920114"/>
            <a:ext cx="3237068" cy="215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File:Blackfooted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86200"/>
            <a:ext cx="3023113" cy="240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997599" y="479420"/>
            <a:ext cx="18297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 smtClean="0"/>
              <a:t>Panthera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tigris</a:t>
            </a:r>
            <a:endParaRPr lang="en-US" sz="2400" i="1" dirty="0"/>
          </a:p>
        </p:txBody>
      </p:sp>
      <p:sp>
        <p:nvSpPr>
          <p:cNvPr id="7" name="Rectangle 6"/>
          <p:cNvSpPr/>
          <p:nvPr/>
        </p:nvSpPr>
        <p:spPr>
          <a:xfrm>
            <a:off x="2133600" y="762000"/>
            <a:ext cx="16913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 smtClean="0"/>
              <a:t>Felis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silvestris</a:t>
            </a:r>
            <a:endParaRPr lang="en-US" sz="2400" i="1" dirty="0"/>
          </a:p>
        </p:txBody>
      </p:sp>
      <p:sp>
        <p:nvSpPr>
          <p:cNvPr id="8" name="Rectangle 7"/>
          <p:cNvSpPr/>
          <p:nvPr/>
        </p:nvSpPr>
        <p:spPr>
          <a:xfrm>
            <a:off x="2286000" y="3352800"/>
            <a:ext cx="16400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 smtClean="0"/>
              <a:t>Felis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nigripes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143000" y="304800"/>
            <a:ext cx="38401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Same Genus – closely related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5298317" y="99224"/>
            <a:ext cx="34360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Same Family – less related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5105399" y="3126772"/>
            <a:ext cx="40340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Same Order – distantly related</a:t>
            </a:r>
            <a:endParaRPr lang="en-US" sz="2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2607" y="3556634"/>
            <a:ext cx="2561393" cy="1792975"/>
          </a:xfrm>
          <a:prstGeom prst="rect">
            <a:avLst/>
          </a:prstGeom>
        </p:spPr>
      </p:pic>
      <p:pic>
        <p:nvPicPr>
          <p:cNvPr id="17" name="Picture 2" descr="https://lh4.googleusercontent.com/-leemImDPbn8/TecjWjUmo6I/AAAAAAAACec/TWGZjQkZCGM/s912/IMG_4859-cw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6" t="21678" r="16142" b="16416"/>
          <a:stretch/>
        </p:blipFill>
        <p:spPr bwMode="auto">
          <a:xfrm>
            <a:off x="4766423" y="4409327"/>
            <a:ext cx="2971800" cy="16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4949515" y="3994756"/>
            <a:ext cx="23106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Order </a:t>
            </a:r>
            <a:r>
              <a:rPr lang="en-US" sz="2400" dirty="0" err="1" smtClean="0"/>
              <a:t>Carnivora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5417376" y="5980361"/>
            <a:ext cx="2256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 smtClean="0"/>
              <a:t>Ursus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americanus</a:t>
            </a:r>
            <a:endParaRPr lang="en-US" sz="2400" i="1" dirty="0"/>
          </a:p>
        </p:txBody>
      </p:sp>
      <p:pic>
        <p:nvPicPr>
          <p:cNvPr id="2050" name="Picture 2" descr="File:Polydactylca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643" y="1327245"/>
            <a:ext cx="2511425" cy="188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514600"/>
            <a:ext cx="8305800" cy="4114800"/>
          </a:xfrm>
        </p:spPr>
        <p:txBody>
          <a:bodyPr>
            <a:normAutofit/>
          </a:bodyPr>
          <a:lstStyle/>
          <a:p>
            <a:pPr algn="l"/>
            <a:endParaRPr lang="en-US" sz="2400" dirty="0" smtClean="0"/>
          </a:p>
          <a:p>
            <a:pPr algn="l"/>
            <a:endParaRPr lang="en-US" sz="2400" dirty="0" smtClean="0"/>
          </a:p>
          <a:p>
            <a:pPr algn="l"/>
            <a:endParaRPr lang="en-US" sz="2400" dirty="0" smtClean="0"/>
          </a:p>
          <a:p>
            <a:pPr algn="l"/>
            <a:endParaRPr lang="en-US" sz="2400" dirty="0" smtClean="0"/>
          </a:p>
        </p:txBody>
      </p:sp>
      <p:pic>
        <p:nvPicPr>
          <p:cNvPr id="8194" name="Picture 2" descr="F:\BSC 1005 - Survey\resources\jpgs labled\ch02\figure_02_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364" y="3180679"/>
            <a:ext cx="6096000" cy="208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0" y="1447800"/>
            <a:ext cx="7391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Eukaryotes = </a:t>
            </a:r>
            <a:r>
              <a:rPr lang="en-US" dirty="0" err="1" smtClean="0"/>
              <a:t>Eu</a:t>
            </a:r>
            <a:r>
              <a:rPr lang="en-US" dirty="0" smtClean="0"/>
              <a:t>(“with”) + </a:t>
            </a:r>
            <a:r>
              <a:rPr lang="en-US" dirty="0" err="1" smtClean="0"/>
              <a:t>karyo</a:t>
            </a:r>
            <a:r>
              <a:rPr lang="en-US" dirty="0" smtClean="0"/>
              <a:t>(“kernel”; i.e. nucleus)</a:t>
            </a:r>
          </a:p>
          <a:p>
            <a:r>
              <a:rPr lang="en-US" dirty="0" smtClean="0"/>
              <a:t>	Most stuff: plants, animals, fungi, many microbes</a:t>
            </a:r>
          </a:p>
          <a:p>
            <a:endParaRPr lang="en-US" dirty="0"/>
          </a:p>
          <a:p>
            <a:r>
              <a:rPr lang="en-US" dirty="0" smtClean="0"/>
              <a:t>Prokaryotes = Pro(“before”) + </a:t>
            </a:r>
            <a:r>
              <a:rPr lang="en-US" dirty="0" err="1"/>
              <a:t>karyo</a:t>
            </a:r>
            <a:r>
              <a:rPr lang="en-US" dirty="0"/>
              <a:t>(“kernel”; i.e. nucleus)</a:t>
            </a:r>
          </a:p>
          <a:p>
            <a:r>
              <a:rPr lang="en-US" dirty="0" smtClean="0"/>
              <a:t>	very little cells without a </a:t>
            </a:r>
            <a:r>
              <a:rPr lang="en-US" dirty="0" err="1" smtClean="0"/>
              <a:t>nucelus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Terms change over time </a:t>
            </a:r>
          </a:p>
          <a:p>
            <a:r>
              <a:rPr lang="en-US" dirty="0" smtClean="0"/>
              <a:t>“bacteria” </a:t>
            </a:r>
            <a:r>
              <a:rPr lang="en-US" dirty="0" smtClean="0">
                <a:sym typeface="Wingdings" pitchFamily="2" charset="2"/>
              </a:rPr>
              <a:t> “Eubacteria “ &amp; “</a:t>
            </a:r>
            <a:r>
              <a:rPr lang="en-US" dirty="0" err="1" smtClean="0">
                <a:sym typeface="Wingdings" pitchFamily="2" charset="2"/>
              </a:rPr>
              <a:t>Archebacteria</a:t>
            </a:r>
            <a:r>
              <a:rPr lang="en-US" dirty="0" smtClean="0">
                <a:sym typeface="Wingdings" pitchFamily="2" charset="2"/>
              </a:rPr>
              <a:t>”  “Bacteria” &amp; “</a:t>
            </a:r>
            <a:r>
              <a:rPr lang="en-US" dirty="0" err="1" smtClean="0">
                <a:sym typeface="Wingdings" pitchFamily="2" charset="2"/>
              </a:rPr>
              <a:t>Archea</a:t>
            </a:r>
            <a:r>
              <a:rPr lang="en-US" dirty="0" smtClean="0">
                <a:sym typeface="Wingdings" pitchFamily="2" charset="2"/>
              </a:rPr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74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0"/>
            <a:ext cx="8077200" cy="914400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Prokaryotes – two domains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514600"/>
            <a:ext cx="8305800" cy="4114800"/>
          </a:xfrm>
        </p:spPr>
        <p:txBody>
          <a:bodyPr>
            <a:normAutofit/>
          </a:bodyPr>
          <a:lstStyle/>
          <a:p>
            <a:pPr algn="l"/>
            <a:endParaRPr lang="en-US" sz="2400" dirty="0" smtClean="0"/>
          </a:p>
          <a:p>
            <a:pPr algn="l"/>
            <a:endParaRPr lang="en-US" sz="2400" dirty="0" smtClean="0"/>
          </a:p>
          <a:p>
            <a:pPr algn="l"/>
            <a:endParaRPr lang="en-US" sz="2400" dirty="0" smtClean="0"/>
          </a:p>
          <a:p>
            <a:pPr algn="l"/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447800" y="1219200"/>
            <a:ext cx="2971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Bacteria</a:t>
            </a:r>
          </a:p>
          <a:p>
            <a:r>
              <a:rPr lang="en-US" dirty="0" smtClean="0"/>
              <a:t>Small cells</a:t>
            </a:r>
          </a:p>
          <a:p>
            <a:r>
              <a:rPr lang="en-US" dirty="0" smtClean="0"/>
              <a:t>Asexual reproduction</a:t>
            </a:r>
          </a:p>
          <a:p>
            <a:r>
              <a:rPr lang="en-US" dirty="0" smtClean="0"/>
              <a:t>No nucleus (“prokaryote”)</a:t>
            </a:r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bacteial</a:t>
            </a:r>
            <a:r>
              <a:rPr lang="en-US" dirty="0" smtClean="0"/>
              <a:t> chromosome</a:t>
            </a:r>
          </a:p>
          <a:p>
            <a:r>
              <a:rPr lang="en-US" dirty="0"/>
              <a:t> </a:t>
            </a:r>
            <a:r>
              <a:rPr lang="en-US" dirty="0" smtClean="0"/>
              <a:t>   plasmid – DNA loop</a:t>
            </a:r>
          </a:p>
          <a:p>
            <a:endParaRPr lang="en-US" dirty="0"/>
          </a:p>
          <a:p>
            <a:r>
              <a:rPr lang="en-US" dirty="0" smtClean="0"/>
              <a:t>NO ORGANELLES</a:t>
            </a:r>
            <a:endParaRPr lang="en-US" dirty="0"/>
          </a:p>
        </p:txBody>
      </p:sp>
      <p:pic>
        <p:nvPicPr>
          <p:cNvPr id="10242" name="Picture 2" descr="F:\BSC 1005 - Survey\resources\jpgs labled\ch02\figure_02_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3" b="5684"/>
          <a:stretch>
            <a:fillRect/>
          </a:stretch>
        </p:blipFill>
        <p:spPr bwMode="auto">
          <a:xfrm>
            <a:off x="5410200" y="914400"/>
            <a:ext cx="3508032" cy="412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47800" y="3962400"/>
            <a:ext cx="4572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/>
              <a:t>Archea</a:t>
            </a:r>
            <a:endParaRPr lang="en-US" sz="3600" dirty="0" smtClean="0"/>
          </a:p>
          <a:p>
            <a:r>
              <a:rPr lang="en-US" dirty="0" smtClean="0"/>
              <a:t>Small like bacteria</a:t>
            </a:r>
          </a:p>
          <a:p>
            <a:r>
              <a:rPr lang="en-US" dirty="0" smtClean="0"/>
              <a:t>No nucleus (“prokaryote”) or Organelles</a:t>
            </a:r>
          </a:p>
          <a:p>
            <a:r>
              <a:rPr lang="en-US" dirty="0" smtClean="0"/>
              <a:t>Many can live in extreme conditions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thermatogens</a:t>
            </a:r>
            <a:endParaRPr lang="en-US" dirty="0" smtClean="0"/>
          </a:p>
          <a:p>
            <a:r>
              <a:rPr lang="en-US" dirty="0" smtClean="0"/>
              <a:t>	</a:t>
            </a:r>
            <a:r>
              <a:rPr lang="en-US" dirty="0" err="1" smtClean="0"/>
              <a:t>halophiles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Neither one has DNA  in nucleus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80772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Eukaryotes – One Domain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066800"/>
            <a:ext cx="8305800" cy="41148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Four kingdoms – </a:t>
            </a:r>
            <a:r>
              <a:rPr lang="en-US" sz="2400" dirty="0" smtClean="0">
                <a:solidFill>
                  <a:srgbClr val="FF0000"/>
                </a:solidFill>
              </a:rPr>
              <a:t>all have DNA in nucleus</a:t>
            </a:r>
          </a:p>
          <a:p>
            <a:pPr algn="l"/>
            <a:endParaRPr lang="en-US" sz="1000" dirty="0" smtClean="0"/>
          </a:p>
          <a:p>
            <a:pPr algn="l"/>
            <a:r>
              <a:rPr lang="en-US" sz="2400" dirty="0" smtClean="0"/>
              <a:t>Animals = kingdom </a:t>
            </a:r>
            <a:r>
              <a:rPr lang="en-US" sz="2400" dirty="0" err="1" smtClean="0"/>
              <a:t>Animalia</a:t>
            </a:r>
            <a:endParaRPr lang="en-US" sz="2400" dirty="0" smtClean="0"/>
          </a:p>
          <a:p>
            <a:pPr algn="l"/>
            <a:r>
              <a:rPr lang="en-US" sz="2400" dirty="0" smtClean="0"/>
              <a:t>Plants = kingdom Plantae</a:t>
            </a:r>
          </a:p>
          <a:p>
            <a:pPr algn="l"/>
            <a:r>
              <a:rPr lang="en-US" sz="2400" dirty="0" smtClean="0"/>
              <a:t>Fungi = Kingdom Fungi</a:t>
            </a:r>
          </a:p>
          <a:p>
            <a:pPr algn="l"/>
            <a:r>
              <a:rPr lang="en-US" sz="2400" dirty="0" err="1" smtClean="0"/>
              <a:t>Protists</a:t>
            </a:r>
            <a:r>
              <a:rPr lang="en-US" sz="2400" dirty="0" smtClean="0"/>
              <a:t> = Kingdom Protista</a:t>
            </a:r>
          </a:p>
          <a:p>
            <a:pPr algn="l"/>
            <a:r>
              <a:rPr lang="en-US" sz="2400" dirty="0"/>
              <a:t>	</a:t>
            </a:r>
            <a:r>
              <a:rPr lang="en-US" sz="2400" dirty="0" smtClean="0"/>
              <a:t>algae, amoeba, lots of microbes (e.g. </a:t>
            </a:r>
            <a:r>
              <a:rPr lang="en-US" sz="2400" dirty="0" err="1" smtClean="0"/>
              <a:t>Noctiluca</a:t>
            </a:r>
            <a:r>
              <a:rPr lang="en-US" sz="2400" dirty="0" smtClean="0"/>
              <a:t>)</a:t>
            </a:r>
          </a:p>
          <a:p>
            <a:pPr algn="l"/>
            <a:endParaRPr lang="en-US" sz="2400" dirty="0" smtClean="0"/>
          </a:p>
          <a:p>
            <a:pPr algn="l"/>
            <a:endParaRPr lang="en-US" sz="2400" dirty="0" smtClean="0"/>
          </a:p>
          <a:p>
            <a:pPr algn="l"/>
            <a:endParaRPr lang="en-US" sz="2400" dirty="0" smtClean="0"/>
          </a:p>
        </p:txBody>
      </p:sp>
      <p:pic>
        <p:nvPicPr>
          <p:cNvPr id="4" name="Picture 2" descr="F:\BSC 1005 - Survey\resources\jpgs labled\ch02\figure_02_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5"/>
          <a:stretch>
            <a:fillRect/>
          </a:stretch>
        </p:blipFill>
        <p:spPr bwMode="auto">
          <a:xfrm>
            <a:off x="2819400" y="4038600"/>
            <a:ext cx="4114800" cy="258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80772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Eukaryotes - characteristics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219200"/>
            <a:ext cx="8305800" cy="45720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Have a nucleus (that’s where DNA)</a:t>
            </a:r>
          </a:p>
          <a:p>
            <a:pPr algn="l"/>
            <a:r>
              <a:rPr lang="en-US" sz="2400" dirty="0" smtClean="0"/>
              <a:t>Have organelles (little parts with separate jobs)</a:t>
            </a:r>
          </a:p>
          <a:p>
            <a:pPr algn="l"/>
            <a:r>
              <a:rPr lang="en-US" sz="2400" dirty="0"/>
              <a:t>	</a:t>
            </a:r>
            <a:r>
              <a:rPr lang="en-US" sz="2400" dirty="0" smtClean="0"/>
              <a:t>mitochondria – make energy (the power plant)</a:t>
            </a:r>
          </a:p>
          <a:p>
            <a:pPr algn="l"/>
            <a:r>
              <a:rPr lang="en-US" sz="2400" dirty="0" smtClean="0"/>
              <a:t>	</a:t>
            </a:r>
            <a:r>
              <a:rPr lang="en-US" sz="2400" dirty="0" err="1" smtClean="0"/>
              <a:t>golgi</a:t>
            </a:r>
            <a:r>
              <a:rPr lang="en-US" sz="2400" dirty="0" smtClean="0"/>
              <a:t> </a:t>
            </a:r>
            <a:r>
              <a:rPr lang="en-US" sz="2400" dirty="0" err="1" smtClean="0"/>
              <a:t>aparatus</a:t>
            </a:r>
            <a:r>
              <a:rPr lang="en-US" sz="2400" dirty="0" smtClean="0"/>
              <a:t> – chemicals are packaged/modified</a:t>
            </a:r>
          </a:p>
          <a:p>
            <a:pPr algn="l"/>
            <a:r>
              <a:rPr lang="en-US" sz="2400" dirty="0"/>
              <a:t>	</a:t>
            </a:r>
            <a:r>
              <a:rPr lang="en-US" sz="2400" dirty="0" smtClean="0"/>
              <a:t>endoplasmic reticulum – manufacturing (factory)</a:t>
            </a:r>
          </a:p>
          <a:p>
            <a:pPr algn="l"/>
            <a:r>
              <a:rPr lang="en-US" sz="2400" dirty="0"/>
              <a:t>	</a:t>
            </a:r>
            <a:r>
              <a:rPr lang="en-US" sz="2400" dirty="0" smtClean="0"/>
              <a:t>vacuole – storage (warehouse)</a:t>
            </a:r>
          </a:p>
          <a:p>
            <a:pPr algn="l"/>
            <a:endParaRPr lang="en-US" sz="2400" dirty="0" smtClean="0"/>
          </a:p>
          <a:p>
            <a:pPr algn="l"/>
            <a:r>
              <a:rPr lang="en-US" sz="2400" dirty="0" err="1" smtClean="0"/>
              <a:t>Endosymbiont</a:t>
            </a:r>
            <a:r>
              <a:rPr lang="en-US" sz="2400" dirty="0" smtClean="0"/>
              <a:t> Theory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 smtClean="0"/>
              <a:t>Will cover in detail when we study cells – lab &amp; lecture</a:t>
            </a:r>
          </a:p>
          <a:p>
            <a:pPr algn="l"/>
            <a:endParaRPr lang="en-US" sz="2400" dirty="0" smtClean="0"/>
          </a:p>
          <a:p>
            <a:pPr algn="l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-152400"/>
            <a:ext cx="8077200" cy="914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Endosymbiosis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295400"/>
            <a:ext cx="8001000" cy="46482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Endosymbiosis = </a:t>
            </a:r>
            <a:r>
              <a:rPr lang="en-US" dirty="0" err="1" smtClean="0"/>
              <a:t>endo</a:t>
            </a:r>
            <a:r>
              <a:rPr lang="en-US" dirty="0" smtClean="0"/>
              <a:t>(“within”) + </a:t>
            </a:r>
            <a:r>
              <a:rPr lang="en-US" dirty="0" err="1" smtClean="0"/>
              <a:t>sym</a:t>
            </a:r>
            <a:r>
              <a:rPr lang="en-US" dirty="0" smtClean="0"/>
              <a:t>(“same”) + bio</a:t>
            </a:r>
          </a:p>
          <a:p>
            <a:pPr algn="l"/>
            <a:endParaRPr lang="en-US" sz="2400" dirty="0" smtClean="0"/>
          </a:p>
          <a:p>
            <a:pPr algn="l"/>
            <a:endParaRPr lang="en-US" sz="2400" dirty="0" smtClean="0"/>
          </a:p>
          <a:p>
            <a:pPr algn="l"/>
            <a:endParaRPr lang="en-US" sz="2400" dirty="0" smtClean="0"/>
          </a:p>
          <a:p>
            <a:pPr algn="l"/>
            <a:endParaRPr lang="en-US" sz="2400" dirty="0" smtClean="0"/>
          </a:p>
          <a:p>
            <a:pPr algn="l"/>
            <a:endParaRPr lang="en-US" sz="2400" dirty="0" smtClean="0"/>
          </a:p>
          <a:p>
            <a:pPr algn="l"/>
            <a:endParaRPr lang="en-US" sz="2400" dirty="0"/>
          </a:p>
          <a:p>
            <a:pPr algn="l"/>
            <a:r>
              <a:rPr lang="en-US" sz="2400" dirty="0" smtClean="0"/>
              <a:t>The idea that complex cells (eukaryotes) formed when small cells started living inside big cells</a:t>
            </a:r>
          </a:p>
          <a:p>
            <a:pPr algn="l"/>
            <a:r>
              <a:rPr lang="en-US" sz="2400" dirty="0"/>
              <a:t>	</a:t>
            </a:r>
            <a:r>
              <a:rPr lang="en-US" sz="2400" dirty="0" smtClean="0"/>
              <a:t>evidence: double membrane, ribosomes, DNA </a:t>
            </a:r>
          </a:p>
        </p:txBody>
      </p:sp>
      <p:pic>
        <p:nvPicPr>
          <p:cNvPr id="8196" name="Picture 4" descr="http://evolution.berkeley.edu/evolibrary/images/endosymbiosis/endosymbios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044596"/>
            <a:ext cx="3657600" cy="2233534"/>
          </a:xfrm>
          <a:prstGeom prst="rect">
            <a:avLst/>
          </a:prstGeom>
          <a:noFill/>
        </p:spPr>
      </p:pic>
      <p:pic>
        <p:nvPicPr>
          <p:cNvPr id="7" name="Picture 2" descr="http://www.origin-of-mitochondria.net/wp-content/uploads/endosymbiotic-hypothesis-1.jpg"/>
          <p:cNvPicPr>
            <a:picLocks noChangeAspect="1" noChangeArrowheads="1"/>
          </p:cNvPicPr>
          <p:nvPr/>
        </p:nvPicPr>
        <p:blipFill>
          <a:blip r:embed="rId3" cstate="print"/>
          <a:srcRect l="50000" t="32593" r="7778" b="14074"/>
          <a:stretch>
            <a:fillRect/>
          </a:stretch>
        </p:blipFill>
        <p:spPr bwMode="auto">
          <a:xfrm>
            <a:off x="6781800" y="2057400"/>
            <a:ext cx="2362200" cy="2237874"/>
          </a:xfrm>
          <a:prstGeom prst="rect">
            <a:avLst/>
          </a:prstGeom>
          <a:noFill/>
        </p:spPr>
      </p:pic>
      <p:pic>
        <p:nvPicPr>
          <p:cNvPr id="8" name="Picture 2" descr="http://www.origin-of-mitochondria.net/wp-content/uploads/endosymbiotic-hypothesis-1.jpg"/>
          <p:cNvPicPr>
            <a:picLocks noChangeAspect="1" noChangeArrowheads="1"/>
          </p:cNvPicPr>
          <p:nvPr/>
        </p:nvPicPr>
        <p:blipFill>
          <a:blip r:embed="rId3" cstate="print"/>
          <a:srcRect l="7778" t="32593" r="50000" b="14074"/>
          <a:stretch>
            <a:fillRect/>
          </a:stretch>
        </p:blipFill>
        <p:spPr bwMode="auto">
          <a:xfrm>
            <a:off x="4648200" y="2057400"/>
            <a:ext cx="2362200" cy="2237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9144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What is Science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209800"/>
            <a:ext cx="7626096" cy="44196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“Knowledge about the natural world and the evidence based process for acquiring that knowledge”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How we try to understand natural world</a:t>
            </a:r>
          </a:p>
          <a:p>
            <a:pPr marL="914400" lvl="1" indent="-457200" algn="l">
              <a:buFont typeface="+mj-lt"/>
              <a:buAutoNum type="alphaLcPeriod"/>
            </a:pPr>
            <a:r>
              <a:rPr lang="en-US" dirty="0" smtClean="0"/>
              <a:t>What we can observe or measure  the effects of</a:t>
            </a:r>
          </a:p>
          <a:p>
            <a:pPr marL="914400" lvl="1" indent="-457200" algn="l">
              <a:buFont typeface="+mj-lt"/>
              <a:buAutoNum type="alphaLcPeriod"/>
            </a:pPr>
            <a:r>
              <a:rPr lang="en-US" dirty="0" smtClean="0"/>
              <a:t>There are things science cannot answer (pg. 4 &amp; 13)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Goals – logical, objective, based on evidence</a:t>
            </a:r>
          </a:p>
          <a:p>
            <a:pPr algn="l"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00400"/>
            <a:ext cx="7923212" cy="936171"/>
          </a:xfrm>
          <a:effectLst>
            <a:outerShdw blurRad="25400" dist="12700" dir="2700000" algn="ctr" rotWithShape="0">
              <a:schemeClr val="tx1">
                <a:alpha val="74998"/>
              </a:schemeClr>
            </a:outerShdw>
          </a:effectLst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6000" b="1" dirty="0" smtClean="0">
                <a:solidFill>
                  <a:srgbClr val="E03C3C"/>
                </a:solidFill>
                <a:ea typeface="+mj-ea"/>
                <a:cs typeface="+mj-cs"/>
              </a:rPr>
              <a:t>Free Biology Tutoring</a:t>
            </a:r>
            <a:endParaRPr lang="en-US" sz="4800" b="1" dirty="0">
              <a:ea typeface="+mj-ea"/>
              <a:cs typeface="+mj-cs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676400"/>
            <a:ext cx="8839200" cy="1524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b="1" dirty="0" smtClean="0"/>
              <a:t>Not Happy with your grade?</a:t>
            </a: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b="1" dirty="0" smtClean="0"/>
              <a:t>Not understanding the material?</a:t>
            </a: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b="1" dirty="0" smtClean="0"/>
              <a:t>Remember that the TLCC has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6665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>Characteristics of </a:t>
            </a:r>
            <a:br>
              <a:rPr lang="en-US" sz="5400" dirty="0" smtClean="0"/>
            </a:br>
            <a:r>
              <a:rPr lang="en-US" sz="5400" dirty="0" smtClean="0"/>
              <a:t>Scientific Knowledge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514600"/>
            <a:ext cx="8305800" cy="41148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Natural world – what we detect, observe or measure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Evidence based – experiments or observation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Peer review and independent validation  (pg. 3, 20 &amp; 21)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Open  to </a:t>
            </a:r>
            <a:r>
              <a:rPr lang="en-US" u="sng" dirty="0" smtClean="0"/>
              <a:t>evidence based</a:t>
            </a:r>
            <a:r>
              <a:rPr lang="en-US" dirty="0" smtClean="0"/>
              <a:t> challenge by anyone</a:t>
            </a:r>
          </a:p>
          <a:p>
            <a:pPr lvl="2" algn="l"/>
            <a:r>
              <a:rPr lang="en-US" dirty="0" smtClean="0"/>
              <a:t>New evidence can change everything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Self correcting process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Listed on Pg. 4 </a:t>
            </a:r>
          </a:p>
          <a:p>
            <a:pPr algn="l"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851648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The Bad News </a:t>
            </a:r>
            <a:endParaRPr lang="en-US" sz="5400" dirty="0"/>
          </a:p>
        </p:txBody>
      </p:sp>
      <p:pic>
        <p:nvPicPr>
          <p:cNvPr id="1026" name="Picture 2" descr="File:Rosalind Frankl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371600"/>
            <a:ext cx="33432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0" y="1752600"/>
            <a:ext cx="4114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Scientists are human</a:t>
            </a:r>
            <a:r>
              <a:rPr lang="en-US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Mistakes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Fraud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Cheating </a:t>
            </a:r>
          </a:p>
          <a:p>
            <a:endParaRPr lang="en-US" dirty="0"/>
          </a:p>
        </p:txBody>
      </p:sp>
      <p:sp>
        <p:nvSpPr>
          <p:cNvPr id="62466" name="AutoShape 2" descr="data:image/jpeg;base64,/9j/4AAQSkZJRgABAQAAAQABAAD/2wCEAAkGBxQOEBQUERQVFRQXFhQVGBgVFxQVHhcZIBcXFhYYGhgYHCsgGxwlHRQUITIhJSouLi4uGiIzODMsNygtLisBCgoKBQUFDgUFDisZExkrKysrKysrKysrKysrKysrKysrKysrKysrKysrKysrKysrKysrKysrKysrKysrKysrK//AABEIAOEA4QMBIgACEQEDEQH/xAAcAAEAAgIDAQAAAAAAAAAAAAAABgcEBQEDCAL/xABJEAACAQMCAwUFAwoDBgQHAAABAgMABBEFIQYSMQcTQVFhFCJxgZEyUqEIIzNCYnKCkqLBQ7HRFSU0Y3OyFyST8BY2U8PS4eL/xAAUAQEAAAAAAAAAAAAAAAAAAAAA/8QAFBEBAAAAAAAAAAAAAAAAAAAAAP/aAAwDAQACEQMRAD8AvGlKUClKUClKUClKUClKUClK0XEXF9npv/EzqrnpGuXdvAYRct/ag3tKhUXFl9djNlpkgQ9HvJEt8+ojHMxH0rFuI+IpT7raZCPL8+7D5lSD+FBP6VXi6BrzbtqkCnyS3Vh+IFa3W4tTsAjXWuQxB3CIDaoSzHbACgnxGT0HjQWrSqo4ul1jSbR7l9Tt3VMYVrdULknAVcA5NQ3RO1vVJ5EZ1D28LpLcmGHfuc4fmO4Axk+HTrjNB6JpWBousQX0KzW0iyRt0Knp6EdVPod6z6BSlKBSlKBSlKBSlKBSlKBSlKBSlKBSlKBSlQPjntTtNK5o1Pf3AyO7jIwp/wCY/RfhufSgk3EnEVvpkJmupAiZwPEu3XlVRuTtVMapx9qnEFyYdHSSKFcZI5Vbf9aSTog64UHw8fBw7wzecWXIvdSJS0GyIuV5h9yIHOFyPefqfD0vDSNJhsohFbRJFGOioMfM+JPqd6Cl07NNel/Salyg9R7Tcn5YC4/Gs/QOzHVbBi8F5aK53LNAsjH4yPGX/GrmpQV2LLiNOlzp0n76SL/2pX0mqcQQZ72ys7gD/wChK0RP/qE/5CrCrR6vxTDaXdraPzGW5LBOUDCgDqxJ2BOwxmgjrdpYtx/vCwvLXzcx97H/AOon+lVvxHxdb3+qSX6uGt7G3Hs6SDHeznIixGd8CRgx9IxVk8XcfiyuZ4VVWSC0eeVjnaRiq28Q3xliwyD4EeRry3I5YljuSST8TuaCWWMN3rsnPeXfLBGw7ye5k5Ujz+qgOxcgHCqN8eAr0nwLb2KWarppRoASpZd+dh9osTuzf++lV1wF2OK0EMupO7b96tspwi8wBw/iWIC5Ax0xk4q37Gyjt41jhRY412CooUD4AUEM1/gLu5DdaQwtLsblV2in8eSSPoM77gePzGz4K4uGoq8UqGC8hws8DdVP3l80PgfUehMoqD9o+ldyo1S2wt1ZgufATQD9JE+Oo5ckHwoJxStfoOrx39tFcQHmjkUMPTwZT6gggjzFbCgUriuaDiuaUoFKUoFKUoFKUoFKUoFK03EfFFrpiq13J3YbOPckfOMZ+wpx1HWq0447Y4+6U6VcpzgnmEtvLlhtjkZhyjG+xG/mMbhn9rnF7xiS2hdoo4wvtUy7N74Bjt4Sf8R1OSf1V38xUM7Nez7/AGzMLu4iENkhAjiXI73l8OY7suftOd2OQMeEZ0nWTrWpwHWLkCAEluYiNAAMhAFGBzEKpPXHjsK9RaXPC8Si2aNowAF7oqVCgYAHLsBQZMMQRQqgKqgAADAAGwAHgK+6V8SyBFLMQFUEknYADcknyoPuuA2+PGq4u+0h793t9Dga5lH2p5ByQxeAbLbtv0BxnG2axbDsqnkjJvdSuTJK5kuUhflSRsBQMkA4CgLuMbbAUFkw38UkjRpIjSIAWRWUsoOcFgDkZwevlXnrtl4he34gSWBhz20cIXIyA2DIcj4SCr24b4atdLjKWkSxqcFjkksR0LMxyfH615O4z1b27ULmfqJJXK/ug8qf0haDnWOJ5rwT95jmuJxPKwyOblUrGgGdkXnfA9R5VsuCuG3lv9NEgHLcSiQDxMcb5diPI8jgfA1GLODvZEQdXZV+pA/vXo3hfQQ2vzOq4g0+2gtIev2jEpOPUK75/eHnQWhSoXxhxNIztp+mjvL11IZgcJaqRjvJGAOG3yFwT6dAcLROyuCKMe1XF1cTHdn7+aMZ8eUK2cfEmgsGui+tVnieKQZSRGRh5qwKkfQ1VnGcC8Pjv7TU5I5AOYWl1K1ws6jqqq2WUnpzfiOtS/gLju31qEGM8kygd5Cx3U+JH3kz0I+eDtQVlwfqE3CuqHT7ts2c7AxyeAJ2SQeQ6K48CM9BvfFQvtY4TGq6e4VczwhpYSOpIGWT+IDHxx5V99lnFyatYI2wmiCxzL5MBsw/ZYDPxyPCgmNKUoFKVxQc0pSgUpSgUpSgUpWq4o1ldPs57lsERRswBOOZuiL82Kj50HZr+sQWFu89ywWNRvnfJ8FUeLHwFULbWVzxnqPeFe4sYjjIAHKux5Qce/K2BnwX6A4Wjx3/ABleKtxLiCHDOVUKsYPgq+MjYIBOeh8BivRWi6TFYwJBboEjQYAH4knxJO5J60Ea1Pst0y4gSI24TkXlV4yUcepYfbPj72arLXuxO8tCZNNuO8A3CljDJ8AwPKx+a16ApQeWLfjjWdGl7uWSYEdY7oGQH4F/ex6qas/g7tbt9XK2d9CI3mDRncGKTIxyHmOV5twAc77Z3qw+IuHbfUoTFdRLIu+CdmQ4xzI3VTXmribgxdD1KNL0SSWTNkSR+6zJ479A65GR4/Og9OaRpEFlH3dtEkSZzyoAMnzPmfU1nVh6PLG9vE0D95EY05H5i3MuAASx3J8875rq13WorCEzXBKxBkVmAJ5eZggJx0GSMmg+7u4WQyQK6993RflzuFbmRW+HMpFeP+JuH5tMuDb3AUSBUYhTzAcwDAZ8969A9pV2dOvtO1SM5hz7NORuDE55lO3h9s/ELUB/KI0opfQ3Q3jniCgj7ydd/VWQj50ES4J4fllubCbA7uS9SEdeqGORvlyt+Br0Tx3xE9t3drZANfXR5YxjaNcYed/RQPHy8cGtJ2aWENpoNtcXCg9yJ7wE9VOJPeHr3Zxv51mdmWnvcGXVbofn7veMHfubcfo0Xy5gAx89vHNBIeD+GY9Lg7tSXkc880rbtLId2ZifUnA8PrW9pXFBCdOtI5tevzLGjlLeyCF1VuXPek8uRtvjpWl7TuC2jI1PTB3V3B77hBgSoB7x5RsWAG4/WGRucV3a5xDFo2uvLdhkt7q1iUShWYCSN2904GejfLIrZ3naxpUaFvaQ+x91EkJPpgrj60GT2cccxa1b8wwlwgAlj8j95fND+HQ1UvF0M3DXECz2qt3VwwkEa5xIrMBNDjz5jkeXMtbXQeFZbbT4tWs42iuI5pbjuRkGWzLZ7kgdTyDI9D54xKe0a1j17RBd2hy0Y9piI+0OUfnU2/WADbfeUUE04Z4ig1ODvbdjgEq6MOV43HVHXwYVt6qnSZZGksNXs1LLdiK3v40GRzE9332B0KPkE+XxNWtQKUpQKUpQKUpQKUpQKpL8ofiNuVLGNW5RyTTvg4GeYQoT4ZKs3yHrV21U3blL7RLptgu5nuVZgPIERjPp+cc/w0Ex7NeH003TYI1ADsiyyHG7SMATn4bL8AKlFcKuBgeFaniniGHS7Z7i4OEXYAYy7b8qKPFjg/5+FBlaxq0NjC01zIsca9Wb8AB1JPgBuahdtxnfank6VZAQ+Fzelo0b1SNfeYeoPxxUDt9f9su/btctLz2Zd7ZFgZreIdeeQkgsem+CD8MAXho2pQ3kEc1sweJ1ypXYY6Yx4EYxjwxQQ+Sx4gJyLnTh6CObH4gmtFxpPc+zGDXoIWtnOFvLTvCLeXpG7xt7wGTjI28N84q2q6L20S4jeKVQ0bqUZT0KkYIoPPXYlxy1lcixmfmt5X5YyTtHITsRn9VzgY8yD55v/WdNS8t5YJBlJUZD8xjI9R1+VUZd9n1nHM2nzubW5DtJZ3RzyXEbHIjfJx3iHbYg9MZ6GdcK8T3ljcRafq6Dnf3Le6Q5ScgfZY4Hv9BnYk9RvkhpeFbM6jpl5od2wW6tSUQkZ9wMGhkHmoOBt+qV86++1Lh2WPhqGOYiWW0MJZ0zjABiJ33I5XXOfLNWA/C8X+0lvxlZhC0LAdHBIKk+owR9PKtxdWyTI0cih0dSrKwyGBGCCD1FBBZoTHwoV8Rpn+dvk/51K+FkC2NqF2UW8AHw7tcV26lpaTWklsAFR4WhAxsqlCgGPICox2T6kz2Pssw5bmyY20q+i7RMM/qlAMHxwaCbUpSg654FkGHVWHkwDD6GsUaNbg57iHPn3af6VnUoOMVXnDuNI1iaw6W12DdWw8FkxieIZ88c2PAAedWJUE7TrU97pU67NHqNshPjySNyuPnhRQRzTNfj4X1GawuAwtJ5EmtnGMQhzyurkkYQEeGcYz47W6DnpVb9uvC/t2nGdBma2zIPMx/4q/LAb+H1rr7FeIWkgFnO/M8cUcsDHH5y3bbA36xuCh8thQWbSlKBSlKBSlKBSlKCPcS601rdafGpAWe4eN8gbr3MhAB8Pf5D8qgOhSDWuKJblfet7GPu0PgX95QR/EZiD5KK5/KJunhgsnjYq6zOVYdQeTqPrWw/J804RaUZce9NNI2fNVxGB8ir/Wgs6q74/QXGs6NbuA0fPcTMp3BKICmR44IP1qxKqvtL1uPT9b0qeclYkS5DkAtgMvLnA3O5FBaTKCCCAQRgg7gjyxUB4NRdN1a906PAgdEvYEHSPm9yZAPAcwBAHSvm87ZdLRcxySTN4JHFJknwHvgDPzrs4D06e6vJ9Vu4zC0yLDbwt9qOEYOX/aYjOPDfzFBPqUpQa7XNEt9QiMV1EsqHwYdD0ypG6n1BzUR490KK00VuRnJtHS4gaRzIyusgKqGbfGCVA8jU/qAcVXw1PUYNMi95I3S5vD1ARCHjhPqzchI8vnQT1DkA+gr6rW69r1vp0RlupViToOY7scZ5VUbsdugqL23HN1eDmsdLuJIz9mSd47ZWHgQGySp8xQTqoXxfok0M66lp4zcIAs8I2F1COq/9RQPdPy32FJ9Z1hULf7OtzgE8ou8k+g/N4z86jPDfave35PdaTLIoJBaOQ4B8QWdAoPpnNBZOg6zFfwJNAcq3UHZkYbMjDwYHYitjVLXusxT3hNo1xpGpMd47lOSG6boA4yVJJ2D43z4nFbNu182B7nVrKaK4XYmIKySftIWYbfAn40FrUqtrbtit5RmOy1Bx5pCrf5PXeO1MHppmqH4W3/8AVBYVQTjW7N1qWn2EW7LPHfTN17uOIlkB8izDH0864k4j1DUkCWFnNZltmuL5FTu1844sku3lkY2rfcKcLR6arkM0s8pDTTyHLyt4ZPgo8FGwoN3LGHUqwyrAgg+IIwRVDWVlJpntCIf/ADOkzm4j8O+sZd5U9dve9CSKvyqr7Z7VrMxalEvNhJLS4X78Misq5+DH6lfKgszT7xLiKOWM5SRFdT5qwDA/Q1kVCexm9M+iWpY5KiSP5LI6qP5QtTagUpSgUpSgUpSgpn8pX/h7P/qy/wDatWXwVpfsWnWsGMFIUDfvEcz/ANRNRvtFhWTUdFVwCvtUhwdxkIGX8QKmGnaqlxJPGmcwSCJ84wWMaSbb7jEgHxBoM+q07QEUa7o5mQPC/tEJ51DKWZQFBB2zkrVl1HeOuHP9p2hjU8k0bLNA/wByZd0PwPQ+hoNjaaFbQtzRW8KN5pGin6gVsajPBHFQ1GJlkUxXcJ7u4hbAZHA+0B9xt8GpNQKUqN8b8Yw6RBzye/K+RDCv2pW6AAdQuSMn18TgUHTx/wAUnT4VjgHeXlwe6t4+uWO3OR91c5PyqMxPDwlYNJOfaNQum5mx9qaU5IUeIjUtufXpkgV9cP6U9klxrer+9d90zrH4W8eDyxIDsHOQPTPmWJxOyizbWJ5dYvcPJzmK3TqsKr1Kg+O+AfiepoI9ecJ6pdKmr3qrNLE/e+wuGH5lcNyqBnlbY+4QScDOTlTcnC2vRanaR3MGQjj7JxlSDhlOPEEVtq8/HTr/AEPXVstOnxHct3sazAmMghiwcAdV5WGVwcAUHoGqx7F9Uizf2vMokS8uHCZ3MZbGQPHBUg+W3nW30ztBVLgWmpwmyucHlZmBhlwcZjlOOu2x88ZzUP7NuELfVbGeWQMkxvbh454mKSR7KByuPDrsdqCxOPoLFrKRtSVDCik5P2gegEZ6hz0GKr/gnQ9YitklVop7diWjtL7JcR59zEnL7jlcHHT0qS2HZ1I86SajfS30cJ5oYpECKreDSYY94R6/3xU+oIpoXGkcsgt7qJrK66CKbAEn/RkHuyD4b+lSutfrmiQahC0NzGsiHwI3B81PVW9RUSsuyi0QsZJbqZ+kbvPIGhXwVGQjb40E9pVbXVrqmhfnYpm1GyXd4pcd/Gg6lHH6QgZO/l08anOg6zDqFuk9u4eNxkHxB8VYeDDoRQbCoJ216dNc6PMIM+4UlcD9aNclh8tm/hqd18TRB1KsMqwKkHxBGCKCsfyd7zvNKdPGO4cfIqjj8SfpVo1T3ZfaHRdavdNfPJKomgJ/WVSSMeZ5XIPrGauGgUpSgUpSgUpSgqL8oHUZLQadPC3LJHNI6nAOCFTwOxHpUm7NZzK+oOer3SOf4raBv71D/wApb9BZf9SX/tWpJ2RTBhdj9q0f+ayg/wBDQWHSlKCKcXcGLeutxbyG1vox+bnTxH3JB+unx6fgdZaR8RIAHbS5PU+0qT8eVAPwqfUoILP/APEBB5f9lL6810cf0138KcCrbye1Xz+137YJlce7H5LCvRQM9cA/DpUzpQV326XLDSxBGCZLmeGBQNskkvj5lAPnWp4N1uPhhE07UwY2YmVJ1BeF+bl5l5sZBVsg7Y8dsjO57SU7zUNFQ9Dds5H7iqw/vXX2oazpFxbva3tygkGShjBleJ8bNhAceoOMiglltxZYyjKXls3wmj/1qF8T6nb3Ov6N3EscrKbzn7t1flBiHJnlO24f6V1dkul2Wo6eHlsLZnjdoe9NvGBMFxiQZXxBAPqDU9suGrO3cPDaW0bjo0cMSEbY2KrkbE0HdrOjQX0fd3MSSp5OAcHzB6qfUb108N8PwaZAILZSsYZmwSWOScnc7+nyra0oFKUoFK12pa9bWskcc88cTyHCK7BS3htn12+NbGgVVs8DcNaoJIx/uy+kVZFHS2nJwH32CnP0yP1VzaVa/iDSEv7WW3lHuSoyE4B5SRswz4g4I9RQbClQfszv5Yll068ctc2hADH/ABYDvE6nxAHuny2zvU4oKl4+uO44n0l/vL3f87vH/wDcq2qqjtHsu+4h0YdNy38jiTH9NWvQKUpQKUpQKUpQU1+Uqn/lrM+AlkH1Qf6Gtl2My4luF+9Z6TJn19m5G/FRW07cNKFzo8zY96FkmX5Hlb+l2qruwLXWTVO6kYkSwGJcnoU99FHwAeg9IUpSgUpSgUrV8Qa9Dp6RvOSFkljhXAB95zgE79BuT6A1tKCre2DTvbb7SLfneMSSzgtGcMByx5KnwOAal+j8CafZoqxWkO36zosjn1LuCf7VoOLB3nEOkIP1Eu5CPTu8A/UVYVB8RRhAFUBVHQAAAfACvulKBWPdX0UJAkkRCxwvOyrzHyGTuainEnFcrXJ0/TUEl3ygyStju7VT0Z/NsEEJ6j4VxpvZvaBCb0e23D/pJp8kk+SDP5tR4AdPOgmTyBQWYgKBkknAA8ST5VArniy51WR4NGCiNTyy30gzGh8oVP6VvHPTp4EGvr/wqtjIvNPeNbqQfZXnZotuikH3uXYbZqbWNlHbxiOFFjRdgqKFA+AG1BFrHs6tArm7U3s0gxJNc++x67J4RAZ25cH12rq4EgeyurywMzzQwiCWEyHLRrL3mYi3iF7vY+tS65vI4eXvJETnYIvMyrzMdgq56k+QqvuFOIIX4g1WNpUDN7JFEpIBcxxyCVV8yGJ26/SgsilV3caWmrazexzyTiO1htURYppIgHkDyM/uEZbHL1r5eC94fYy99Lfad1kWT3p7ZfF1b/EQdSNth8TQd3G0Jt9Y0m6j2MkklpJ+2jLzKD8DzH6VYFV/xdqMV1d6IYXV1luXmRlOQVWI5P8AWPhVgUFbcbf/ADFo3wuf+z/91ZNVtx2ccQaKfW5H9IH96smgUpSgUpSgUpSgwtZ05bu3mgf7Msbxn4MpXPxGa8iaXcPpOpRs2Q9tcDnHnyvhx8CAw+deyK8wdu+kezau7gYWdElHxxyP88pn+Kg9NwTCRVdTlWAYEeIIyD9DXZUA7ENd9t0mNWOXtyYD8AAYz/Kyj5VP6Dilc11XVwsMbySMFRFZ2Y7BVAyxPoACaCuO3GIyw6fEp957+BQPPKuufkWH1qzKrjVZl1LXdL5DzRRW0t70IyHwsZIO43Cnepxr2qJZW01xJ9mJGc+uBsB6k4HzoIfpcftfEt1MN0tLWK3Hl3kh7w4PmBkH41P6h3ZVasNOSeXBmu3ku5D5mRsp/RyVMaBUe4711tPsnePBncrDAvXmmc8qbeOM5x5CpDVa3sbalxMkbEm30+FZuXw79/skjzwykeXJ60Er4M4aTTLfkzzzOe8nlP2pZTuzE+WScDwHzrt4i1qWzCmOznuQc5MHdnl9CrMGOfQGt1WLqt+lrBLNJ9iKN5GxueVVLHA88CgrzUe2KO0wbjT7+EE4BkjVAT5AswB+VaeTtXn1S6gtNPT2QTnlFxcLzkbE+4g93O2BknJI6VtuEtAbXJhqupqCh/4O2PvJHH4OwOzM3Xf4+QWU8ccPe2W6NC6RT20i3EDsPdV135W/YI2P18KCJatpsWlOgRnv9ZnykLznnMZOQZQu4hjXJO2+2M9cbTTuyq0jsTA/vXDfnGuukom+0JEbqoDHYZ38c5NQjs/4oWFpZEtbrUdUlZlmlUIY1AbCokwJCxkAHIAB28AKmM95xFNvHb2NuD4SSNIw+JU4/Cgwezp7iz1e9g1N1NzPHbvG4wBOsStFzL+1yhSR1zzbVaRGetUXr/Zzr2ozJNcXVsZI/wBGVd4+73B93kiGDkDfrtUistA4jjhaI31sc7c7czuoxj3W7v8AE5NBj8OcNRpxJILZibWzRpe7zlYJ515WjTyyFLY8OlW3Wk4Q4bj0u2WGMlmJLyyN9qWQ/bdj1JP+WK3dBWHaQ3Lrmhn/AJso+pjH96s+qf7atSW01PR5pM8kUryNjc8okhLYHjtmrR0LVo762iuIebu5F5l5hynHTcfKgz6UpQKUpQKUpQKqH8ozRe9s4LpRvDIUY/sPjc/xKo/iq3qwNf0pL61mt5PsyxshPlkbMPUHBHwoKY/JousPexZ6rA4GfIyKxA/iX6Cr2rylwLq78P6wBP7qq7W843+yWwW+AIVvUD1r1WjhgCpBBAII3BHgQaDmoD216i0WmdzGcPdSx2w+DHLfIhcfOp9VYdtAAn0hn2iF8nOfL3kP+Qagl2kcN+z3slwSCDbW9tGPFVTnL5PqSv0qMdqch1C5stJjJ/PuJ7jl/VgTJwfLJDEHzUedWRUJ4SiE2sarOwBKNb2yE9VVYg7gHyLMD8hQTOCFY0VEAVVAVQOgAGAB8hXZWDrOrw2MLTXMixxr1ZvwAA3J9BvX1pOqQ3kSzW8iyRt0ZTkeo9CPI70GZVULxJHpmqas5Rprmea0hggj3eQrbg7eS++Mt8KtG8ukgjeSRgqIrOzHoFAySfkKrzsusPbZ7rWJkAe5fltwRukK+5n4tygbfd9aDMm1DW44WuXhsuVFMhtVMzSFQMlRIMrz4z0BGa1OocRLxM9tZWhYW7otxfMMgonUWxYdGZhg4Ph4jNWZfXkdvG0krqkaAszMcADzJqrtJguNVeY6XGNNsJZC8lwFxNdHoTEp/Rqd8H1z1JFBLOIOMYdPZbW3ie5ueUBLa3GSgwAveEbRrjG58N8YrUxcJ3uqsJNYm5Ic5FjbnCegmkBy/qBt5Gs+7nsuGrYcqs0srYVQe8nupT0yx95jkjfoM7eArRX+lTzxte67ePaQKOZbW3kMYQeCySLvI52GB49PKgsiytI7dBHCiRoowFQBQB6AVkVW3C3Bmk6nbpdRW84VmblMs1wGPKxAb9IdjjI3qyFGBig5pSlApSoZ2t8QnTtKmdGKyyYhjIOCGbOSD4EKHOfSggfbhCt/qum2aHLk8rhdygkdACfL3VY/CrosrRIIkijUKiKqKB4KBgD6CvM3YtcNNrsTyK08hWU87sSUPIcyMSCW2yuD4sN9q9QUClKUClKUClKUClKUHnrt/wCFHjufb4wDDJyJJjqsoBAJHkVVd/Meorb9iHaMCqafdtgj3beQnYjwhb1+6fl5Zzu1vszSSG4vbRpEk3mlhBLJLjdmA/VYDLeIOOgqmtP4SvZ7b2u3haSJWYFoiGZGXBOUU8w6g5xQexa0/FXDkOqWzW9xzcpIZWU4ZGH2WU+YqCdkXaUl9EtpePy3aDlVnOO/A6YJ/wAQDqPHr54tOg+UXAA8hiqu4h4gl4cubtzbGWO8lSWKXnCosnIsbJKSPdwV5s+I+BxaVddxbpKpSRVdSMFWAYEeRB2NBCeHOEVuyl7qM0d/M4DRhcNbwg74hTcN++dzj5196vwbNbzNc6RMls7e9LA65gmOOpUfo223ZRv6b5wNd7LyH73SruWxbPMY0Z+6J9EUjlz5bj0qLy6Jrccv+8Y5dStx/hw3SQo52/SLyguv7JGPjQZQ4juOJrpdNaNbeGMlr0xzLJ3oVsd3G6ge6xxnGTv6b2Nr3Ello0A76RIlVQEiXHMQBgKkY3x0HkKg0i3lyvdw8PWsAxhXmkhATwyBGqsP4Tmsrg7sjjtp/ar5xcT83OqAN3cZ8Ptks+PDOw8ts0GTp2kT6+63OpIYrNSHgsj+v92W48/MJ6/zT+eVII2ZsKiKWPgFVRk/AACu6op2kW09zZi1tlYm5lSGR1xiKEnmldifDlUr681BGOzC0bVLifWLtWZmd47RWGRHEu2UHmclc+Yb71dPDekNxDqEmoX8TraxER2tvMDhsbNIyHbrvjG5ON+Xe0LCzS3iSKJQqRqqKB4ADArIoOFUAYGwGwA8K5pSgUpSgV5//KQ1bnura2B2jjaVh+05wM+oCf1Vf0kgRSzEAAEknwA3JNeadPt5OJeIe/ETtbGdWYkHlEMeMKxIwCyqvu+bfOgsTsJ4MNjbG7nXE1wo5VI3SLqPm+zfAL61alcAY6VzQKUpQKUpQKUpQKUpQfMiBgQRkEEEeYPWqU7F5jp2rahprkheZ2QHzRuUEerI6n4LV21GX4HtjqY1EGRbgDBCsAje53eWXGT7uPHwFBpuPuy221U97ERb3PXvEXZ/31GMn9ob/Gq9TirV+F5hDfA3NtnCM5LBh/y5iMg/stnGOg616ArG1LT4rqNop40ljbqrqGB+vj60Go4M4xttZhMlsxyuBJGww0ZIyAR0IO+CNjg+RqQ1UOq9l1xpsputBnaN+pt3YEOOvKGbZh6P/MK3vA/aUl5J7JfJ7LfKeVkfKrI37HN0J2PKT47E0Fg0pSgUpSgUpSgUpSgUpSgUrD1LVYLVS1xNHEo8ZHVB/Uar7X+2GBWMWmwyX03Qd2r8gPh0HM3yGD50HPbtxX7DYezxn89c5TbqsQ/SN88hfmfKtp2MaT7Jo1vn7UuZz/Gcr/QEqI8N9nN1qt37frnoVt9twPsqwBwiD7m5OTnxzccUSooVAFVQAAoAAA2AAHQUH3SlKBSlKBSlKBSlKBSlKBSlKDilK5oFRbjfgS11lAJgUlX7E0eA6+h+8vofljrUopQVVb6RxBpI5beaHUIVwAk3uvgeALEHp+2a7f8AxXmtNtS0u5twOrp+cX45IAH8xq0a4IzQQ7Se1HS7r7N0kZ8pgYvxYcv41JoNVgkGUmiYeayIw+oNazV+C7C9yZ7SFmPVggVv51wfxqOt2NaST+gcenfS/wD5UEtveJLSAZluoEx96WMfgTUI1/tr0+1YrD3lyw8YwFT+dsZ+QNbez7KtKh6Wit++0j/gzYrd2XCljBvFZ2yHzEMefrjNBX+ldoeraqvNp+mIsecCSaQlfr7nN/DmsxrPiWXcz2MPooJx9Ub/ADqzFUAYAwPSuaCrRwxxC/29ViX92Nf7RCvpezfUZiPatauCPFYQyf1c+P6atClBWtp2KaeG553ubhvHvZRv/IoP41P9N02G1QRwRpEg2CooUfhWXSgUpSgUpSgUpSgUpSgUpSgUpSgUpSgUpSgUpSgUpSgUpSgUpSgUpSgUpSgUpSgUpSgUpSgUpSgUpS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68" name="AutoShape 4" descr="data:image/jpeg;base64,/9j/4AAQSkZJRgABAQAAAQABAAD/2wCEAAkGBxQOEBQUERQVFRQXFhQVGBgVFxQVHhcZIBcXFhYYGhgYHCsgGxwlHRQUITIhJSouLi4uGiIzODMsNygtLisBCgoKBQUFDgUFDisZExkrKysrKysrKysrKysrKysrKysrKysrKysrKysrKysrKysrKysrKysrKysrKysrKysrK//AABEIAOEA4QMBIgACEQEDEQH/xAAcAAEAAgIDAQAAAAAAAAAAAAAABgcEBQEDCAL/xABJEAACAQMCAwUFAwoDBgQHAAABAgMABBEFIQYSMQcTQVFhFCJxgZEyUqEIIzNCYnKCkqLBQ7HRFSU0Y3OyFyST8BY2U8PS4eL/xAAUAQEAAAAAAAAAAAAAAAAAAAAA/8QAFBEBAAAAAAAAAAAAAAAAAAAAAP/aAAwDAQACEQMRAD8AvGlKUClKUClKUClKUClKUClK0XEXF9npv/EzqrnpGuXdvAYRct/ag3tKhUXFl9djNlpkgQ9HvJEt8+ojHMxH0rFuI+IpT7raZCPL8+7D5lSD+FBP6VXi6BrzbtqkCnyS3Vh+IFa3W4tTsAjXWuQxB3CIDaoSzHbACgnxGT0HjQWrSqo4ul1jSbR7l9Tt3VMYVrdULknAVcA5NQ3RO1vVJ5EZ1D28LpLcmGHfuc4fmO4Axk+HTrjNB6JpWBousQX0KzW0iyRt0Knp6EdVPod6z6BSlKBSlKBSlKBSlKBSlKBSlKBSlKBSlKBSlQPjntTtNK5o1Pf3AyO7jIwp/wCY/RfhufSgk3EnEVvpkJmupAiZwPEu3XlVRuTtVMapx9qnEFyYdHSSKFcZI5Vbf9aSTog64UHw8fBw7wzecWXIvdSJS0GyIuV5h9yIHOFyPefqfD0vDSNJhsohFbRJFGOioMfM+JPqd6Cl07NNel/Salyg9R7Tcn5YC4/Gs/QOzHVbBi8F5aK53LNAsjH4yPGX/GrmpQV2LLiNOlzp0n76SL/2pX0mqcQQZ72ys7gD/wChK0RP/qE/5CrCrR6vxTDaXdraPzGW5LBOUDCgDqxJ2BOwxmgjrdpYtx/vCwvLXzcx97H/AOon+lVvxHxdb3+qSX6uGt7G3Hs6SDHeznIixGd8CRgx9IxVk8XcfiyuZ4VVWSC0eeVjnaRiq28Q3xliwyD4EeRry3I5YljuSST8TuaCWWMN3rsnPeXfLBGw7ye5k5Ujz+qgOxcgHCqN8eAr0nwLb2KWarppRoASpZd+dh9osTuzf++lV1wF2OK0EMupO7b96tspwi8wBw/iWIC5Ax0xk4q37Gyjt41jhRY412CooUD4AUEM1/gLu5DdaQwtLsblV2in8eSSPoM77gePzGz4K4uGoq8UqGC8hws8DdVP3l80PgfUehMoqD9o+ldyo1S2wt1ZgufATQD9JE+Oo5ckHwoJxStfoOrx39tFcQHmjkUMPTwZT6gggjzFbCgUriuaDiuaUoFKUoFKUoFKUoFKUoFK03EfFFrpiq13J3YbOPckfOMZ+wpx1HWq0447Y4+6U6VcpzgnmEtvLlhtjkZhyjG+xG/mMbhn9rnF7xiS2hdoo4wvtUy7N74Bjt4Sf8R1OSf1V38xUM7Nez7/AGzMLu4iENkhAjiXI73l8OY7suftOd2OQMeEZ0nWTrWpwHWLkCAEluYiNAAMhAFGBzEKpPXHjsK9RaXPC8Si2aNowAF7oqVCgYAHLsBQZMMQRQqgKqgAADAAGwAHgK+6V8SyBFLMQFUEknYADcknyoPuuA2+PGq4u+0h793t9Dga5lH2p5ByQxeAbLbtv0BxnG2axbDsqnkjJvdSuTJK5kuUhflSRsBQMkA4CgLuMbbAUFkw38UkjRpIjSIAWRWUsoOcFgDkZwevlXnrtl4he34gSWBhz20cIXIyA2DIcj4SCr24b4atdLjKWkSxqcFjkksR0LMxyfH615O4z1b27ULmfqJJXK/ug8qf0haDnWOJ5rwT95jmuJxPKwyOblUrGgGdkXnfA9R5VsuCuG3lv9NEgHLcSiQDxMcb5diPI8jgfA1GLODvZEQdXZV+pA/vXo3hfQQ2vzOq4g0+2gtIev2jEpOPUK75/eHnQWhSoXxhxNIztp+mjvL11IZgcJaqRjvJGAOG3yFwT6dAcLROyuCKMe1XF1cTHdn7+aMZ8eUK2cfEmgsGui+tVnieKQZSRGRh5qwKkfQ1VnGcC8Pjv7TU5I5AOYWl1K1ws6jqqq2WUnpzfiOtS/gLju31qEGM8kygd5Cx3U+JH3kz0I+eDtQVlwfqE3CuqHT7ts2c7AxyeAJ2SQeQ6K48CM9BvfFQvtY4TGq6e4VczwhpYSOpIGWT+IDHxx5V99lnFyatYI2wmiCxzL5MBsw/ZYDPxyPCgmNKUoFKVxQc0pSgUpSgUpSgUpWq4o1ldPs57lsERRswBOOZuiL82Kj50HZr+sQWFu89ywWNRvnfJ8FUeLHwFULbWVzxnqPeFe4sYjjIAHKux5Qce/K2BnwX6A4Wjx3/ABleKtxLiCHDOVUKsYPgq+MjYIBOeh8BivRWi6TFYwJBboEjQYAH4knxJO5J60Ea1Pst0y4gSI24TkXlV4yUcepYfbPj72arLXuxO8tCZNNuO8A3CljDJ8AwPKx+a16ApQeWLfjjWdGl7uWSYEdY7oGQH4F/ex6qas/g7tbt9XK2d9CI3mDRncGKTIxyHmOV5twAc77Z3qw+IuHbfUoTFdRLIu+CdmQ4xzI3VTXmribgxdD1KNL0SSWTNkSR+6zJ479A65GR4/Og9OaRpEFlH3dtEkSZzyoAMnzPmfU1nVh6PLG9vE0D95EY05H5i3MuAASx3J8875rq13WorCEzXBKxBkVmAJ5eZggJx0GSMmg+7u4WQyQK6993RflzuFbmRW+HMpFeP+JuH5tMuDb3AUSBUYhTzAcwDAZ8969A9pV2dOvtO1SM5hz7NORuDE55lO3h9s/ELUB/KI0opfQ3Q3jniCgj7ydd/VWQj50ES4J4fllubCbA7uS9SEdeqGORvlyt+Br0Tx3xE9t3drZANfXR5YxjaNcYed/RQPHy8cGtJ2aWENpoNtcXCg9yJ7wE9VOJPeHr3Zxv51mdmWnvcGXVbofn7veMHfubcfo0Xy5gAx89vHNBIeD+GY9Lg7tSXkc880rbtLId2ZifUnA8PrW9pXFBCdOtI5tevzLGjlLeyCF1VuXPek8uRtvjpWl7TuC2jI1PTB3V3B77hBgSoB7x5RsWAG4/WGRucV3a5xDFo2uvLdhkt7q1iUShWYCSN2904GejfLIrZ3naxpUaFvaQ+x91EkJPpgrj60GT2cccxa1b8wwlwgAlj8j95fND+HQ1UvF0M3DXECz2qt3VwwkEa5xIrMBNDjz5jkeXMtbXQeFZbbT4tWs42iuI5pbjuRkGWzLZ7kgdTyDI9D54xKe0a1j17RBd2hy0Y9piI+0OUfnU2/WADbfeUUE04Z4ig1ODvbdjgEq6MOV43HVHXwYVt6qnSZZGksNXs1LLdiK3v40GRzE9332B0KPkE+XxNWtQKUpQKUpQKUpQKUpQKpL8ofiNuVLGNW5RyTTvg4GeYQoT4ZKs3yHrV21U3blL7RLptgu5nuVZgPIERjPp+cc/w0Ex7NeH003TYI1ADsiyyHG7SMATn4bL8AKlFcKuBgeFaniniGHS7Z7i4OEXYAYy7b8qKPFjg/5+FBlaxq0NjC01zIsca9Wb8AB1JPgBuahdtxnfank6VZAQ+Fzelo0b1SNfeYeoPxxUDt9f9su/btctLz2Zd7ZFgZreIdeeQkgsem+CD8MAXho2pQ3kEc1sweJ1ypXYY6Yx4EYxjwxQQ+Sx4gJyLnTh6CObH4gmtFxpPc+zGDXoIWtnOFvLTvCLeXpG7xt7wGTjI28N84q2q6L20S4jeKVQ0bqUZT0KkYIoPPXYlxy1lcixmfmt5X5YyTtHITsRn9VzgY8yD55v/WdNS8t5YJBlJUZD8xjI9R1+VUZd9n1nHM2nzubW5DtJZ3RzyXEbHIjfJx3iHbYg9MZ6GdcK8T3ljcRafq6Dnf3Le6Q5ScgfZY4Hv9BnYk9RvkhpeFbM6jpl5od2wW6tSUQkZ9wMGhkHmoOBt+qV86++1Lh2WPhqGOYiWW0MJZ0zjABiJ33I5XXOfLNWA/C8X+0lvxlZhC0LAdHBIKk+owR9PKtxdWyTI0cih0dSrKwyGBGCCD1FBBZoTHwoV8Rpn+dvk/51K+FkC2NqF2UW8AHw7tcV26lpaTWklsAFR4WhAxsqlCgGPICox2T6kz2Pssw5bmyY20q+i7RMM/qlAMHxwaCbUpSg654FkGHVWHkwDD6GsUaNbg57iHPn3af6VnUoOMVXnDuNI1iaw6W12DdWw8FkxieIZ88c2PAAedWJUE7TrU97pU67NHqNshPjySNyuPnhRQRzTNfj4X1GawuAwtJ5EmtnGMQhzyurkkYQEeGcYz47W6DnpVb9uvC/t2nGdBma2zIPMx/4q/LAb+H1rr7FeIWkgFnO/M8cUcsDHH5y3bbA36xuCh8thQWbSlKBSlKBSlKBSlKCPcS601rdafGpAWe4eN8gbr3MhAB8Pf5D8qgOhSDWuKJblfet7GPu0PgX95QR/EZiD5KK5/KJunhgsnjYq6zOVYdQeTqPrWw/J804RaUZce9NNI2fNVxGB8ir/Wgs6q74/QXGs6NbuA0fPcTMp3BKICmR44IP1qxKqvtL1uPT9b0qeclYkS5DkAtgMvLnA3O5FBaTKCCCAQRgg7gjyxUB4NRdN1a906PAgdEvYEHSPm9yZAPAcwBAHSvm87ZdLRcxySTN4JHFJknwHvgDPzrs4D06e6vJ9Vu4zC0yLDbwt9qOEYOX/aYjOPDfzFBPqUpQa7XNEt9QiMV1EsqHwYdD0ypG6n1BzUR490KK00VuRnJtHS4gaRzIyusgKqGbfGCVA8jU/qAcVXw1PUYNMi95I3S5vD1ARCHjhPqzchI8vnQT1DkA+gr6rW69r1vp0RlupViToOY7scZ5VUbsdugqL23HN1eDmsdLuJIz9mSd47ZWHgQGySp8xQTqoXxfok0M66lp4zcIAs8I2F1COq/9RQPdPy32FJ9Z1hULf7OtzgE8ou8k+g/N4z86jPDfave35PdaTLIoJBaOQ4B8QWdAoPpnNBZOg6zFfwJNAcq3UHZkYbMjDwYHYitjVLXusxT3hNo1xpGpMd47lOSG6boA4yVJJ2D43z4nFbNu182B7nVrKaK4XYmIKySftIWYbfAn40FrUqtrbtit5RmOy1Bx5pCrf5PXeO1MHppmqH4W3/8AVBYVQTjW7N1qWn2EW7LPHfTN17uOIlkB8izDH0864k4j1DUkCWFnNZltmuL5FTu1844sku3lkY2rfcKcLR6arkM0s8pDTTyHLyt4ZPgo8FGwoN3LGHUqwyrAgg+IIwRVDWVlJpntCIf/ADOkzm4j8O+sZd5U9dve9CSKvyqr7Z7VrMxalEvNhJLS4X78Misq5+DH6lfKgszT7xLiKOWM5SRFdT5qwDA/Q1kVCexm9M+iWpY5KiSP5LI6qP5QtTagUpSgUpSgUpSgpn8pX/h7P/qy/wDatWXwVpfsWnWsGMFIUDfvEcz/ANRNRvtFhWTUdFVwCvtUhwdxkIGX8QKmGnaqlxJPGmcwSCJ84wWMaSbb7jEgHxBoM+q07QEUa7o5mQPC/tEJ51DKWZQFBB2zkrVl1HeOuHP9p2hjU8k0bLNA/wByZd0PwPQ+hoNjaaFbQtzRW8KN5pGin6gVsajPBHFQ1GJlkUxXcJ7u4hbAZHA+0B9xt8GpNQKUqN8b8Yw6RBzye/K+RDCv2pW6AAdQuSMn18TgUHTx/wAUnT4VjgHeXlwe6t4+uWO3OR91c5PyqMxPDwlYNJOfaNQum5mx9qaU5IUeIjUtufXpkgV9cP6U9klxrer+9d90zrH4W8eDyxIDsHOQPTPmWJxOyizbWJ5dYvcPJzmK3TqsKr1Kg+O+AfiepoI9ecJ6pdKmr3qrNLE/e+wuGH5lcNyqBnlbY+4QScDOTlTcnC2vRanaR3MGQjj7JxlSDhlOPEEVtq8/HTr/AEPXVstOnxHct3sazAmMghiwcAdV5WGVwcAUHoGqx7F9Uizf2vMokS8uHCZ3MZbGQPHBUg+W3nW30ztBVLgWmpwmyucHlZmBhlwcZjlOOu2x88ZzUP7NuELfVbGeWQMkxvbh454mKSR7KByuPDrsdqCxOPoLFrKRtSVDCik5P2gegEZ6hz0GKr/gnQ9YitklVop7diWjtL7JcR59zEnL7jlcHHT0qS2HZ1I86SajfS30cJ5oYpECKreDSYY94R6/3xU+oIpoXGkcsgt7qJrK66CKbAEn/RkHuyD4b+lSutfrmiQahC0NzGsiHwI3B81PVW9RUSsuyi0QsZJbqZ+kbvPIGhXwVGQjb40E9pVbXVrqmhfnYpm1GyXd4pcd/Gg6lHH6QgZO/l08anOg6zDqFuk9u4eNxkHxB8VYeDDoRQbCoJ216dNc6PMIM+4UlcD9aNclh8tm/hqd18TRB1KsMqwKkHxBGCKCsfyd7zvNKdPGO4cfIqjj8SfpVo1T3ZfaHRdavdNfPJKomgJ/WVSSMeZ5XIPrGauGgUpSgUpSgUpSgqL8oHUZLQadPC3LJHNI6nAOCFTwOxHpUm7NZzK+oOer3SOf4raBv71D/wApb9BZf9SX/tWpJ2RTBhdj9q0f+ayg/wBDQWHSlKCKcXcGLeutxbyG1vox+bnTxH3JB+unx6fgdZaR8RIAHbS5PU+0qT8eVAPwqfUoILP/APEBB5f9lL6810cf0138KcCrbye1Xz+137YJlce7H5LCvRQM9cA/DpUzpQV326XLDSxBGCZLmeGBQNskkvj5lAPnWp4N1uPhhE07UwY2YmVJ1BeF+bl5l5sZBVsg7Y8dsjO57SU7zUNFQ9Dds5H7iqw/vXX2oazpFxbva3tygkGShjBleJ8bNhAceoOMiglltxZYyjKXls3wmj/1qF8T6nb3Ov6N3EscrKbzn7t1flBiHJnlO24f6V1dkul2Wo6eHlsLZnjdoe9NvGBMFxiQZXxBAPqDU9suGrO3cPDaW0bjo0cMSEbY2KrkbE0HdrOjQX0fd3MSSp5OAcHzB6qfUb108N8PwaZAILZSsYZmwSWOScnc7+nyra0oFKUoFK12pa9bWskcc88cTyHCK7BS3htn12+NbGgVVs8DcNaoJIx/uy+kVZFHS2nJwH32CnP0yP1VzaVa/iDSEv7WW3lHuSoyE4B5SRswz4g4I9RQbClQfszv5Yll068ctc2hADH/ABYDvE6nxAHuny2zvU4oKl4+uO44n0l/vL3f87vH/wDcq2qqjtHsu+4h0YdNy38jiTH9NWvQKUpQKUpQKUpQU1+Uqn/lrM+AlkH1Qf6Gtl2My4luF+9Z6TJn19m5G/FRW07cNKFzo8zY96FkmX5Hlb+l2qruwLXWTVO6kYkSwGJcnoU99FHwAeg9IUpSgUpSgUrV8Qa9Dp6RvOSFkljhXAB95zgE79BuT6A1tKCre2DTvbb7SLfneMSSzgtGcMByx5KnwOAal+j8CafZoqxWkO36zosjn1LuCf7VoOLB3nEOkIP1Eu5CPTu8A/UVYVB8RRhAFUBVHQAAAfACvulKBWPdX0UJAkkRCxwvOyrzHyGTuainEnFcrXJ0/TUEl3ygyStju7VT0Z/NsEEJ6j4VxpvZvaBCb0e23D/pJp8kk+SDP5tR4AdPOgmTyBQWYgKBkknAA8ST5VArniy51WR4NGCiNTyy30gzGh8oVP6VvHPTp4EGvr/wqtjIvNPeNbqQfZXnZotuikH3uXYbZqbWNlHbxiOFFjRdgqKFA+AG1BFrHs6tArm7U3s0gxJNc++x67J4RAZ25cH12rq4EgeyurywMzzQwiCWEyHLRrL3mYi3iF7vY+tS65vI4eXvJETnYIvMyrzMdgq56k+QqvuFOIIX4g1WNpUDN7JFEpIBcxxyCVV8yGJ26/SgsilV3caWmrazexzyTiO1htURYppIgHkDyM/uEZbHL1r5eC94fYy99Lfad1kWT3p7ZfF1b/EQdSNth8TQd3G0Jt9Y0m6j2MkklpJ+2jLzKD8DzH6VYFV/xdqMV1d6IYXV1luXmRlOQVWI5P8AWPhVgUFbcbf/ADFo3wuf+z/91ZNVtx2ccQaKfW5H9IH96smgUpSgUpSgUpSgwtZ05bu3mgf7Msbxn4MpXPxGa8iaXcPpOpRs2Q9tcDnHnyvhx8CAw+deyK8wdu+kezau7gYWdElHxxyP88pn+Kg9NwTCRVdTlWAYEeIIyD9DXZUA7ENd9t0mNWOXtyYD8AAYz/Kyj5VP6Dilc11XVwsMbySMFRFZ2Y7BVAyxPoACaCuO3GIyw6fEp957+BQPPKuufkWH1qzKrjVZl1LXdL5DzRRW0t70IyHwsZIO43Cnepxr2qJZW01xJ9mJGc+uBsB6k4HzoIfpcftfEt1MN0tLWK3Hl3kh7w4PmBkH41P6h3ZVasNOSeXBmu3ku5D5mRsp/RyVMaBUe4711tPsnePBncrDAvXmmc8qbeOM5x5CpDVa3sbalxMkbEm30+FZuXw79/skjzwykeXJ60Er4M4aTTLfkzzzOe8nlP2pZTuzE+WScDwHzrt4i1qWzCmOznuQc5MHdnl9CrMGOfQGt1WLqt+lrBLNJ9iKN5GxueVVLHA88CgrzUe2KO0wbjT7+EE4BkjVAT5AswB+VaeTtXn1S6gtNPT2QTnlFxcLzkbE+4g93O2BknJI6VtuEtAbXJhqupqCh/4O2PvJHH4OwOzM3Xf4+QWU8ccPe2W6NC6RT20i3EDsPdV135W/YI2P18KCJatpsWlOgRnv9ZnykLznnMZOQZQu4hjXJO2+2M9cbTTuyq0jsTA/vXDfnGuukom+0JEbqoDHYZ38c5NQjs/4oWFpZEtbrUdUlZlmlUIY1AbCokwJCxkAHIAB28AKmM95xFNvHb2NuD4SSNIw+JU4/Cgwezp7iz1e9g1N1NzPHbvG4wBOsStFzL+1yhSR1zzbVaRGetUXr/Zzr2ozJNcXVsZI/wBGVd4+73B93kiGDkDfrtUistA4jjhaI31sc7c7czuoxj3W7v8AE5NBj8OcNRpxJILZibWzRpe7zlYJ515WjTyyFLY8OlW3Wk4Q4bj0u2WGMlmJLyyN9qWQ/bdj1JP+WK3dBWHaQ3Lrmhn/AJso+pjH96s+qf7atSW01PR5pM8kUryNjc8okhLYHjtmrR0LVo762iuIebu5F5l5hynHTcfKgz6UpQKUpQKUpQKqH8ozRe9s4LpRvDIUY/sPjc/xKo/iq3qwNf0pL61mt5PsyxshPlkbMPUHBHwoKY/JousPexZ6rA4GfIyKxA/iX6Cr2rylwLq78P6wBP7qq7W843+yWwW+AIVvUD1r1WjhgCpBBAII3BHgQaDmoD216i0WmdzGcPdSx2w+DHLfIhcfOp9VYdtAAn0hn2iF8nOfL3kP+Qagl2kcN+z3slwSCDbW9tGPFVTnL5PqSv0qMdqch1C5stJjJ/PuJ7jl/VgTJwfLJDEHzUedWRUJ4SiE2sarOwBKNb2yE9VVYg7gHyLMD8hQTOCFY0VEAVVAVQOgAGAB8hXZWDrOrw2MLTXMixxr1ZvwAA3J9BvX1pOqQ3kSzW8iyRt0ZTkeo9CPI70GZVULxJHpmqas5Rprmea0hggj3eQrbg7eS++Mt8KtG8ukgjeSRgqIrOzHoFAySfkKrzsusPbZ7rWJkAe5fltwRukK+5n4tygbfd9aDMm1DW44WuXhsuVFMhtVMzSFQMlRIMrz4z0BGa1OocRLxM9tZWhYW7otxfMMgonUWxYdGZhg4Ph4jNWZfXkdvG0krqkaAszMcADzJqrtJguNVeY6XGNNsJZC8lwFxNdHoTEp/Rqd8H1z1JFBLOIOMYdPZbW3ie5ueUBLa3GSgwAveEbRrjG58N8YrUxcJ3uqsJNYm5Ic5FjbnCegmkBy/qBt5Gs+7nsuGrYcqs0srYVQe8nupT0yx95jkjfoM7eArRX+lTzxte67ePaQKOZbW3kMYQeCySLvI52GB49PKgsiytI7dBHCiRoowFQBQB6AVkVW3C3Bmk6nbpdRW84VmblMs1wGPKxAb9IdjjI3qyFGBig5pSlApSoZ2t8QnTtKmdGKyyYhjIOCGbOSD4EKHOfSggfbhCt/qum2aHLk8rhdygkdACfL3VY/CrosrRIIkijUKiKqKB4KBgD6CvM3YtcNNrsTyK08hWU87sSUPIcyMSCW2yuD4sN9q9QUClKUClKUClKUClKUHnrt/wCFHjufb4wDDJyJJjqsoBAJHkVVd/Meorb9iHaMCqafdtgj3beQnYjwhb1+6fl5Zzu1vszSSG4vbRpEk3mlhBLJLjdmA/VYDLeIOOgqmtP4SvZ7b2u3haSJWYFoiGZGXBOUU8w6g5xQexa0/FXDkOqWzW9xzcpIZWU4ZGH2WU+YqCdkXaUl9EtpePy3aDlVnOO/A6YJ/wAQDqPHr54tOg+UXAA8hiqu4h4gl4cubtzbGWO8lSWKXnCosnIsbJKSPdwV5s+I+BxaVddxbpKpSRVdSMFWAYEeRB2NBCeHOEVuyl7qM0d/M4DRhcNbwg74hTcN++dzj5196vwbNbzNc6RMls7e9LA65gmOOpUfo223ZRv6b5wNd7LyH73SruWxbPMY0Z+6J9EUjlz5bj0qLy6Jrccv+8Y5dStx/hw3SQo52/SLyguv7JGPjQZQ4juOJrpdNaNbeGMlr0xzLJ3oVsd3G6ge6xxnGTv6b2Nr3Ello0A76RIlVQEiXHMQBgKkY3x0HkKg0i3lyvdw8PWsAxhXmkhATwyBGqsP4Tmsrg7sjjtp/ar5xcT83OqAN3cZ8Ptks+PDOw8ts0GTp2kT6+63OpIYrNSHgsj+v92W48/MJ6/zT+eVII2ZsKiKWPgFVRk/AACu6op2kW09zZi1tlYm5lSGR1xiKEnmldifDlUr681BGOzC0bVLifWLtWZmd47RWGRHEu2UHmclc+Yb71dPDekNxDqEmoX8TraxER2tvMDhsbNIyHbrvjG5ON+Xe0LCzS3iSKJQqRqqKB4ADArIoOFUAYGwGwA8K5pSgUpSgV5//KQ1bnura2B2jjaVh+05wM+oCf1Vf0kgRSzEAAEknwA3JNeadPt5OJeIe/ETtbGdWYkHlEMeMKxIwCyqvu+bfOgsTsJ4MNjbG7nXE1wo5VI3SLqPm+zfAL61alcAY6VzQKUpQKUpQKUpQKUpQfMiBgQRkEEEeYPWqU7F5jp2rahprkheZ2QHzRuUEerI6n4LV21GX4HtjqY1EGRbgDBCsAje53eWXGT7uPHwFBpuPuy221U97ERb3PXvEXZ/31GMn9ob/Gq9TirV+F5hDfA3NtnCM5LBh/y5iMg/stnGOg616ArG1LT4rqNop40ljbqrqGB+vj60Go4M4xttZhMlsxyuBJGww0ZIyAR0IO+CNjg+RqQ1UOq9l1xpsputBnaN+pt3YEOOvKGbZh6P/MK3vA/aUl5J7JfJ7LfKeVkfKrI37HN0J2PKT47E0Fg0pSgUpSgUpSgUpSgUpSgUrD1LVYLVS1xNHEo8ZHVB/Uar7X+2GBWMWmwyX03Qd2r8gPh0HM3yGD50HPbtxX7DYezxn89c5TbqsQ/SN88hfmfKtp2MaT7Jo1vn7UuZz/Gcr/QEqI8N9nN1qt37frnoVt9twPsqwBwiD7m5OTnxzccUSooVAFVQAAoAAA2AAHQUH3SlKBSlKBSlKBSlKBSlKBSlKDilK5oFRbjfgS11lAJgUlX7E0eA6+h+8vofljrUopQVVb6RxBpI5beaHUIVwAk3uvgeALEHp+2a7f8AxXmtNtS0u5twOrp+cX45IAH8xq0a4IzQQ7Se1HS7r7N0kZ8pgYvxYcv41JoNVgkGUmiYeayIw+oNazV+C7C9yZ7SFmPVggVv51wfxqOt2NaST+gcenfS/wD5UEtveJLSAZluoEx96WMfgTUI1/tr0+1YrD3lyw8YwFT+dsZ+QNbez7KtKh6Wit++0j/gzYrd2XCljBvFZ2yHzEMefrjNBX+ldoeraqvNp+mIsecCSaQlfr7nN/DmsxrPiWXcz2MPooJx9Ub/ADqzFUAYAwPSuaCrRwxxC/29ViX92Nf7RCvpezfUZiPatauCPFYQyf1c+P6atClBWtp2KaeG553ubhvHvZRv/IoP41P9N02G1QRwRpEg2CooUfhWXSgUpSgUpSgUpSgUpSgUpSgUpSgUpSgUpSgUpSgUpSgUpSgUpSgUpSgUpSgUpSgUpSgUpSgUpSgUpS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2470" name="Picture 6" descr="http://www.screwitletsgo.com/wp-content/uploads/2012/05/Rage-Fa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505200"/>
            <a:ext cx="18288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0"/>
            <a:ext cx="7851648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The Peer Review Problem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914400"/>
            <a:ext cx="75438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Scientific mistakes and fraud can only be detected if people</a:t>
            </a:r>
            <a:endParaRPr lang="en-US" i="1" dirty="0" smtClean="0">
              <a:solidFill>
                <a:srgbClr val="FF0000"/>
              </a:solidFill>
            </a:endParaRPr>
          </a:p>
          <a:p>
            <a:pPr marL="514350" indent="-514350">
              <a:buAutoNum type="alphaLcParenR"/>
            </a:pPr>
            <a:r>
              <a:rPr lang="en-US" sz="2800" dirty="0" smtClean="0"/>
              <a:t>See errors in the methodology of the research</a:t>
            </a:r>
          </a:p>
          <a:p>
            <a:pPr marL="514350" indent="-514350">
              <a:buAutoNum type="alphaLcParenR"/>
            </a:pPr>
            <a:r>
              <a:rPr lang="en-US" sz="2800" dirty="0" smtClean="0"/>
              <a:t>Try to duplicate the experiment without those mistakes  </a:t>
            </a:r>
            <a:r>
              <a:rPr lang="en-US" i="1" dirty="0" smtClean="0">
                <a:solidFill>
                  <a:srgbClr val="FF0000"/>
                </a:solidFill>
              </a:rPr>
              <a:t>(have evidence it doesn’t work as described) </a:t>
            </a:r>
            <a:endParaRPr lang="en-US" dirty="0" smtClean="0"/>
          </a:p>
          <a:p>
            <a:pPr marL="514350" indent="-514350">
              <a:buAutoNum type="alphaLcParenR"/>
            </a:pPr>
            <a:endParaRPr lang="en-US" sz="1200" dirty="0" smtClean="0"/>
          </a:p>
          <a:p>
            <a:pPr marL="514350" indent="-514350"/>
            <a:r>
              <a:rPr lang="en-US" sz="2800" dirty="0" smtClean="0"/>
              <a:t>This doesn’t always happen</a:t>
            </a:r>
          </a:p>
          <a:p>
            <a:pPr marL="514350" indent="-514350"/>
            <a:r>
              <a:rPr lang="en-US" sz="2800" dirty="0" smtClean="0"/>
              <a:t>		</a:t>
            </a:r>
            <a:r>
              <a:rPr lang="en-US" sz="2000" dirty="0" smtClean="0"/>
              <a:t>(if reported results match everyone’s expectations,  </a:t>
            </a:r>
          </a:p>
          <a:p>
            <a:pPr marL="514350" indent="-514350"/>
            <a:r>
              <a:rPr lang="en-US" sz="2000" dirty="0" smtClean="0"/>
              <a:t>		 they probably won’t be checked)</a:t>
            </a:r>
            <a:endParaRPr lang="en-US" sz="2000" dirty="0"/>
          </a:p>
        </p:txBody>
      </p:sp>
      <p:pic>
        <p:nvPicPr>
          <p:cNvPr id="1028" name="Picture 4" descr="https://ci4.googleusercontent.com/proxy/C-4zz3ApujEBU3f1PfKPJqFJoECScCyd8u052_kwqFZZKOXrUHDCmFGgYltR_otGBnDEb8UslAByXeU13WQwcKjGh5mBpw_Y_cYYU6ncpEhWR9JJ=s0-d-e1-ft#http://img.gawkerassets.com/img/190dxi8c2ptp1jpg/ku-med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4724400"/>
            <a:ext cx="2648430" cy="1969770"/>
          </a:xfrm>
          <a:prstGeom prst="rect">
            <a:avLst/>
          </a:prstGeom>
          <a:noFill/>
        </p:spPr>
      </p:pic>
      <p:pic>
        <p:nvPicPr>
          <p:cNvPr id="1030" name="Picture 6" descr="http://2.bp.blogspot.com/-nx5hPrzs9Hc/UHswsEhNohI/AAAAAAAAGpg/comwqszTMjA/s1600/12916195672999254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4724400"/>
            <a:ext cx="2628900" cy="1981201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295400" y="5486400"/>
            <a:ext cx="137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What we want </a:t>
            </a:r>
            <a:r>
              <a:rPr lang="en-US" dirty="0" smtClean="0">
                <a:sym typeface="Wingdings" pitchFamily="2" charset="2"/>
              </a:rPr>
              <a:t>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029200" y="5334000"/>
            <a:ext cx="137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What often happens </a:t>
            </a:r>
            <a:r>
              <a:rPr lang="en-US" dirty="0" smtClean="0">
                <a:sym typeface="Wingdings" pitchFamily="2" charset="2"/>
              </a:rPr>
              <a:t>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do GOOD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498080" cy="4800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Be skeptical about results </a:t>
            </a:r>
            <a:r>
              <a:rPr lang="en-US" sz="2000" dirty="0" smtClean="0">
                <a:solidFill>
                  <a:srgbClr val="FF0000"/>
                </a:solidFill>
              </a:rPr>
              <a:t>(even your own!!)</a:t>
            </a:r>
          </a:p>
          <a:p>
            <a:pPr>
              <a:buNone/>
            </a:pPr>
            <a:r>
              <a:rPr lang="en-US" dirty="0" smtClean="0"/>
              <a:t>If results seem AMAZING</a:t>
            </a:r>
          </a:p>
          <a:p>
            <a:r>
              <a:rPr lang="en-US" dirty="0" smtClean="0"/>
              <a:t>Check your equipment</a:t>
            </a:r>
          </a:p>
          <a:p>
            <a:r>
              <a:rPr lang="en-US" dirty="0" smtClean="0"/>
              <a:t>Talk to another scientist before running to the press. </a:t>
            </a:r>
          </a:p>
          <a:p>
            <a:pPr lvl="1"/>
            <a:r>
              <a:rPr lang="en-US" dirty="0" smtClean="0"/>
              <a:t>Can they find problems w/ your experiment</a:t>
            </a:r>
          </a:p>
          <a:p>
            <a:pPr lvl="1"/>
            <a:r>
              <a:rPr lang="en-US" dirty="0" smtClean="0"/>
              <a:t>Do they think your results seem reasonable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38200" y="5562600"/>
            <a:ext cx="8305800" cy="60960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Key - Must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try to prove false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what you believe is true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685</TotalTime>
  <Words>1475</Words>
  <Application>Microsoft Office PowerPoint</Application>
  <PresentationFormat>On-screen Show (4:3)</PresentationFormat>
  <Paragraphs>404</Paragraphs>
  <Slides>50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ＭＳ Ｐゴシック</vt:lpstr>
      <vt:lpstr>Arial</vt:lpstr>
      <vt:lpstr>Calibri</vt:lpstr>
      <vt:lpstr>Gill Sans MT</vt:lpstr>
      <vt:lpstr>Verdana</vt:lpstr>
      <vt:lpstr>Wingdings</vt:lpstr>
      <vt:lpstr>Wingdings 2</vt:lpstr>
      <vt:lpstr>Solstice</vt:lpstr>
      <vt:lpstr>Log into PAL</vt:lpstr>
      <vt:lpstr>Introduction</vt:lpstr>
      <vt:lpstr>biology</vt:lpstr>
      <vt:lpstr>Major themes for chapter 1 </vt:lpstr>
      <vt:lpstr>What is Science</vt:lpstr>
      <vt:lpstr>Characteristics of  Scientific Knowledge</vt:lpstr>
      <vt:lpstr> The Bad News </vt:lpstr>
      <vt:lpstr> The Peer Review Problem</vt:lpstr>
      <vt:lpstr>How to do GOOD science</vt:lpstr>
      <vt:lpstr> Scientific Method</vt:lpstr>
      <vt:lpstr> Steps in the Scientific Method</vt:lpstr>
      <vt:lpstr> Steps in the Scientific Method</vt:lpstr>
      <vt:lpstr> Observations</vt:lpstr>
      <vt:lpstr> Hypothesis</vt:lpstr>
      <vt:lpstr> Characteristics of  a Hypothesis</vt:lpstr>
      <vt:lpstr> Testing a Hypothesis</vt:lpstr>
      <vt:lpstr> Experiment</vt:lpstr>
      <vt:lpstr> Testing a Hypothesis</vt:lpstr>
      <vt:lpstr> Experimental Control</vt:lpstr>
      <vt:lpstr> Testing can support a hypothesis, but cannot prove it</vt:lpstr>
      <vt:lpstr> Statistics</vt:lpstr>
      <vt:lpstr>Nerd Words for Statistics</vt:lpstr>
      <vt:lpstr> Correlation</vt:lpstr>
      <vt:lpstr> Theory (Not what most people think it means)</vt:lpstr>
      <vt:lpstr> Scientific Theory </vt:lpstr>
      <vt:lpstr> Characteristics of  Living Organisms </vt:lpstr>
      <vt:lpstr> The Cell </vt:lpstr>
      <vt:lpstr> Reproduction</vt:lpstr>
      <vt:lpstr> DNA </vt:lpstr>
      <vt:lpstr> DNA - universal </vt:lpstr>
      <vt:lpstr> Metabolism</vt:lpstr>
      <vt:lpstr> Response to Stimuli</vt:lpstr>
      <vt:lpstr> Evolution (Darwin doesn’t  matter)</vt:lpstr>
      <vt:lpstr> What Is Evolution</vt:lpstr>
      <vt:lpstr> Adaptation</vt:lpstr>
      <vt:lpstr> Characteristics of  Living Organisms </vt:lpstr>
      <vt:lpstr>Is a virus alive?</vt:lpstr>
      <vt:lpstr> The Biological Heirarchy</vt:lpstr>
      <vt:lpstr>Species</vt:lpstr>
      <vt:lpstr>Carolus Linnaeus</vt:lpstr>
      <vt:lpstr> </vt:lpstr>
      <vt:lpstr>PowerPoint Presentation</vt:lpstr>
      <vt:lpstr> </vt:lpstr>
      <vt:lpstr>PowerPoint Presentation</vt:lpstr>
      <vt:lpstr>PowerPoint Presentation</vt:lpstr>
      <vt:lpstr> Prokaryotes – two domains</vt:lpstr>
      <vt:lpstr> Eukaryotes – One Domain</vt:lpstr>
      <vt:lpstr> Eukaryotes - characteristics</vt:lpstr>
      <vt:lpstr>Endosymbiosis</vt:lpstr>
      <vt:lpstr>Free Biology Tutoring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biology</dc:title>
  <dc:creator>maierj</dc:creator>
  <cp:lastModifiedBy>Joey Maier</cp:lastModifiedBy>
  <cp:revision>74</cp:revision>
  <dcterms:created xsi:type="dcterms:W3CDTF">2012-07-22T17:10:59Z</dcterms:created>
  <dcterms:modified xsi:type="dcterms:W3CDTF">2014-05-15T19:35:07Z</dcterms:modified>
</cp:coreProperties>
</file>