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4" r:id="rId10"/>
    <p:sldId id="265" r:id="rId11"/>
    <p:sldId id="280" r:id="rId12"/>
    <p:sldId id="282" r:id="rId13"/>
    <p:sldId id="271" r:id="rId14"/>
    <p:sldId id="272" r:id="rId15"/>
    <p:sldId id="273" r:id="rId16"/>
    <p:sldId id="275" r:id="rId17"/>
    <p:sldId id="276" r:id="rId18"/>
    <p:sldId id="277" r:id="rId19"/>
    <p:sldId id="270" r:id="rId20"/>
    <p:sldId id="269" r:id="rId21"/>
    <p:sldId id="266" r:id="rId22"/>
    <p:sldId id="268" r:id="rId23"/>
    <p:sldId id="283" r:id="rId24"/>
    <p:sldId id="284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44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34744-CFB2-4A02-BB14-6A76B5FB3F85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3E985-8394-46CE-AAD8-2B520CB7C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4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80FB-604A-4063-B82B-62954034DC3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18B6-BBE9-4468-BE0E-1D7F80E0E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80FB-604A-4063-B82B-62954034DC3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18B6-BBE9-4468-BE0E-1D7F80E0E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5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80FB-604A-4063-B82B-62954034DC3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18B6-BBE9-4468-BE0E-1D7F80E0E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80FB-604A-4063-B82B-62954034DC3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18B6-BBE9-4468-BE0E-1D7F80E0E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3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80FB-604A-4063-B82B-62954034DC3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18B6-BBE9-4468-BE0E-1D7F80E0E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2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80FB-604A-4063-B82B-62954034DC3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18B6-BBE9-4468-BE0E-1D7F80E0E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9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80FB-604A-4063-B82B-62954034DC3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18B6-BBE9-4468-BE0E-1D7F80E0E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4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80FB-604A-4063-B82B-62954034DC3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18B6-BBE9-4468-BE0E-1D7F80E0E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2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80FB-604A-4063-B82B-62954034DC3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18B6-BBE9-4468-BE0E-1D7F80E0E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2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80FB-604A-4063-B82B-62954034DC3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18B6-BBE9-4468-BE0E-1D7F80E0E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7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80FB-604A-4063-B82B-62954034DC3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18B6-BBE9-4468-BE0E-1D7F80E0E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5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080FB-604A-4063-B82B-62954034DC38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118B6-BBE9-4468-BE0E-1D7F80E0E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1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hort_Instrumental_Temperature_Record.png" TargetMode="External"/><Relationship Id="rId2" Type="http://schemas.openxmlformats.org/officeDocument/2006/relationships/hyperlink" Target="http://en.wikipedia.org/wiki/File:Satellite_Temperatures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Global Warming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3886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(You wanted controversies, right?)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Chapter 5 (pg. 94)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32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“Anthropogenic Climate Change”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Human-generated changes to the climate</a:t>
            </a:r>
          </a:p>
          <a:p>
            <a:pPr marL="0" indent="0">
              <a:buNone/>
            </a:pPr>
            <a:r>
              <a:rPr lang="en-US" dirty="0" smtClean="0"/>
              <a:t>		A better term than “global warming”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Temperature changes  (locally up or down)</a:t>
            </a:r>
          </a:p>
          <a:p>
            <a:pPr marL="0" indent="0">
              <a:buNone/>
            </a:pPr>
            <a:r>
              <a:rPr lang="en-US" dirty="0" smtClean="0"/>
              <a:t>Changes in rain fall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(some places drier, others more wet)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3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Recently:</a:t>
            </a:r>
            <a:r>
              <a:rPr lang="en-US" dirty="0" smtClean="0"/>
              <a:t> “it’s getting hot in here”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338"/>
            <a:ext cx="8229600" cy="49604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Measured by satellite</a:t>
            </a:r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en.wikipedia.org/wiki/File:Satellite_Temperatures.png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Any instrument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en.wikipedia.org/wiki/File:Short_Instrumental_Temperature_Record.png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45" y="1143000"/>
            <a:ext cx="3473455" cy="230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78902"/>
            <a:ext cx="3450491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628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Instrumental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826" y="1600200"/>
            <a:ext cx="4416168" cy="5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575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“Scientists say…”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do they know the temperature went up?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(they were not there)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Paleoclimatology – study of ancient climate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proxies – things we can measure now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that tell us about past temp.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2400" i="1" dirty="0" smtClean="0">
                <a:solidFill>
                  <a:srgbClr val="FF0000"/>
                </a:solidFill>
              </a:rPr>
              <a:t>(temp. can cause lasting change)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39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Proxies: Tree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Count the rings to get the age of tree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thick rings = good growing season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2400" dirty="0" smtClean="0">
                <a:solidFill>
                  <a:srgbClr val="FF0000"/>
                </a:solidFill>
              </a:rPr>
              <a:t>temp. (and other </a:t>
            </a:r>
            <a:r>
              <a:rPr lang="en-US" sz="2400" dirty="0" err="1" smtClean="0">
                <a:solidFill>
                  <a:srgbClr val="FF0000"/>
                </a:solidFill>
              </a:rPr>
              <a:t>contitions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		are near plant’s ideal conditions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thin rings = poor growing season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estimate temperature in a given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69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</a:t>
            </a:r>
            <a:r>
              <a:rPr lang="en-US" dirty="0" smtClean="0"/>
              <a:t>Proxies: Ice 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Glaciers and ice shelves: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places where ice never fully melts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new ice laid down each year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scientists look at stuff trapped in ice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air bubbles, pollen grains,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dissolved gasses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you know what year a layer was laid down….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4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Proxies: Ice 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Air bubbles: measure CO</a:t>
            </a:r>
            <a:r>
              <a:rPr lang="en-US" baseline="-25000" dirty="0" smtClean="0"/>
              <a:t>2 </a:t>
            </a:r>
            <a:r>
              <a:rPr lang="en-US" dirty="0" smtClean="0"/>
              <a:t>and methane levels</a:t>
            </a:r>
          </a:p>
          <a:p>
            <a:pPr marL="0" indent="0">
              <a:buNone/>
            </a:pPr>
            <a:r>
              <a:rPr lang="en-US" dirty="0" smtClean="0"/>
              <a:t>Pollen:  travels long distances in wind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what types of plants were blooming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that year  </a:t>
            </a:r>
            <a:r>
              <a:rPr lang="en-US" sz="2400" dirty="0" smtClean="0">
                <a:solidFill>
                  <a:srgbClr val="FF0000"/>
                </a:solidFill>
              </a:rPr>
              <a:t>(subject to wind currents)</a:t>
            </a:r>
          </a:p>
          <a:p>
            <a:pPr marL="0" indent="0">
              <a:buNone/>
            </a:pPr>
            <a:r>
              <a:rPr lang="en-US" dirty="0" smtClean="0"/>
              <a:t>Dissolved gasses:  which isotopes are common?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Oxygen isotopes: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aseline="30000" dirty="0" smtClean="0"/>
              <a:t>18</a:t>
            </a:r>
            <a:r>
              <a:rPr lang="en-US" dirty="0" smtClean="0"/>
              <a:t>O isotopes fall easier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no </a:t>
            </a:r>
            <a:r>
              <a:rPr lang="en-US" baseline="30000" dirty="0"/>
              <a:t>16</a:t>
            </a:r>
            <a:r>
              <a:rPr lang="en-US" dirty="0"/>
              <a:t>O </a:t>
            </a:r>
            <a:r>
              <a:rPr lang="en-US" dirty="0" smtClean="0"/>
              <a:t>= warmer temps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57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isotopes and pollen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Paleoclimatologists</a:t>
            </a:r>
            <a:r>
              <a:rPr lang="en-US" dirty="0" smtClean="0"/>
              <a:t> actually use a lot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ice cores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lake sediment layers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coral reefs  (oxygen, not the pollen)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shells of small critters  (diatoms and such)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09181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all that stuff….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can estimate  earlier temperatures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Details vs. trends, most agree on trends</a:t>
            </a:r>
          </a:p>
          <a:p>
            <a:pPr marL="0" indent="0">
              <a:buNone/>
            </a:pPr>
            <a:r>
              <a:rPr lang="en-US" sz="2000" dirty="0"/>
              <a:t>http://en.wikipedia.org/wiki/File:2000_Year_Temperature_Comparison.png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799"/>
            <a:ext cx="5105400" cy="376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398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</a:t>
            </a:r>
            <a:r>
              <a:rPr lang="en-US" baseline="-25000" dirty="0" smtClean="0"/>
              <a:t>2  </a:t>
            </a:r>
            <a:r>
              <a:rPr lang="en-US" dirty="0" smtClean="0"/>
              <a:t>released to air: plants, animals, </a:t>
            </a:r>
            <a:r>
              <a:rPr lang="en-US" dirty="0" smtClean="0">
                <a:solidFill>
                  <a:srgbClr val="FF0000"/>
                </a:solidFill>
              </a:rPr>
              <a:t>humans</a:t>
            </a:r>
            <a:r>
              <a:rPr lang="en-US" dirty="0" smtClean="0"/>
              <a:t>, 				volcanos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CO</a:t>
            </a:r>
            <a:r>
              <a:rPr lang="en-US" baseline="-25000" dirty="0"/>
              <a:t>2  </a:t>
            </a:r>
            <a:r>
              <a:rPr lang="en-US" dirty="0" smtClean="0"/>
              <a:t>removed from air: plants, dirt, water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E:\DCIM\100MEDIA\IMAG0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64"/>
          <a:stretch/>
        </p:blipFill>
        <p:spPr bwMode="auto">
          <a:xfrm>
            <a:off x="1500909" y="3733800"/>
            <a:ext cx="5743575" cy="253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94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Book Definition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“Progressive increase of Earth’s average temperature that has been </a:t>
            </a:r>
            <a:r>
              <a:rPr lang="en-US" dirty="0" err="1" smtClean="0"/>
              <a:t>occuring</a:t>
            </a:r>
            <a:r>
              <a:rPr lang="en-US" dirty="0" smtClean="0"/>
              <a:t> over the past half century.” – pg. 94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21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 on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:  Some of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 smtClean="0"/>
              <a:t> is due to human activity</a:t>
            </a:r>
          </a:p>
          <a:p>
            <a:pPr marL="0" indent="0">
              <a:buNone/>
            </a:pPr>
            <a:r>
              <a:rPr lang="en-US" dirty="0" smtClean="0"/>
              <a:t>		might be able to control some</a:t>
            </a:r>
          </a:p>
          <a:p>
            <a:pPr marL="0" indent="0">
              <a:buNone/>
            </a:pPr>
            <a:r>
              <a:rPr lang="en-US" dirty="0" smtClean="0"/>
              <a:t>		cost/benefit – people argue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23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levels </a:t>
            </a:r>
            <a:r>
              <a:rPr lang="en-US" dirty="0"/>
              <a:t>have </a:t>
            </a:r>
            <a:r>
              <a:rPr lang="en-US" dirty="0" smtClean="0"/>
              <a:t>definitely gone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ile:Mauna Loa Carbon Dioxide-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673049" cy="42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43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take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 smtClean="0"/>
              <a:t> out of the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“Hurray, problem solved.  Let’s plant trees</a:t>
            </a:r>
            <a:r>
              <a:rPr lang="en-US" dirty="0" smtClean="0"/>
              <a:t>!”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Problem:  plants are not as good at this when 		they are too hot (pg. 103)</a:t>
            </a:r>
            <a:endParaRPr lang="en-US" dirty="0"/>
          </a:p>
        </p:txBody>
      </p:sp>
      <p:pic>
        <p:nvPicPr>
          <p:cNvPr id="4" name="Picture 2" descr="figure_06_16"/>
          <p:cNvPicPr>
            <a:picLocks noChangeAspect="1" noChangeArrowheads="1"/>
          </p:cNvPicPr>
          <p:nvPr/>
        </p:nvPicPr>
        <p:blipFill rotWithShape="1">
          <a:blip r:embed="rId2"/>
          <a:srcRect l="53523" t="5974" b="79818"/>
          <a:stretch/>
        </p:blipFill>
        <p:spPr bwMode="auto">
          <a:xfrm>
            <a:off x="2209800" y="2286000"/>
            <a:ext cx="447987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0453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affects 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Plants close stomata so they don’t dry out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less gas exchange</a:t>
            </a:r>
          </a:p>
          <a:p>
            <a:pPr marL="0" indent="0">
              <a:buNone/>
            </a:pPr>
            <a:r>
              <a:rPr lang="en-US" dirty="0" smtClean="0"/>
              <a:t>		reduced photosynthesis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increased photorespiration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Photorespiration makes plants create CO2 	instead of removing CO2 from 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84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Plants make </a:t>
            </a:r>
            <a:r>
              <a:rPr lang="en-US" dirty="0" err="1" smtClean="0"/>
              <a:t>Glycolate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need energy to break it down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mitochondria make ATP and CO2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49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Acidification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CO2 + H2O </a:t>
            </a:r>
            <a:r>
              <a:rPr lang="en-US" dirty="0" smtClean="0">
                <a:sym typeface="Wingdings" pitchFamily="2" charset="2"/>
              </a:rPr>
              <a:t> H2CO3  H+   +    HCO-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More CO2 in water means more carbonic acid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Lower pH affects many marine organisms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8988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Ocean pH Change</a:t>
            </a:r>
            <a:endParaRPr lang="en-US" dirty="0"/>
          </a:p>
        </p:txBody>
      </p:sp>
      <p:pic>
        <p:nvPicPr>
          <p:cNvPr id="1026" name="Picture 2" descr="im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0"/>
          <a:stretch/>
        </p:blipFill>
        <p:spPr bwMode="auto">
          <a:xfrm>
            <a:off x="457200" y="2158584"/>
            <a:ext cx="7931263" cy="33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41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predictions may not be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Bad assumptions (Bad mathematical models)</a:t>
            </a:r>
          </a:p>
          <a:p>
            <a:pPr marL="0" indent="0">
              <a:buNone/>
            </a:pPr>
            <a:r>
              <a:rPr lang="en-US" dirty="0" smtClean="0"/>
              <a:t>Change in Human Behavior</a:t>
            </a:r>
          </a:p>
          <a:p>
            <a:pPr marL="0" indent="0">
              <a:buNone/>
            </a:pPr>
            <a:r>
              <a:rPr lang="en-US" dirty="0" smtClean="0"/>
              <a:t>Reversal of natural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53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predictions are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2007:  $4 billon of profit</a:t>
            </a:r>
          </a:p>
          <a:p>
            <a:pPr marL="0" indent="0">
              <a:buNone/>
            </a:pPr>
            <a:r>
              <a:rPr lang="en-US"/>
              <a:t>	</a:t>
            </a:r>
            <a:endParaRPr lang="en-US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Which species are affected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Which fisheries are affected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000" dirty="0"/>
              <a:t>http://www.whoi.edu/oceanus/viewArticle.do?id=65266</a:t>
            </a:r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75479"/>
            <a:ext cx="3733800" cy="443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39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234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“Greenhouse effect” is not “global warming”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Greenhouse:  keep heat inside that is trying to escape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E:\DCIM\100MEDIA\IMAG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6" r="18613" b="43568"/>
          <a:stretch/>
        </p:blipFill>
        <p:spPr bwMode="auto">
          <a:xfrm>
            <a:off x="5257800" y="3657600"/>
            <a:ext cx="3209348" cy="241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Westland kass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1"/>
          <a:stretch/>
        </p:blipFill>
        <p:spPr bwMode="auto">
          <a:xfrm>
            <a:off x="659876" y="3715328"/>
            <a:ext cx="459330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7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Gasses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atmosphere causes Greenhouse Effect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Moon (thin atmosphere)</a:t>
            </a:r>
          </a:p>
          <a:p>
            <a:pPr marL="0" indent="0">
              <a:buNone/>
            </a:pPr>
            <a:r>
              <a:rPr lang="en-US" dirty="0" smtClean="0"/>
              <a:t>	-279.67 </a:t>
            </a:r>
            <a:r>
              <a:rPr lang="en-US" b="1" dirty="0" smtClean="0"/>
              <a:t>°</a:t>
            </a:r>
            <a:r>
              <a:rPr lang="en-US" dirty="0" smtClean="0"/>
              <a:t>F to 242.33 </a:t>
            </a:r>
            <a:r>
              <a:rPr lang="en-US" b="1" dirty="0" smtClean="0"/>
              <a:t>°</a:t>
            </a:r>
            <a:r>
              <a:rPr lang="en-US" dirty="0" smtClean="0"/>
              <a:t>F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Earth (thicker atmosphere)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−128.6 °F  to 134 </a:t>
            </a:r>
            <a:r>
              <a:rPr lang="en-US" b="1" dirty="0" smtClean="0"/>
              <a:t>°</a:t>
            </a:r>
            <a:r>
              <a:rPr lang="en-US" dirty="0" smtClean="0"/>
              <a:t>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4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765175"/>
          </a:xfrm>
        </p:spPr>
        <p:txBody>
          <a:bodyPr/>
          <a:lstStyle/>
          <a:p>
            <a:r>
              <a:rPr lang="en-US" dirty="0" smtClean="0"/>
              <a:t>Greenhouse Gasses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924800" cy="4953000"/>
          </a:xfrm>
        </p:spPr>
        <p:txBody>
          <a:bodyPr>
            <a:normAutofit/>
          </a:bodyPr>
          <a:lstStyle/>
          <a:p>
            <a:pPr algn="l"/>
            <a:r>
              <a:rPr lang="en-US" b="1" i="1" dirty="0" smtClean="0">
                <a:solidFill>
                  <a:srgbClr val="FF0000"/>
                </a:solidFill>
              </a:rPr>
              <a:t>Water Vapor (# 1)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Carbon Dioxide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Methane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Nitrous Oxide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Ozone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		Now:	Ave. Temp = 57.2 °F 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Without Greenhouse: Ave. Temp = -2.2 </a:t>
            </a:r>
            <a:r>
              <a:rPr lang="en-US" b="1" dirty="0" smtClean="0">
                <a:solidFill>
                  <a:schemeClr val="tx1"/>
                </a:solidFill>
              </a:rPr>
              <a:t>°</a:t>
            </a:r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File:Greenhouse Effec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3810000" cy="293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76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water so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9625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takes a lot of energy to vaporize water</a:t>
            </a:r>
          </a:p>
          <a:p>
            <a:pPr marL="0" indent="0">
              <a:buNone/>
            </a:pPr>
            <a:r>
              <a:rPr lang="en-US" dirty="0" smtClean="0"/>
              <a:t>(makes highs and lows less intense)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E:\DCIM\100MEDIA\IMAG0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4" b="40910"/>
          <a:stretch/>
        </p:blipFill>
        <p:spPr bwMode="auto">
          <a:xfrm>
            <a:off x="1676400" y="2895600"/>
            <a:ext cx="5657850" cy="287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2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causes greenhouse effect!!!!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Why worry about </a:t>
            </a:r>
            <a:r>
              <a:rPr lang="en-US" sz="2800" dirty="0"/>
              <a:t>CO</a:t>
            </a:r>
            <a:r>
              <a:rPr lang="en-US" sz="2800" baseline="-25000" dirty="0"/>
              <a:t>2</a:t>
            </a:r>
            <a:r>
              <a:rPr lang="en-US" sz="2800" dirty="0" smtClean="0"/>
              <a:t> instead of water?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Water:  not from human activity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   Can’t Control 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(oceans exist)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Other gasses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carbon dioxide, methane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(will discuss later)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1028" name="Picture 4" descr="http://bp0.blogger.com/_U0jeH-4WtPw/Rm5u6eI7-zI/AAAAAAAAAJg/_XUa2MuVupA/s400/shock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3" r="18444" b="21212"/>
          <a:stretch/>
        </p:blipFill>
        <p:spPr bwMode="auto">
          <a:xfrm>
            <a:off x="6629399" y="1219200"/>
            <a:ext cx="1911927" cy="300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00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the big deal?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 greenhouse effect is good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Are we getting too much of a good thing?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Is it causing temperatures to rise?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“global warming”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Is that caused by humans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	“Anthropogenic”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caused by humans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5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Climate Change </a:t>
            </a:r>
            <a:r>
              <a:rPr lang="en-US" dirty="0" err="1" smtClean="0"/>
              <a:t>vs</a:t>
            </a:r>
            <a:r>
              <a:rPr lang="en-US" dirty="0" smtClean="0"/>
              <a:t> “Global Warming”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5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Ocean Currents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Local changes</a:t>
            </a:r>
            <a:r>
              <a:rPr lang="en-US" dirty="0"/>
              <a:t> </a:t>
            </a:r>
            <a:r>
              <a:rPr lang="en-US" dirty="0" smtClean="0"/>
              <a:t>might be different than global trend</a:t>
            </a:r>
          </a:p>
        </p:txBody>
      </p:sp>
      <p:pic>
        <p:nvPicPr>
          <p:cNvPr id="5122" name="Picture 2" descr="http://donsnotes.com/science/earth/images/ocean.current.ma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" r="20311"/>
          <a:stretch/>
        </p:blipFill>
        <p:spPr bwMode="auto">
          <a:xfrm>
            <a:off x="3276600" y="1600200"/>
            <a:ext cx="5467928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000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411</Words>
  <Application>Microsoft Office PowerPoint</Application>
  <PresentationFormat>On-screen Show (4:3)</PresentationFormat>
  <Paragraphs>177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Global Warming</vt:lpstr>
      <vt:lpstr>Global Warming</vt:lpstr>
      <vt:lpstr>Greenhouse Effect</vt:lpstr>
      <vt:lpstr>Atmospheric Gasses</vt:lpstr>
      <vt:lpstr>Greenhouse Gasses</vt:lpstr>
      <vt:lpstr>Why is water so important?</vt:lpstr>
      <vt:lpstr>Water causes greenhouse effect!!!!</vt:lpstr>
      <vt:lpstr>So what’s the big deal?</vt:lpstr>
      <vt:lpstr>Climate Change vs “Global Warming”</vt:lpstr>
      <vt:lpstr>“Anthropogenic Climate Change”</vt:lpstr>
      <vt:lpstr>Recently: “it’s getting hot in here”</vt:lpstr>
      <vt:lpstr>Instrumental measures</vt:lpstr>
      <vt:lpstr>“Scientists say…”</vt:lpstr>
      <vt:lpstr>Climate Proxies: Tree Rings</vt:lpstr>
      <vt:lpstr>Climate Proxies: Ice Cores</vt:lpstr>
      <vt:lpstr>Climate Proxies: Ice Cores</vt:lpstr>
      <vt:lpstr>Oxygen isotopes and pollen</vt:lpstr>
      <vt:lpstr>Using all that stuff….</vt:lpstr>
      <vt:lpstr>The Carbon Cycle</vt:lpstr>
      <vt:lpstr>Emphasis on CO2</vt:lpstr>
      <vt:lpstr>CO2 levels have definitely gone up</vt:lpstr>
      <vt:lpstr>Plants take CO2 out of the air</vt:lpstr>
      <vt:lpstr>Heat affects photosynthesis</vt:lpstr>
      <vt:lpstr>Photorespiration</vt:lpstr>
      <vt:lpstr>Ocean Acidification</vt:lpstr>
      <vt:lpstr>Predicted Ocean pH Change</vt:lpstr>
      <vt:lpstr>Why predictions may not be right</vt:lpstr>
      <vt:lpstr>What if predictions are right</vt:lpstr>
    </vt:vector>
  </TitlesOfParts>
  <Company>Polk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Warming</dc:title>
  <dc:creator>Joey Maier</dc:creator>
  <cp:lastModifiedBy>JDA113-S14</cp:lastModifiedBy>
  <cp:revision>23</cp:revision>
  <dcterms:created xsi:type="dcterms:W3CDTF">2013-01-16T13:44:51Z</dcterms:created>
  <dcterms:modified xsi:type="dcterms:W3CDTF">2013-02-11T16:57:23Z</dcterms:modified>
</cp:coreProperties>
</file>