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329" r:id="rId5"/>
    <p:sldId id="267" r:id="rId6"/>
    <p:sldId id="270" r:id="rId7"/>
    <p:sldId id="271" r:id="rId8"/>
    <p:sldId id="275" r:id="rId9"/>
    <p:sldId id="276" r:id="rId10"/>
    <p:sldId id="278" r:id="rId11"/>
    <p:sldId id="277" r:id="rId12"/>
    <p:sldId id="279" r:id="rId13"/>
    <p:sldId id="281" r:id="rId14"/>
    <p:sldId id="322" r:id="rId15"/>
    <p:sldId id="282" r:id="rId16"/>
    <p:sldId id="295" r:id="rId17"/>
    <p:sldId id="283" r:id="rId18"/>
    <p:sldId id="284" r:id="rId19"/>
    <p:sldId id="285" r:id="rId20"/>
    <p:sldId id="286" r:id="rId21"/>
    <p:sldId id="287" r:id="rId22"/>
    <p:sldId id="330" r:id="rId23"/>
    <p:sldId id="331" r:id="rId24"/>
    <p:sldId id="288" r:id="rId25"/>
    <p:sldId id="290" r:id="rId26"/>
    <p:sldId id="291" r:id="rId27"/>
    <p:sldId id="292" r:id="rId28"/>
    <p:sldId id="355" r:id="rId29"/>
    <p:sldId id="289" r:id="rId30"/>
    <p:sldId id="321" r:id="rId31"/>
    <p:sldId id="293" r:id="rId32"/>
    <p:sldId id="319" r:id="rId33"/>
    <p:sldId id="294" r:id="rId34"/>
    <p:sldId id="324" r:id="rId35"/>
    <p:sldId id="280" r:id="rId36"/>
    <p:sldId id="297" r:id="rId37"/>
    <p:sldId id="299" r:id="rId38"/>
    <p:sldId id="298" r:id="rId39"/>
    <p:sldId id="325" r:id="rId40"/>
    <p:sldId id="328" r:id="rId41"/>
    <p:sldId id="327" r:id="rId42"/>
    <p:sldId id="300" r:id="rId43"/>
    <p:sldId id="301" r:id="rId44"/>
    <p:sldId id="302" r:id="rId45"/>
    <p:sldId id="303" r:id="rId46"/>
    <p:sldId id="304" r:id="rId47"/>
    <p:sldId id="323" r:id="rId48"/>
    <p:sldId id="306" r:id="rId49"/>
    <p:sldId id="354" r:id="rId50"/>
    <p:sldId id="307" r:id="rId51"/>
    <p:sldId id="308" r:id="rId52"/>
    <p:sldId id="310" r:id="rId53"/>
    <p:sldId id="312" r:id="rId54"/>
    <p:sldId id="313" r:id="rId55"/>
    <p:sldId id="333" r:id="rId56"/>
    <p:sldId id="334" r:id="rId57"/>
    <p:sldId id="336" r:id="rId58"/>
    <p:sldId id="335" r:id="rId59"/>
    <p:sldId id="337" r:id="rId60"/>
    <p:sldId id="338" r:id="rId61"/>
    <p:sldId id="339" r:id="rId62"/>
    <p:sldId id="340" r:id="rId63"/>
    <p:sldId id="332" r:id="rId64"/>
    <p:sldId id="342" r:id="rId65"/>
    <p:sldId id="341" r:id="rId66"/>
    <p:sldId id="343" r:id="rId67"/>
    <p:sldId id="344" r:id="rId68"/>
    <p:sldId id="350" r:id="rId69"/>
    <p:sldId id="345" r:id="rId70"/>
    <p:sldId id="346" r:id="rId71"/>
    <p:sldId id="351" r:id="rId72"/>
    <p:sldId id="347" r:id="rId73"/>
    <p:sldId id="348" r:id="rId74"/>
    <p:sldId id="352" r:id="rId75"/>
    <p:sldId id="353" r:id="rId76"/>
    <p:sldId id="349"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94628" autoAdjust="0"/>
  </p:normalViewPr>
  <p:slideViewPr>
    <p:cSldViewPr>
      <p:cViewPr>
        <p:scale>
          <a:sx n="66" d="100"/>
          <a:sy n="66" d="100"/>
        </p:scale>
        <p:origin x="-61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FEFFA8-5AA6-4373-8CBF-0EB5AC10A8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E120FF-0A85-47BC-98B9-5EA59FE917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00902B-F9BF-461B-BEF2-9758EE8FEF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00714C-EDB1-4D4B-988F-568860EB50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A8F0D1-877E-4DE8-BF3B-51AE96530D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63B0E-C2A3-4DAB-9D81-53BC280C60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77F212-70CA-4AF8-98B7-8D08A5507E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62D1CC-6165-476B-87C3-F93C3D4100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DDBAF2-9B96-4516-BBD4-3F2CB2E6E9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5D3320-501A-438A-9924-FA23B83512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D341D2-BAFA-47A3-8887-98BA8A65E6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0677CD-A380-4930-B1E6-135B0735A16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4AD073BD-9533-4253-89D4-0958234245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4.gif"/><Relationship Id="rId4" Type="http://schemas.openxmlformats.org/officeDocument/2006/relationships/image" Target="http://i.imdb.com/Photos/Ss/0266543/FNC-18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solidFill>
                  <a:srgbClr val="FFFF00"/>
                </a:solidFill>
              </a:rPr>
              <a:t>Chemistry Of Life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609600"/>
          </a:xfrm>
        </p:spPr>
        <p:txBody>
          <a:bodyPr/>
          <a:lstStyle/>
          <a:p>
            <a:pPr eaLnBrk="1" hangingPunct="1"/>
            <a:r>
              <a:rPr lang="en-US" sz="4000" smtClean="0">
                <a:solidFill>
                  <a:srgbClr val="FFFF00"/>
                </a:solidFill>
              </a:rPr>
              <a:t>Isotopes</a:t>
            </a:r>
          </a:p>
        </p:txBody>
      </p:sp>
      <p:sp>
        <p:nvSpPr>
          <p:cNvPr id="13315" name="Rectangle 3"/>
          <p:cNvSpPr>
            <a:spLocks noGrp="1" noChangeArrowheads="1"/>
          </p:cNvSpPr>
          <p:nvPr>
            <p:ph type="body" idx="1"/>
          </p:nvPr>
        </p:nvSpPr>
        <p:spPr>
          <a:xfrm>
            <a:off x="457200" y="1219200"/>
            <a:ext cx="8229600" cy="4525963"/>
          </a:xfrm>
        </p:spPr>
        <p:txBody>
          <a:bodyPr/>
          <a:lstStyle/>
          <a:p>
            <a:pPr eaLnBrk="1" hangingPunct="1"/>
            <a:r>
              <a:rPr lang="en-US" sz="2800" smtClean="0">
                <a:solidFill>
                  <a:srgbClr val="FFFF00"/>
                </a:solidFill>
              </a:rPr>
              <a:t>Isotopes are versions of atoms with different weights.   All isotopes of an element have the same number of protons (that’s why they are the same element) </a:t>
            </a:r>
          </a:p>
          <a:p>
            <a:pPr eaLnBrk="1" hangingPunct="1"/>
            <a:endParaRPr lang="en-US" sz="2800" smtClean="0">
              <a:solidFill>
                <a:srgbClr val="FFFF00"/>
              </a:solidFill>
            </a:endParaRPr>
          </a:p>
          <a:p>
            <a:pPr eaLnBrk="1" hangingPunct="1"/>
            <a:endParaRPr lang="en-US" sz="2800" smtClean="0">
              <a:solidFill>
                <a:srgbClr val="FFFF00"/>
              </a:solidFill>
            </a:endParaRPr>
          </a:p>
          <a:p>
            <a:pPr eaLnBrk="1" hangingPunct="1"/>
            <a:r>
              <a:rPr lang="en-US" sz="2800" smtClean="0">
                <a:solidFill>
                  <a:srgbClr val="FFFF00"/>
                </a:solidFill>
              </a:rPr>
              <a:t>They differ from other isotopes of the element because they have a different number of neutrons</a:t>
            </a:r>
          </a:p>
          <a:p>
            <a:pPr eaLnBrk="1" hangingPunct="1"/>
            <a:endParaRPr lang="en-US" sz="2800" smtClean="0">
              <a:solidFill>
                <a:srgbClr val="FFFF00"/>
              </a:solidFill>
            </a:endParaRPr>
          </a:p>
          <a:p>
            <a:pPr eaLnBrk="1" hangingPunct="1"/>
            <a:endParaRPr lang="en-US" sz="2800" smtClean="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81000" y="381000"/>
            <a:ext cx="8229600" cy="3581400"/>
          </a:xfrm>
        </p:spPr>
        <p:txBody>
          <a:bodyPr/>
          <a:lstStyle/>
          <a:p>
            <a:pPr eaLnBrk="1" hangingPunct="1"/>
            <a:r>
              <a:rPr lang="en-US" smtClean="0">
                <a:solidFill>
                  <a:srgbClr val="FFFF00"/>
                </a:solidFill>
              </a:rPr>
              <a:t>The number of neutrons is different in different isotopes.  That gives different isotopes different masses.</a:t>
            </a:r>
          </a:p>
          <a:p>
            <a:pPr eaLnBrk="1" hangingPunct="1">
              <a:buFontTx/>
              <a:buNone/>
            </a:pPr>
            <a:endParaRPr lang="en-US" smtClean="0">
              <a:solidFill>
                <a:srgbClr val="FFFF00"/>
              </a:solidFill>
            </a:endParaRPr>
          </a:p>
          <a:p>
            <a:pPr eaLnBrk="1" hangingPunct="1">
              <a:buFontTx/>
              <a:buNone/>
            </a:pPr>
            <a:r>
              <a:rPr lang="en-US" smtClean="0">
                <a:solidFill>
                  <a:srgbClr val="FFFF00"/>
                </a:solidFill>
              </a:rPr>
              <a:t>Example: C-12, C-13, C-14</a:t>
            </a:r>
          </a:p>
        </p:txBody>
      </p:sp>
      <p:pic>
        <p:nvPicPr>
          <p:cNvPr id="14339" name="Picture 5" descr="http://wordpress.mrreid.org/wp-content/uploads/2011/03/carbon-isotopes1.jpg"/>
          <p:cNvPicPr>
            <a:picLocks noChangeAspect="1" noChangeArrowheads="1"/>
          </p:cNvPicPr>
          <p:nvPr/>
        </p:nvPicPr>
        <p:blipFill>
          <a:blip r:embed="rId2" cstate="print"/>
          <a:srcRect/>
          <a:stretch>
            <a:fillRect/>
          </a:stretch>
        </p:blipFill>
        <p:spPr bwMode="auto">
          <a:xfrm>
            <a:off x="1447800" y="3352800"/>
            <a:ext cx="6048375"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3352800"/>
            <a:ext cx="8229600" cy="3124200"/>
          </a:xfrm>
        </p:spPr>
        <p:txBody>
          <a:bodyPr/>
          <a:lstStyle/>
          <a:p>
            <a:pPr eaLnBrk="1" hangingPunct="1"/>
            <a:r>
              <a:rPr lang="en-US" smtClean="0">
                <a:solidFill>
                  <a:srgbClr val="FFFF00"/>
                </a:solidFill>
              </a:rPr>
              <a:t>Some isotopes are unstable (Atoms of this isotope fall apart easily)</a:t>
            </a:r>
          </a:p>
          <a:p>
            <a:pPr eaLnBrk="1" hangingPunct="1"/>
            <a:r>
              <a:rPr lang="en-US" smtClean="0">
                <a:solidFill>
                  <a:srgbClr val="FFFF00"/>
                </a:solidFill>
              </a:rPr>
              <a:t>When atoms break down, part of them will become an atom of a new element, but part of them will become radioactive energy</a:t>
            </a:r>
          </a:p>
        </p:txBody>
      </p:sp>
      <p:pic>
        <p:nvPicPr>
          <p:cNvPr id="15363" name="Picture 4" descr="600px-Radioactive"/>
          <p:cNvPicPr>
            <a:picLocks noChangeAspect="1" noChangeArrowheads="1"/>
          </p:cNvPicPr>
          <p:nvPr/>
        </p:nvPicPr>
        <p:blipFill>
          <a:blip r:embed="rId2" cstate="print"/>
          <a:srcRect/>
          <a:stretch>
            <a:fillRect/>
          </a:stretch>
        </p:blipFill>
        <p:spPr bwMode="auto">
          <a:xfrm>
            <a:off x="2971800" y="838200"/>
            <a:ext cx="27432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685800" y="1752600"/>
            <a:ext cx="2971800" cy="1538288"/>
          </a:xfrm>
          <a:prstGeom prst="rect">
            <a:avLst/>
          </a:prstGeom>
          <a:noFill/>
          <a:ln w="9525">
            <a:noFill/>
            <a:miter lim="800000"/>
            <a:headEnd/>
            <a:tailEnd/>
          </a:ln>
        </p:spPr>
        <p:txBody>
          <a:bodyPr>
            <a:spAutoFit/>
          </a:bodyPr>
          <a:lstStyle/>
          <a:p>
            <a:pPr>
              <a:spcBef>
                <a:spcPct val="50000"/>
              </a:spcBef>
            </a:pPr>
            <a:r>
              <a:rPr lang="en-US" sz="3200">
                <a:solidFill>
                  <a:srgbClr val="FFFF00"/>
                </a:solidFill>
              </a:rPr>
              <a:t>Radioactive stuff is useful!!!</a:t>
            </a:r>
          </a:p>
          <a:p>
            <a:pPr>
              <a:spcBef>
                <a:spcPct val="50000"/>
              </a:spcBef>
            </a:pPr>
            <a:r>
              <a:rPr lang="en-US" sz="2000">
                <a:solidFill>
                  <a:srgbClr val="FFFF00"/>
                </a:solidFill>
              </a:rPr>
              <a:t>(but not this way)</a:t>
            </a:r>
          </a:p>
        </p:txBody>
      </p:sp>
      <p:pic>
        <p:nvPicPr>
          <p:cNvPr id="16387" name="Picture 6" descr="Spider-man"/>
          <p:cNvPicPr>
            <a:picLocks noChangeAspect="1" noChangeArrowheads="1"/>
          </p:cNvPicPr>
          <p:nvPr/>
        </p:nvPicPr>
        <p:blipFill>
          <a:blip r:embed="rId2" cstate="print"/>
          <a:srcRect l="13963" t="17999" r="9639" b="9000"/>
          <a:stretch>
            <a:fillRect/>
          </a:stretch>
        </p:blipFill>
        <p:spPr bwMode="auto">
          <a:xfrm>
            <a:off x="4038600" y="762000"/>
            <a:ext cx="4038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endParaRPr lang="en-US" smtClean="0"/>
          </a:p>
        </p:txBody>
      </p:sp>
      <p:pic>
        <p:nvPicPr>
          <p:cNvPr id="17411" name="Picture 2" descr="http://monsterawarenessmonth.files.wordpress.com/2011/02/mothra-9.jpg"/>
          <p:cNvPicPr>
            <a:picLocks noChangeAspect="1" noChangeArrowheads="1"/>
          </p:cNvPicPr>
          <p:nvPr/>
        </p:nvPicPr>
        <p:blipFill>
          <a:blip r:embed="rId2" cstate="print"/>
          <a:srcRect/>
          <a:stretch>
            <a:fillRect/>
          </a:stretch>
        </p:blipFill>
        <p:spPr bwMode="auto">
          <a:xfrm>
            <a:off x="381000" y="2152650"/>
            <a:ext cx="4705350" cy="3352800"/>
          </a:xfrm>
          <a:prstGeom prst="rect">
            <a:avLst/>
          </a:prstGeom>
          <a:noFill/>
          <a:ln w="9525">
            <a:noFill/>
            <a:miter lim="800000"/>
            <a:headEnd/>
            <a:tailEnd/>
          </a:ln>
        </p:spPr>
      </p:pic>
      <p:pic>
        <p:nvPicPr>
          <p:cNvPr id="17412" name="Picture 4" descr="http://media.philly.com/images/butterflies.jpg"/>
          <p:cNvPicPr>
            <a:picLocks noChangeAspect="1" noChangeArrowheads="1"/>
          </p:cNvPicPr>
          <p:nvPr/>
        </p:nvPicPr>
        <p:blipFill>
          <a:blip r:embed="rId3" cstate="print"/>
          <a:srcRect/>
          <a:stretch>
            <a:fillRect/>
          </a:stretch>
        </p:blipFill>
        <p:spPr bwMode="auto">
          <a:xfrm>
            <a:off x="5410200" y="1447800"/>
            <a:ext cx="3219450" cy="4762500"/>
          </a:xfrm>
          <a:prstGeom prst="rect">
            <a:avLst/>
          </a:prstGeom>
          <a:noFill/>
          <a:ln w="9525">
            <a:noFill/>
            <a:miter lim="800000"/>
            <a:headEnd/>
            <a:tailEnd/>
          </a:ln>
        </p:spPr>
      </p:pic>
      <p:sp>
        <p:nvSpPr>
          <p:cNvPr id="17413" name="Title 4"/>
          <p:cNvSpPr>
            <a:spLocks noGrp="1"/>
          </p:cNvSpPr>
          <p:nvPr>
            <p:ph type="title"/>
          </p:nvPr>
        </p:nvSpPr>
        <p:spPr/>
        <p:txBody>
          <a:bodyPr/>
          <a:lstStyle/>
          <a:p>
            <a:pPr eaLnBrk="1" hangingPunct="1"/>
            <a:r>
              <a:rPr lang="en-US" smtClean="0">
                <a:solidFill>
                  <a:srgbClr val="FFFF00"/>
                </a:solidFill>
              </a:rPr>
              <a:t>Mutant Butterfies in Japan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85800"/>
            <a:ext cx="8229600" cy="884238"/>
          </a:xfrm>
        </p:spPr>
        <p:txBody>
          <a:bodyPr/>
          <a:lstStyle/>
          <a:p>
            <a:pPr eaLnBrk="1" hangingPunct="1"/>
            <a:r>
              <a:rPr lang="en-US" smtClean="0">
                <a:solidFill>
                  <a:srgbClr val="FFFF00"/>
                </a:solidFill>
              </a:rPr>
              <a:t>Energy Levels of Electrons</a:t>
            </a:r>
          </a:p>
        </p:txBody>
      </p:sp>
      <p:sp>
        <p:nvSpPr>
          <p:cNvPr id="18435" name="Rectangle 3"/>
          <p:cNvSpPr>
            <a:spLocks noGrp="1" noChangeArrowheads="1"/>
          </p:cNvSpPr>
          <p:nvPr>
            <p:ph type="body" idx="1"/>
          </p:nvPr>
        </p:nvSpPr>
        <p:spPr>
          <a:xfrm>
            <a:off x="304800" y="1676400"/>
            <a:ext cx="4343400" cy="4525963"/>
          </a:xfrm>
        </p:spPr>
        <p:txBody>
          <a:bodyPr/>
          <a:lstStyle/>
          <a:p>
            <a:pPr eaLnBrk="1" hangingPunct="1"/>
            <a:r>
              <a:rPr lang="en-US" smtClean="0">
                <a:solidFill>
                  <a:srgbClr val="FFFF00"/>
                </a:solidFill>
              </a:rPr>
              <a:t>Around the nucleus</a:t>
            </a:r>
          </a:p>
          <a:p>
            <a:pPr eaLnBrk="1" hangingPunct="1"/>
            <a:endParaRPr lang="en-US" smtClean="0">
              <a:solidFill>
                <a:srgbClr val="FFFF00"/>
              </a:solidFill>
            </a:endParaRPr>
          </a:p>
          <a:p>
            <a:pPr eaLnBrk="1" hangingPunct="1"/>
            <a:r>
              <a:rPr lang="en-US" smtClean="0">
                <a:solidFill>
                  <a:srgbClr val="FFFF00"/>
                </a:solidFill>
              </a:rPr>
              <a:t>in layers like onion</a:t>
            </a:r>
          </a:p>
          <a:p>
            <a:pPr eaLnBrk="1" hangingPunct="1"/>
            <a:endParaRPr lang="en-US" smtClean="0">
              <a:solidFill>
                <a:srgbClr val="FFFF00"/>
              </a:solidFill>
            </a:endParaRPr>
          </a:p>
          <a:p>
            <a:pPr eaLnBrk="1" hangingPunct="1"/>
            <a:r>
              <a:rPr lang="en-US" smtClean="0">
                <a:solidFill>
                  <a:srgbClr val="FFFF00"/>
                </a:solidFill>
              </a:rPr>
              <a:t>Layers = “shells”  </a:t>
            </a:r>
          </a:p>
          <a:p>
            <a:pPr eaLnBrk="1" hangingPunct="1">
              <a:buFontTx/>
              <a:buNone/>
            </a:pPr>
            <a:endParaRPr lang="en-US" smtClean="0">
              <a:solidFill>
                <a:srgbClr val="FFFF00"/>
              </a:solidFill>
            </a:endParaRPr>
          </a:p>
          <a:p>
            <a:pPr eaLnBrk="1" hangingPunct="1">
              <a:buFontTx/>
              <a:buNone/>
            </a:pPr>
            <a:endParaRPr lang="en-US" smtClean="0">
              <a:solidFill>
                <a:srgbClr val="FFFF00"/>
              </a:solidFill>
            </a:endParaRPr>
          </a:p>
        </p:txBody>
      </p:sp>
      <p:pic>
        <p:nvPicPr>
          <p:cNvPr id="18436" name="Picture 4" descr="F:\BSC 1005 - Survey\resources\jpgs labled\ch05\figure_05_02.jpg"/>
          <p:cNvPicPr>
            <a:picLocks noChangeAspect="1" noChangeArrowheads="1"/>
          </p:cNvPicPr>
          <p:nvPr/>
        </p:nvPicPr>
        <p:blipFill>
          <a:blip r:embed="rId2" cstate="print"/>
          <a:srcRect/>
          <a:stretch>
            <a:fillRect/>
          </a:stretch>
        </p:blipFill>
        <p:spPr bwMode="auto">
          <a:xfrm>
            <a:off x="4908550" y="2819400"/>
            <a:ext cx="3838575" cy="298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85800"/>
            <a:ext cx="8229600" cy="884238"/>
          </a:xfrm>
        </p:spPr>
        <p:txBody>
          <a:bodyPr/>
          <a:lstStyle/>
          <a:p>
            <a:pPr eaLnBrk="1" hangingPunct="1"/>
            <a:r>
              <a:rPr lang="en-US" smtClean="0">
                <a:solidFill>
                  <a:srgbClr val="FFFF00"/>
                </a:solidFill>
              </a:rPr>
              <a:t>Energy Levels of Electrons</a:t>
            </a:r>
          </a:p>
        </p:txBody>
      </p:sp>
      <p:sp>
        <p:nvSpPr>
          <p:cNvPr id="19459" name="Rectangle 3"/>
          <p:cNvSpPr>
            <a:spLocks noGrp="1" noChangeArrowheads="1"/>
          </p:cNvSpPr>
          <p:nvPr>
            <p:ph type="body" idx="1"/>
          </p:nvPr>
        </p:nvSpPr>
        <p:spPr>
          <a:xfrm>
            <a:off x="457200" y="1752600"/>
            <a:ext cx="8229600" cy="4525963"/>
          </a:xfrm>
        </p:spPr>
        <p:txBody>
          <a:bodyPr/>
          <a:lstStyle/>
          <a:p>
            <a:pPr eaLnBrk="1" hangingPunct="1"/>
            <a:endParaRPr lang="en-US" smtClean="0">
              <a:solidFill>
                <a:srgbClr val="FFFF00"/>
              </a:solidFill>
            </a:endParaRPr>
          </a:p>
          <a:p>
            <a:pPr eaLnBrk="1" hangingPunct="1"/>
            <a:r>
              <a:rPr lang="en-US" smtClean="0">
                <a:solidFill>
                  <a:srgbClr val="FFFF00"/>
                </a:solidFill>
              </a:rPr>
              <a:t>Big orbit = more energy</a:t>
            </a:r>
          </a:p>
          <a:p>
            <a:pPr eaLnBrk="1" hangingPunct="1"/>
            <a:r>
              <a:rPr lang="en-US" smtClean="0">
                <a:solidFill>
                  <a:srgbClr val="FFFF00"/>
                </a:solidFill>
              </a:rPr>
              <a:t>“energy layer” or “electron shell”  </a:t>
            </a:r>
          </a:p>
          <a:p>
            <a:pPr eaLnBrk="1" hangingPunct="1">
              <a:buFontTx/>
              <a:buNone/>
            </a:pPr>
            <a:endParaRPr lang="en-US" smtClean="0">
              <a:solidFill>
                <a:srgbClr val="FFFF00"/>
              </a:solidFill>
            </a:endParaRPr>
          </a:p>
          <a:p>
            <a:pPr eaLnBrk="1" hangingPunct="1">
              <a:buFontTx/>
              <a:buNone/>
            </a:pPr>
            <a:endParaRPr lang="en-US" smtClean="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85800"/>
            <a:ext cx="8229600" cy="762000"/>
          </a:xfrm>
        </p:spPr>
        <p:txBody>
          <a:bodyPr/>
          <a:lstStyle/>
          <a:p>
            <a:pPr eaLnBrk="1" hangingPunct="1"/>
            <a:r>
              <a:rPr lang="en-US" smtClean="0">
                <a:solidFill>
                  <a:srgbClr val="FFFF00"/>
                </a:solidFill>
              </a:rPr>
              <a:t>Energy Levels</a:t>
            </a:r>
          </a:p>
        </p:txBody>
      </p:sp>
      <p:sp>
        <p:nvSpPr>
          <p:cNvPr id="20483" name="Rectangle 3"/>
          <p:cNvSpPr>
            <a:spLocks noGrp="1" noChangeArrowheads="1"/>
          </p:cNvSpPr>
          <p:nvPr>
            <p:ph type="body" idx="1"/>
          </p:nvPr>
        </p:nvSpPr>
        <p:spPr/>
        <p:txBody>
          <a:bodyPr/>
          <a:lstStyle/>
          <a:p>
            <a:pPr eaLnBrk="1" hangingPunct="1"/>
            <a:r>
              <a:rPr lang="en-US" smtClean="0">
                <a:solidFill>
                  <a:srgbClr val="FFFF00"/>
                </a:solidFill>
              </a:rPr>
              <a:t>arrangement of electrons = chemical properties</a:t>
            </a:r>
          </a:p>
          <a:p>
            <a:pPr eaLnBrk="1" hangingPunct="1">
              <a:buFontTx/>
              <a:buNone/>
            </a:pPr>
            <a:endParaRPr lang="en-US" smtClean="0">
              <a:solidFill>
                <a:srgbClr val="FFFF00"/>
              </a:solidFill>
            </a:endParaRPr>
          </a:p>
          <a:p>
            <a:pPr eaLnBrk="1" hangingPunct="1"/>
            <a:r>
              <a:rPr lang="en-US" smtClean="0">
                <a:solidFill>
                  <a:srgbClr val="FFFF00"/>
                </a:solidFill>
              </a:rPr>
              <a:t>“Valence electrons” </a:t>
            </a:r>
          </a:p>
          <a:p>
            <a:pPr eaLnBrk="1" hangingPunct="1"/>
            <a:endParaRPr lang="en-US" smtClean="0">
              <a:solidFill>
                <a:srgbClr val="FFFF00"/>
              </a:solidFill>
            </a:endParaRPr>
          </a:p>
          <a:p>
            <a:pPr eaLnBrk="1" hangingPunct="1"/>
            <a:r>
              <a:rPr lang="en-US" smtClean="0">
                <a:solidFill>
                  <a:srgbClr val="FFFF00"/>
                </a:solidFill>
              </a:rPr>
              <a:t># of valence electrons is most important</a:t>
            </a:r>
          </a:p>
          <a:p>
            <a:pPr eaLnBrk="1" hangingPunct="1">
              <a:buFontTx/>
              <a:buNone/>
            </a:pPr>
            <a:endParaRPr lang="en-US" smtClean="0">
              <a:solidFill>
                <a:srgbClr val="FFFF00"/>
              </a:solidFill>
            </a:endParaRPr>
          </a:p>
          <a:p>
            <a:pPr eaLnBrk="1" hangingPunct="1">
              <a:buFontTx/>
              <a:buNone/>
            </a:pPr>
            <a:endParaRPr lang="en-US" smtClean="0">
              <a:solidFill>
                <a:srgbClr val="FFFF00"/>
              </a:solidFill>
            </a:endParaRPr>
          </a:p>
          <a:p>
            <a:pPr eaLnBrk="1" hangingPunct="1">
              <a:buFontTx/>
              <a:buNone/>
            </a:pPr>
            <a:endParaRPr lang="en-US" smtClean="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solidFill>
                  <a:srgbClr val="FFFF00"/>
                </a:solidFill>
              </a:rPr>
              <a:t>Valence Electron Layers</a:t>
            </a:r>
          </a:p>
        </p:txBody>
      </p:sp>
      <p:sp>
        <p:nvSpPr>
          <p:cNvPr id="21507" name="Rectangle 3"/>
          <p:cNvSpPr>
            <a:spLocks noGrp="1" noChangeArrowheads="1"/>
          </p:cNvSpPr>
          <p:nvPr>
            <p:ph type="body" idx="1"/>
          </p:nvPr>
        </p:nvSpPr>
        <p:spPr/>
        <p:txBody>
          <a:bodyPr/>
          <a:lstStyle/>
          <a:p>
            <a:pPr eaLnBrk="1" hangingPunct="1">
              <a:buFontTx/>
              <a:buNone/>
            </a:pPr>
            <a:r>
              <a:rPr lang="en-US" smtClean="0">
                <a:solidFill>
                  <a:srgbClr val="FFFF00"/>
                </a:solidFill>
              </a:rPr>
              <a:t>Atoms want full, empty, or eight electrons</a:t>
            </a:r>
          </a:p>
          <a:p>
            <a:pPr algn="ctr" eaLnBrk="1" hangingPunct="1">
              <a:buFontTx/>
              <a:buNone/>
            </a:pPr>
            <a:r>
              <a:rPr lang="en-US" b="1" i="1" smtClean="0">
                <a:solidFill>
                  <a:srgbClr val="FF0000"/>
                </a:solidFill>
              </a:rPr>
              <a:t>DO NOT WRITE LAYERS!!!!</a:t>
            </a:r>
          </a:p>
          <a:p>
            <a:pPr eaLnBrk="1" hangingPunct="1"/>
            <a:r>
              <a:rPr lang="en-US" sz="1400" smtClean="0">
                <a:solidFill>
                  <a:srgbClr val="FFFF00"/>
                </a:solidFill>
              </a:rPr>
              <a:t>Layer 1 = Maximum of 2</a:t>
            </a:r>
          </a:p>
          <a:p>
            <a:pPr eaLnBrk="1" hangingPunct="1"/>
            <a:r>
              <a:rPr lang="en-US" sz="1400" smtClean="0">
                <a:solidFill>
                  <a:srgbClr val="FFFF00"/>
                </a:solidFill>
              </a:rPr>
              <a:t>Layer 2 = Maximum of 8</a:t>
            </a:r>
          </a:p>
          <a:p>
            <a:pPr eaLnBrk="1" hangingPunct="1"/>
            <a:r>
              <a:rPr lang="en-US" sz="1400" smtClean="0">
                <a:solidFill>
                  <a:srgbClr val="FFFF00"/>
                </a:solidFill>
              </a:rPr>
              <a:t>Layer 3 = Maximum of 18</a:t>
            </a:r>
          </a:p>
          <a:p>
            <a:pPr eaLnBrk="1" hangingPunct="1"/>
            <a:r>
              <a:rPr lang="en-US" sz="1400" smtClean="0">
                <a:solidFill>
                  <a:srgbClr val="FFFF00"/>
                </a:solidFill>
              </a:rPr>
              <a:t>Layer 4 = Maximum of 32</a:t>
            </a:r>
          </a:p>
          <a:p>
            <a:pPr eaLnBrk="1" hangingPunct="1"/>
            <a:r>
              <a:rPr lang="en-US" sz="1400" smtClean="0">
                <a:solidFill>
                  <a:srgbClr val="FFFF00"/>
                </a:solidFill>
              </a:rPr>
              <a:t>Layer 5 = Maximum of 32</a:t>
            </a:r>
          </a:p>
          <a:p>
            <a:pPr eaLnBrk="1" hangingPunct="1"/>
            <a:r>
              <a:rPr lang="en-US" sz="1400" smtClean="0">
                <a:solidFill>
                  <a:srgbClr val="FFFF00"/>
                </a:solidFill>
              </a:rPr>
              <a:t>Layer 6 = Maximum of 18</a:t>
            </a:r>
          </a:p>
          <a:p>
            <a:pPr eaLnBrk="1" hangingPunct="1">
              <a:buFontTx/>
              <a:buNone/>
            </a:pPr>
            <a:endParaRPr lang="en-US" sz="140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nemo"/>
          <p:cNvPicPr>
            <a:picLocks noChangeAspect="1" noChangeArrowheads="1"/>
          </p:cNvPicPr>
          <p:nvPr/>
        </p:nvPicPr>
        <p:blipFill>
          <a:blip r:embed="rId2" cstate="print"/>
          <a:srcRect t="35001"/>
          <a:stretch>
            <a:fillRect/>
          </a:stretch>
        </p:blipFill>
        <p:spPr bwMode="auto">
          <a:xfrm>
            <a:off x="1371600" y="990600"/>
            <a:ext cx="6019800" cy="554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2133600"/>
            <a:ext cx="8229600" cy="3992563"/>
          </a:xfrm>
        </p:spPr>
        <p:txBody>
          <a:bodyPr/>
          <a:lstStyle/>
          <a:p>
            <a:pPr eaLnBrk="1" hangingPunct="1"/>
            <a:r>
              <a:rPr lang="en-US" smtClean="0">
                <a:solidFill>
                  <a:srgbClr val="FFFF00"/>
                </a:solidFill>
              </a:rPr>
              <a:t>Has Mass</a:t>
            </a:r>
          </a:p>
          <a:p>
            <a:pPr eaLnBrk="1" hangingPunct="1"/>
            <a:r>
              <a:rPr lang="en-US" smtClean="0">
                <a:solidFill>
                  <a:srgbClr val="FFFF00"/>
                </a:solidFill>
              </a:rPr>
              <a:t>Takes up space (volume)</a:t>
            </a:r>
          </a:p>
          <a:p>
            <a:pPr eaLnBrk="1" hangingPunct="1"/>
            <a:r>
              <a:rPr lang="en-US" smtClean="0">
                <a:solidFill>
                  <a:srgbClr val="FFFF00"/>
                </a:solidFill>
              </a:rPr>
              <a:t>Made of atoms</a:t>
            </a:r>
          </a:p>
        </p:txBody>
      </p:sp>
      <p:sp>
        <p:nvSpPr>
          <p:cNvPr id="5123" name="Rectangle 4"/>
          <p:cNvSpPr>
            <a:spLocks noChangeArrowheads="1"/>
          </p:cNvSpPr>
          <p:nvPr/>
        </p:nvSpPr>
        <p:spPr bwMode="auto">
          <a:xfrm>
            <a:off x="609600" y="914400"/>
            <a:ext cx="7772400" cy="857250"/>
          </a:xfrm>
          <a:prstGeom prst="rect">
            <a:avLst/>
          </a:prstGeom>
          <a:noFill/>
          <a:ln w="9525">
            <a:noFill/>
            <a:miter lim="800000"/>
            <a:headEnd/>
            <a:tailEnd/>
          </a:ln>
        </p:spPr>
        <p:txBody>
          <a:bodyPr anchor="ctr"/>
          <a:lstStyle/>
          <a:p>
            <a:r>
              <a:rPr lang="en-US" sz="4400">
                <a:solidFill>
                  <a:srgbClr val="FFFF00"/>
                </a:solidFill>
              </a:rPr>
              <a:t>Matter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5" descr="p_peach"/>
          <p:cNvPicPr>
            <a:picLocks noChangeAspect="1" noChangeArrowheads="1"/>
          </p:cNvPicPr>
          <p:nvPr/>
        </p:nvPicPr>
        <p:blipFill>
          <a:blip r:embed="rId2" cstate="print"/>
          <a:srcRect/>
          <a:stretch>
            <a:fillRect/>
          </a:stretch>
        </p:blipFill>
        <p:spPr bwMode="auto">
          <a:xfrm>
            <a:off x="1600200" y="4648200"/>
            <a:ext cx="914400" cy="914400"/>
          </a:xfrm>
          <a:prstGeom prst="rect">
            <a:avLst/>
          </a:prstGeom>
          <a:noFill/>
          <a:ln w="9525">
            <a:noFill/>
            <a:miter lim="800000"/>
            <a:headEnd/>
            <a:tailEnd/>
          </a:ln>
        </p:spPr>
      </p:pic>
      <p:sp>
        <p:nvSpPr>
          <p:cNvPr id="1029" name="Rectangle 7"/>
          <p:cNvSpPr>
            <a:spLocks noChangeArrowheads="1"/>
          </p:cNvSpPr>
          <p:nvPr/>
        </p:nvSpPr>
        <p:spPr bwMode="auto">
          <a:xfrm>
            <a:off x="0" y="2185988"/>
            <a:ext cx="9144000" cy="0"/>
          </a:xfrm>
          <a:prstGeom prst="rect">
            <a:avLst/>
          </a:prstGeom>
          <a:noFill/>
          <a:ln w="9525">
            <a:noFill/>
            <a:miter lim="800000"/>
            <a:headEnd/>
            <a:tailEnd/>
          </a:ln>
        </p:spPr>
        <p:txBody>
          <a:bodyPr wrap="none" anchor="ctr">
            <a:spAutoFit/>
          </a:bodyPr>
          <a:lstStyle/>
          <a:p>
            <a:endParaRPr lang="en-US"/>
          </a:p>
        </p:txBody>
      </p:sp>
      <p:pic>
        <p:nvPicPr>
          <p:cNvPr id="1030" name="Picture 6" descr="http://i.imdb.com/Photos/Ss/0266543/FNC-182.jpg"/>
          <p:cNvPicPr>
            <a:picLocks noChangeAspect="1" noChangeArrowheads="1"/>
          </p:cNvPicPr>
          <p:nvPr/>
        </p:nvPicPr>
        <p:blipFill>
          <a:blip r:embed="rId3" r:link="rId4" cstate="print"/>
          <a:srcRect/>
          <a:stretch>
            <a:fillRect/>
          </a:stretch>
        </p:blipFill>
        <p:spPr bwMode="auto">
          <a:xfrm>
            <a:off x="304800" y="457200"/>
            <a:ext cx="6088701" cy="3276600"/>
          </a:xfrm>
          <a:prstGeom prst="rect">
            <a:avLst/>
          </a:prstGeom>
          <a:noFill/>
          <a:ln w="9525">
            <a:noFill/>
            <a:miter lim="800000"/>
            <a:headEnd/>
            <a:tailEnd/>
          </a:ln>
        </p:spPr>
      </p:pic>
      <p:pic>
        <p:nvPicPr>
          <p:cNvPr id="1032" name="Picture 8" descr="23 Things You Probably Didn&amp;#39;t Know About The Movie &quot;Finding Nemo&quot;"/>
          <p:cNvPicPr>
            <a:picLocks noChangeAspect="1" noChangeArrowheads="1" noCrop="1"/>
          </p:cNvPicPr>
          <p:nvPr/>
        </p:nvPicPr>
        <p:blipFill>
          <a:blip r:embed="rId5" cstate="print"/>
          <a:srcRect/>
          <a:stretch>
            <a:fillRect/>
          </a:stretch>
        </p:blipFill>
        <p:spPr bwMode="auto">
          <a:xfrm>
            <a:off x="3886200" y="3276600"/>
            <a:ext cx="4762500" cy="31718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periodic%20table"/>
          <p:cNvPicPr>
            <a:picLocks noChangeAspect="1" noChangeArrowheads="1"/>
          </p:cNvPicPr>
          <p:nvPr/>
        </p:nvPicPr>
        <p:blipFill>
          <a:blip r:embed="rId2" cstate="print"/>
          <a:srcRect t="14079"/>
          <a:stretch>
            <a:fillRect/>
          </a:stretch>
        </p:blipFill>
        <p:spPr bwMode="auto">
          <a:xfrm>
            <a:off x="381000" y="1447800"/>
            <a:ext cx="8382000" cy="5114925"/>
          </a:xfrm>
          <a:prstGeom prst="rect">
            <a:avLst/>
          </a:prstGeom>
          <a:noFill/>
          <a:ln w="9525">
            <a:noFill/>
            <a:miter lim="800000"/>
            <a:headEnd/>
            <a:tailEnd/>
          </a:ln>
        </p:spPr>
      </p:pic>
      <p:pic>
        <p:nvPicPr>
          <p:cNvPr id="23555" name="Picture 5" descr="p_peach"/>
          <p:cNvPicPr>
            <a:picLocks noChangeAspect="1" noChangeArrowheads="1"/>
          </p:cNvPicPr>
          <p:nvPr/>
        </p:nvPicPr>
        <p:blipFill>
          <a:blip r:embed="rId3" cstate="print"/>
          <a:srcRect/>
          <a:stretch>
            <a:fillRect/>
          </a:stretch>
        </p:blipFill>
        <p:spPr bwMode="auto">
          <a:xfrm>
            <a:off x="3810000" y="457200"/>
            <a:ext cx="914400" cy="914400"/>
          </a:xfrm>
          <a:prstGeom prst="rect">
            <a:avLst/>
          </a:prstGeom>
          <a:noFill/>
          <a:ln w="9525">
            <a:noFill/>
            <a:miter lim="800000"/>
            <a:headEnd/>
            <a:tailEnd/>
          </a:ln>
        </p:spPr>
      </p:pic>
      <p:pic>
        <p:nvPicPr>
          <p:cNvPr id="23556" name="Picture 7" descr="biggrin"/>
          <p:cNvPicPr>
            <a:picLocks noChangeAspect="1" noChangeArrowheads="1"/>
          </p:cNvPicPr>
          <p:nvPr/>
        </p:nvPicPr>
        <p:blipFill>
          <a:blip r:embed="rId4" cstate="print"/>
          <a:srcRect/>
          <a:stretch>
            <a:fillRect/>
          </a:stretch>
        </p:blipFill>
        <p:spPr bwMode="auto">
          <a:xfrm>
            <a:off x="8229600" y="1447800"/>
            <a:ext cx="228600" cy="228600"/>
          </a:xfrm>
          <a:prstGeom prst="rect">
            <a:avLst/>
          </a:prstGeom>
          <a:noFill/>
          <a:ln w="9525">
            <a:noFill/>
            <a:miter lim="800000"/>
            <a:headEnd/>
            <a:tailEnd/>
          </a:ln>
        </p:spPr>
      </p:pic>
      <p:pic>
        <p:nvPicPr>
          <p:cNvPr id="23557" name="Picture 8" descr="mad"/>
          <p:cNvPicPr>
            <a:picLocks noChangeAspect="1" noChangeArrowheads="1"/>
          </p:cNvPicPr>
          <p:nvPr/>
        </p:nvPicPr>
        <p:blipFill>
          <a:blip r:embed="rId5" cstate="print"/>
          <a:srcRect/>
          <a:stretch>
            <a:fillRect/>
          </a:stretch>
        </p:blipFill>
        <p:spPr bwMode="auto">
          <a:xfrm>
            <a:off x="7848600" y="1752600"/>
            <a:ext cx="228600" cy="228600"/>
          </a:xfrm>
          <a:prstGeom prst="rect">
            <a:avLst/>
          </a:prstGeom>
          <a:noFill/>
          <a:ln w="9525">
            <a:noFill/>
            <a:miter lim="800000"/>
            <a:headEnd/>
            <a:tailEnd/>
          </a:ln>
        </p:spPr>
      </p:pic>
      <p:pic>
        <p:nvPicPr>
          <p:cNvPr id="23558" name="Picture 9" descr="mad"/>
          <p:cNvPicPr>
            <a:picLocks noChangeAspect="1" noChangeArrowheads="1"/>
          </p:cNvPicPr>
          <p:nvPr/>
        </p:nvPicPr>
        <p:blipFill>
          <a:blip r:embed="rId5" cstate="print"/>
          <a:srcRect/>
          <a:stretch>
            <a:fillRect/>
          </a:stretch>
        </p:blipFill>
        <p:spPr bwMode="auto">
          <a:xfrm>
            <a:off x="609600" y="1447800"/>
            <a:ext cx="228600" cy="228600"/>
          </a:xfrm>
          <a:prstGeom prst="rect">
            <a:avLst/>
          </a:prstGeom>
          <a:noFill/>
          <a:ln w="9525">
            <a:noFill/>
            <a:miter lim="800000"/>
            <a:headEnd/>
            <a:tailEnd/>
          </a:ln>
        </p:spPr>
      </p:pic>
      <p:pic>
        <p:nvPicPr>
          <p:cNvPr id="23559" name="Picture 11" descr="sad"/>
          <p:cNvPicPr>
            <a:picLocks noChangeAspect="1" noChangeArrowheads="1"/>
          </p:cNvPicPr>
          <p:nvPr/>
        </p:nvPicPr>
        <p:blipFill>
          <a:blip r:embed="rId6" cstate="print"/>
          <a:srcRect/>
          <a:stretch>
            <a:fillRect/>
          </a:stretch>
        </p:blipFill>
        <p:spPr bwMode="auto">
          <a:xfrm>
            <a:off x="5943600" y="1828800"/>
            <a:ext cx="228600" cy="228600"/>
          </a:xfrm>
          <a:prstGeom prst="rect">
            <a:avLst/>
          </a:prstGeom>
          <a:noFill/>
          <a:ln w="9525">
            <a:noFill/>
            <a:miter lim="800000"/>
            <a:headEnd/>
            <a:tailEnd/>
          </a:ln>
        </p:spPr>
      </p:pic>
      <p:pic>
        <p:nvPicPr>
          <p:cNvPr id="23560" name="Picture 12" descr="sad"/>
          <p:cNvPicPr>
            <a:picLocks noChangeAspect="1" noChangeArrowheads="1"/>
          </p:cNvPicPr>
          <p:nvPr/>
        </p:nvPicPr>
        <p:blipFill>
          <a:blip r:embed="rId6" cstate="print"/>
          <a:srcRect/>
          <a:stretch>
            <a:fillRect/>
          </a:stretch>
        </p:blipFill>
        <p:spPr bwMode="auto">
          <a:xfrm>
            <a:off x="4648200" y="2819400"/>
            <a:ext cx="2286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447800"/>
            <a:ext cx="8229600" cy="1143000"/>
          </a:xfrm>
        </p:spPr>
        <p:txBody>
          <a:bodyPr/>
          <a:lstStyle/>
          <a:p>
            <a:pPr eaLnBrk="1" hangingPunct="1"/>
            <a:r>
              <a:rPr lang="en-US" smtClean="0">
                <a:solidFill>
                  <a:srgbClr val="FFFF00"/>
                </a:solidFill>
              </a:rPr>
              <a:t>Mixture (vs. compound)</a:t>
            </a:r>
          </a:p>
        </p:txBody>
      </p:sp>
      <p:sp>
        <p:nvSpPr>
          <p:cNvPr id="24579" name="Rectangle 3"/>
          <p:cNvSpPr>
            <a:spLocks noGrp="1" noChangeArrowheads="1"/>
          </p:cNvSpPr>
          <p:nvPr>
            <p:ph type="body" idx="1"/>
          </p:nvPr>
        </p:nvSpPr>
        <p:spPr>
          <a:xfrm>
            <a:off x="457200" y="2971800"/>
            <a:ext cx="8229600" cy="4525963"/>
          </a:xfrm>
        </p:spPr>
        <p:txBody>
          <a:bodyPr/>
          <a:lstStyle/>
          <a:p>
            <a:pPr eaLnBrk="1" hangingPunct="1"/>
            <a:r>
              <a:rPr lang="en-US" smtClean="0">
                <a:solidFill>
                  <a:srgbClr val="FFFF00"/>
                </a:solidFill>
              </a:rPr>
              <a:t>Two or more substances together</a:t>
            </a:r>
          </a:p>
          <a:p>
            <a:pPr eaLnBrk="1" hangingPunct="1"/>
            <a:r>
              <a:rPr lang="en-US" smtClean="0">
                <a:solidFill>
                  <a:srgbClr val="FFFF00"/>
                </a:solidFill>
              </a:rPr>
              <a:t>Amounts may vary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0"/>
            <a:ext cx="8229600" cy="1143000"/>
          </a:xfrm>
        </p:spPr>
        <p:txBody>
          <a:bodyPr/>
          <a:lstStyle/>
          <a:p>
            <a:pPr eaLnBrk="1" hangingPunct="1"/>
            <a:r>
              <a:rPr lang="en-US" smtClean="0">
                <a:solidFill>
                  <a:srgbClr val="FFFF00"/>
                </a:solidFill>
              </a:rPr>
              <a:t>Compounds (chemical bonds)</a:t>
            </a:r>
          </a:p>
        </p:txBody>
      </p:sp>
      <p:sp>
        <p:nvSpPr>
          <p:cNvPr id="25603" name="Rectangle 3"/>
          <p:cNvSpPr>
            <a:spLocks noGrp="1" noChangeArrowheads="1"/>
          </p:cNvSpPr>
          <p:nvPr>
            <p:ph type="body" idx="1"/>
          </p:nvPr>
        </p:nvSpPr>
        <p:spPr>
          <a:xfrm>
            <a:off x="381000" y="2819400"/>
            <a:ext cx="8229600" cy="4525963"/>
          </a:xfrm>
        </p:spPr>
        <p:txBody>
          <a:bodyPr/>
          <a:lstStyle/>
          <a:p>
            <a:pPr eaLnBrk="1" hangingPunct="1"/>
            <a:r>
              <a:rPr lang="en-US" smtClean="0">
                <a:solidFill>
                  <a:srgbClr val="FFFF00"/>
                </a:solidFill>
              </a:rPr>
              <a:t>Two or more elements together</a:t>
            </a:r>
          </a:p>
          <a:p>
            <a:pPr eaLnBrk="1" hangingPunct="1"/>
            <a:r>
              <a:rPr lang="en-US" smtClean="0">
                <a:solidFill>
                  <a:srgbClr val="FFFF00"/>
                </a:solidFill>
              </a:rPr>
              <a:t>Fixed ratio (always the same ratio)</a:t>
            </a:r>
          </a:p>
          <a:p>
            <a:pPr eaLnBrk="1" hangingPunct="1"/>
            <a:r>
              <a:rPr lang="en-US" smtClean="0">
                <a:solidFill>
                  <a:srgbClr val="FFFF00"/>
                </a:solidFill>
              </a:rPr>
              <a:t>Emergent properties – behavior of compound may be drastically different than the behavior of the individual elements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2332038"/>
            <a:ext cx="8229600" cy="3611562"/>
          </a:xfrm>
        </p:spPr>
        <p:txBody>
          <a:bodyPr/>
          <a:lstStyle/>
          <a:p>
            <a:pPr eaLnBrk="1" hangingPunct="1"/>
            <a:r>
              <a:rPr lang="en-US" sz="2800" dirty="0" smtClean="0">
                <a:solidFill>
                  <a:srgbClr val="FFFF00"/>
                </a:solidFill>
              </a:rPr>
              <a:t>Covalent Bonds</a:t>
            </a:r>
          </a:p>
          <a:p>
            <a:pPr eaLnBrk="1" hangingPunct="1">
              <a:buFontTx/>
              <a:buNone/>
            </a:pPr>
            <a:endParaRPr lang="en-US" sz="2800" dirty="0" smtClean="0">
              <a:solidFill>
                <a:srgbClr val="FFFF00"/>
              </a:solidFill>
            </a:endParaRPr>
          </a:p>
          <a:p>
            <a:pPr eaLnBrk="1" hangingPunct="1"/>
            <a:r>
              <a:rPr lang="en-US" sz="2800" dirty="0" smtClean="0">
                <a:solidFill>
                  <a:srgbClr val="FFFF00"/>
                </a:solidFill>
              </a:rPr>
              <a:t>Ionic Bonds</a:t>
            </a:r>
          </a:p>
          <a:p>
            <a:pPr eaLnBrk="1" hangingPunct="1"/>
            <a:endParaRPr lang="en-US" sz="2800" dirty="0" smtClean="0">
              <a:solidFill>
                <a:srgbClr val="FFFF00"/>
              </a:solidFill>
            </a:endParaRPr>
          </a:p>
          <a:p>
            <a:pPr eaLnBrk="1" hangingPunct="1"/>
            <a:r>
              <a:rPr lang="en-US" sz="2800" dirty="0" smtClean="0">
                <a:solidFill>
                  <a:srgbClr val="FFFF00"/>
                </a:solidFill>
              </a:rPr>
              <a:t>Weak bonds</a:t>
            </a:r>
          </a:p>
        </p:txBody>
      </p:sp>
      <p:sp>
        <p:nvSpPr>
          <p:cNvPr id="26627" name="Rectangle 4"/>
          <p:cNvSpPr>
            <a:spLocks noGrp="1" noChangeArrowheads="1"/>
          </p:cNvSpPr>
          <p:nvPr>
            <p:ph type="title"/>
          </p:nvPr>
        </p:nvSpPr>
        <p:spPr>
          <a:xfrm>
            <a:off x="457200" y="685800"/>
            <a:ext cx="8229600" cy="1143000"/>
          </a:xfrm>
          <a:noFill/>
        </p:spPr>
        <p:txBody>
          <a:bodyPr/>
          <a:lstStyle/>
          <a:p>
            <a:pPr eaLnBrk="1" hangingPunct="1"/>
            <a:r>
              <a:rPr lang="en-US" smtClean="0">
                <a:solidFill>
                  <a:srgbClr val="FFFF00"/>
                </a:solidFill>
              </a:rPr>
              <a:t>Chemical Bonds</a:t>
            </a:r>
            <a:br>
              <a:rPr lang="en-US" smtClean="0">
                <a:solidFill>
                  <a:srgbClr val="FFFF00"/>
                </a:solidFill>
              </a:rPr>
            </a:br>
            <a:r>
              <a:rPr lang="en-US" sz="2000" smtClean="0">
                <a:solidFill>
                  <a:srgbClr val="FFFF00"/>
                </a:solidFill>
              </a:rPr>
              <a:t>(getting everybody to a happy valence number)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85800"/>
            <a:ext cx="8229600" cy="838200"/>
          </a:xfrm>
        </p:spPr>
        <p:txBody>
          <a:bodyPr/>
          <a:lstStyle/>
          <a:p>
            <a:pPr eaLnBrk="1" hangingPunct="1"/>
            <a:r>
              <a:rPr lang="en-US" smtClean="0">
                <a:solidFill>
                  <a:srgbClr val="FFFF00"/>
                </a:solidFill>
              </a:rPr>
              <a:t>Ions</a:t>
            </a:r>
            <a:endParaRPr lang="en-US" sz="1800" smtClean="0">
              <a:solidFill>
                <a:srgbClr val="FFFF00"/>
              </a:solidFill>
            </a:endParaRPr>
          </a:p>
        </p:txBody>
      </p:sp>
      <p:sp>
        <p:nvSpPr>
          <p:cNvPr id="27651" name="Rectangle 3"/>
          <p:cNvSpPr>
            <a:spLocks noGrp="1" noChangeArrowheads="1"/>
          </p:cNvSpPr>
          <p:nvPr>
            <p:ph type="body" idx="1"/>
          </p:nvPr>
        </p:nvSpPr>
        <p:spPr/>
        <p:txBody>
          <a:bodyPr/>
          <a:lstStyle/>
          <a:p>
            <a:pPr eaLnBrk="1" hangingPunct="1"/>
            <a:r>
              <a:rPr lang="en-US" dirty="0" smtClean="0">
                <a:solidFill>
                  <a:srgbClr val="FFFF00"/>
                </a:solidFill>
              </a:rPr>
              <a:t>Normal:  Atoms </a:t>
            </a:r>
            <a:r>
              <a:rPr lang="en-US" dirty="0" smtClean="0">
                <a:solidFill>
                  <a:srgbClr val="FFFF00"/>
                </a:solidFill>
              </a:rPr>
              <a:t>with no charge</a:t>
            </a:r>
          </a:p>
          <a:p>
            <a:pPr lvl="1" eaLnBrk="1" hangingPunct="1"/>
            <a:r>
              <a:rPr lang="en-US" dirty="0" smtClean="0">
                <a:solidFill>
                  <a:srgbClr val="FFFF00"/>
                </a:solidFill>
              </a:rPr>
              <a:t># number of protons (+) = # of electrons (-)</a:t>
            </a:r>
          </a:p>
          <a:p>
            <a:pPr eaLnBrk="1" hangingPunct="1"/>
            <a:r>
              <a:rPr lang="en-US" dirty="0" smtClean="0">
                <a:solidFill>
                  <a:srgbClr val="FFFF00"/>
                </a:solidFill>
              </a:rPr>
              <a:t>Ion:  Atoms </a:t>
            </a:r>
            <a:r>
              <a:rPr lang="en-US" dirty="0" smtClean="0">
                <a:solidFill>
                  <a:srgbClr val="FFFF00"/>
                </a:solidFill>
              </a:rPr>
              <a:t>with a </a:t>
            </a:r>
            <a:r>
              <a:rPr lang="en-US" dirty="0" smtClean="0">
                <a:solidFill>
                  <a:srgbClr val="FFFF00"/>
                </a:solidFill>
              </a:rPr>
              <a:t>charge</a:t>
            </a:r>
            <a:endParaRPr lang="en-US" dirty="0" smtClean="0">
              <a:solidFill>
                <a:srgbClr val="FFFF00"/>
              </a:solidFill>
            </a:endParaRPr>
          </a:p>
          <a:p>
            <a:pPr eaLnBrk="1" hangingPunct="1"/>
            <a:endParaRPr lang="en-US" dirty="0" smtClean="0">
              <a:solidFill>
                <a:srgbClr val="FFFF00"/>
              </a:solidFill>
            </a:endParaRPr>
          </a:p>
          <a:p>
            <a:pPr eaLnBrk="1" hangingPunct="1">
              <a:buFontTx/>
              <a:buNone/>
            </a:pPr>
            <a:endParaRPr lang="en-US" dirty="0" smtClean="0">
              <a:solidFill>
                <a:srgbClr val="FFFF00"/>
              </a:solidFill>
            </a:endParaRPr>
          </a:p>
          <a:p>
            <a:pPr eaLnBrk="1" hangingPunct="1">
              <a:buFontTx/>
              <a:buNone/>
            </a:pPr>
            <a:r>
              <a:rPr lang="en-US" sz="1800" dirty="0" smtClean="0">
                <a:solidFill>
                  <a:srgbClr val="FFFF00"/>
                </a:solidFill>
              </a:rPr>
              <a:t>not one of these </a:t>
            </a:r>
            <a:r>
              <a:rPr lang="en-US" sz="1800" dirty="0" smtClean="0">
                <a:solidFill>
                  <a:srgbClr val="FFFF00"/>
                </a:solidFill>
                <a:sym typeface="Wingdings" pitchFamily="2" charset="2"/>
              </a:rPr>
              <a:t></a:t>
            </a:r>
            <a:r>
              <a:rPr lang="en-US" dirty="0" smtClean="0">
                <a:solidFill>
                  <a:srgbClr val="FFFF00"/>
                </a:solidFill>
                <a:sym typeface="Wingdings" pitchFamily="2" charset="2"/>
              </a:rPr>
              <a:t> </a:t>
            </a:r>
            <a:endParaRPr lang="en-US" dirty="0" smtClean="0">
              <a:solidFill>
                <a:srgbClr val="FFFF00"/>
              </a:solidFill>
            </a:endParaRPr>
          </a:p>
          <a:p>
            <a:pPr eaLnBrk="1" hangingPunct="1"/>
            <a:endParaRPr lang="en-US" dirty="0" smtClean="0">
              <a:solidFill>
                <a:srgbClr val="FFFF00"/>
              </a:solidFill>
            </a:endParaRPr>
          </a:p>
        </p:txBody>
      </p:sp>
      <p:pic>
        <p:nvPicPr>
          <p:cNvPr id="27652" name="Picture 4" descr="2006"/>
          <p:cNvPicPr>
            <a:picLocks noChangeAspect="1" noChangeArrowheads="1"/>
          </p:cNvPicPr>
          <p:nvPr/>
        </p:nvPicPr>
        <p:blipFill>
          <a:blip r:embed="rId2" cstate="print"/>
          <a:srcRect/>
          <a:stretch>
            <a:fillRect/>
          </a:stretch>
        </p:blipFill>
        <p:spPr bwMode="auto">
          <a:xfrm>
            <a:off x="2667000" y="3810000"/>
            <a:ext cx="444500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solidFill>
                  <a:srgbClr val="FFFF00"/>
                </a:solidFill>
              </a:rPr>
              <a:t>Types of Ions</a:t>
            </a:r>
          </a:p>
        </p:txBody>
      </p:sp>
      <p:sp>
        <p:nvSpPr>
          <p:cNvPr id="28675" name="Rectangle 3"/>
          <p:cNvSpPr>
            <a:spLocks noGrp="1" noChangeArrowheads="1"/>
          </p:cNvSpPr>
          <p:nvPr>
            <p:ph type="body" idx="1"/>
          </p:nvPr>
        </p:nvSpPr>
        <p:spPr/>
        <p:txBody>
          <a:bodyPr/>
          <a:lstStyle/>
          <a:p>
            <a:pPr eaLnBrk="1" hangingPunct="1"/>
            <a:r>
              <a:rPr lang="en-US" sz="3100" smtClean="0">
                <a:solidFill>
                  <a:srgbClr val="FFFF00"/>
                </a:solidFill>
              </a:rPr>
              <a:t>“Cations” </a:t>
            </a:r>
          </a:p>
          <a:p>
            <a:pPr eaLnBrk="1" hangingPunct="1"/>
            <a:endParaRPr lang="en-US" sz="3100" smtClean="0">
              <a:solidFill>
                <a:srgbClr val="FFFF00"/>
              </a:solidFill>
            </a:endParaRPr>
          </a:p>
          <a:p>
            <a:pPr eaLnBrk="1" hangingPunct="1"/>
            <a:r>
              <a:rPr lang="en-US" sz="3100" smtClean="0">
                <a:solidFill>
                  <a:srgbClr val="FFFF00"/>
                </a:solidFill>
              </a:rPr>
              <a:t>“Anions”</a:t>
            </a:r>
          </a:p>
          <a:p>
            <a:pPr eaLnBrk="1" hangingPunct="1"/>
            <a:endParaRPr lang="en-US" sz="3100" smtClean="0">
              <a:solidFill>
                <a:srgbClr val="FFFF00"/>
              </a:solidFill>
            </a:endParaRPr>
          </a:p>
          <a:p>
            <a:pPr eaLnBrk="1" hangingPunct="1"/>
            <a:r>
              <a:rPr lang="en-US" sz="3100" smtClean="0">
                <a:solidFill>
                  <a:srgbClr val="FFFF00"/>
                </a:solidFill>
              </a:rPr>
              <a:t>Opposite charges attract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609600" y="1295400"/>
            <a:ext cx="3886200" cy="2832100"/>
          </a:xfrm>
          <a:prstGeom prst="rect">
            <a:avLst/>
          </a:prstGeom>
          <a:noFill/>
          <a:ln w="9525">
            <a:noFill/>
            <a:miter lim="800000"/>
            <a:headEnd/>
            <a:tailEnd/>
          </a:ln>
        </p:spPr>
        <p:txBody>
          <a:bodyPr>
            <a:spAutoFit/>
          </a:bodyPr>
          <a:lstStyle/>
          <a:p>
            <a:pPr>
              <a:spcBef>
                <a:spcPct val="50000"/>
              </a:spcBef>
            </a:pPr>
            <a:r>
              <a:rPr lang="en-US" sz="3600">
                <a:solidFill>
                  <a:srgbClr val="FFFF00"/>
                </a:solidFill>
              </a:rPr>
              <a:t>Ionic Bonds</a:t>
            </a:r>
          </a:p>
          <a:p>
            <a:pPr>
              <a:spcBef>
                <a:spcPct val="50000"/>
              </a:spcBef>
              <a:buFontTx/>
              <a:buChar char="•"/>
            </a:pPr>
            <a:r>
              <a:rPr lang="en-US" sz="2400">
                <a:solidFill>
                  <a:srgbClr val="FFFF00"/>
                </a:solidFill>
              </a:rPr>
              <a:t>Opposites attract</a:t>
            </a:r>
          </a:p>
          <a:p>
            <a:pPr>
              <a:spcBef>
                <a:spcPct val="50000"/>
              </a:spcBef>
              <a:buFontTx/>
              <a:buChar char="•"/>
            </a:pPr>
            <a:r>
              <a:rPr lang="en-US" sz="2400">
                <a:solidFill>
                  <a:srgbClr val="FFFF00"/>
                </a:solidFill>
              </a:rPr>
              <a:t>“salts”</a:t>
            </a:r>
          </a:p>
          <a:p>
            <a:pPr>
              <a:spcBef>
                <a:spcPct val="50000"/>
              </a:spcBef>
              <a:buFontTx/>
              <a:buChar char="•"/>
            </a:pPr>
            <a:endParaRPr lang="en-US" sz="2400">
              <a:solidFill>
                <a:srgbClr val="FFFF00"/>
              </a:solidFill>
            </a:endParaRPr>
          </a:p>
          <a:p>
            <a:pPr>
              <a:spcBef>
                <a:spcPct val="50000"/>
              </a:spcBef>
              <a:buFontTx/>
              <a:buChar char="•"/>
            </a:pPr>
            <a:endParaRPr lang="en-US" sz="2400">
              <a:solidFill>
                <a:srgbClr val="FFFF00"/>
              </a:solidFill>
            </a:endParaRPr>
          </a:p>
        </p:txBody>
      </p:sp>
      <p:pic>
        <p:nvPicPr>
          <p:cNvPr id="29699" name="Picture 5" descr="ionic"/>
          <p:cNvPicPr>
            <a:picLocks noChangeAspect="1" noChangeArrowheads="1"/>
          </p:cNvPicPr>
          <p:nvPr/>
        </p:nvPicPr>
        <p:blipFill>
          <a:blip r:embed="rId2" cstate="print"/>
          <a:srcRect/>
          <a:stretch>
            <a:fillRect/>
          </a:stretch>
        </p:blipFill>
        <p:spPr bwMode="auto">
          <a:xfrm>
            <a:off x="4724400" y="1181100"/>
            <a:ext cx="39814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Chemistry Humor</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91138" name="Picture 2" descr="Atom humor"/>
          <p:cNvPicPr>
            <a:picLocks noChangeAspect="1" noChangeArrowheads="1"/>
          </p:cNvPicPr>
          <p:nvPr/>
        </p:nvPicPr>
        <p:blipFill>
          <a:blip r:embed="rId2" cstate="print"/>
          <a:srcRect/>
          <a:stretch>
            <a:fillRect/>
          </a:stretch>
        </p:blipFill>
        <p:spPr bwMode="auto">
          <a:xfrm>
            <a:off x="1600200" y="1219200"/>
            <a:ext cx="5953125" cy="47815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609600" y="1295400"/>
            <a:ext cx="8153400" cy="3379788"/>
          </a:xfrm>
          <a:prstGeom prst="rect">
            <a:avLst/>
          </a:prstGeom>
          <a:noFill/>
          <a:ln w="9525">
            <a:noFill/>
            <a:miter lim="800000"/>
            <a:headEnd/>
            <a:tailEnd/>
          </a:ln>
        </p:spPr>
        <p:txBody>
          <a:bodyPr>
            <a:spAutoFit/>
          </a:bodyPr>
          <a:lstStyle/>
          <a:p>
            <a:pPr algn="ctr">
              <a:spcBef>
                <a:spcPct val="50000"/>
              </a:spcBef>
            </a:pPr>
            <a:r>
              <a:rPr lang="en-US" sz="3600">
                <a:solidFill>
                  <a:srgbClr val="FFFF00"/>
                </a:solidFill>
              </a:rPr>
              <a:t>Covalent Bonds</a:t>
            </a:r>
          </a:p>
          <a:p>
            <a:pPr>
              <a:spcBef>
                <a:spcPct val="50000"/>
              </a:spcBef>
              <a:buFontTx/>
              <a:buChar char="•"/>
            </a:pPr>
            <a:r>
              <a:rPr lang="en-US" sz="2400">
                <a:solidFill>
                  <a:srgbClr val="FFFF00"/>
                </a:solidFill>
              </a:rPr>
              <a:t>strong</a:t>
            </a:r>
          </a:p>
          <a:p>
            <a:pPr>
              <a:spcBef>
                <a:spcPct val="50000"/>
              </a:spcBef>
              <a:buFontTx/>
              <a:buChar char="•"/>
            </a:pPr>
            <a:r>
              <a:rPr lang="en-US" sz="2400">
                <a:solidFill>
                  <a:srgbClr val="FFFF00"/>
                </a:solidFill>
              </a:rPr>
              <a:t>“single”, “double” or “triple”</a:t>
            </a:r>
          </a:p>
          <a:p>
            <a:pPr lvl="1">
              <a:spcBef>
                <a:spcPct val="50000"/>
              </a:spcBef>
              <a:buFontTx/>
              <a:buChar char="•"/>
            </a:pPr>
            <a:r>
              <a:rPr lang="en-US" sz="2400">
                <a:solidFill>
                  <a:srgbClr val="FFFF00"/>
                </a:solidFill>
              </a:rPr>
              <a:t> # of shared electrons</a:t>
            </a:r>
          </a:p>
          <a:p>
            <a:pPr>
              <a:spcBef>
                <a:spcPct val="50000"/>
              </a:spcBef>
              <a:buFontTx/>
              <a:buChar char="•"/>
            </a:pPr>
            <a:r>
              <a:rPr lang="en-US" sz="2400">
                <a:solidFill>
                  <a:srgbClr val="FFFF00"/>
                </a:solidFill>
              </a:rPr>
              <a:t>“molecules”</a:t>
            </a:r>
          </a:p>
          <a:p>
            <a:pPr>
              <a:spcBef>
                <a:spcPct val="50000"/>
              </a:spcBef>
              <a:buFontTx/>
              <a:buChar char="•"/>
            </a:pPr>
            <a:endParaRPr lang="en-US" sz="2400">
              <a:solidFill>
                <a:srgbClr val="FFFF00"/>
              </a:solidFill>
            </a:endParaRPr>
          </a:p>
        </p:txBody>
      </p:sp>
      <p:pic>
        <p:nvPicPr>
          <p:cNvPr id="30723" name="Picture 5" descr="F:\BSC 1005 - Survey\resources\jpgs labled\ch05\figure_05_04a_nb.jpg"/>
          <p:cNvPicPr>
            <a:picLocks noChangeAspect="1" noChangeArrowheads="1"/>
          </p:cNvPicPr>
          <p:nvPr/>
        </p:nvPicPr>
        <p:blipFill>
          <a:blip r:embed="rId2" cstate="print"/>
          <a:srcRect/>
          <a:stretch>
            <a:fillRect/>
          </a:stretch>
        </p:blipFill>
        <p:spPr bwMode="auto">
          <a:xfrm>
            <a:off x="4953000" y="1958975"/>
            <a:ext cx="3114675" cy="466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90600"/>
            <a:ext cx="8229600" cy="1143000"/>
          </a:xfrm>
        </p:spPr>
        <p:txBody>
          <a:bodyPr/>
          <a:lstStyle/>
          <a:p>
            <a:pPr eaLnBrk="1" hangingPunct="1"/>
            <a:r>
              <a:rPr lang="en-US" smtClean="0">
                <a:solidFill>
                  <a:srgbClr val="FFFF00"/>
                </a:solidFill>
              </a:rPr>
              <a:t>Elements</a:t>
            </a:r>
          </a:p>
        </p:txBody>
      </p:sp>
      <p:sp>
        <p:nvSpPr>
          <p:cNvPr id="6147" name="Rectangle 3"/>
          <p:cNvSpPr>
            <a:spLocks noGrp="1" noChangeArrowheads="1"/>
          </p:cNvSpPr>
          <p:nvPr>
            <p:ph type="body" idx="1"/>
          </p:nvPr>
        </p:nvSpPr>
        <p:spPr>
          <a:xfrm>
            <a:off x="457200" y="2057400"/>
            <a:ext cx="8229600" cy="4525963"/>
          </a:xfrm>
        </p:spPr>
        <p:txBody>
          <a:bodyPr/>
          <a:lstStyle/>
          <a:p>
            <a:pPr eaLnBrk="1" hangingPunct="1">
              <a:lnSpc>
                <a:spcPct val="90000"/>
              </a:lnSpc>
            </a:pPr>
            <a:r>
              <a:rPr lang="en-US" smtClean="0">
                <a:solidFill>
                  <a:srgbClr val="FFFF00"/>
                </a:solidFill>
              </a:rPr>
              <a:t>Elements are chemicals in their pure form; i.e. not combined with anything else</a:t>
            </a:r>
          </a:p>
          <a:p>
            <a:pPr eaLnBrk="1" hangingPunct="1">
              <a:lnSpc>
                <a:spcPct val="90000"/>
              </a:lnSpc>
            </a:pPr>
            <a:r>
              <a:rPr lang="en-US" smtClean="0">
                <a:solidFill>
                  <a:srgbClr val="FFFF00"/>
                </a:solidFill>
              </a:rPr>
              <a:t>25 essential elements (ones needed for life)</a:t>
            </a:r>
          </a:p>
          <a:p>
            <a:pPr eaLnBrk="1" hangingPunct="1">
              <a:lnSpc>
                <a:spcPct val="90000"/>
              </a:lnSpc>
            </a:pPr>
            <a:r>
              <a:rPr lang="en-US" smtClean="0">
                <a:solidFill>
                  <a:srgbClr val="FFFF00"/>
                </a:solidFill>
              </a:rPr>
              <a:t>Carbon, hydrogen, oxygen and nitrogen make up 96% of living organisms</a:t>
            </a:r>
          </a:p>
          <a:p>
            <a:pPr eaLnBrk="1" hangingPunct="1">
              <a:lnSpc>
                <a:spcPct val="90000"/>
              </a:lnSpc>
            </a:pPr>
            <a:r>
              <a:rPr lang="en-US" smtClean="0">
                <a:solidFill>
                  <a:srgbClr val="FFFF00"/>
                </a:solidFill>
              </a:rPr>
              <a:t>Elements cannot be broken down into simpler chemicals through chemical methods</a:t>
            </a:r>
          </a:p>
          <a:p>
            <a:pPr eaLnBrk="1" hangingPunct="1">
              <a:lnSpc>
                <a:spcPct val="90000"/>
              </a:lnSpc>
            </a:pPr>
            <a:endParaRPr lang="en-US"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457200" y="1600200"/>
            <a:ext cx="4572000" cy="4525963"/>
          </a:xfrm>
        </p:spPr>
        <p:txBody>
          <a:bodyPr/>
          <a:lstStyle/>
          <a:p>
            <a:pPr eaLnBrk="1" hangingPunct="1">
              <a:defRPr/>
            </a:pPr>
            <a:r>
              <a:rPr lang="en-US" dirty="0" smtClean="0">
                <a:solidFill>
                  <a:srgbClr val="FFFF00"/>
                </a:solidFill>
              </a:rPr>
              <a:t>Double bonds allow for </a:t>
            </a:r>
            <a:r>
              <a:rPr lang="en-US" dirty="0" err="1" smtClean="0">
                <a:solidFill>
                  <a:srgbClr val="FFFF00"/>
                </a:solidFill>
              </a:rPr>
              <a:t>cis</a:t>
            </a:r>
            <a:r>
              <a:rPr lang="en-US" dirty="0" smtClean="0">
                <a:solidFill>
                  <a:srgbClr val="FFFF00"/>
                </a:solidFill>
              </a:rPr>
              <a:t> and trans versions of the same molecule</a:t>
            </a:r>
          </a:p>
          <a:p>
            <a:pPr eaLnBrk="1" hangingPunct="1">
              <a:defRPr/>
            </a:pPr>
            <a:endParaRPr lang="en-US" dirty="0" smtClean="0">
              <a:solidFill>
                <a:srgbClr val="FFFF00"/>
              </a:solidFill>
            </a:endParaRPr>
          </a:p>
          <a:p>
            <a:pPr eaLnBrk="1" hangingPunct="1">
              <a:defRPr/>
            </a:pPr>
            <a:endParaRPr lang="en-US" dirty="0" smtClean="0">
              <a:solidFill>
                <a:srgbClr val="FFFF00"/>
              </a:solidFill>
            </a:endParaRPr>
          </a:p>
          <a:p>
            <a:pPr marL="0" indent="0" eaLnBrk="1" hangingPunct="1">
              <a:buFontTx/>
              <a:buNone/>
              <a:defRPr/>
            </a:pPr>
            <a:endParaRPr lang="en-US" dirty="0" smtClean="0"/>
          </a:p>
        </p:txBody>
      </p:sp>
      <p:pic>
        <p:nvPicPr>
          <p:cNvPr id="31748" name="Picture 2" descr="http://chemwiki.ucdavis.edu/@api/deki/files/3988/=209cistrans.gif"/>
          <p:cNvPicPr>
            <a:picLocks noChangeAspect="1" noChangeArrowheads="1"/>
          </p:cNvPicPr>
          <p:nvPr/>
        </p:nvPicPr>
        <p:blipFill>
          <a:blip r:embed="rId2" cstate="print"/>
          <a:srcRect/>
          <a:stretch>
            <a:fillRect/>
          </a:stretch>
        </p:blipFill>
        <p:spPr bwMode="auto">
          <a:xfrm>
            <a:off x="5029200" y="1981200"/>
            <a:ext cx="3238500" cy="33718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solidFill>
                  <a:srgbClr val="FFFF00"/>
                </a:solidFill>
              </a:rPr>
              <a:t>Polar Covalent Bonds</a:t>
            </a:r>
          </a:p>
        </p:txBody>
      </p:sp>
      <p:sp>
        <p:nvSpPr>
          <p:cNvPr id="32771" name="Rectangle 3"/>
          <p:cNvSpPr>
            <a:spLocks noGrp="1" noChangeArrowheads="1"/>
          </p:cNvSpPr>
          <p:nvPr>
            <p:ph type="body" idx="1"/>
          </p:nvPr>
        </p:nvSpPr>
        <p:spPr>
          <a:xfrm>
            <a:off x="381000" y="1981200"/>
            <a:ext cx="8229600" cy="4525963"/>
          </a:xfrm>
        </p:spPr>
        <p:txBody>
          <a:bodyPr/>
          <a:lstStyle/>
          <a:p>
            <a:pPr eaLnBrk="1" hangingPunct="1"/>
            <a:r>
              <a:rPr lang="en-US" smtClean="0">
                <a:solidFill>
                  <a:srgbClr val="FFFF00"/>
                </a:solidFill>
              </a:rPr>
              <a:t>Charged</a:t>
            </a:r>
          </a:p>
          <a:p>
            <a:pPr eaLnBrk="1" hangingPunct="1"/>
            <a:r>
              <a:rPr lang="en-US" smtClean="0">
                <a:solidFill>
                  <a:srgbClr val="FFFF00"/>
                </a:solidFill>
              </a:rPr>
              <a:t>Negative end hogs electrons</a:t>
            </a:r>
          </a:p>
        </p:txBody>
      </p:sp>
      <p:pic>
        <p:nvPicPr>
          <p:cNvPr id="32772" name="Picture 4" descr="polarCovalent"/>
          <p:cNvPicPr>
            <a:picLocks noChangeAspect="1" noChangeArrowheads="1"/>
          </p:cNvPicPr>
          <p:nvPr/>
        </p:nvPicPr>
        <p:blipFill>
          <a:blip r:embed="rId2" cstate="print"/>
          <a:srcRect/>
          <a:stretch>
            <a:fillRect/>
          </a:stretch>
        </p:blipFill>
        <p:spPr bwMode="auto">
          <a:xfrm>
            <a:off x="4191000" y="3810000"/>
            <a:ext cx="4638675" cy="2325688"/>
          </a:xfrm>
          <a:prstGeom prst="rect">
            <a:avLst/>
          </a:prstGeom>
          <a:noFill/>
          <a:ln w="9525">
            <a:noFill/>
            <a:miter lim="800000"/>
            <a:headEnd/>
            <a:tailEnd/>
          </a:ln>
        </p:spPr>
      </p:pic>
      <p:pic>
        <p:nvPicPr>
          <p:cNvPr id="32773" name="Picture 6" descr="http://images.cheezburger.com/completestore/2010/1/6/129072942381694261.jpg"/>
          <p:cNvPicPr>
            <a:picLocks noChangeAspect="1" noChangeArrowheads="1"/>
          </p:cNvPicPr>
          <p:nvPr/>
        </p:nvPicPr>
        <p:blipFill>
          <a:blip r:embed="rId3" cstate="print"/>
          <a:srcRect/>
          <a:stretch>
            <a:fillRect/>
          </a:stretch>
        </p:blipFill>
        <p:spPr bwMode="auto">
          <a:xfrm>
            <a:off x="482600" y="3695700"/>
            <a:ext cx="3413125" cy="255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p>
        </p:txBody>
      </p:sp>
      <p:sp>
        <p:nvSpPr>
          <p:cNvPr id="33795" name="Content Placeholder 2"/>
          <p:cNvSpPr>
            <a:spLocks noGrp="1"/>
          </p:cNvSpPr>
          <p:nvPr>
            <p:ph idx="1"/>
          </p:nvPr>
        </p:nvSpPr>
        <p:spPr/>
        <p:txBody>
          <a:bodyPr/>
          <a:lstStyle/>
          <a:p>
            <a:pPr eaLnBrk="1" hangingPunct="1"/>
            <a:endParaRPr lang="en-US" smtClean="0"/>
          </a:p>
        </p:txBody>
      </p:sp>
      <p:pic>
        <p:nvPicPr>
          <p:cNvPr id="33796" name="Picture 2" descr="F:\BSC 1005 - Survey\resources\jpgs labled\ch05\figure_05_05.jpg"/>
          <p:cNvPicPr>
            <a:picLocks noChangeAspect="1" noChangeArrowheads="1"/>
          </p:cNvPicPr>
          <p:nvPr/>
        </p:nvPicPr>
        <p:blipFill>
          <a:blip r:embed="rId2" cstate="print"/>
          <a:srcRect/>
          <a:stretch>
            <a:fillRect/>
          </a:stretch>
        </p:blipFill>
        <p:spPr bwMode="auto">
          <a:xfrm>
            <a:off x="304800" y="862013"/>
            <a:ext cx="8534400" cy="5133975"/>
          </a:xfrm>
          <a:prstGeom prst="rect">
            <a:avLst/>
          </a:prstGeom>
          <a:noFill/>
          <a:ln w="9525">
            <a:noFill/>
            <a:miter lim="800000"/>
            <a:headEnd/>
            <a:tailEnd/>
          </a:ln>
        </p:spPr>
      </p:pic>
      <p:pic>
        <p:nvPicPr>
          <p:cNvPr id="33797" name="Picture 2" descr="F:\BSC 1005 - Survey\resources\jpgs labled\ch05\figure_05_05.jpg"/>
          <p:cNvPicPr>
            <a:picLocks noChangeAspect="1" noChangeArrowheads="1"/>
          </p:cNvPicPr>
          <p:nvPr/>
        </p:nvPicPr>
        <p:blipFill>
          <a:blip r:embed="rId2" cstate="print"/>
          <a:srcRect/>
          <a:stretch>
            <a:fillRect/>
          </a:stretch>
        </p:blipFill>
        <p:spPr bwMode="auto">
          <a:xfrm>
            <a:off x="457200" y="1014413"/>
            <a:ext cx="8534400" cy="51339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solidFill>
                  <a:srgbClr val="FFFF00"/>
                </a:solidFill>
              </a:rPr>
              <a:t>Weak Chemical Bonds</a:t>
            </a:r>
          </a:p>
        </p:txBody>
      </p:sp>
      <p:sp>
        <p:nvSpPr>
          <p:cNvPr id="34819" name="Rectangle 3"/>
          <p:cNvSpPr>
            <a:spLocks noGrp="1" noChangeArrowheads="1"/>
          </p:cNvSpPr>
          <p:nvPr>
            <p:ph type="body" idx="1"/>
          </p:nvPr>
        </p:nvSpPr>
        <p:spPr>
          <a:xfrm>
            <a:off x="457200" y="1905000"/>
            <a:ext cx="8229600" cy="2971800"/>
          </a:xfrm>
        </p:spPr>
        <p:txBody>
          <a:bodyPr/>
          <a:lstStyle/>
          <a:p>
            <a:pPr eaLnBrk="1" hangingPunct="1"/>
            <a:r>
              <a:rPr lang="en-US" smtClean="0">
                <a:solidFill>
                  <a:srgbClr val="FFFF00"/>
                </a:solidFill>
              </a:rPr>
              <a:t>Hydrogen bonds – polar molecules</a:t>
            </a:r>
          </a:p>
          <a:p>
            <a:pPr eaLnBrk="1" hangingPunct="1"/>
            <a:r>
              <a:rPr lang="en-US" smtClean="0">
                <a:solidFill>
                  <a:srgbClr val="FFFF00"/>
                </a:solidFill>
              </a:rPr>
              <a:t>Van der Waals bonds – non-polar, temporary</a:t>
            </a:r>
          </a:p>
          <a:p>
            <a:pPr eaLnBrk="1" hangingPunct="1">
              <a:buFontTx/>
              <a:buNone/>
            </a:pPr>
            <a:endParaRPr lang="en-US" smtClean="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smtClean="0"/>
          </a:p>
        </p:txBody>
      </p:sp>
      <p:sp>
        <p:nvSpPr>
          <p:cNvPr id="35843" name="Content Placeholder 2"/>
          <p:cNvSpPr>
            <a:spLocks noGrp="1"/>
          </p:cNvSpPr>
          <p:nvPr>
            <p:ph idx="1"/>
          </p:nvPr>
        </p:nvSpPr>
        <p:spPr/>
        <p:txBody>
          <a:bodyPr/>
          <a:lstStyle/>
          <a:p>
            <a:pPr eaLnBrk="1" hangingPunct="1"/>
            <a:endParaRPr lang="en-US" smtClean="0"/>
          </a:p>
        </p:txBody>
      </p:sp>
      <p:pic>
        <p:nvPicPr>
          <p:cNvPr id="35844" name="Picture 2" descr="F:\BSC 1005 - Survey\resources\jpgs labled\ch05\unnumbered_05_p118b.jpg"/>
          <p:cNvPicPr>
            <a:picLocks noChangeAspect="1" noChangeArrowheads="1"/>
          </p:cNvPicPr>
          <p:nvPr/>
        </p:nvPicPr>
        <p:blipFill>
          <a:blip r:embed="rId2" cstate="print"/>
          <a:srcRect/>
          <a:stretch>
            <a:fillRect/>
          </a:stretch>
        </p:blipFill>
        <p:spPr bwMode="auto">
          <a:xfrm>
            <a:off x="1524000" y="762000"/>
            <a:ext cx="5629275" cy="54197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1143000"/>
            <a:ext cx="8229600" cy="4525963"/>
          </a:xfrm>
        </p:spPr>
        <p:txBody>
          <a:bodyPr/>
          <a:lstStyle/>
          <a:p>
            <a:pPr algn="ctr" eaLnBrk="1" hangingPunct="1">
              <a:buFontTx/>
              <a:buNone/>
            </a:pPr>
            <a:r>
              <a:rPr lang="en-US" sz="3600" smtClean="0">
                <a:solidFill>
                  <a:srgbClr val="FFFF00"/>
                </a:solidFill>
              </a:rPr>
              <a:t>Molecular Shape and Function</a:t>
            </a:r>
          </a:p>
          <a:p>
            <a:pPr eaLnBrk="1" hangingPunct="1">
              <a:buFontTx/>
              <a:buNone/>
            </a:pPr>
            <a:endParaRPr lang="en-US" sz="2800" smtClean="0">
              <a:solidFill>
                <a:srgbClr val="FFFF00"/>
              </a:solidFill>
            </a:endParaRPr>
          </a:p>
          <a:p>
            <a:pPr eaLnBrk="1" hangingPunct="1">
              <a:buFontTx/>
              <a:buNone/>
            </a:pPr>
            <a:r>
              <a:rPr lang="en-US" sz="2800" smtClean="0">
                <a:solidFill>
                  <a:srgbClr val="FFFF00"/>
                </a:solidFill>
              </a:rPr>
              <a:t>The shape of a molecule is what allows it to do its job.</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pPr eaLnBrk="1" hangingPunct="1"/>
            <a:r>
              <a:rPr lang="en-US" smtClean="0">
                <a:solidFill>
                  <a:srgbClr val="FFFF00"/>
                </a:solidFill>
              </a:rPr>
              <a:t>Properties of Water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solidFill>
                  <a:srgbClr val="FFFF00"/>
                </a:solidFill>
              </a:rPr>
              <a:t>105</a:t>
            </a:r>
            <a:r>
              <a:rPr lang="en-US" smtClean="0">
                <a:solidFill>
                  <a:srgbClr val="FFFF00"/>
                </a:solidFill>
                <a:cs typeface="Arial" charset="0"/>
              </a:rPr>
              <a:t>° Bond</a:t>
            </a:r>
          </a:p>
        </p:txBody>
      </p:sp>
      <p:sp>
        <p:nvSpPr>
          <p:cNvPr id="38915" name="Rectangle 3"/>
          <p:cNvSpPr>
            <a:spLocks noGrp="1" noChangeArrowheads="1"/>
          </p:cNvSpPr>
          <p:nvPr>
            <p:ph type="body" idx="1"/>
          </p:nvPr>
        </p:nvSpPr>
        <p:spPr>
          <a:xfrm>
            <a:off x="457200" y="2362200"/>
            <a:ext cx="4419600" cy="3763963"/>
          </a:xfrm>
        </p:spPr>
        <p:txBody>
          <a:bodyPr/>
          <a:lstStyle/>
          <a:p>
            <a:pPr eaLnBrk="1" hangingPunct="1"/>
            <a:r>
              <a:rPr lang="en-US" smtClean="0">
                <a:solidFill>
                  <a:srgbClr val="FFFF00"/>
                </a:solidFill>
              </a:rPr>
              <a:t>Angle lets water bond to many things</a:t>
            </a:r>
          </a:p>
        </p:txBody>
      </p:sp>
      <p:pic>
        <p:nvPicPr>
          <p:cNvPr id="38916" name="Picture 2" descr="F:\BSC 1005 - Survey\resources\jpgs labled\ch05\figure_05_05.jpg"/>
          <p:cNvPicPr>
            <a:picLocks noChangeAspect="1" noChangeArrowheads="1"/>
          </p:cNvPicPr>
          <p:nvPr/>
        </p:nvPicPr>
        <p:blipFill>
          <a:blip r:embed="rId2" cstate="print"/>
          <a:srcRect l="5952" t="70230" r="63519" b="6786"/>
          <a:stretch>
            <a:fillRect/>
          </a:stretch>
        </p:blipFill>
        <p:spPr bwMode="auto">
          <a:xfrm>
            <a:off x="5486400" y="2514600"/>
            <a:ext cx="2605088" cy="1179513"/>
          </a:xfrm>
          <a:prstGeom prst="rect">
            <a:avLst/>
          </a:prstGeom>
          <a:noFill/>
          <a:ln w="9525">
            <a:noFill/>
            <a:miter lim="800000"/>
            <a:headEnd/>
            <a:tailEnd/>
          </a:ln>
        </p:spPr>
      </p:pic>
      <p:pic>
        <p:nvPicPr>
          <p:cNvPr id="38917" name="Picture 2" descr="F:\BSC 1005 - Survey\resources\jpgs labled\ch05\unnumbered_05_p118a.jpg"/>
          <p:cNvPicPr>
            <a:picLocks noChangeAspect="1" noChangeArrowheads="1"/>
          </p:cNvPicPr>
          <p:nvPr/>
        </p:nvPicPr>
        <p:blipFill>
          <a:blip r:embed="rId3" cstate="print"/>
          <a:srcRect/>
          <a:stretch>
            <a:fillRect/>
          </a:stretch>
        </p:blipFill>
        <p:spPr bwMode="auto">
          <a:xfrm>
            <a:off x="304800" y="4191000"/>
            <a:ext cx="8534400" cy="22621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solidFill>
                  <a:srgbClr val="FFFF00"/>
                </a:solidFill>
              </a:rPr>
              <a:t>Polar Molecule</a:t>
            </a:r>
          </a:p>
        </p:txBody>
      </p:sp>
      <p:pic>
        <p:nvPicPr>
          <p:cNvPr id="39939" name="Picture 2" descr="http://www.thomasnet.com/articles/image/electrical-power-generation/nib-magnet.JPG"/>
          <p:cNvPicPr>
            <a:picLocks noChangeAspect="1" noChangeArrowheads="1"/>
          </p:cNvPicPr>
          <p:nvPr/>
        </p:nvPicPr>
        <p:blipFill>
          <a:blip r:embed="rId2" cstate="print"/>
          <a:srcRect/>
          <a:stretch>
            <a:fillRect/>
          </a:stretch>
        </p:blipFill>
        <p:spPr bwMode="auto">
          <a:xfrm>
            <a:off x="381000" y="2182813"/>
            <a:ext cx="3551238" cy="2952750"/>
          </a:xfrm>
          <a:prstGeom prst="rect">
            <a:avLst/>
          </a:prstGeom>
          <a:noFill/>
          <a:ln w="9525">
            <a:noFill/>
            <a:miter lim="800000"/>
            <a:headEnd/>
            <a:tailEnd/>
          </a:ln>
        </p:spPr>
      </p:pic>
      <p:pic>
        <p:nvPicPr>
          <p:cNvPr id="39940" name="Picture 4" descr="http://www.examiner.com/images/blog/wysiwyg/image/polarbearangry.jpg"/>
          <p:cNvPicPr>
            <a:picLocks noChangeAspect="1" noChangeArrowheads="1"/>
          </p:cNvPicPr>
          <p:nvPr/>
        </p:nvPicPr>
        <p:blipFill>
          <a:blip r:embed="rId3" cstate="print"/>
          <a:srcRect/>
          <a:stretch>
            <a:fillRect/>
          </a:stretch>
        </p:blipFill>
        <p:spPr bwMode="auto">
          <a:xfrm>
            <a:off x="4262438" y="2182813"/>
            <a:ext cx="4457700" cy="29527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solidFill>
                  <a:srgbClr val="FFFF00"/>
                </a:solidFill>
              </a:rPr>
              <a:t>Polar Molecule</a:t>
            </a:r>
          </a:p>
        </p:txBody>
      </p:sp>
      <p:sp>
        <p:nvSpPr>
          <p:cNvPr id="40963" name="Rectangle 3"/>
          <p:cNvSpPr>
            <a:spLocks noGrp="1" noChangeArrowheads="1"/>
          </p:cNvSpPr>
          <p:nvPr>
            <p:ph type="body" idx="1"/>
          </p:nvPr>
        </p:nvSpPr>
        <p:spPr>
          <a:xfrm>
            <a:off x="457200" y="1600200"/>
            <a:ext cx="3962400" cy="4525963"/>
          </a:xfrm>
        </p:spPr>
        <p:txBody>
          <a:bodyPr/>
          <a:lstStyle/>
          <a:p>
            <a:pPr eaLnBrk="1" hangingPunct="1"/>
            <a:r>
              <a:rPr lang="en-US" smtClean="0">
                <a:solidFill>
                  <a:srgbClr val="FFFF00"/>
                </a:solidFill>
              </a:rPr>
              <a:t>Oxygen attracts most of the electrons</a:t>
            </a:r>
          </a:p>
          <a:p>
            <a:pPr eaLnBrk="1" hangingPunct="1"/>
            <a:r>
              <a:rPr lang="en-US" smtClean="0">
                <a:solidFill>
                  <a:srgbClr val="FFFF00"/>
                </a:solidFill>
              </a:rPr>
              <a:t>(+) charge by hydrogens</a:t>
            </a:r>
          </a:p>
          <a:p>
            <a:pPr eaLnBrk="1" hangingPunct="1"/>
            <a:r>
              <a:rPr lang="en-US" smtClean="0">
                <a:solidFill>
                  <a:srgbClr val="FFFF00"/>
                </a:solidFill>
              </a:rPr>
              <a:t>(-) charge by oxygens</a:t>
            </a:r>
          </a:p>
        </p:txBody>
      </p:sp>
      <p:pic>
        <p:nvPicPr>
          <p:cNvPr id="40964" name="Picture 2" descr="http://www.thomasnet.com/articles/image/electrical-power-generation/nib-magnet.JPG"/>
          <p:cNvPicPr>
            <a:picLocks noChangeAspect="1" noChangeArrowheads="1"/>
          </p:cNvPicPr>
          <p:nvPr/>
        </p:nvPicPr>
        <p:blipFill>
          <a:blip r:embed="rId2" cstate="print"/>
          <a:srcRect/>
          <a:stretch>
            <a:fillRect/>
          </a:stretch>
        </p:blipFill>
        <p:spPr bwMode="auto">
          <a:xfrm>
            <a:off x="4495800" y="1905000"/>
            <a:ext cx="3884613" cy="32305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solidFill>
                  <a:srgbClr val="FFFF00"/>
                </a:solidFill>
              </a:rPr>
              <a:t>Atom</a:t>
            </a:r>
          </a:p>
        </p:txBody>
      </p:sp>
      <p:sp>
        <p:nvSpPr>
          <p:cNvPr id="7171" name="Content Placeholder 2"/>
          <p:cNvSpPr>
            <a:spLocks noGrp="1"/>
          </p:cNvSpPr>
          <p:nvPr>
            <p:ph idx="1"/>
          </p:nvPr>
        </p:nvSpPr>
        <p:spPr/>
        <p:txBody>
          <a:bodyPr/>
          <a:lstStyle/>
          <a:p>
            <a:r>
              <a:rPr lang="en-US" smtClean="0">
                <a:solidFill>
                  <a:srgbClr val="FFFF00"/>
                </a:solidFill>
              </a:rPr>
              <a:t>Smallest amount of an element that still has normal chemical properties</a:t>
            </a:r>
          </a:p>
          <a:p>
            <a:endParaRPr lang="en-US" smtClean="0"/>
          </a:p>
          <a:p>
            <a:r>
              <a:rPr lang="en-US" smtClean="0"/>
              <a:t> </a:t>
            </a:r>
            <a:r>
              <a:rPr lang="en-US" smtClean="0">
                <a:solidFill>
                  <a:srgbClr val="FFFF00"/>
                </a:solidFill>
              </a:rPr>
              <a:t>Greek </a:t>
            </a:r>
            <a:r>
              <a:rPr lang="el-GR" smtClean="0">
                <a:solidFill>
                  <a:srgbClr val="FFFF00"/>
                </a:solidFill>
              </a:rPr>
              <a:t>ἄτομος (</a:t>
            </a:r>
            <a:r>
              <a:rPr lang="en-US" smtClean="0">
                <a:solidFill>
                  <a:srgbClr val="FFFF00"/>
                </a:solidFill>
              </a:rPr>
              <a:t>atomos, "indivisible")</a:t>
            </a:r>
          </a:p>
          <a:p>
            <a:endParaRPr lang="en-US" smtClean="0">
              <a:solidFill>
                <a:srgbClr val="FFFF00"/>
              </a:solidFill>
            </a:endParaRPr>
          </a:p>
          <a:p>
            <a:r>
              <a:rPr lang="en-US" smtClean="0">
                <a:solidFill>
                  <a:srgbClr val="FFFF00"/>
                </a:solidFill>
              </a:rPr>
              <a:t>We can split atoms, but they loose their chemical properties, and it takes a lot of energy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solidFill>
                  <a:srgbClr val="FFFF00"/>
                </a:solidFill>
              </a:rPr>
              <a:t>Hydration Shells</a:t>
            </a:r>
            <a:br>
              <a:rPr lang="en-US" smtClean="0">
                <a:solidFill>
                  <a:srgbClr val="FFFF00"/>
                </a:solidFill>
              </a:rPr>
            </a:br>
            <a:r>
              <a:rPr lang="en-US" sz="2800" smtClean="0">
                <a:solidFill>
                  <a:srgbClr val="FFFF00"/>
                </a:solidFill>
              </a:rPr>
              <a:t>(Opposites Attract)</a:t>
            </a:r>
          </a:p>
        </p:txBody>
      </p:sp>
      <p:sp>
        <p:nvSpPr>
          <p:cNvPr id="41987" name="Content Placeholder 2"/>
          <p:cNvSpPr>
            <a:spLocks noGrp="1"/>
          </p:cNvSpPr>
          <p:nvPr>
            <p:ph idx="1"/>
          </p:nvPr>
        </p:nvSpPr>
        <p:spPr>
          <a:xfrm>
            <a:off x="457200" y="1600200"/>
            <a:ext cx="2590800" cy="4525963"/>
          </a:xfrm>
        </p:spPr>
        <p:txBody>
          <a:bodyPr/>
          <a:lstStyle/>
          <a:p>
            <a:pPr eaLnBrk="1" hangingPunct="1"/>
            <a:r>
              <a:rPr lang="en-US" smtClean="0">
                <a:solidFill>
                  <a:srgbClr val="FFFF00"/>
                </a:solidFill>
              </a:rPr>
              <a:t>Solute</a:t>
            </a:r>
          </a:p>
          <a:p>
            <a:pPr eaLnBrk="1" hangingPunct="1"/>
            <a:endParaRPr lang="en-US" smtClean="0">
              <a:solidFill>
                <a:srgbClr val="FFFF00"/>
              </a:solidFill>
            </a:endParaRPr>
          </a:p>
          <a:p>
            <a:pPr eaLnBrk="1" hangingPunct="1"/>
            <a:r>
              <a:rPr lang="en-US" smtClean="0">
                <a:solidFill>
                  <a:srgbClr val="FFFF00"/>
                </a:solidFill>
              </a:rPr>
              <a:t>Solvent</a:t>
            </a:r>
          </a:p>
        </p:txBody>
      </p:sp>
      <p:pic>
        <p:nvPicPr>
          <p:cNvPr id="41988" name="Picture 5" descr="http://makemusicals.com/wp-content/uploads/2012/01/Kool-aid.gif"/>
          <p:cNvPicPr>
            <a:picLocks noChangeAspect="1" noChangeArrowheads="1"/>
          </p:cNvPicPr>
          <p:nvPr/>
        </p:nvPicPr>
        <p:blipFill>
          <a:blip r:embed="rId2" cstate="print"/>
          <a:srcRect/>
          <a:stretch>
            <a:fillRect/>
          </a:stretch>
        </p:blipFill>
        <p:spPr bwMode="auto">
          <a:xfrm>
            <a:off x="4800600" y="1752600"/>
            <a:ext cx="3452813" cy="2825750"/>
          </a:xfrm>
          <a:prstGeom prst="rect">
            <a:avLst/>
          </a:prstGeom>
          <a:noFill/>
          <a:ln w="9525">
            <a:noFill/>
            <a:miter lim="800000"/>
            <a:headEnd/>
            <a:tailEnd/>
          </a:ln>
        </p:spPr>
      </p:pic>
      <p:pic>
        <p:nvPicPr>
          <p:cNvPr id="41989" name="Picture 2" descr="http://staff.jccc.net/pdecell/chemistry/water3.gif"/>
          <p:cNvPicPr>
            <a:picLocks noChangeAspect="1" noChangeArrowheads="1"/>
          </p:cNvPicPr>
          <p:nvPr/>
        </p:nvPicPr>
        <p:blipFill>
          <a:blip r:embed="rId3" cstate="print"/>
          <a:srcRect/>
          <a:stretch>
            <a:fillRect/>
          </a:stretch>
        </p:blipFill>
        <p:spPr bwMode="auto">
          <a:xfrm>
            <a:off x="2809875" y="3822700"/>
            <a:ext cx="1990725" cy="23018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F:\BSC 1005 - Survey\resources\jpgs labled\ch05\unnumbered_05_p119.jpg"/>
          <p:cNvPicPr>
            <a:picLocks noChangeAspect="1" noChangeArrowheads="1"/>
          </p:cNvPicPr>
          <p:nvPr/>
        </p:nvPicPr>
        <p:blipFill>
          <a:blip r:embed="rId2" cstate="print"/>
          <a:srcRect/>
          <a:stretch>
            <a:fillRect/>
          </a:stretch>
        </p:blipFill>
        <p:spPr bwMode="auto">
          <a:xfrm>
            <a:off x="5181600" y="192088"/>
            <a:ext cx="3713163" cy="6437312"/>
          </a:xfrm>
          <a:prstGeom prst="rect">
            <a:avLst/>
          </a:prstGeom>
          <a:noFill/>
          <a:ln w="9525">
            <a:noFill/>
            <a:miter lim="800000"/>
            <a:headEnd/>
            <a:tailEnd/>
          </a:ln>
        </p:spPr>
      </p:pic>
      <p:sp>
        <p:nvSpPr>
          <p:cNvPr id="43011" name="Rectangle 3"/>
          <p:cNvSpPr txBox="1">
            <a:spLocks noChangeArrowheads="1"/>
          </p:cNvSpPr>
          <p:nvPr/>
        </p:nvSpPr>
        <p:spPr bwMode="auto">
          <a:xfrm>
            <a:off x="457200" y="1600200"/>
            <a:ext cx="3962400" cy="4525963"/>
          </a:xfrm>
          <a:prstGeom prst="rect">
            <a:avLst/>
          </a:prstGeom>
          <a:noFill/>
          <a:ln w="9525">
            <a:noFill/>
            <a:miter lim="800000"/>
            <a:headEnd/>
            <a:tailEnd/>
          </a:ln>
        </p:spPr>
        <p:txBody>
          <a:bodyPr/>
          <a:lstStyle/>
          <a:p>
            <a:pPr marL="342900" indent="-342900">
              <a:spcBef>
                <a:spcPct val="20000"/>
              </a:spcBef>
              <a:buFontTx/>
              <a:buChar char="•"/>
            </a:pPr>
            <a:r>
              <a:rPr lang="en-US" sz="3200">
                <a:solidFill>
                  <a:srgbClr val="FFFF00"/>
                </a:solidFill>
              </a:rPr>
              <a:t>Water likes polar substances</a:t>
            </a:r>
          </a:p>
          <a:p>
            <a:pPr marL="342900" indent="-342900">
              <a:spcBef>
                <a:spcPct val="20000"/>
              </a:spcBef>
              <a:buFontTx/>
              <a:buChar char="•"/>
            </a:pPr>
            <a:endParaRPr lang="en-US" sz="3200">
              <a:solidFill>
                <a:srgbClr val="FFFF00"/>
              </a:solidFill>
            </a:endParaRPr>
          </a:p>
          <a:p>
            <a:pPr marL="342900" indent="-342900">
              <a:spcBef>
                <a:spcPct val="20000"/>
              </a:spcBef>
              <a:buFontTx/>
              <a:buChar char="•"/>
            </a:pPr>
            <a:r>
              <a:rPr lang="en-US" sz="3200">
                <a:solidFill>
                  <a:srgbClr val="FFFF00"/>
                </a:solidFill>
              </a:rPr>
              <a:t>Hydrophillic vs Hydrophobic</a:t>
            </a:r>
          </a:p>
          <a:p>
            <a:pPr marL="342900" indent="-342900">
              <a:spcBef>
                <a:spcPct val="20000"/>
              </a:spcBef>
              <a:buFontTx/>
              <a:buChar char="•"/>
            </a:pPr>
            <a:endParaRPr lang="en-US" sz="3200">
              <a:solidFill>
                <a:srgbClr val="FFFF00"/>
              </a:solidFill>
            </a:endParaRPr>
          </a:p>
          <a:p>
            <a:pPr marL="342900" indent="-342900">
              <a:spcBef>
                <a:spcPct val="20000"/>
              </a:spcBef>
              <a:buFontTx/>
              <a:buChar char="•"/>
            </a:pPr>
            <a:r>
              <a:rPr lang="en-US" sz="3200">
                <a:solidFill>
                  <a:srgbClr val="FFFF00"/>
                </a:solidFill>
              </a:rPr>
              <a:t>This is why membranes work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rgbClr val="FFFF00"/>
                </a:solidFill>
              </a:rPr>
              <a:t>Emergent Properties  of Water</a:t>
            </a:r>
          </a:p>
        </p:txBody>
      </p:sp>
      <p:sp>
        <p:nvSpPr>
          <p:cNvPr id="44035" name="Rectangle 3"/>
          <p:cNvSpPr>
            <a:spLocks noGrp="1" noChangeArrowheads="1"/>
          </p:cNvSpPr>
          <p:nvPr>
            <p:ph type="body" idx="1"/>
          </p:nvPr>
        </p:nvSpPr>
        <p:spPr/>
        <p:txBody>
          <a:bodyPr/>
          <a:lstStyle/>
          <a:p>
            <a:pPr eaLnBrk="1" hangingPunct="1"/>
            <a:r>
              <a:rPr lang="en-US" smtClean="0">
                <a:solidFill>
                  <a:srgbClr val="FFFF00"/>
                </a:solidFill>
              </a:rPr>
              <a:t>Cohesion</a:t>
            </a:r>
          </a:p>
          <a:p>
            <a:pPr eaLnBrk="1" hangingPunct="1">
              <a:buFontTx/>
              <a:buNone/>
            </a:pPr>
            <a:endParaRPr lang="en-US" smtClean="0">
              <a:solidFill>
                <a:srgbClr val="FFFF00"/>
              </a:solidFill>
            </a:endParaRPr>
          </a:p>
          <a:p>
            <a:pPr eaLnBrk="1" hangingPunct="1"/>
            <a:r>
              <a:rPr lang="en-US" smtClean="0">
                <a:solidFill>
                  <a:srgbClr val="FFFF00"/>
                </a:solidFill>
              </a:rPr>
              <a:t>Temperature moderation</a:t>
            </a:r>
          </a:p>
          <a:p>
            <a:pPr eaLnBrk="1" hangingPunct="1">
              <a:buFontTx/>
              <a:buNone/>
            </a:pPr>
            <a:endParaRPr lang="en-US" smtClean="0">
              <a:solidFill>
                <a:srgbClr val="FFFF00"/>
              </a:solidFill>
            </a:endParaRPr>
          </a:p>
          <a:p>
            <a:pPr eaLnBrk="1" hangingPunct="1"/>
            <a:r>
              <a:rPr lang="en-US" smtClean="0">
                <a:solidFill>
                  <a:srgbClr val="FFFF00"/>
                </a:solidFill>
              </a:rPr>
              <a:t>Insulation of water</a:t>
            </a:r>
          </a:p>
          <a:p>
            <a:pPr eaLnBrk="1" hangingPunct="1">
              <a:buFontTx/>
              <a:buNone/>
            </a:pPr>
            <a:endParaRPr lang="en-US" smtClean="0">
              <a:solidFill>
                <a:srgbClr val="FFFF00"/>
              </a:solidFill>
            </a:endParaRPr>
          </a:p>
          <a:p>
            <a:pPr eaLnBrk="1" hangingPunct="1"/>
            <a:r>
              <a:rPr lang="en-US" smtClean="0">
                <a:solidFill>
                  <a:srgbClr val="FFFF00"/>
                </a:solidFill>
              </a:rPr>
              <a:t>Effective solvent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228600"/>
            <a:ext cx="8229600" cy="5897563"/>
          </a:xfrm>
        </p:spPr>
        <p:txBody>
          <a:bodyPr/>
          <a:lstStyle/>
          <a:p>
            <a:pPr eaLnBrk="1" hangingPunct="1">
              <a:defRPr/>
            </a:pPr>
            <a:r>
              <a:rPr lang="en-US" dirty="0" smtClean="0">
                <a:solidFill>
                  <a:srgbClr val="FFFF00"/>
                </a:solidFill>
              </a:rPr>
              <a:t>Water molecules stick together due to hydrogen bonds (polar molecules)</a:t>
            </a:r>
          </a:p>
          <a:p>
            <a:pPr lvl="1" eaLnBrk="1" hangingPunct="1">
              <a:defRPr/>
            </a:pPr>
            <a:r>
              <a:rPr lang="en-US" dirty="0" smtClean="0">
                <a:solidFill>
                  <a:srgbClr val="FFFF00"/>
                </a:solidFill>
              </a:rPr>
              <a:t>Self = cohesion  (e.g. surface tension)</a:t>
            </a:r>
          </a:p>
          <a:p>
            <a:pPr lvl="2" eaLnBrk="1" hangingPunct="1">
              <a:defRPr/>
            </a:pPr>
            <a:endParaRPr lang="en-US" dirty="0" smtClean="0">
              <a:solidFill>
                <a:srgbClr val="FFFF00"/>
              </a:solidFill>
            </a:endParaRPr>
          </a:p>
          <a:p>
            <a:pPr lvl="2" eaLnBrk="1" hangingPunct="1">
              <a:defRPr/>
            </a:pPr>
            <a:endParaRPr lang="en-US" dirty="0" smtClean="0">
              <a:solidFill>
                <a:srgbClr val="FFFF00"/>
              </a:solidFill>
            </a:endParaRPr>
          </a:p>
          <a:p>
            <a:pPr lvl="2" eaLnBrk="1" hangingPunct="1">
              <a:defRPr/>
            </a:pPr>
            <a:endParaRPr lang="en-US" dirty="0" smtClean="0">
              <a:solidFill>
                <a:srgbClr val="FFFF00"/>
              </a:solidFill>
            </a:endParaRPr>
          </a:p>
          <a:p>
            <a:pPr lvl="2" eaLnBrk="1" hangingPunct="1">
              <a:defRPr/>
            </a:pPr>
            <a:endParaRPr lang="en-US" dirty="0" smtClean="0">
              <a:solidFill>
                <a:srgbClr val="FFFF00"/>
              </a:solidFill>
            </a:endParaRPr>
          </a:p>
          <a:p>
            <a:pPr lvl="2" eaLnBrk="1" hangingPunct="1">
              <a:defRPr/>
            </a:pPr>
            <a:endParaRPr lang="en-US" dirty="0" smtClean="0">
              <a:solidFill>
                <a:srgbClr val="FFFF00"/>
              </a:solidFill>
            </a:endParaRPr>
          </a:p>
          <a:p>
            <a:pPr lvl="2" eaLnBrk="1" hangingPunct="1">
              <a:defRPr/>
            </a:pPr>
            <a:endParaRPr lang="en-US" dirty="0" smtClean="0">
              <a:solidFill>
                <a:srgbClr val="FFFF00"/>
              </a:solidFill>
            </a:endParaRPr>
          </a:p>
          <a:p>
            <a:pPr marL="914400" lvl="2" indent="0" eaLnBrk="1" hangingPunct="1">
              <a:buFontTx/>
              <a:buNone/>
              <a:defRPr/>
            </a:pPr>
            <a:endParaRPr lang="en-US" dirty="0" smtClean="0">
              <a:solidFill>
                <a:srgbClr val="FFFF00"/>
              </a:solidFill>
            </a:endParaRPr>
          </a:p>
          <a:p>
            <a:pPr lvl="1" eaLnBrk="1" hangingPunct="1">
              <a:defRPr/>
            </a:pPr>
            <a:r>
              <a:rPr lang="en-US" dirty="0" smtClean="0">
                <a:solidFill>
                  <a:srgbClr val="FFFF00"/>
                </a:solidFill>
              </a:rPr>
              <a:t>Other = adhesion</a:t>
            </a:r>
          </a:p>
          <a:p>
            <a:pPr eaLnBrk="1" hangingPunct="1">
              <a:buFontTx/>
              <a:buNone/>
              <a:defRPr/>
            </a:pPr>
            <a:endParaRPr lang="en-US" dirty="0" smtClean="0">
              <a:solidFill>
                <a:srgbClr val="FFFF00"/>
              </a:solidFill>
            </a:endParaRPr>
          </a:p>
        </p:txBody>
      </p:sp>
      <p:pic>
        <p:nvPicPr>
          <p:cNvPr id="45059" name="Picture 2" descr="F:\BSC 1005 - Survey\resources\jpgs labled\ch05\unnumbered_05_p118b.jpg"/>
          <p:cNvPicPr>
            <a:picLocks noChangeAspect="1" noChangeArrowheads="1"/>
          </p:cNvPicPr>
          <p:nvPr/>
        </p:nvPicPr>
        <p:blipFill>
          <a:blip r:embed="rId2" cstate="print"/>
          <a:srcRect/>
          <a:stretch>
            <a:fillRect/>
          </a:stretch>
        </p:blipFill>
        <p:spPr bwMode="auto">
          <a:xfrm>
            <a:off x="1447800" y="2097088"/>
            <a:ext cx="2671763" cy="2571750"/>
          </a:xfrm>
          <a:prstGeom prst="rect">
            <a:avLst/>
          </a:prstGeom>
          <a:noFill/>
          <a:ln w="9525">
            <a:noFill/>
            <a:miter lim="800000"/>
            <a:headEnd/>
            <a:tailEnd/>
          </a:ln>
        </p:spPr>
      </p:pic>
      <p:pic>
        <p:nvPicPr>
          <p:cNvPr id="45060" name="Picture 3" descr="F:\BSC 1005 - Survey\resources\jpgs labled\ch05\figure_05_10_nb.jpg"/>
          <p:cNvPicPr>
            <a:picLocks noChangeAspect="1" noChangeArrowheads="1"/>
          </p:cNvPicPr>
          <p:nvPr/>
        </p:nvPicPr>
        <p:blipFill>
          <a:blip r:embed="rId3" cstate="print"/>
          <a:srcRect/>
          <a:stretch>
            <a:fillRect/>
          </a:stretch>
        </p:blipFill>
        <p:spPr bwMode="auto">
          <a:xfrm>
            <a:off x="4572000" y="2097088"/>
            <a:ext cx="3309938" cy="27241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rgbClr val="FFFF00"/>
                </a:solidFill>
              </a:rPr>
              <a:t>Temperature Moderation</a:t>
            </a:r>
          </a:p>
        </p:txBody>
      </p:sp>
      <p:sp>
        <p:nvSpPr>
          <p:cNvPr id="46083" name="Rectangle 3"/>
          <p:cNvSpPr>
            <a:spLocks noGrp="1" noChangeArrowheads="1"/>
          </p:cNvSpPr>
          <p:nvPr>
            <p:ph type="body" idx="1"/>
          </p:nvPr>
        </p:nvSpPr>
        <p:spPr/>
        <p:txBody>
          <a:bodyPr/>
          <a:lstStyle/>
          <a:p>
            <a:pPr eaLnBrk="1" hangingPunct="1"/>
            <a:r>
              <a:rPr lang="en-US" smtClean="0">
                <a:solidFill>
                  <a:srgbClr val="FFFF00"/>
                </a:solidFill>
              </a:rPr>
              <a:t>High Specific Heat</a:t>
            </a:r>
          </a:p>
          <a:p>
            <a:pPr lvl="1" eaLnBrk="1" hangingPunct="1"/>
            <a:r>
              <a:rPr lang="en-US" smtClean="0">
                <a:solidFill>
                  <a:srgbClr val="FFFF00"/>
                </a:solidFill>
              </a:rPr>
              <a:t>kinetic energy</a:t>
            </a:r>
          </a:p>
          <a:p>
            <a:pPr lvl="1" eaLnBrk="1" hangingPunct="1"/>
            <a:r>
              <a:rPr lang="en-US" smtClean="0">
                <a:solidFill>
                  <a:srgbClr val="FFFF00"/>
                </a:solidFill>
              </a:rPr>
              <a:t>Heat vs. temperature</a:t>
            </a:r>
          </a:p>
          <a:p>
            <a:pPr lvl="1" eaLnBrk="1" hangingPunct="1"/>
            <a:r>
              <a:rPr lang="en-US" smtClean="0">
                <a:solidFill>
                  <a:srgbClr val="FFFF00"/>
                </a:solidFill>
              </a:rPr>
              <a:t>Celsius</a:t>
            </a:r>
          </a:p>
          <a:p>
            <a:pPr lvl="1" eaLnBrk="1" hangingPunct="1"/>
            <a:r>
              <a:rPr lang="en-US" smtClean="0">
                <a:solidFill>
                  <a:srgbClr val="FFFF00"/>
                </a:solidFill>
              </a:rPr>
              <a:t>Calories and kilocalories</a:t>
            </a:r>
          </a:p>
          <a:p>
            <a:pPr eaLnBrk="1" hangingPunct="1"/>
            <a:r>
              <a:rPr lang="en-US" smtClean="0">
                <a:solidFill>
                  <a:srgbClr val="FFFF00"/>
                </a:solidFill>
              </a:rPr>
              <a:t>Evaporative cooling</a:t>
            </a:r>
          </a:p>
          <a:p>
            <a:pPr eaLnBrk="1" hangingPunct="1"/>
            <a:endParaRPr lang="en-US" smtClean="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rgbClr val="FFFF00"/>
                </a:solidFill>
              </a:rPr>
              <a:t>Ice Floats!!!</a:t>
            </a:r>
          </a:p>
        </p:txBody>
      </p:sp>
      <p:sp>
        <p:nvSpPr>
          <p:cNvPr id="47107" name="Rectangle 3"/>
          <p:cNvSpPr>
            <a:spLocks noGrp="1" noChangeArrowheads="1"/>
          </p:cNvSpPr>
          <p:nvPr>
            <p:ph type="body" idx="1"/>
          </p:nvPr>
        </p:nvSpPr>
        <p:spPr/>
        <p:txBody>
          <a:bodyPr/>
          <a:lstStyle/>
          <a:p>
            <a:pPr eaLnBrk="1" hangingPunct="1"/>
            <a:r>
              <a:rPr lang="en-US" smtClean="0">
                <a:solidFill>
                  <a:srgbClr val="FFFF00"/>
                </a:solidFill>
              </a:rPr>
              <a:t>Solid that is less dense than the liquid</a:t>
            </a:r>
          </a:p>
          <a:p>
            <a:pPr eaLnBrk="1" hangingPunct="1"/>
            <a:endParaRPr lang="en-US" smtClean="0">
              <a:solidFill>
                <a:srgbClr val="FFFF00"/>
              </a:solidFill>
            </a:endParaRPr>
          </a:p>
          <a:p>
            <a:pPr eaLnBrk="1" hangingPunct="1"/>
            <a:endParaRPr lang="en-US" smtClean="0">
              <a:solidFill>
                <a:srgbClr val="FFFF00"/>
              </a:solidFill>
            </a:endParaRPr>
          </a:p>
          <a:p>
            <a:pPr eaLnBrk="1" hangingPunct="1"/>
            <a:r>
              <a:rPr lang="en-US" smtClean="0">
                <a:solidFill>
                  <a:srgbClr val="FFFF00"/>
                </a:solidFill>
              </a:rPr>
              <a:t>Insulates lake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solidFill>
                  <a:srgbClr val="FFFF00"/>
                </a:solidFill>
              </a:rPr>
              <a:t>Good Solvent</a:t>
            </a:r>
          </a:p>
        </p:txBody>
      </p:sp>
      <p:sp>
        <p:nvSpPr>
          <p:cNvPr id="48131" name="Rectangle 3"/>
          <p:cNvSpPr>
            <a:spLocks noGrp="1" noChangeArrowheads="1"/>
          </p:cNvSpPr>
          <p:nvPr>
            <p:ph type="body" idx="1"/>
          </p:nvPr>
        </p:nvSpPr>
        <p:spPr/>
        <p:txBody>
          <a:bodyPr/>
          <a:lstStyle/>
          <a:p>
            <a:pPr eaLnBrk="1" hangingPunct="1"/>
            <a:r>
              <a:rPr lang="en-US" dirty="0" smtClean="0">
                <a:solidFill>
                  <a:srgbClr val="FFFF00"/>
                </a:solidFill>
              </a:rPr>
              <a:t>Solutions</a:t>
            </a:r>
          </a:p>
          <a:p>
            <a:pPr lvl="1" eaLnBrk="1" hangingPunct="1"/>
            <a:r>
              <a:rPr lang="en-US" dirty="0" smtClean="0">
                <a:solidFill>
                  <a:srgbClr val="FFFF00"/>
                </a:solidFill>
              </a:rPr>
              <a:t>Solution</a:t>
            </a:r>
          </a:p>
          <a:p>
            <a:pPr lvl="1" eaLnBrk="1" hangingPunct="1"/>
            <a:r>
              <a:rPr lang="en-US" dirty="0" smtClean="0">
                <a:solidFill>
                  <a:srgbClr val="FFFF00"/>
                </a:solidFill>
              </a:rPr>
              <a:t>Solvent</a:t>
            </a:r>
          </a:p>
          <a:p>
            <a:pPr lvl="1" eaLnBrk="1" hangingPunct="1"/>
            <a:r>
              <a:rPr lang="en-US" dirty="0" smtClean="0">
                <a:solidFill>
                  <a:srgbClr val="FFFF00"/>
                </a:solidFill>
              </a:rPr>
              <a:t>Solute</a:t>
            </a:r>
          </a:p>
          <a:p>
            <a:pPr lvl="1" eaLnBrk="1" hangingPunct="1"/>
            <a:r>
              <a:rPr lang="en-US" dirty="0" smtClean="0">
                <a:solidFill>
                  <a:srgbClr val="FFFF00"/>
                </a:solidFill>
              </a:rPr>
              <a:t>“aqueous”</a:t>
            </a:r>
          </a:p>
          <a:p>
            <a:pPr eaLnBrk="1" hangingPunct="1">
              <a:buFontTx/>
              <a:buNone/>
            </a:pPr>
            <a:endParaRPr lang="en-US" dirty="0" smtClean="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solidFill>
                  <a:srgbClr val="FFFF00"/>
                </a:solidFill>
              </a:rPr>
              <a:t>Hydration Shells</a:t>
            </a:r>
            <a:br>
              <a:rPr lang="en-US" smtClean="0">
                <a:solidFill>
                  <a:srgbClr val="FFFF00"/>
                </a:solidFill>
              </a:rPr>
            </a:br>
            <a:r>
              <a:rPr lang="en-US" sz="2800" smtClean="0">
                <a:solidFill>
                  <a:srgbClr val="FFFF00"/>
                </a:solidFill>
              </a:rPr>
              <a:t>(Opposites Attract)</a:t>
            </a:r>
          </a:p>
        </p:txBody>
      </p:sp>
      <p:sp>
        <p:nvSpPr>
          <p:cNvPr id="49155" name="Content Placeholder 2"/>
          <p:cNvSpPr>
            <a:spLocks noGrp="1"/>
          </p:cNvSpPr>
          <p:nvPr>
            <p:ph idx="1"/>
          </p:nvPr>
        </p:nvSpPr>
        <p:spPr>
          <a:xfrm>
            <a:off x="457200" y="1600200"/>
            <a:ext cx="2590800" cy="4525963"/>
          </a:xfrm>
        </p:spPr>
        <p:txBody>
          <a:bodyPr/>
          <a:lstStyle/>
          <a:p>
            <a:pPr eaLnBrk="1" hangingPunct="1"/>
            <a:r>
              <a:rPr lang="en-US" smtClean="0">
                <a:solidFill>
                  <a:srgbClr val="FFFF00"/>
                </a:solidFill>
              </a:rPr>
              <a:t>Solute</a:t>
            </a:r>
          </a:p>
          <a:p>
            <a:pPr eaLnBrk="1" hangingPunct="1"/>
            <a:endParaRPr lang="en-US" smtClean="0">
              <a:solidFill>
                <a:srgbClr val="FFFF00"/>
              </a:solidFill>
            </a:endParaRPr>
          </a:p>
          <a:p>
            <a:pPr eaLnBrk="1" hangingPunct="1"/>
            <a:r>
              <a:rPr lang="en-US" smtClean="0">
                <a:solidFill>
                  <a:srgbClr val="FFFF00"/>
                </a:solidFill>
              </a:rPr>
              <a:t>Solvent</a:t>
            </a:r>
          </a:p>
        </p:txBody>
      </p:sp>
      <p:pic>
        <p:nvPicPr>
          <p:cNvPr id="49156" name="Picture 3" descr="F:\BSC 1005 - Survey\resources\jpgs labled\ch05\figure_05_08_nb.jpg"/>
          <p:cNvPicPr>
            <a:picLocks noChangeAspect="1" noChangeArrowheads="1"/>
          </p:cNvPicPr>
          <p:nvPr/>
        </p:nvPicPr>
        <p:blipFill>
          <a:blip r:embed="rId2" cstate="print"/>
          <a:srcRect/>
          <a:stretch>
            <a:fillRect/>
          </a:stretch>
        </p:blipFill>
        <p:spPr bwMode="auto">
          <a:xfrm>
            <a:off x="4572000" y="1600200"/>
            <a:ext cx="4333875" cy="3810000"/>
          </a:xfrm>
          <a:prstGeom prst="rect">
            <a:avLst/>
          </a:prstGeom>
          <a:noFill/>
          <a:ln w="9525">
            <a:noFill/>
            <a:miter lim="800000"/>
            <a:headEnd/>
            <a:tailEnd/>
          </a:ln>
        </p:spPr>
      </p:pic>
      <p:pic>
        <p:nvPicPr>
          <p:cNvPr id="49157" name="Picture 5" descr="http://makemusicals.com/wp-content/uploads/2012/01/Kool-aid.gif"/>
          <p:cNvPicPr>
            <a:picLocks noChangeAspect="1" noChangeArrowheads="1"/>
          </p:cNvPicPr>
          <p:nvPr/>
        </p:nvPicPr>
        <p:blipFill>
          <a:blip r:embed="rId3" cstate="print"/>
          <a:srcRect/>
          <a:stretch>
            <a:fillRect/>
          </a:stretch>
        </p:blipFill>
        <p:spPr bwMode="auto">
          <a:xfrm>
            <a:off x="762000" y="3505200"/>
            <a:ext cx="3452813" cy="28257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381000"/>
            <a:ext cx="8229600" cy="4525963"/>
          </a:xfrm>
        </p:spPr>
        <p:txBody>
          <a:bodyPr/>
          <a:lstStyle/>
          <a:p>
            <a:pPr algn="ctr" eaLnBrk="1" hangingPunct="1">
              <a:buFontTx/>
              <a:buNone/>
            </a:pPr>
            <a:r>
              <a:rPr lang="en-US" sz="4000" dirty="0" smtClean="0">
                <a:solidFill>
                  <a:srgbClr val="FFFF00"/>
                </a:solidFill>
              </a:rPr>
              <a:t>Bad Chemistry Joke</a:t>
            </a:r>
            <a:endParaRPr lang="en-US" sz="4000" dirty="0" smtClean="0">
              <a:solidFill>
                <a:srgbClr val="FFFF00"/>
              </a:solidFill>
            </a:endParaRPr>
          </a:p>
          <a:p>
            <a:pPr eaLnBrk="1" hangingPunct="1">
              <a:buFontTx/>
              <a:buNone/>
            </a:pPr>
            <a:endParaRPr lang="en-US" sz="4000" dirty="0" smtClean="0">
              <a:solidFill>
                <a:srgbClr val="FFFF00"/>
              </a:solidFill>
            </a:endParaRPr>
          </a:p>
          <a:p>
            <a:pPr eaLnBrk="1" hangingPunct="1">
              <a:buFontTx/>
              <a:buNone/>
            </a:pPr>
            <a:endParaRPr lang="en-US" sz="4000" dirty="0" smtClean="0">
              <a:solidFill>
                <a:srgbClr val="FFFF00"/>
              </a:solidFill>
            </a:endParaRPr>
          </a:p>
          <a:p>
            <a:pPr eaLnBrk="1" hangingPunct="1">
              <a:buFontTx/>
              <a:buNone/>
            </a:pPr>
            <a:endParaRPr lang="en-US" sz="4000" dirty="0" smtClean="0">
              <a:solidFill>
                <a:srgbClr val="FFFF00"/>
              </a:solidFill>
            </a:endParaRPr>
          </a:p>
        </p:txBody>
      </p:sp>
      <p:pic>
        <p:nvPicPr>
          <p:cNvPr id="29698" name="Picture 2" descr="Chemistry shaming"/>
          <p:cNvPicPr>
            <a:picLocks noChangeAspect="1" noChangeArrowheads="1"/>
          </p:cNvPicPr>
          <p:nvPr/>
        </p:nvPicPr>
        <p:blipFill>
          <a:blip r:embed="rId2" cstate="print"/>
          <a:srcRect/>
          <a:stretch>
            <a:fillRect/>
          </a:stretch>
        </p:blipFill>
        <p:spPr bwMode="auto">
          <a:xfrm>
            <a:off x="1447800" y="1447800"/>
            <a:ext cx="5953125" cy="419100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buFontTx/>
              <a:buNone/>
            </a:pPr>
            <a:r>
              <a:rPr lang="en-US" sz="4000" smtClean="0">
                <a:solidFill>
                  <a:srgbClr val="FFFF00"/>
                </a:solidFill>
              </a:rPr>
              <a:t>Hydrophillic</a:t>
            </a:r>
          </a:p>
          <a:p>
            <a:pPr eaLnBrk="1" hangingPunct="1">
              <a:buFontTx/>
              <a:buNone/>
            </a:pPr>
            <a:endParaRPr lang="en-US" sz="4000" smtClean="0">
              <a:solidFill>
                <a:srgbClr val="FFFF00"/>
              </a:solidFill>
            </a:endParaRPr>
          </a:p>
          <a:p>
            <a:pPr eaLnBrk="1" hangingPunct="1">
              <a:buFontTx/>
              <a:buNone/>
            </a:pPr>
            <a:endParaRPr lang="en-US" sz="4000" smtClean="0">
              <a:solidFill>
                <a:srgbClr val="FFFF00"/>
              </a:solidFill>
            </a:endParaRPr>
          </a:p>
          <a:p>
            <a:pPr eaLnBrk="1" hangingPunct="1">
              <a:buFontTx/>
              <a:buNone/>
            </a:pPr>
            <a:r>
              <a:rPr lang="en-US" sz="4000" smtClean="0">
                <a:solidFill>
                  <a:srgbClr val="FFFF00"/>
                </a:solidFill>
              </a:rPr>
              <a:t>Hydrophobic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2057400"/>
            <a:ext cx="4495800" cy="3810000"/>
          </a:xfrm>
        </p:spPr>
        <p:txBody>
          <a:bodyPr/>
          <a:lstStyle/>
          <a:p>
            <a:pPr eaLnBrk="1" hangingPunct="1">
              <a:buFontTx/>
              <a:buNone/>
            </a:pPr>
            <a:r>
              <a:rPr lang="en-US" smtClean="0">
                <a:solidFill>
                  <a:srgbClr val="FFFF00"/>
                </a:solidFill>
              </a:rPr>
              <a:t>….and can be a messy process</a:t>
            </a:r>
          </a:p>
        </p:txBody>
      </p:sp>
      <p:pic>
        <p:nvPicPr>
          <p:cNvPr id="8195" name="Picture 4" descr="24-097~Mushroom-Cloud-Nagasaki-Japan-1945-Posters"/>
          <p:cNvPicPr>
            <a:picLocks noChangeAspect="1" noChangeArrowheads="1"/>
          </p:cNvPicPr>
          <p:nvPr/>
        </p:nvPicPr>
        <p:blipFill>
          <a:blip r:embed="rId2" cstate="print"/>
          <a:srcRect/>
          <a:stretch>
            <a:fillRect/>
          </a:stretch>
        </p:blipFill>
        <p:spPr bwMode="auto">
          <a:xfrm>
            <a:off x="5257800" y="1066800"/>
            <a:ext cx="33369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solidFill>
                  <a:srgbClr val="FFFF00"/>
                </a:solidFill>
              </a:rPr>
              <a:t>pH</a:t>
            </a:r>
          </a:p>
        </p:txBody>
      </p:sp>
      <p:sp>
        <p:nvSpPr>
          <p:cNvPr id="51203" name="Rectangle 3"/>
          <p:cNvSpPr>
            <a:spLocks noGrp="1" noChangeArrowheads="1"/>
          </p:cNvSpPr>
          <p:nvPr>
            <p:ph type="body" idx="1"/>
          </p:nvPr>
        </p:nvSpPr>
        <p:spPr/>
        <p:txBody>
          <a:bodyPr/>
          <a:lstStyle/>
          <a:p>
            <a:pPr eaLnBrk="1" hangingPunct="1"/>
            <a:r>
              <a:rPr lang="en-US" smtClean="0">
                <a:solidFill>
                  <a:srgbClr val="FFFF00"/>
                </a:solidFill>
              </a:rPr>
              <a:t>How acid is it?</a:t>
            </a:r>
          </a:p>
          <a:p>
            <a:pPr eaLnBrk="1" hangingPunct="1"/>
            <a:endParaRPr lang="en-US" smtClean="0">
              <a:solidFill>
                <a:srgbClr val="FFFF00"/>
              </a:solidFill>
            </a:endParaRPr>
          </a:p>
          <a:p>
            <a:pPr eaLnBrk="1" hangingPunct="1"/>
            <a:r>
              <a:rPr lang="en-US" smtClean="0">
                <a:solidFill>
                  <a:srgbClr val="FFFF00"/>
                </a:solidFill>
              </a:rPr>
              <a:t>pH = -log[H+] </a:t>
            </a:r>
            <a:r>
              <a:rPr lang="en-US" b="1" i="1" smtClean="0">
                <a:solidFill>
                  <a:srgbClr val="FF0000"/>
                </a:solidFill>
              </a:rPr>
              <a:t>DO NOT WRITE!!!!!</a:t>
            </a:r>
          </a:p>
          <a:p>
            <a:pPr lvl="1" eaLnBrk="1" hangingPunct="1"/>
            <a:r>
              <a:rPr lang="en-US" b="1" i="1" smtClean="0">
                <a:solidFill>
                  <a:srgbClr val="FFFF00"/>
                </a:solidFill>
              </a:rPr>
              <a:t>Lower numbers mean more hydrogen</a:t>
            </a:r>
          </a:p>
          <a:p>
            <a:pPr lvl="2" eaLnBrk="1" hangingPunct="1"/>
            <a:r>
              <a:rPr lang="en-US" b="1" i="1" smtClean="0">
                <a:solidFill>
                  <a:srgbClr val="FFFF00"/>
                </a:solidFill>
              </a:rPr>
              <a:t>(i.e. more acid)</a:t>
            </a:r>
          </a:p>
          <a:p>
            <a:pPr lvl="1" eaLnBrk="1" hangingPunct="1"/>
            <a:endParaRPr lang="en-US" b="1" i="1" smtClean="0">
              <a:solidFill>
                <a:srgbClr val="FFFF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eaLnBrk="1" hangingPunct="1"/>
            <a:r>
              <a:rPr lang="en-US" dirty="0" smtClean="0">
                <a:solidFill>
                  <a:srgbClr val="FFFF00"/>
                </a:solidFill>
              </a:rPr>
              <a:t>pH</a:t>
            </a:r>
          </a:p>
        </p:txBody>
      </p:sp>
      <p:sp>
        <p:nvSpPr>
          <p:cNvPr id="52227" name="Rectangle 3"/>
          <p:cNvSpPr>
            <a:spLocks noGrp="1" noChangeArrowheads="1"/>
          </p:cNvSpPr>
          <p:nvPr>
            <p:ph type="body" idx="1"/>
          </p:nvPr>
        </p:nvSpPr>
        <p:spPr/>
        <p:txBody>
          <a:bodyPr/>
          <a:lstStyle/>
          <a:p>
            <a:pPr eaLnBrk="1" hangingPunct="1"/>
            <a:r>
              <a:rPr lang="en-US" dirty="0" smtClean="0">
                <a:solidFill>
                  <a:srgbClr val="FFFF00"/>
                </a:solidFill>
              </a:rPr>
              <a:t>Base – over 7</a:t>
            </a:r>
          </a:p>
          <a:p>
            <a:pPr lvl="1" eaLnBrk="1" hangingPunct="1">
              <a:buNone/>
            </a:pPr>
            <a:r>
              <a:rPr lang="en-US" sz="2000" dirty="0" smtClean="0">
                <a:solidFill>
                  <a:srgbClr val="FFFF00"/>
                </a:solidFill>
              </a:rPr>
              <a:t>OH &gt; H</a:t>
            </a:r>
          </a:p>
          <a:p>
            <a:pPr lvl="1" eaLnBrk="1" hangingPunct="1">
              <a:buNone/>
            </a:pPr>
            <a:r>
              <a:rPr lang="en-US" sz="2000" dirty="0" smtClean="0">
                <a:solidFill>
                  <a:srgbClr val="FFFF00"/>
                </a:solidFill>
              </a:rPr>
              <a:t>High # = more basic</a:t>
            </a:r>
          </a:p>
          <a:p>
            <a:pPr lvl="1" eaLnBrk="1" hangingPunct="1">
              <a:buNone/>
            </a:pPr>
            <a:endParaRPr lang="en-US" sz="2000" dirty="0" smtClean="0">
              <a:solidFill>
                <a:srgbClr val="FFFF00"/>
              </a:solidFill>
            </a:endParaRPr>
          </a:p>
          <a:p>
            <a:pPr eaLnBrk="1" hangingPunct="1"/>
            <a:r>
              <a:rPr lang="en-US" dirty="0" smtClean="0">
                <a:solidFill>
                  <a:srgbClr val="FFFF00"/>
                </a:solidFill>
              </a:rPr>
              <a:t>Neutral = 7</a:t>
            </a:r>
          </a:p>
          <a:p>
            <a:pPr lvl="1" eaLnBrk="1" hangingPunct="1">
              <a:buNone/>
            </a:pPr>
            <a:r>
              <a:rPr lang="en-US" sz="2000" dirty="0" smtClean="0">
                <a:solidFill>
                  <a:srgbClr val="FFFF00"/>
                </a:solidFill>
              </a:rPr>
              <a:t>H</a:t>
            </a:r>
            <a:r>
              <a:rPr lang="en-US" sz="2000" baseline="30000" dirty="0" smtClean="0">
                <a:solidFill>
                  <a:srgbClr val="FFFF00"/>
                </a:solidFill>
              </a:rPr>
              <a:t>+</a:t>
            </a:r>
            <a:r>
              <a:rPr lang="en-US" sz="2000" dirty="0" smtClean="0">
                <a:solidFill>
                  <a:srgbClr val="FFFF00"/>
                </a:solidFill>
              </a:rPr>
              <a:t> = OH</a:t>
            </a:r>
            <a:r>
              <a:rPr lang="en-US" sz="2000" baseline="30000" dirty="0" smtClean="0">
                <a:solidFill>
                  <a:srgbClr val="FFFF00"/>
                </a:solidFill>
              </a:rPr>
              <a:t>-</a:t>
            </a:r>
          </a:p>
          <a:p>
            <a:pPr lvl="1" eaLnBrk="1" hangingPunct="1">
              <a:buNone/>
            </a:pPr>
            <a:endParaRPr lang="en-US" sz="2000" baseline="30000" dirty="0" smtClean="0">
              <a:solidFill>
                <a:srgbClr val="FFFF00"/>
              </a:solidFill>
            </a:endParaRPr>
          </a:p>
          <a:p>
            <a:pPr lvl="1" eaLnBrk="1" hangingPunct="1">
              <a:buNone/>
            </a:pPr>
            <a:endParaRPr lang="en-US" sz="2000" baseline="30000" dirty="0" smtClean="0">
              <a:solidFill>
                <a:srgbClr val="FFFF00"/>
              </a:solidFill>
            </a:endParaRPr>
          </a:p>
          <a:p>
            <a:pPr eaLnBrk="1" hangingPunct="1"/>
            <a:r>
              <a:rPr lang="en-US" dirty="0" smtClean="0">
                <a:solidFill>
                  <a:srgbClr val="FFFF00"/>
                </a:solidFill>
              </a:rPr>
              <a:t>Acid – under 7</a:t>
            </a:r>
          </a:p>
          <a:p>
            <a:pPr marL="742950" lvl="2" indent="-342900" eaLnBrk="1" hangingPunct="1">
              <a:buNone/>
            </a:pPr>
            <a:r>
              <a:rPr lang="en-US" sz="2000" dirty="0" smtClean="0">
                <a:solidFill>
                  <a:srgbClr val="FFFF00"/>
                </a:solidFill>
              </a:rPr>
              <a:t>OH &lt; H</a:t>
            </a:r>
          </a:p>
          <a:p>
            <a:pPr marL="742950" lvl="2" indent="-342900" eaLnBrk="1" hangingPunct="1">
              <a:buNone/>
            </a:pPr>
            <a:r>
              <a:rPr lang="en-US" sz="2000" dirty="0" smtClean="0">
                <a:solidFill>
                  <a:srgbClr val="FFFF00"/>
                </a:solidFill>
              </a:rPr>
              <a:t>Low # = more acidic</a:t>
            </a:r>
          </a:p>
          <a:p>
            <a:pPr eaLnBrk="1" hangingPunct="1"/>
            <a:endParaRPr lang="en-US" dirty="0" smtClean="0">
              <a:solidFill>
                <a:srgbClr val="FFFF00"/>
              </a:solidFill>
            </a:endParaRPr>
          </a:p>
          <a:p>
            <a:pPr eaLnBrk="1" hangingPunct="1">
              <a:buNone/>
            </a:pPr>
            <a:endParaRPr lang="en-US" baseline="30000" dirty="0" smtClean="0">
              <a:solidFill>
                <a:srgbClr val="FFFF00"/>
              </a:solidFill>
            </a:endParaRPr>
          </a:p>
        </p:txBody>
      </p:sp>
      <p:pic>
        <p:nvPicPr>
          <p:cNvPr id="52228" name="Picture 4" descr="F:\BSC 1005 - Survey\resources\jpgs labled\ch05\figure_05_11.jpg"/>
          <p:cNvPicPr>
            <a:picLocks noChangeAspect="1" noChangeArrowheads="1"/>
          </p:cNvPicPr>
          <p:nvPr/>
        </p:nvPicPr>
        <p:blipFill>
          <a:blip r:embed="rId2" cstate="print"/>
          <a:srcRect/>
          <a:stretch>
            <a:fillRect/>
          </a:stretch>
        </p:blipFill>
        <p:spPr bwMode="auto">
          <a:xfrm>
            <a:off x="3733800" y="228600"/>
            <a:ext cx="5169408" cy="643737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solidFill>
                  <a:srgbClr val="FFFF00"/>
                </a:solidFill>
              </a:rPr>
              <a:t>Buffer</a:t>
            </a:r>
          </a:p>
        </p:txBody>
      </p:sp>
      <p:sp>
        <p:nvSpPr>
          <p:cNvPr id="54275" name="Rectangle 3"/>
          <p:cNvSpPr>
            <a:spLocks noGrp="1" noChangeArrowheads="1"/>
          </p:cNvSpPr>
          <p:nvPr>
            <p:ph type="body" idx="1"/>
          </p:nvPr>
        </p:nvSpPr>
        <p:spPr/>
        <p:txBody>
          <a:bodyPr/>
          <a:lstStyle/>
          <a:p>
            <a:pPr eaLnBrk="1" hangingPunct="1"/>
            <a:r>
              <a:rPr lang="en-US" dirty="0" smtClean="0">
                <a:solidFill>
                  <a:schemeClr val="bg1">
                    <a:lumMod val="95000"/>
                  </a:schemeClr>
                </a:solidFill>
              </a:rPr>
              <a:t>Limits changes in pH</a:t>
            </a:r>
          </a:p>
          <a:p>
            <a:pPr eaLnBrk="1" hangingPunct="1"/>
            <a:r>
              <a:rPr lang="en-US" dirty="0" smtClean="0">
                <a:solidFill>
                  <a:schemeClr val="bg1">
                    <a:lumMod val="95000"/>
                  </a:schemeClr>
                </a:solidFill>
              </a:rPr>
              <a:t>Keeps conditions from getting too acid or too basic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886200" y="1752600"/>
            <a:ext cx="1752600" cy="765175"/>
          </a:xfrm>
          <a:prstGeom prst="rect">
            <a:avLst/>
          </a:prstGeom>
          <a:noFill/>
          <a:ln w="9525">
            <a:noFill/>
            <a:miter lim="800000"/>
            <a:headEnd/>
            <a:tailEnd/>
          </a:ln>
        </p:spPr>
        <p:txBody>
          <a:bodyPr anchor="ctr"/>
          <a:lstStyle/>
          <a:p>
            <a:pPr algn="ctr"/>
            <a:r>
              <a:rPr lang="en-US" sz="3600">
                <a:solidFill>
                  <a:srgbClr val="FFFF00"/>
                </a:solidFill>
              </a:rPr>
              <a:t>“Mono”</a:t>
            </a:r>
          </a:p>
        </p:txBody>
      </p:sp>
      <p:pic>
        <p:nvPicPr>
          <p:cNvPr id="55299" name="Picture 5" descr="cessna172"/>
          <p:cNvPicPr>
            <a:picLocks noChangeAspect="1" noChangeArrowheads="1"/>
          </p:cNvPicPr>
          <p:nvPr/>
        </p:nvPicPr>
        <p:blipFill>
          <a:blip r:embed="rId2" cstate="print"/>
          <a:srcRect t="16667" b="13333"/>
          <a:stretch>
            <a:fillRect/>
          </a:stretch>
        </p:blipFill>
        <p:spPr bwMode="auto">
          <a:xfrm>
            <a:off x="685800" y="1524000"/>
            <a:ext cx="3048000" cy="1600200"/>
          </a:xfrm>
          <a:prstGeom prst="rect">
            <a:avLst/>
          </a:prstGeom>
          <a:noFill/>
          <a:ln w="9525">
            <a:noFill/>
            <a:miter lim="800000"/>
            <a:headEnd/>
            <a:tailEnd/>
          </a:ln>
        </p:spPr>
      </p:pic>
      <p:pic>
        <p:nvPicPr>
          <p:cNvPr id="55300" name="Picture 6" descr="decathlon_pitts"/>
          <p:cNvPicPr>
            <a:picLocks noChangeAspect="1" noChangeArrowheads="1"/>
          </p:cNvPicPr>
          <p:nvPr/>
        </p:nvPicPr>
        <p:blipFill>
          <a:blip r:embed="rId3" cstate="print"/>
          <a:srcRect l="51909" t="34981" b="19392"/>
          <a:stretch>
            <a:fillRect/>
          </a:stretch>
        </p:blipFill>
        <p:spPr bwMode="auto">
          <a:xfrm>
            <a:off x="4648200" y="2819400"/>
            <a:ext cx="3200400" cy="1522413"/>
          </a:xfrm>
          <a:prstGeom prst="rect">
            <a:avLst/>
          </a:prstGeom>
          <a:noFill/>
          <a:ln w="9525">
            <a:noFill/>
            <a:miter lim="800000"/>
            <a:headEnd/>
            <a:tailEnd/>
          </a:ln>
        </p:spPr>
      </p:pic>
      <p:sp>
        <p:nvSpPr>
          <p:cNvPr id="55301" name="Rectangle 7"/>
          <p:cNvSpPr>
            <a:spLocks noChangeArrowheads="1"/>
          </p:cNvSpPr>
          <p:nvPr/>
        </p:nvSpPr>
        <p:spPr bwMode="auto">
          <a:xfrm>
            <a:off x="2133600" y="3276600"/>
            <a:ext cx="2438400" cy="765175"/>
          </a:xfrm>
          <a:prstGeom prst="rect">
            <a:avLst/>
          </a:prstGeom>
          <a:noFill/>
          <a:ln w="9525">
            <a:noFill/>
            <a:miter lim="800000"/>
            <a:headEnd/>
            <a:tailEnd/>
          </a:ln>
        </p:spPr>
        <p:txBody>
          <a:bodyPr anchor="ctr"/>
          <a:lstStyle/>
          <a:p>
            <a:pPr algn="ctr"/>
            <a:r>
              <a:rPr lang="en-US" sz="3600">
                <a:solidFill>
                  <a:srgbClr val="FFFF00"/>
                </a:solidFill>
              </a:rPr>
              <a:t>“Bi” or “Di”</a:t>
            </a:r>
          </a:p>
        </p:txBody>
      </p:sp>
      <p:pic>
        <p:nvPicPr>
          <p:cNvPr id="55302" name="Picture 8" descr="fokker-dr1triplane"/>
          <p:cNvPicPr>
            <a:picLocks noChangeAspect="1" noChangeArrowheads="1"/>
          </p:cNvPicPr>
          <p:nvPr/>
        </p:nvPicPr>
        <p:blipFill>
          <a:blip r:embed="rId4" cstate="print"/>
          <a:srcRect t="6129" b="14177"/>
          <a:stretch>
            <a:fillRect/>
          </a:stretch>
        </p:blipFill>
        <p:spPr bwMode="auto">
          <a:xfrm>
            <a:off x="762000" y="4191000"/>
            <a:ext cx="3576638" cy="1981200"/>
          </a:xfrm>
          <a:prstGeom prst="rect">
            <a:avLst/>
          </a:prstGeom>
          <a:noFill/>
          <a:ln w="9525">
            <a:noFill/>
            <a:miter lim="800000"/>
            <a:headEnd/>
            <a:tailEnd/>
          </a:ln>
        </p:spPr>
      </p:pic>
      <p:sp>
        <p:nvSpPr>
          <p:cNvPr id="55303" name="Rectangle 9"/>
          <p:cNvSpPr>
            <a:spLocks noChangeArrowheads="1"/>
          </p:cNvSpPr>
          <p:nvPr/>
        </p:nvSpPr>
        <p:spPr bwMode="auto">
          <a:xfrm>
            <a:off x="4495800" y="4800600"/>
            <a:ext cx="1447800" cy="765175"/>
          </a:xfrm>
          <a:prstGeom prst="rect">
            <a:avLst/>
          </a:prstGeom>
          <a:noFill/>
          <a:ln w="9525">
            <a:noFill/>
            <a:miter lim="800000"/>
            <a:headEnd/>
            <a:tailEnd/>
          </a:ln>
        </p:spPr>
        <p:txBody>
          <a:bodyPr anchor="ctr"/>
          <a:lstStyle/>
          <a:p>
            <a:pPr algn="ctr"/>
            <a:r>
              <a:rPr lang="en-US" sz="3600">
                <a:solidFill>
                  <a:srgbClr val="FFFF00"/>
                </a:solidFill>
              </a:rPr>
              <a:t>“Tri”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304800" y="1524000"/>
            <a:ext cx="4191000" cy="3733800"/>
          </a:xfrm>
          <a:prstGeom prst="rect">
            <a:avLst/>
          </a:prstGeom>
          <a:noFill/>
          <a:ln w="9525">
            <a:noFill/>
            <a:miter lim="800000"/>
            <a:headEnd/>
            <a:tailEnd/>
          </a:ln>
        </p:spPr>
        <p:txBody>
          <a:bodyPr anchor="ctr"/>
          <a:lstStyle/>
          <a:p>
            <a:pPr algn="ctr"/>
            <a:r>
              <a:rPr lang="en-US" sz="3600">
                <a:solidFill>
                  <a:srgbClr val="FFFF00"/>
                </a:solidFill>
              </a:rPr>
              <a:t>If there are more than three, we usually just say, “Poly”, which is a fancy way to say “there are many”</a:t>
            </a:r>
          </a:p>
        </p:txBody>
      </p:sp>
      <p:pic>
        <p:nvPicPr>
          <p:cNvPr id="56323" name="Picture 5" descr="Macawblueyellow"/>
          <p:cNvPicPr>
            <a:picLocks noChangeAspect="1" noChangeArrowheads="1"/>
          </p:cNvPicPr>
          <p:nvPr/>
        </p:nvPicPr>
        <p:blipFill>
          <a:blip r:embed="rId2" cstate="print"/>
          <a:srcRect l="10146" r="17390"/>
          <a:stretch>
            <a:fillRect/>
          </a:stretch>
        </p:blipFill>
        <p:spPr bwMode="auto">
          <a:xfrm>
            <a:off x="4572000" y="1600200"/>
            <a:ext cx="3810000" cy="37576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Polymers</a:t>
            </a:r>
            <a:endParaRPr lang="en-US" dirty="0">
              <a:solidFill>
                <a:srgbClr val="FFFF00"/>
              </a:solidFill>
            </a:endParaRPr>
          </a:p>
        </p:txBody>
      </p:sp>
      <p:sp>
        <p:nvSpPr>
          <p:cNvPr id="3" name="Content Placeholder 2"/>
          <p:cNvSpPr>
            <a:spLocks noGrp="1"/>
          </p:cNvSpPr>
          <p:nvPr>
            <p:ph idx="1"/>
          </p:nvPr>
        </p:nvSpPr>
        <p:spPr>
          <a:xfrm>
            <a:off x="457200" y="1600200"/>
            <a:ext cx="3124200" cy="4525963"/>
          </a:xfrm>
        </p:spPr>
        <p:txBody>
          <a:bodyPr/>
          <a:lstStyle/>
          <a:p>
            <a:pPr>
              <a:buNone/>
            </a:pPr>
            <a:r>
              <a:rPr lang="en-US" dirty="0" smtClean="0">
                <a:solidFill>
                  <a:srgbClr val="FFFF00"/>
                </a:solidFill>
              </a:rPr>
              <a:t>One polymer is made from many monomers</a:t>
            </a:r>
            <a:endParaRPr lang="en-US" dirty="0">
              <a:solidFill>
                <a:srgbClr val="FFFF00"/>
              </a:solidFill>
            </a:endParaRPr>
          </a:p>
        </p:txBody>
      </p:sp>
      <p:pic>
        <p:nvPicPr>
          <p:cNvPr id="86018" name="Picture 2" descr="F:\BSC 1005 - Survey\resources\jpgs labled\ch05\figure_05_12_nb.jpg"/>
          <p:cNvPicPr>
            <a:picLocks noChangeAspect="1" noChangeArrowheads="1"/>
          </p:cNvPicPr>
          <p:nvPr/>
        </p:nvPicPr>
        <p:blipFill>
          <a:blip r:embed="rId2" cstate="print"/>
          <a:srcRect b="28750"/>
          <a:stretch>
            <a:fillRect/>
          </a:stretch>
        </p:blipFill>
        <p:spPr bwMode="auto">
          <a:xfrm>
            <a:off x="3810000" y="1447800"/>
            <a:ext cx="5029200" cy="43434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Natural Polymers</a:t>
            </a:r>
            <a:endParaRPr lang="en-US" dirty="0">
              <a:solidFill>
                <a:srgbClr val="FFFF00"/>
              </a:solidFill>
            </a:endParaRPr>
          </a:p>
        </p:txBody>
      </p:sp>
      <p:sp>
        <p:nvSpPr>
          <p:cNvPr id="3" name="Content Placeholder 2"/>
          <p:cNvSpPr>
            <a:spLocks noGrp="1"/>
          </p:cNvSpPr>
          <p:nvPr>
            <p:ph idx="1"/>
          </p:nvPr>
        </p:nvSpPr>
        <p:spPr>
          <a:xfrm>
            <a:off x="457200" y="1600200"/>
            <a:ext cx="8001000" cy="4525963"/>
          </a:xfrm>
        </p:spPr>
        <p:txBody>
          <a:bodyPr/>
          <a:lstStyle/>
          <a:p>
            <a:pPr>
              <a:buNone/>
            </a:pPr>
            <a:r>
              <a:rPr lang="en-US" dirty="0" smtClean="0">
                <a:solidFill>
                  <a:srgbClr val="FFFF00"/>
                </a:solidFill>
              </a:rPr>
              <a:t>Cellulose – structural material (cell walls)</a:t>
            </a:r>
          </a:p>
          <a:p>
            <a:pPr>
              <a:buNone/>
            </a:pPr>
            <a:r>
              <a:rPr lang="en-US" dirty="0" smtClean="0">
                <a:solidFill>
                  <a:srgbClr val="FFFF00"/>
                </a:solidFill>
              </a:rPr>
              <a:t>Starch – used by plants for energy storage</a:t>
            </a:r>
          </a:p>
          <a:p>
            <a:pPr>
              <a:buNone/>
            </a:pPr>
            <a:r>
              <a:rPr lang="en-US" dirty="0" smtClean="0">
                <a:solidFill>
                  <a:srgbClr val="FFFF00"/>
                </a:solidFill>
              </a:rPr>
              <a:t>Glycogen – used by animals for energy storage</a:t>
            </a:r>
          </a:p>
          <a:p>
            <a:pPr>
              <a:buNone/>
            </a:pPr>
            <a:r>
              <a:rPr lang="en-US" dirty="0" smtClean="0">
                <a:solidFill>
                  <a:srgbClr val="FFFF00"/>
                </a:solidFill>
              </a:rPr>
              <a:t>Proteins – used by everything, for everything</a:t>
            </a:r>
          </a:p>
          <a:p>
            <a:pPr>
              <a:buNone/>
            </a:pPr>
            <a:endParaRPr lang="en-US" dirty="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Four Macromolecules</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Carbohydrates – sugars, starches, cellulose</a:t>
            </a:r>
          </a:p>
          <a:p>
            <a:pPr>
              <a:buNone/>
            </a:pPr>
            <a:r>
              <a:rPr lang="en-US" dirty="0" smtClean="0">
                <a:solidFill>
                  <a:srgbClr val="FFFF00"/>
                </a:solidFill>
              </a:rPr>
              <a:t>Proteins – structural, functional, enzymes</a:t>
            </a:r>
          </a:p>
          <a:p>
            <a:pPr>
              <a:buNone/>
            </a:pPr>
            <a:r>
              <a:rPr lang="en-US" dirty="0" smtClean="0">
                <a:solidFill>
                  <a:srgbClr val="FFFF00"/>
                </a:solidFill>
              </a:rPr>
              <a:t>Lipids – Oils, fats, phospholipids, steroids</a:t>
            </a:r>
          </a:p>
          <a:p>
            <a:pPr>
              <a:buNone/>
            </a:pPr>
            <a:r>
              <a:rPr lang="en-US" dirty="0" smtClean="0">
                <a:solidFill>
                  <a:srgbClr val="FFFF00"/>
                </a:solidFill>
              </a:rPr>
              <a:t>Nucleic acids – DNA and RNA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7042" name="Picture 2" descr="F:\BSC 1005 - Survey\resources\jpgs labled\ch05\figure_05_13.jpg"/>
          <p:cNvPicPr>
            <a:picLocks noChangeAspect="1" noChangeArrowheads="1"/>
          </p:cNvPicPr>
          <p:nvPr/>
        </p:nvPicPr>
        <p:blipFill>
          <a:blip r:embed="rId2" cstate="print"/>
          <a:srcRect/>
          <a:stretch>
            <a:fillRect/>
          </a:stretch>
        </p:blipFill>
        <p:spPr bwMode="auto">
          <a:xfrm>
            <a:off x="304800" y="347472"/>
            <a:ext cx="8534400" cy="616305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429000" cy="5668963"/>
          </a:xfrm>
        </p:spPr>
        <p:txBody>
          <a:bodyPr/>
          <a:lstStyle/>
          <a:p>
            <a:pPr>
              <a:buNone/>
            </a:pPr>
            <a:r>
              <a:rPr lang="en-US" dirty="0" smtClean="0">
                <a:solidFill>
                  <a:srgbClr val="FFFF00"/>
                </a:solidFill>
              </a:rPr>
              <a:t>Polysaccharides</a:t>
            </a:r>
          </a:p>
          <a:p>
            <a:pPr marL="742950" lvl="2" indent="-342900">
              <a:buNone/>
            </a:pPr>
            <a:r>
              <a:rPr lang="en-US" sz="2000" dirty="0" smtClean="0">
                <a:solidFill>
                  <a:srgbClr val="FFFF00"/>
                </a:solidFill>
              </a:rPr>
              <a:t>“Many”  +  “sugars”</a:t>
            </a:r>
          </a:p>
          <a:p>
            <a:pPr>
              <a:buNone/>
            </a:pPr>
            <a:endParaRPr lang="en-US" dirty="0" smtClean="0">
              <a:solidFill>
                <a:srgbClr val="FFFF00"/>
              </a:solidFill>
            </a:endParaRPr>
          </a:p>
          <a:p>
            <a:pPr>
              <a:buNone/>
            </a:pPr>
            <a:r>
              <a:rPr lang="en-US" dirty="0" smtClean="0">
                <a:solidFill>
                  <a:srgbClr val="FFFF00"/>
                </a:solidFill>
              </a:rPr>
              <a:t>Cellulose</a:t>
            </a:r>
          </a:p>
          <a:p>
            <a:pPr lvl="1">
              <a:buNone/>
            </a:pPr>
            <a:r>
              <a:rPr lang="en-US" sz="2000" dirty="0" smtClean="0">
                <a:solidFill>
                  <a:srgbClr val="FFFF00"/>
                </a:solidFill>
              </a:rPr>
              <a:t>Polymer of sugar</a:t>
            </a:r>
          </a:p>
          <a:p>
            <a:pPr lvl="1">
              <a:buNone/>
            </a:pPr>
            <a:r>
              <a:rPr lang="en-US" sz="2000" dirty="0" smtClean="0">
                <a:solidFill>
                  <a:srgbClr val="FFFF00"/>
                </a:solidFill>
              </a:rPr>
              <a:t>Walls of plant cells</a:t>
            </a:r>
          </a:p>
          <a:p>
            <a:pPr lvl="1">
              <a:buNone/>
            </a:pPr>
            <a:r>
              <a:rPr lang="en-US" sz="2000" dirty="0" smtClean="0">
                <a:solidFill>
                  <a:srgbClr val="FFFF00"/>
                </a:solidFill>
              </a:rPr>
              <a:t>Hard to digest</a:t>
            </a:r>
          </a:p>
          <a:p>
            <a:pPr lvl="1">
              <a:buNone/>
            </a:pPr>
            <a:endParaRPr lang="en-US" sz="2000" dirty="0" smtClean="0">
              <a:solidFill>
                <a:srgbClr val="FFFF00"/>
              </a:solidFill>
            </a:endParaRPr>
          </a:p>
          <a:p>
            <a:pPr>
              <a:buNone/>
            </a:pPr>
            <a:r>
              <a:rPr lang="en-US" dirty="0" smtClean="0">
                <a:solidFill>
                  <a:srgbClr val="FFFF00"/>
                </a:solidFill>
              </a:rPr>
              <a:t>Starch</a:t>
            </a:r>
          </a:p>
          <a:p>
            <a:pPr lvl="1">
              <a:buNone/>
            </a:pPr>
            <a:r>
              <a:rPr lang="en-US" sz="2000" dirty="0" smtClean="0">
                <a:solidFill>
                  <a:srgbClr val="FFFF00"/>
                </a:solidFill>
              </a:rPr>
              <a:t>Polymer of sugar</a:t>
            </a:r>
          </a:p>
          <a:p>
            <a:pPr lvl="1">
              <a:buNone/>
            </a:pPr>
            <a:r>
              <a:rPr lang="en-US" sz="2000" dirty="0" smtClean="0">
                <a:solidFill>
                  <a:srgbClr val="FFFF00"/>
                </a:solidFill>
              </a:rPr>
              <a:t>Plant energy storage</a:t>
            </a:r>
          </a:p>
          <a:p>
            <a:pPr lvl="1">
              <a:buNone/>
            </a:pPr>
            <a:r>
              <a:rPr lang="en-US" sz="2000" dirty="0" smtClean="0">
                <a:solidFill>
                  <a:srgbClr val="FFFF00"/>
                </a:solidFill>
              </a:rPr>
              <a:t>Easy to digest</a:t>
            </a:r>
          </a:p>
          <a:p>
            <a:pPr lvl="1">
              <a:buNone/>
            </a:pPr>
            <a:endParaRPr lang="en-US" sz="2000" dirty="0" smtClean="0">
              <a:solidFill>
                <a:srgbClr val="FFFF00"/>
              </a:solidFill>
            </a:endParaRPr>
          </a:p>
          <a:p>
            <a:pPr lvl="1">
              <a:buNone/>
            </a:pPr>
            <a:endParaRPr lang="en-US" sz="2000" dirty="0" smtClean="0">
              <a:solidFill>
                <a:srgbClr val="FFFF00"/>
              </a:solidFill>
            </a:endParaRPr>
          </a:p>
          <a:p>
            <a:pPr>
              <a:buNone/>
            </a:pPr>
            <a:endParaRPr lang="en-US" dirty="0" smtClean="0"/>
          </a:p>
          <a:p>
            <a:pPr>
              <a:buNone/>
            </a:pPr>
            <a:endParaRPr lang="en-US" dirty="0"/>
          </a:p>
        </p:txBody>
      </p:sp>
      <p:pic>
        <p:nvPicPr>
          <p:cNvPr id="88067" name="Picture 3" descr="F:\BSC 1005 - Survey\resources\jpgs labled\ch05\figure_05_14.jpg"/>
          <p:cNvPicPr>
            <a:picLocks noChangeAspect="1" noChangeArrowheads="1"/>
          </p:cNvPicPr>
          <p:nvPr/>
        </p:nvPicPr>
        <p:blipFill>
          <a:blip r:embed="rId2" cstate="print"/>
          <a:srcRect/>
          <a:stretch>
            <a:fillRect/>
          </a:stretch>
        </p:blipFill>
        <p:spPr bwMode="auto">
          <a:xfrm>
            <a:off x="4038600" y="457200"/>
            <a:ext cx="4925568" cy="499654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371600"/>
          </a:xfrm>
        </p:spPr>
        <p:txBody>
          <a:bodyPr/>
          <a:lstStyle/>
          <a:p>
            <a:pPr eaLnBrk="1" hangingPunct="1"/>
            <a:r>
              <a:rPr lang="en-US" smtClean="0">
                <a:solidFill>
                  <a:srgbClr val="FFFF00"/>
                </a:solidFill>
              </a:rPr>
              <a:t>Atoms</a:t>
            </a:r>
          </a:p>
        </p:txBody>
      </p:sp>
      <p:sp>
        <p:nvSpPr>
          <p:cNvPr id="9219" name="Rectangle 3"/>
          <p:cNvSpPr>
            <a:spLocks noGrp="1" noChangeArrowheads="1"/>
          </p:cNvSpPr>
          <p:nvPr>
            <p:ph type="body" idx="1"/>
          </p:nvPr>
        </p:nvSpPr>
        <p:spPr>
          <a:xfrm>
            <a:off x="457200" y="1447800"/>
            <a:ext cx="3429000" cy="5745163"/>
          </a:xfrm>
        </p:spPr>
        <p:txBody>
          <a:bodyPr/>
          <a:lstStyle/>
          <a:p>
            <a:pPr eaLnBrk="1" hangingPunct="1"/>
            <a:r>
              <a:rPr lang="en-US" smtClean="0">
                <a:solidFill>
                  <a:srgbClr val="FFFF00"/>
                </a:solidFill>
              </a:rPr>
              <a:t>The smallest piece of an element that has the same chemical properties as larger amounts of the element would</a:t>
            </a:r>
          </a:p>
        </p:txBody>
      </p:sp>
      <p:pic>
        <p:nvPicPr>
          <p:cNvPr id="9220" name="Picture 4" descr="F:\BSC 1005 - Survey\resources\jpgs labled\ch05\figure_05_04b.jpg"/>
          <p:cNvPicPr>
            <a:picLocks noChangeAspect="1" noChangeArrowheads="1"/>
          </p:cNvPicPr>
          <p:nvPr/>
        </p:nvPicPr>
        <p:blipFill>
          <a:blip r:embed="rId2" cstate="print"/>
          <a:srcRect/>
          <a:stretch>
            <a:fillRect/>
          </a:stretch>
        </p:blipFill>
        <p:spPr bwMode="auto">
          <a:xfrm>
            <a:off x="4038600" y="1676400"/>
            <a:ext cx="436403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Glycogen</a:t>
            </a:r>
            <a:endParaRPr lang="en-US" dirty="0">
              <a:solidFill>
                <a:srgbClr val="FFFF00"/>
              </a:solidFill>
            </a:endParaRPr>
          </a:p>
        </p:txBody>
      </p:sp>
      <p:sp>
        <p:nvSpPr>
          <p:cNvPr id="3" name="Content Placeholder 2"/>
          <p:cNvSpPr>
            <a:spLocks noGrp="1"/>
          </p:cNvSpPr>
          <p:nvPr>
            <p:ph idx="1"/>
          </p:nvPr>
        </p:nvSpPr>
        <p:spPr>
          <a:xfrm>
            <a:off x="457200" y="4419600"/>
            <a:ext cx="8229600" cy="1706563"/>
          </a:xfrm>
        </p:spPr>
        <p:txBody>
          <a:bodyPr/>
          <a:lstStyle/>
          <a:p>
            <a:pPr>
              <a:buNone/>
            </a:pPr>
            <a:r>
              <a:rPr lang="en-US" dirty="0" smtClean="0">
                <a:solidFill>
                  <a:srgbClr val="FFFF00"/>
                </a:solidFill>
              </a:rPr>
              <a:t>Energy storage in animals and fungi</a:t>
            </a:r>
          </a:p>
          <a:p>
            <a:pPr>
              <a:buNone/>
            </a:pPr>
            <a:r>
              <a:rPr lang="en-US" dirty="0" smtClean="0">
                <a:solidFill>
                  <a:srgbClr val="FFFF00"/>
                </a:solidFill>
              </a:rPr>
              <a:t>Another polymer of sugars</a:t>
            </a:r>
            <a:endParaRPr lang="en-US" dirty="0">
              <a:solidFill>
                <a:srgbClr val="FFFF00"/>
              </a:solidFill>
            </a:endParaRPr>
          </a:p>
        </p:txBody>
      </p:sp>
      <p:pic>
        <p:nvPicPr>
          <p:cNvPr id="89090" name="Picture 2" descr="F:\BSC 1005 - Survey\resources\jpgs labled\ch05\figure_05_14c.jpg"/>
          <p:cNvPicPr>
            <a:picLocks noChangeAspect="1" noChangeArrowheads="1"/>
          </p:cNvPicPr>
          <p:nvPr/>
        </p:nvPicPr>
        <p:blipFill>
          <a:blip r:embed="rId2" cstate="print"/>
          <a:srcRect t="17200"/>
          <a:stretch>
            <a:fillRect/>
          </a:stretch>
        </p:blipFill>
        <p:spPr bwMode="auto">
          <a:xfrm>
            <a:off x="1905000" y="1371600"/>
            <a:ext cx="4861560" cy="310277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Proteins: made of Amino Acids</a:t>
            </a:r>
            <a:endParaRPr lang="en-US" dirty="0">
              <a:solidFill>
                <a:srgbClr val="FFFF00"/>
              </a:solidFill>
            </a:endParaRPr>
          </a:p>
        </p:txBody>
      </p:sp>
      <p:sp>
        <p:nvSpPr>
          <p:cNvPr id="6" name="Content Placeholder 5"/>
          <p:cNvSpPr>
            <a:spLocks noGrp="1"/>
          </p:cNvSpPr>
          <p:nvPr>
            <p:ph idx="1"/>
          </p:nvPr>
        </p:nvSpPr>
        <p:spPr/>
        <p:txBody>
          <a:bodyPr/>
          <a:lstStyle/>
          <a:p>
            <a:pPr>
              <a:buNone/>
            </a:pPr>
            <a:r>
              <a:rPr lang="en-US" dirty="0" smtClean="0">
                <a:solidFill>
                  <a:srgbClr val="FFFF00"/>
                </a:solidFill>
              </a:rPr>
              <a:t>Peptide bond – bond between amino acids</a:t>
            </a:r>
          </a:p>
          <a:p>
            <a:pPr>
              <a:buNone/>
            </a:pPr>
            <a:r>
              <a:rPr lang="en-US" dirty="0" smtClean="0">
                <a:solidFill>
                  <a:srgbClr val="FFFF00"/>
                </a:solidFill>
              </a:rPr>
              <a:t>Monomer – amino acid</a:t>
            </a:r>
          </a:p>
          <a:p>
            <a:pPr>
              <a:buNone/>
            </a:pPr>
            <a:r>
              <a:rPr lang="en-US" dirty="0" smtClean="0">
                <a:solidFill>
                  <a:srgbClr val="FFFF00"/>
                </a:solidFill>
              </a:rPr>
              <a:t>Polymer – polypeptide (“primary structure”) of protein</a:t>
            </a:r>
            <a:endParaRPr lang="en-US" dirty="0">
              <a:solidFill>
                <a:srgbClr val="FFFF00"/>
              </a:solidFill>
            </a:endParaRPr>
          </a:p>
        </p:txBody>
      </p:sp>
      <p:pic>
        <p:nvPicPr>
          <p:cNvPr id="90116" name="Picture 4" descr="F:\BSC 1005 - Survey\resources\jpgs labled\ch05\figure_05_17_nb.jpg"/>
          <p:cNvPicPr>
            <a:picLocks noChangeAspect="1" noChangeArrowheads="1"/>
          </p:cNvPicPr>
          <p:nvPr/>
        </p:nvPicPr>
        <p:blipFill>
          <a:blip r:embed="rId2" cstate="print"/>
          <a:srcRect b="73674"/>
          <a:stretch>
            <a:fillRect/>
          </a:stretch>
        </p:blipFill>
        <p:spPr bwMode="auto">
          <a:xfrm>
            <a:off x="685800" y="3810000"/>
            <a:ext cx="7444104" cy="207568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Proteins:  Shape matters</a:t>
            </a:r>
            <a:endParaRPr lang="en-US" dirty="0">
              <a:solidFill>
                <a:srgbClr val="FFFF00"/>
              </a:solidFill>
            </a:endParaRPr>
          </a:p>
        </p:txBody>
      </p:sp>
      <p:sp>
        <p:nvSpPr>
          <p:cNvPr id="3" name="Content Placeholder 2"/>
          <p:cNvSpPr>
            <a:spLocks noGrp="1"/>
          </p:cNvSpPr>
          <p:nvPr>
            <p:ph idx="1"/>
          </p:nvPr>
        </p:nvSpPr>
        <p:spPr>
          <a:xfrm>
            <a:off x="457200" y="1219200"/>
            <a:ext cx="3962400" cy="5059363"/>
          </a:xfrm>
        </p:spPr>
        <p:txBody>
          <a:bodyPr/>
          <a:lstStyle/>
          <a:p>
            <a:pPr>
              <a:buNone/>
            </a:pPr>
            <a:r>
              <a:rPr lang="en-US" dirty="0" smtClean="0">
                <a:solidFill>
                  <a:srgbClr val="FFFF00"/>
                </a:solidFill>
              </a:rPr>
              <a:t>Primary</a:t>
            </a:r>
          </a:p>
          <a:p>
            <a:pPr lvl="1">
              <a:buNone/>
            </a:pPr>
            <a:r>
              <a:rPr lang="en-US" sz="1600" dirty="0" smtClean="0">
                <a:solidFill>
                  <a:srgbClr val="FFFF00"/>
                </a:solidFill>
              </a:rPr>
              <a:t>Chain of amino acids</a:t>
            </a:r>
          </a:p>
          <a:p>
            <a:pPr lvl="1">
              <a:buNone/>
            </a:pPr>
            <a:endParaRPr lang="en-US" sz="1600" dirty="0" smtClean="0">
              <a:solidFill>
                <a:srgbClr val="FFFF00"/>
              </a:solidFill>
            </a:endParaRPr>
          </a:p>
          <a:p>
            <a:pPr>
              <a:buNone/>
            </a:pPr>
            <a:r>
              <a:rPr lang="en-US" dirty="0" smtClean="0">
                <a:solidFill>
                  <a:srgbClr val="FFFF00"/>
                </a:solidFill>
              </a:rPr>
              <a:t>Secondary</a:t>
            </a:r>
          </a:p>
          <a:p>
            <a:pPr lvl="1">
              <a:buNone/>
            </a:pPr>
            <a:r>
              <a:rPr lang="en-US" sz="1600" dirty="0" smtClean="0">
                <a:solidFill>
                  <a:srgbClr val="FFFF00"/>
                </a:solidFill>
              </a:rPr>
              <a:t>Spirals and folds</a:t>
            </a:r>
          </a:p>
          <a:p>
            <a:pPr lvl="1">
              <a:buNone/>
            </a:pPr>
            <a:endParaRPr lang="en-US" sz="1600" dirty="0" smtClean="0">
              <a:solidFill>
                <a:srgbClr val="FFFF00"/>
              </a:solidFill>
            </a:endParaRPr>
          </a:p>
          <a:p>
            <a:pPr>
              <a:buNone/>
            </a:pPr>
            <a:r>
              <a:rPr lang="en-US" dirty="0" smtClean="0">
                <a:solidFill>
                  <a:srgbClr val="FFFF00"/>
                </a:solidFill>
              </a:rPr>
              <a:t>Tertiary</a:t>
            </a:r>
          </a:p>
          <a:p>
            <a:pPr lvl="1">
              <a:buNone/>
            </a:pPr>
            <a:r>
              <a:rPr lang="en-US" sz="1600" dirty="0" smtClean="0">
                <a:solidFill>
                  <a:srgbClr val="FFFF00"/>
                </a:solidFill>
              </a:rPr>
              <a:t>3-D shape, 1 subunit</a:t>
            </a:r>
          </a:p>
          <a:p>
            <a:pPr lvl="1">
              <a:buNone/>
            </a:pPr>
            <a:endParaRPr lang="en-US" sz="1600" dirty="0" smtClean="0">
              <a:solidFill>
                <a:srgbClr val="FFFF00"/>
              </a:solidFill>
            </a:endParaRPr>
          </a:p>
          <a:p>
            <a:pPr>
              <a:buNone/>
            </a:pPr>
            <a:r>
              <a:rPr lang="en-US" dirty="0" smtClean="0">
                <a:solidFill>
                  <a:srgbClr val="FFFF00"/>
                </a:solidFill>
              </a:rPr>
              <a:t>Quaternary</a:t>
            </a:r>
          </a:p>
          <a:p>
            <a:pPr lvl="1">
              <a:buNone/>
            </a:pPr>
            <a:r>
              <a:rPr lang="en-US" sz="1600" dirty="0" smtClean="0">
                <a:solidFill>
                  <a:srgbClr val="FFFF00"/>
                </a:solidFill>
              </a:rPr>
              <a:t>Several subunits (parts)</a:t>
            </a:r>
            <a:endParaRPr lang="en-US" sz="1600" dirty="0">
              <a:solidFill>
                <a:srgbClr val="FFFF00"/>
              </a:solidFill>
            </a:endParaRPr>
          </a:p>
        </p:txBody>
      </p:sp>
      <p:pic>
        <p:nvPicPr>
          <p:cNvPr id="91138" name="Picture 2" descr="F:\BSC 1005 - Survey\resources\jpgs labled\ch05\figure_05_17_nb.jpg"/>
          <p:cNvPicPr>
            <a:picLocks noChangeAspect="1" noChangeArrowheads="1"/>
          </p:cNvPicPr>
          <p:nvPr/>
        </p:nvPicPr>
        <p:blipFill>
          <a:blip r:embed="rId2" cstate="print"/>
          <a:srcRect/>
          <a:stretch>
            <a:fillRect/>
          </a:stretch>
        </p:blipFill>
        <p:spPr bwMode="auto">
          <a:xfrm>
            <a:off x="4419600" y="1295400"/>
            <a:ext cx="4267200" cy="451972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4800" y="304800"/>
            <a:ext cx="8229600" cy="1143000"/>
          </a:xfrm>
        </p:spPr>
        <p:txBody>
          <a:bodyPr/>
          <a:lstStyle/>
          <a:p>
            <a:pPr eaLnBrk="1" hangingPunct="1"/>
            <a:r>
              <a:rPr lang="en-US" dirty="0" smtClean="0">
                <a:solidFill>
                  <a:srgbClr val="FFFF00"/>
                </a:solidFill>
              </a:rPr>
              <a:t>Protein: shape = function</a:t>
            </a:r>
          </a:p>
        </p:txBody>
      </p:sp>
      <p:sp>
        <p:nvSpPr>
          <p:cNvPr id="60419" name="Content Placeholder 2"/>
          <p:cNvSpPr>
            <a:spLocks noGrp="1"/>
          </p:cNvSpPr>
          <p:nvPr>
            <p:ph idx="1"/>
          </p:nvPr>
        </p:nvSpPr>
        <p:spPr/>
        <p:txBody>
          <a:bodyPr/>
          <a:lstStyle/>
          <a:p>
            <a:pPr eaLnBrk="1" hangingPunct="1"/>
            <a:r>
              <a:rPr lang="en-US" dirty="0" smtClean="0">
                <a:solidFill>
                  <a:srgbClr val="FFFF00"/>
                </a:solidFill>
              </a:rPr>
              <a:t>How a protein is shaped controls what it can do</a:t>
            </a:r>
          </a:p>
          <a:p>
            <a:pPr eaLnBrk="1" hangingPunct="1"/>
            <a:endParaRPr lang="en-US" dirty="0" smtClean="0">
              <a:solidFill>
                <a:srgbClr val="FFFF00"/>
              </a:solidFill>
            </a:endParaRPr>
          </a:p>
          <a:p>
            <a:pPr eaLnBrk="1" hangingPunct="1"/>
            <a:r>
              <a:rPr lang="en-US" dirty="0" smtClean="0">
                <a:solidFill>
                  <a:srgbClr val="FFFF00"/>
                </a:solidFill>
              </a:rPr>
              <a:t>Change the shape = stop working</a:t>
            </a:r>
          </a:p>
          <a:p>
            <a:pPr eaLnBrk="1" hangingPunct="1"/>
            <a:endParaRPr lang="en-US" dirty="0" smtClean="0">
              <a:solidFill>
                <a:srgbClr val="FFFF00"/>
              </a:solidFill>
            </a:endParaRPr>
          </a:p>
          <a:p>
            <a:pPr eaLnBrk="1" hangingPunct="1"/>
            <a:r>
              <a:rPr lang="en-US" dirty="0" smtClean="0">
                <a:solidFill>
                  <a:srgbClr val="FFFF00"/>
                </a:solidFill>
              </a:rPr>
              <a:t>“denaturing” = changing from natural shape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4800" y="304800"/>
            <a:ext cx="8229600" cy="1143000"/>
          </a:xfrm>
        </p:spPr>
        <p:txBody>
          <a:bodyPr/>
          <a:lstStyle/>
          <a:p>
            <a:pPr eaLnBrk="1" hangingPunct="1"/>
            <a:r>
              <a:rPr lang="en-US" dirty="0" smtClean="0">
                <a:solidFill>
                  <a:srgbClr val="FFFF00"/>
                </a:solidFill>
              </a:rPr>
              <a:t>Enzymes: speed up a reaction</a:t>
            </a:r>
          </a:p>
        </p:txBody>
      </p:sp>
      <p:sp>
        <p:nvSpPr>
          <p:cNvPr id="60419" name="Content Placeholder 2"/>
          <p:cNvSpPr>
            <a:spLocks noGrp="1"/>
          </p:cNvSpPr>
          <p:nvPr>
            <p:ph idx="1"/>
          </p:nvPr>
        </p:nvSpPr>
        <p:spPr/>
        <p:txBody>
          <a:bodyPr/>
          <a:lstStyle/>
          <a:p>
            <a:pPr eaLnBrk="1" hangingPunct="1"/>
            <a:r>
              <a:rPr lang="en-US" smtClean="0">
                <a:solidFill>
                  <a:srgbClr val="FFFF00"/>
                </a:solidFill>
              </a:rPr>
              <a:t>Make it easier for a reaction to happen</a:t>
            </a:r>
          </a:p>
          <a:p>
            <a:pPr eaLnBrk="1" hangingPunct="1"/>
            <a:r>
              <a:rPr lang="en-US" smtClean="0">
                <a:solidFill>
                  <a:srgbClr val="FFFF00"/>
                </a:solidFill>
              </a:rPr>
              <a:t>Not altered by reaction</a:t>
            </a:r>
          </a:p>
          <a:p>
            <a:pPr eaLnBrk="1" hangingPunct="1"/>
            <a:r>
              <a:rPr lang="en-US" smtClean="0">
                <a:solidFill>
                  <a:srgbClr val="FFFF00"/>
                </a:solidFill>
              </a:rPr>
              <a:t>Special shape to fit “substrate” chemical</a:t>
            </a:r>
          </a:p>
        </p:txBody>
      </p:sp>
      <p:pic>
        <p:nvPicPr>
          <p:cNvPr id="60420" name="Picture 2" descr="http://www.phoenixhealth.me/lockkey.gif"/>
          <p:cNvPicPr>
            <a:picLocks noChangeAspect="1" noChangeArrowheads="1"/>
          </p:cNvPicPr>
          <p:nvPr/>
        </p:nvPicPr>
        <p:blipFill>
          <a:blip r:embed="rId2" cstate="print"/>
          <a:srcRect/>
          <a:stretch>
            <a:fillRect/>
          </a:stretch>
        </p:blipFill>
        <p:spPr bwMode="auto">
          <a:xfrm>
            <a:off x="1524000" y="3581400"/>
            <a:ext cx="5829300" cy="20193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Denaturing an enzyme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Changing  the shape</a:t>
            </a:r>
          </a:p>
          <a:p>
            <a:r>
              <a:rPr lang="en-US" dirty="0" smtClean="0">
                <a:solidFill>
                  <a:srgbClr val="FFFF00"/>
                </a:solidFill>
              </a:rPr>
              <a:t>Cannot do job anymore</a:t>
            </a:r>
            <a:endParaRPr lang="en-US" dirty="0">
              <a:solidFill>
                <a:srgbClr val="FFFF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Lipids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Fats, phospholipids, steroids</a:t>
            </a:r>
          </a:p>
          <a:p>
            <a:r>
              <a:rPr lang="en-US" dirty="0" smtClean="0">
                <a:solidFill>
                  <a:srgbClr val="FFFF00"/>
                </a:solidFill>
              </a:rPr>
              <a:t>Mostly hydrogen and carbon</a:t>
            </a:r>
          </a:p>
          <a:p>
            <a:r>
              <a:rPr lang="en-US" dirty="0" smtClean="0">
                <a:solidFill>
                  <a:srgbClr val="FFFF00"/>
                </a:solidFill>
              </a:rPr>
              <a:t>Fatty acid chains</a:t>
            </a:r>
          </a:p>
          <a:p>
            <a:endParaRPr lang="en-US" dirty="0">
              <a:solidFill>
                <a:srgbClr val="FFFF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Fatty acids</a:t>
            </a:r>
            <a:endParaRPr lang="en-US" dirty="0">
              <a:solidFill>
                <a:srgbClr val="FFFF00"/>
              </a:solidFill>
            </a:endParaRPr>
          </a:p>
        </p:txBody>
      </p:sp>
      <p:sp>
        <p:nvSpPr>
          <p:cNvPr id="3" name="Content Placeholder 2"/>
          <p:cNvSpPr>
            <a:spLocks noGrp="1"/>
          </p:cNvSpPr>
          <p:nvPr>
            <p:ph idx="1"/>
          </p:nvPr>
        </p:nvSpPr>
        <p:spPr>
          <a:xfrm>
            <a:off x="457200" y="1600200"/>
            <a:ext cx="7924800" cy="4525963"/>
          </a:xfrm>
        </p:spPr>
        <p:txBody>
          <a:bodyPr/>
          <a:lstStyle/>
          <a:p>
            <a:r>
              <a:rPr lang="en-US" dirty="0" smtClean="0">
                <a:solidFill>
                  <a:srgbClr val="FFFF00"/>
                </a:solidFill>
              </a:rPr>
              <a:t>Long hydrocarbon chains</a:t>
            </a:r>
          </a:p>
          <a:p>
            <a:endParaRPr lang="en-US" dirty="0" smtClean="0">
              <a:solidFill>
                <a:srgbClr val="FFFF00"/>
              </a:solidFill>
            </a:endParaRPr>
          </a:p>
          <a:p>
            <a:r>
              <a:rPr lang="en-US" dirty="0" smtClean="0">
                <a:solidFill>
                  <a:srgbClr val="FFFF00"/>
                </a:solidFill>
              </a:rPr>
              <a:t>Saturated – filled with hydrogen</a:t>
            </a:r>
          </a:p>
          <a:p>
            <a:endParaRPr lang="en-US" dirty="0" smtClean="0">
              <a:solidFill>
                <a:srgbClr val="FFFF00"/>
              </a:solidFill>
            </a:endParaRPr>
          </a:p>
          <a:p>
            <a:r>
              <a:rPr lang="en-US" dirty="0" smtClean="0">
                <a:solidFill>
                  <a:srgbClr val="FFFF00"/>
                </a:solidFill>
              </a:rPr>
              <a:t>Unsaturated – less hydrogen</a:t>
            </a:r>
            <a:endParaRPr lang="en-US" dirty="0">
              <a:solidFill>
                <a:srgbClr val="FFFF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Fatty Acids:</a:t>
            </a:r>
            <a:endParaRPr lang="en-US" dirty="0">
              <a:solidFill>
                <a:srgbClr val="FFFF00"/>
              </a:solidFill>
            </a:endParaRPr>
          </a:p>
        </p:txBody>
      </p:sp>
      <p:sp>
        <p:nvSpPr>
          <p:cNvPr id="3" name="Content Placeholder 2"/>
          <p:cNvSpPr>
            <a:spLocks noGrp="1"/>
          </p:cNvSpPr>
          <p:nvPr>
            <p:ph idx="1"/>
          </p:nvPr>
        </p:nvSpPr>
        <p:spPr>
          <a:xfrm>
            <a:off x="457200" y="1600200"/>
            <a:ext cx="3810000" cy="4525963"/>
          </a:xfrm>
        </p:spPr>
        <p:txBody>
          <a:bodyPr/>
          <a:lstStyle/>
          <a:p>
            <a:r>
              <a:rPr lang="en-US" dirty="0" smtClean="0">
                <a:solidFill>
                  <a:srgbClr val="FFFF00"/>
                </a:solidFill>
              </a:rPr>
              <a:t>Saturated (with H)</a:t>
            </a:r>
          </a:p>
          <a:p>
            <a:r>
              <a:rPr lang="en-US" dirty="0" smtClean="0">
                <a:solidFill>
                  <a:srgbClr val="FFFF00"/>
                </a:solidFill>
              </a:rPr>
              <a:t>No double bonds</a:t>
            </a:r>
          </a:p>
          <a:p>
            <a:r>
              <a:rPr lang="en-US" dirty="0" smtClean="0">
                <a:solidFill>
                  <a:srgbClr val="FFFF00"/>
                </a:solidFill>
              </a:rPr>
              <a:t>Molecules pack tightly</a:t>
            </a:r>
            <a:endParaRPr lang="en-US" dirty="0">
              <a:solidFill>
                <a:srgbClr val="FFFF00"/>
              </a:solidFill>
            </a:endParaRPr>
          </a:p>
        </p:txBody>
      </p:sp>
      <p:pic>
        <p:nvPicPr>
          <p:cNvPr id="92162" name="Picture 2" descr="F:\BSC 1005 - Survey\resources\jpgs labled\ch05\figure_05_18a_nb.jpg"/>
          <p:cNvPicPr>
            <a:picLocks noChangeAspect="1" noChangeArrowheads="1"/>
          </p:cNvPicPr>
          <p:nvPr/>
        </p:nvPicPr>
        <p:blipFill>
          <a:blip r:embed="rId2" cstate="print"/>
          <a:srcRect/>
          <a:stretch>
            <a:fillRect/>
          </a:stretch>
        </p:blipFill>
        <p:spPr bwMode="auto">
          <a:xfrm>
            <a:off x="4191000" y="228600"/>
            <a:ext cx="4620768" cy="6437376"/>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Fatty Acids:</a:t>
            </a:r>
            <a:endParaRPr lang="en-US" dirty="0">
              <a:solidFill>
                <a:srgbClr val="FFFF00"/>
              </a:solidFill>
            </a:endParaRPr>
          </a:p>
        </p:txBody>
      </p:sp>
      <p:sp>
        <p:nvSpPr>
          <p:cNvPr id="3" name="Content Placeholder 2"/>
          <p:cNvSpPr>
            <a:spLocks noGrp="1"/>
          </p:cNvSpPr>
          <p:nvPr>
            <p:ph idx="1"/>
          </p:nvPr>
        </p:nvSpPr>
        <p:spPr>
          <a:xfrm>
            <a:off x="457200" y="1600200"/>
            <a:ext cx="3505200" cy="4525963"/>
          </a:xfrm>
        </p:spPr>
        <p:txBody>
          <a:bodyPr/>
          <a:lstStyle/>
          <a:p>
            <a:r>
              <a:rPr lang="en-US" dirty="0" smtClean="0">
                <a:solidFill>
                  <a:srgbClr val="FFFF00"/>
                </a:solidFill>
              </a:rPr>
              <a:t>Unsaturated</a:t>
            </a:r>
          </a:p>
          <a:p>
            <a:r>
              <a:rPr lang="en-US" dirty="0" smtClean="0">
                <a:solidFill>
                  <a:srgbClr val="FFFF00"/>
                </a:solidFill>
              </a:rPr>
              <a:t>double bonds</a:t>
            </a:r>
          </a:p>
          <a:p>
            <a:r>
              <a:rPr lang="en-US" dirty="0" smtClean="0">
                <a:solidFill>
                  <a:srgbClr val="FFFF00"/>
                </a:solidFill>
              </a:rPr>
              <a:t>Loosely packed</a:t>
            </a:r>
            <a:endParaRPr lang="en-US" dirty="0">
              <a:solidFill>
                <a:srgbClr val="FFFF00"/>
              </a:solidFill>
            </a:endParaRPr>
          </a:p>
        </p:txBody>
      </p:sp>
      <p:pic>
        <p:nvPicPr>
          <p:cNvPr id="92163" name="Picture 3" descr="F:\BSC 1005 - Survey\resources\jpgs labled\ch05\figure_05_18b_nb.jpg"/>
          <p:cNvPicPr>
            <a:picLocks noChangeAspect="1" noChangeArrowheads="1"/>
          </p:cNvPicPr>
          <p:nvPr/>
        </p:nvPicPr>
        <p:blipFill>
          <a:blip r:embed="rId2" cstate="print"/>
          <a:srcRect/>
          <a:stretch>
            <a:fillRect/>
          </a:stretch>
        </p:blipFill>
        <p:spPr bwMode="auto">
          <a:xfrm>
            <a:off x="3886200" y="228600"/>
            <a:ext cx="4956048" cy="64373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143000"/>
          </a:xfrm>
        </p:spPr>
        <p:txBody>
          <a:bodyPr/>
          <a:lstStyle/>
          <a:p>
            <a:pPr eaLnBrk="1" hangingPunct="1"/>
            <a:r>
              <a:rPr lang="en-US" smtClean="0">
                <a:solidFill>
                  <a:srgbClr val="FFFF00"/>
                </a:solidFill>
              </a:rPr>
              <a:t>Subatomic Particles</a:t>
            </a:r>
          </a:p>
        </p:txBody>
      </p:sp>
      <p:sp>
        <p:nvSpPr>
          <p:cNvPr id="9219" name="Rectangle 3"/>
          <p:cNvSpPr>
            <a:spLocks noGrp="1" noChangeArrowheads="1"/>
          </p:cNvSpPr>
          <p:nvPr>
            <p:ph type="body" idx="1"/>
          </p:nvPr>
        </p:nvSpPr>
        <p:spPr>
          <a:xfrm>
            <a:off x="457200" y="1371600"/>
            <a:ext cx="8305800" cy="4525963"/>
          </a:xfrm>
        </p:spPr>
        <p:txBody>
          <a:bodyPr/>
          <a:lstStyle/>
          <a:p>
            <a:pPr marL="0" indent="0" eaLnBrk="1" hangingPunct="1">
              <a:lnSpc>
                <a:spcPct val="90000"/>
              </a:lnSpc>
              <a:buFontTx/>
              <a:buNone/>
              <a:defRPr/>
            </a:pPr>
            <a:r>
              <a:rPr lang="en-US" dirty="0" smtClean="0">
                <a:solidFill>
                  <a:srgbClr val="FFFF00"/>
                </a:solidFill>
              </a:rPr>
              <a:t>Only three last long enough to matter us</a:t>
            </a:r>
          </a:p>
          <a:p>
            <a:pPr marL="609600" indent="-609600" eaLnBrk="1" hangingPunct="1">
              <a:lnSpc>
                <a:spcPct val="90000"/>
              </a:lnSpc>
              <a:buFontTx/>
              <a:buNone/>
              <a:defRPr/>
            </a:pPr>
            <a:r>
              <a:rPr lang="en-US" dirty="0" smtClean="0">
                <a:solidFill>
                  <a:srgbClr val="FFFF00"/>
                </a:solidFill>
              </a:rPr>
              <a:t> </a:t>
            </a:r>
          </a:p>
        </p:txBody>
      </p:sp>
      <p:pic>
        <p:nvPicPr>
          <p:cNvPr id="10244" name="Picture 4" descr="F:\BSC 1005 - Survey\resources\jpgs labled\ch05\figure_05_02_nb.jpg"/>
          <p:cNvPicPr>
            <a:picLocks noChangeAspect="1" noChangeArrowheads="1"/>
          </p:cNvPicPr>
          <p:nvPr/>
        </p:nvPicPr>
        <p:blipFill>
          <a:blip r:embed="rId2" cstate="print"/>
          <a:srcRect/>
          <a:stretch>
            <a:fillRect/>
          </a:stretch>
        </p:blipFill>
        <p:spPr bwMode="auto">
          <a:xfrm>
            <a:off x="1143000" y="1989138"/>
            <a:ext cx="6477000" cy="432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Phospholipids</a:t>
            </a:r>
            <a:endParaRPr lang="en-US" dirty="0">
              <a:solidFill>
                <a:srgbClr val="FFFF00"/>
              </a:solidFill>
            </a:endParaRPr>
          </a:p>
        </p:txBody>
      </p:sp>
      <p:pic>
        <p:nvPicPr>
          <p:cNvPr id="93186" name="Picture 2" descr="F:\BSC 1005 - Survey\resources\jpgs labled\ch05\figure_05_20_nb.jpg"/>
          <p:cNvPicPr>
            <a:picLocks noGrp="1" noChangeAspect="1" noChangeArrowheads="1"/>
          </p:cNvPicPr>
          <p:nvPr>
            <p:ph idx="1"/>
          </p:nvPr>
        </p:nvPicPr>
        <p:blipFill>
          <a:blip r:embed="rId2" cstate="print"/>
          <a:srcRect/>
          <a:stretch>
            <a:fillRect/>
          </a:stretch>
        </p:blipFill>
        <p:spPr bwMode="auto">
          <a:xfrm>
            <a:off x="5181600" y="1600200"/>
            <a:ext cx="3411616" cy="4525963"/>
          </a:xfrm>
          <a:prstGeom prst="rect">
            <a:avLst/>
          </a:prstGeom>
          <a:noFill/>
        </p:spPr>
      </p:pic>
      <p:sp>
        <p:nvSpPr>
          <p:cNvPr id="6" name="Rectangle 5"/>
          <p:cNvSpPr/>
          <p:nvPr/>
        </p:nvSpPr>
        <p:spPr>
          <a:xfrm>
            <a:off x="457200" y="1295400"/>
            <a:ext cx="4648200" cy="3046988"/>
          </a:xfrm>
          <a:prstGeom prst="rect">
            <a:avLst/>
          </a:prstGeom>
        </p:spPr>
        <p:txBody>
          <a:bodyPr wrap="square">
            <a:spAutoFit/>
          </a:bodyPr>
          <a:lstStyle/>
          <a:p>
            <a:r>
              <a:rPr lang="en-US" sz="3200" dirty="0" smtClean="0">
                <a:solidFill>
                  <a:srgbClr val="FFFF00"/>
                </a:solidFill>
              </a:rPr>
              <a:t>Main part of cell membrane</a:t>
            </a:r>
          </a:p>
          <a:p>
            <a:endParaRPr lang="en-US" sz="3200" dirty="0" smtClean="0">
              <a:solidFill>
                <a:srgbClr val="FFFF00"/>
              </a:solidFill>
            </a:endParaRPr>
          </a:p>
          <a:p>
            <a:r>
              <a:rPr lang="en-US" sz="3200" dirty="0" smtClean="0">
                <a:solidFill>
                  <a:srgbClr val="FFFF00"/>
                </a:solidFill>
              </a:rPr>
              <a:t>Hydrophilic head</a:t>
            </a:r>
          </a:p>
          <a:p>
            <a:endParaRPr lang="en-US" sz="3200" dirty="0">
              <a:solidFill>
                <a:srgbClr val="FFFF00"/>
              </a:solidFill>
            </a:endParaRPr>
          </a:p>
          <a:p>
            <a:r>
              <a:rPr lang="en-US" sz="3200" dirty="0" smtClean="0">
                <a:solidFill>
                  <a:srgbClr val="FFFF00"/>
                </a:solidFill>
              </a:rPr>
              <a:t>Hydrophobic tails</a:t>
            </a:r>
            <a:endParaRPr lang="en-US" sz="3200" dirty="0">
              <a:solidFill>
                <a:srgbClr val="FFFF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Phospholipids</a:t>
            </a:r>
            <a:endParaRPr lang="en-US" dirty="0">
              <a:solidFill>
                <a:srgbClr val="FFFF00"/>
              </a:solidFill>
            </a:endParaRPr>
          </a:p>
        </p:txBody>
      </p:sp>
      <p:pic>
        <p:nvPicPr>
          <p:cNvPr id="93186" name="Picture 2" descr="F:\BSC 1005 - Survey\resources\jpgs labled\ch05\figure_05_20_nb.jpg"/>
          <p:cNvPicPr>
            <a:picLocks noGrp="1" noChangeAspect="1" noChangeArrowheads="1"/>
          </p:cNvPicPr>
          <p:nvPr>
            <p:ph idx="1"/>
          </p:nvPr>
        </p:nvPicPr>
        <p:blipFill>
          <a:blip r:embed="rId2" cstate="print"/>
          <a:srcRect l="44671" t="15153" r="37461" b="56226"/>
          <a:stretch>
            <a:fillRect/>
          </a:stretch>
        </p:blipFill>
        <p:spPr bwMode="auto">
          <a:xfrm flipV="1">
            <a:off x="4343400" y="2286000"/>
            <a:ext cx="1600200" cy="3400425"/>
          </a:xfrm>
          <a:prstGeom prst="rect">
            <a:avLst/>
          </a:prstGeom>
          <a:noFill/>
        </p:spPr>
      </p:pic>
      <p:pic>
        <p:nvPicPr>
          <p:cNvPr id="93188" name="Picture 4" descr="http://blog.advocate-art.com/wp-content/uploads/2011/11/Kirill_Shannin_advocate_art_illustration_agency_Cat_dog_swimming_fish_sea1.jpg"/>
          <p:cNvPicPr>
            <a:picLocks noChangeAspect="1" noChangeArrowheads="1"/>
          </p:cNvPicPr>
          <p:nvPr/>
        </p:nvPicPr>
        <p:blipFill>
          <a:blip r:embed="rId3" cstate="print"/>
          <a:srcRect l="12996" r="16245" b="43682"/>
          <a:stretch>
            <a:fillRect/>
          </a:stretch>
        </p:blipFill>
        <p:spPr bwMode="auto">
          <a:xfrm>
            <a:off x="609600" y="3276600"/>
            <a:ext cx="3733800" cy="29718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Lipids:  Sterols</a:t>
            </a:r>
            <a:endParaRPr lang="en-US" dirty="0">
              <a:solidFill>
                <a:srgbClr val="FFFF00"/>
              </a:solidFill>
            </a:endParaRPr>
          </a:p>
        </p:txBody>
      </p:sp>
      <p:pic>
        <p:nvPicPr>
          <p:cNvPr id="97281" name="Picture 1" descr="F:\BSC 1005 - Survey\resources\jpgs labled\ch05\figure_05_21.jpg"/>
          <p:cNvPicPr>
            <a:picLocks noGrp="1" noChangeAspect="1" noChangeArrowheads="1"/>
          </p:cNvPicPr>
          <p:nvPr>
            <p:ph idx="1"/>
          </p:nvPr>
        </p:nvPicPr>
        <p:blipFill>
          <a:blip r:embed="rId2" cstate="print"/>
          <a:srcRect l="42593"/>
          <a:stretch>
            <a:fillRect/>
          </a:stretch>
        </p:blipFill>
        <p:spPr bwMode="auto">
          <a:xfrm>
            <a:off x="1981200" y="4191000"/>
            <a:ext cx="4724400" cy="2169087"/>
          </a:xfrm>
          <a:prstGeom prst="rect">
            <a:avLst/>
          </a:prstGeom>
          <a:noFill/>
        </p:spPr>
      </p:pic>
      <p:sp>
        <p:nvSpPr>
          <p:cNvPr id="6" name="TextBox 5"/>
          <p:cNvSpPr txBox="1"/>
          <p:nvPr/>
        </p:nvSpPr>
        <p:spPr>
          <a:xfrm>
            <a:off x="838200" y="1600200"/>
            <a:ext cx="7543800" cy="2062103"/>
          </a:xfrm>
          <a:prstGeom prst="rect">
            <a:avLst/>
          </a:prstGeom>
          <a:noFill/>
        </p:spPr>
        <p:txBody>
          <a:bodyPr wrap="square" rtlCol="0">
            <a:spAutoFit/>
          </a:bodyPr>
          <a:lstStyle/>
          <a:p>
            <a:r>
              <a:rPr lang="en-US" sz="3200" dirty="0" smtClean="0">
                <a:solidFill>
                  <a:srgbClr val="FFFF00"/>
                </a:solidFill>
              </a:rPr>
              <a:t>Used to make Steroids and Cholesterol</a:t>
            </a:r>
          </a:p>
          <a:p>
            <a:endParaRPr lang="en-US" sz="3200" dirty="0">
              <a:solidFill>
                <a:srgbClr val="FFFF00"/>
              </a:solidFill>
            </a:endParaRPr>
          </a:p>
          <a:p>
            <a:r>
              <a:rPr lang="en-US" sz="3200" dirty="0" smtClean="0">
                <a:solidFill>
                  <a:srgbClr val="FFFF00"/>
                </a:solidFill>
              </a:rPr>
              <a:t>We need some cholesterol to make membranes</a:t>
            </a:r>
            <a:endParaRPr lang="en-US" sz="3200" dirty="0">
              <a:solidFill>
                <a:srgbClr val="FFFF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Nucleic Acids</a:t>
            </a:r>
            <a:endParaRPr lang="en-US" dirty="0">
              <a:solidFill>
                <a:srgbClr val="FFFF00"/>
              </a:solidFill>
            </a:endParaRPr>
          </a:p>
        </p:txBody>
      </p:sp>
      <p:sp>
        <p:nvSpPr>
          <p:cNvPr id="3" name="Content Placeholder 2"/>
          <p:cNvSpPr>
            <a:spLocks noGrp="1"/>
          </p:cNvSpPr>
          <p:nvPr>
            <p:ph idx="1"/>
          </p:nvPr>
        </p:nvSpPr>
        <p:spPr>
          <a:xfrm>
            <a:off x="228600" y="1676400"/>
            <a:ext cx="8229600" cy="4525963"/>
          </a:xfrm>
        </p:spPr>
        <p:txBody>
          <a:bodyPr/>
          <a:lstStyle/>
          <a:p>
            <a:pPr>
              <a:buNone/>
            </a:pPr>
            <a:r>
              <a:rPr lang="en-US" dirty="0" smtClean="0">
                <a:solidFill>
                  <a:srgbClr val="FFFF00"/>
                </a:solidFill>
              </a:rPr>
              <a:t>Polymers called “DNA” or “RNA”</a:t>
            </a:r>
          </a:p>
          <a:p>
            <a:pPr>
              <a:buNone/>
            </a:pPr>
            <a:endParaRPr lang="en-US" dirty="0" smtClean="0">
              <a:solidFill>
                <a:srgbClr val="FFFF00"/>
              </a:solidFill>
            </a:endParaRPr>
          </a:p>
          <a:p>
            <a:pPr>
              <a:buNone/>
            </a:pPr>
            <a:r>
              <a:rPr lang="en-US" dirty="0" smtClean="0">
                <a:solidFill>
                  <a:srgbClr val="FFFF00"/>
                </a:solidFill>
              </a:rPr>
              <a:t>Monomers are “nucleotides”</a:t>
            </a:r>
          </a:p>
          <a:p>
            <a:pPr>
              <a:buNone/>
            </a:pPr>
            <a:endParaRPr lang="en-US" dirty="0" smtClean="0">
              <a:solidFill>
                <a:srgbClr val="FFFF00"/>
              </a:solidFill>
            </a:endParaRPr>
          </a:p>
          <a:p>
            <a:pPr>
              <a:buNone/>
            </a:pPr>
            <a:r>
              <a:rPr lang="en-US" dirty="0" smtClean="0">
                <a:solidFill>
                  <a:srgbClr val="FFFF00"/>
                </a:solidFill>
              </a:rPr>
              <a:t>Three parts in nucleotide</a:t>
            </a:r>
          </a:p>
          <a:p>
            <a:pPr lvl="1">
              <a:buNone/>
            </a:pPr>
            <a:r>
              <a:rPr lang="en-US" sz="2000" dirty="0" smtClean="0">
                <a:solidFill>
                  <a:srgbClr val="FFFF00"/>
                </a:solidFill>
              </a:rPr>
              <a:t>Sugar</a:t>
            </a:r>
          </a:p>
          <a:p>
            <a:pPr lvl="1">
              <a:buNone/>
            </a:pPr>
            <a:r>
              <a:rPr lang="en-US" sz="2000" dirty="0" smtClean="0">
                <a:solidFill>
                  <a:srgbClr val="FFFF00"/>
                </a:solidFill>
              </a:rPr>
              <a:t>Phosphate</a:t>
            </a:r>
          </a:p>
          <a:p>
            <a:pPr lvl="1">
              <a:buNone/>
            </a:pPr>
            <a:r>
              <a:rPr lang="en-US" sz="2000" dirty="0" smtClean="0">
                <a:solidFill>
                  <a:srgbClr val="FFFF00"/>
                </a:solidFill>
              </a:rPr>
              <a:t>Nitrogenous base</a:t>
            </a:r>
          </a:p>
        </p:txBody>
      </p:sp>
      <p:pic>
        <p:nvPicPr>
          <p:cNvPr id="96258" name="Picture 2" descr="F:\BSC 1005 - Survey\resources\jpgs labled\ch05\figure_05_22_01_nb.jpg"/>
          <p:cNvPicPr>
            <a:picLocks noChangeAspect="1" noChangeArrowheads="1"/>
          </p:cNvPicPr>
          <p:nvPr/>
        </p:nvPicPr>
        <p:blipFill>
          <a:blip r:embed="rId2" cstate="print"/>
          <a:srcRect l="22867" t="12175" r="50340" b="60653"/>
          <a:stretch>
            <a:fillRect/>
          </a:stretch>
        </p:blipFill>
        <p:spPr bwMode="auto">
          <a:xfrm>
            <a:off x="5029200" y="3505200"/>
            <a:ext cx="3390523" cy="27178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Nucleic Acids</a:t>
            </a:r>
            <a:endParaRPr lang="en-US" dirty="0">
              <a:solidFill>
                <a:srgbClr val="FFFF00"/>
              </a:solidFill>
            </a:endParaRPr>
          </a:p>
        </p:txBody>
      </p:sp>
      <p:sp>
        <p:nvSpPr>
          <p:cNvPr id="3" name="Content Placeholder 2"/>
          <p:cNvSpPr>
            <a:spLocks noGrp="1"/>
          </p:cNvSpPr>
          <p:nvPr>
            <p:ph idx="1"/>
          </p:nvPr>
        </p:nvSpPr>
        <p:spPr>
          <a:xfrm>
            <a:off x="228600" y="1219200"/>
            <a:ext cx="8229600" cy="4525963"/>
          </a:xfrm>
        </p:spPr>
        <p:txBody>
          <a:bodyPr/>
          <a:lstStyle/>
          <a:p>
            <a:pPr>
              <a:buNone/>
            </a:pPr>
            <a:r>
              <a:rPr lang="en-US" dirty="0" smtClean="0">
                <a:solidFill>
                  <a:srgbClr val="FFFF00"/>
                </a:solidFill>
              </a:rPr>
              <a:t>Backbone of strand:  sugar-phosphate</a:t>
            </a:r>
          </a:p>
          <a:p>
            <a:pPr lvl="1">
              <a:buNone/>
            </a:pPr>
            <a:r>
              <a:rPr lang="en-US" dirty="0" smtClean="0">
                <a:solidFill>
                  <a:srgbClr val="FFFF00"/>
                </a:solidFill>
              </a:rPr>
              <a:t>RNA: sugar = Ribose</a:t>
            </a:r>
          </a:p>
          <a:p>
            <a:pPr lvl="1">
              <a:buNone/>
            </a:pPr>
            <a:r>
              <a:rPr lang="en-US" dirty="0" smtClean="0">
                <a:solidFill>
                  <a:srgbClr val="FFFF00"/>
                </a:solidFill>
              </a:rPr>
              <a:t>DNA sugar = </a:t>
            </a:r>
            <a:r>
              <a:rPr lang="en-US" dirty="0" err="1" smtClean="0">
                <a:solidFill>
                  <a:srgbClr val="FFFF00"/>
                </a:solidFill>
              </a:rPr>
              <a:t>Deoxyribose</a:t>
            </a:r>
            <a:endParaRPr lang="en-US" dirty="0">
              <a:solidFill>
                <a:srgbClr val="FFFF00"/>
              </a:solidFill>
            </a:endParaRPr>
          </a:p>
        </p:txBody>
      </p:sp>
      <p:pic>
        <p:nvPicPr>
          <p:cNvPr id="96257" name="Picture 1" descr="F:\BSC 1005 - Survey\resources\jpgs labled\ch05\figure_05_22_02_nb.jpg"/>
          <p:cNvPicPr>
            <a:picLocks noChangeAspect="1" noChangeArrowheads="1"/>
          </p:cNvPicPr>
          <p:nvPr/>
        </p:nvPicPr>
        <p:blipFill>
          <a:blip r:embed="rId2" cstate="print"/>
          <a:srcRect l="10137" t="7386" r="57593" b="16856"/>
          <a:stretch>
            <a:fillRect/>
          </a:stretch>
        </p:blipFill>
        <p:spPr bwMode="auto">
          <a:xfrm>
            <a:off x="5486400" y="1752600"/>
            <a:ext cx="2590800" cy="4876800"/>
          </a:xfrm>
          <a:prstGeom prst="rect">
            <a:avLst/>
          </a:prstGeom>
          <a:noFill/>
        </p:spPr>
      </p:pic>
      <p:pic>
        <p:nvPicPr>
          <p:cNvPr id="5" name="Picture 2" descr="F:\BSC 1005 - Survey\resources\jpgs labled\ch05\figure_05_22_nb.jpg"/>
          <p:cNvPicPr>
            <a:picLocks noChangeAspect="1" noChangeArrowheads="1"/>
          </p:cNvPicPr>
          <p:nvPr/>
        </p:nvPicPr>
        <p:blipFill>
          <a:blip r:embed="rId3" cstate="print"/>
          <a:srcRect t="32528" r="75784" b="22491"/>
          <a:stretch>
            <a:fillRect/>
          </a:stretch>
        </p:blipFill>
        <p:spPr bwMode="auto">
          <a:xfrm>
            <a:off x="1905000" y="3124200"/>
            <a:ext cx="1600200" cy="28956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Nucleic Acids</a:t>
            </a:r>
            <a:endParaRPr lang="en-US" dirty="0">
              <a:solidFill>
                <a:srgbClr val="FFFF00"/>
              </a:solidFill>
            </a:endParaRPr>
          </a:p>
        </p:txBody>
      </p:sp>
      <p:sp>
        <p:nvSpPr>
          <p:cNvPr id="3" name="Content Placeholder 2"/>
          <p:cNvSpPr>
            <a:spLocks noGrp="1"/>
          </p:cNvSpPr>
          <p:nvPr>
            <p:ph idx="1"/>
          </p:nvPr>
        </p:nvSpPr>
        <p:spPr>
          <a:xfrm>
            <a:off x="228600" y="1676400"/>
            <a:ext cx="8229600" cy="4525963"/>
          </a:xfrm>
        </p:spPr>
        <p:txBody>
          <a:bodyPr/>
          <a:lstStyle/>
          <a:p>
            <a:pPr>
              <a:buNone/>
            </a:pPr>
            <a:r>
              <a:rPr lang="en-US" dirty="0" smtClean="0">
                <a:solidFill>
                  <a:srgbClr val="FFFF00"/>
                </a:solidFill>
              </a:rPr>
              <a:t>Instructions to make proteins</a:t>
            </a:r>
          </a:p>
          <a:p>
            <a:pPr>
              <a:buNone/>
            </a:pPr>
            <a:endParaRPr lang="en-US" dirty="0" smtClean="0">
              <a:solidFill>
                <a:srgbClr val="FFFF00"/>
              </a:solidFill>
            </a:endParaRPr>
          </a:p>
          <a:p>
            <a:pPr>
              <a:buNone/>
            </a:pPr>
            <a:r>
              <a:rPr lang="en-US" dirty="0" smtClean="0">
                <a:solidFill>
                  <a:srgbClr val="FFFF00"/>
                </a:solidFill>
              </a:rPr>
              <a:t>DNA stays in the nucleus</a:t>
            </a:r>
          </a:p>
          <a:p>
            <a:pPr>
              <a:buNone/>
            </a:pPr>
            <a:endParaRPr lang="en-US" dirty="0" smtClean="0">
              <a:solidFill>
                <a:srgbClr val="FFFF00"/>
              </a:solidFill>
            </a:endParaRPr>
          </a:p>
          <a:p>
            <a:pPr>
              <a:buNone/>
            </a:pPr>
            <a:r>
              <a:rPr lang="en-US" dirty="0" smtClean="0">
                <a:solidFill>
                  <a:srgbClr val="FFFF00"/>
                </a:solidFill>
              </a:rPr>
              <a:t>RNA made in nucleus, leaves through nuclear pores</a:t>
            </a:r>
          </a:p>
          <a:p>
            <a:pPr>
              <a:buNone/>
            </a:pPr>
            <a:endParaRPr lang="en-US" dirty="0" smtClean="0">
              <a:solidFill>
                <a:srgbClr val="FFFF00"/>
              </a:solidFill>
            </a:endParaRPr>
          </a:p>
          <a:p>
            <a:pPr>
              <a:buNone/>
            </a:pPr>
            <a:endParaRPr lang="en-US" dirty="0" smtClean="0">
              <a:solidFill>
                <a:srgbClr val="FFFF00"/>
              </a:solidFill>
            </a:endParaRPr>
          </a:p>
          <a:p>
            <a:pPr>
              <a:buNone/>
            </a:pPr>
            <a:endParaRPr lang="en-US" dirty="0" smtClean="0">
              <a:solidFill>
                <a:srgbClr val="FFFF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Nucleic Acids:  Bases</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Backbone = sugar-phosphate</a:t>
            </a:r>
          </a:p>
          <a:p>
            <a:pPr>
              <a:buNone/>
            </a:pPr>
            <a:r>
              <a:rPr lang="en-US" dirty="0" smtClean="0">
                <a:solidFill>
                  <a:srgbClr val="FFFF00"/>
                </a:solidFill>
              </a:rPr>
              <a:t>Bases = information</a:t>
            </a:r>
          </a:p>
          <a:p>
            <a:pPr>
              <a:buNone/>
            </a:pPr>
            <a:endParaRPr lang="en-US" dirty="0">
              <a:solidFill>
                <a:srgbClr val="FFFF00"/>
              </a:solidFill>
            </a:endParaRPr>
          </a:p>
        </p:txBody>
      </p:sp>
      <p:pic>
        <p:nvPicPr>
          <p:cNvPr id="95233" name="Picture 1" descr="F:\BSC 1005 - Survey\resources\jpgs labled\ch05\figure_05_22_nb.jpg"/>
          <p:cNvPicPr>
            <a:picLocks noChangeAspect="1" noChangeArrowheads="1"/>
          </p:cNvPicPr>
          <p:nvPr/>
        </p:nvPicPr>
        <p:blipFill>
          <a:blip r:embed="rId2" cstate="print"/>
          <a:srcRect l="60378" t="3835" b="25142"/>
          <a:stretch>
            <a:fillRect/>
          </a:stretch>
        </p:blipFill>
        <p:spPr bwMode="auto">
          <a:xfrm>
            <a:off x="6172200" y="1905000"/>
            <a:ext cx="2618232" cy="4572000"/>
          </a:xfrm>
          <a:prstGeom prst="rect">
            <a:avLst/>
          </a:prstGeom>
          <a:noFill/>
        </p:spPr>
      </p:pic>
      <p:pic>
        <p:nvPicPr>
          <p:cNvPr id="6" name="Picture 2" descr="F:\BSC 1005 - Survey\resources\jpgs labled\ch05\figure_05_22_01_nb.jpg"/>
          <p:cNvPicPr>
            <a:picLocks noChangeAspect="1" noChangeArrowheads="1"/>
          </p:cNvPicPr>
          <p:nvPr/>
        </p:nvPicPr>
        <p:blipFill>
          <a:blip r:embed="rId3" cstate="print"/>
          <a:srcRect l="22867" t="12175" r="50340" b="60653"/>
          <a:stretch>
            <a:fillRect/>
          </a:stretch>
        </p:blipFill>
        <p:spPr bwMode="auto">
          <a:xfrm>
            <a:off x="3352800" y="2819400"/>
            <a:ext cx="2552323" cy="2045910"/>
          </a:xfrm>
          <a:prstGeom prst="rect">
            <a:avLst/>
          </a:prstGeom>
          <a:noFill/>
        </p:spPr>
      </p:pic>
      <p:pic>
        <p:nvPicPr>
          <p:cNvPr id="7" name="Picture 1" descr="F:\BSC 1005 - Survey\resources\jpgs labled\ch05\figure_05_22_02_nb.jpg"/>
          <p:cNvPicPr>
            <a:picLocks noChangeAspect="1" noChangeArrowheads="1"/>
          </p:cNvPicPr>
          <p:nvPr/>
        </p:nvPicPr>
        <p:blipFill>
          <a:blip r:embed="rId4" cstate="print"/>
          <a:srcRect l="10137" t="10937" r="57593" b="55919"/>
          <a:stretch>
            <a:fillRect/>
          </a:stretch>
        </p:blipFill>
        <p:spPr bwMode="auto">
          <a:xfrm>
            <a:off x="533400" y="3886200"/>
            <a:ext cx="2590800" cy="2133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marL="609600" indent="-609600" eaLnBrk="1" hangingPunct="1">
              <a:buFontTx/>
              <a:buNone/>
            </a:pPr>
            <a:r>
              <a:rPr lang="en-US" smtClean="0">
                <a:solidFill>
                  <a:srgbClr val="FFFF00"/>
                </a:solidFill>
              </a:rPr>
              <a:t>“Atomic Number” = number of protons</a:t>
            </a:r>
          </a:p>
          <a:p>
            <a:pPr marL="609600" indent="-609600" eaLnBrk="1" hangingPunct="1">
              <a:buFontTx/>
              <a:buNone/>
            </a:pPr>
            <a:endParaRPr lang="en-US" smtClean="0">
              <a:solidFill>
                <a:srgbClr val="FFFF00"/>
              </a:solidFill>
            </a:endParaRPr>
          </a:p>
          <a:p>
            <a:pPr marL="609600" indent="-609600" eaLnBrk="1" hangingPunct="1">
              <a:buFontTx/>
              <a:buNone/>
            </a:pPr>
            <a:r>
              <a:rPr lang="en-US" smtClean="0">
                <a:solidFill>
                  <a:srgbClr val="FFFF00"/>
                </a:solidFill>
              </a:rPr>
              <a:t>The atomic number determines what type of element an atom is.  All atoms of carbon have six for their atomic number.  All atoms of oxygen have eight protons.  The atomic number never changes in nature.</a:t>
            </a:r>
          </a:p>
          <a:p>
            <a:pPr marL="609600" indent="-609600" eaLnBrk="1" hangingPunct="1">
              <a:buFontTx/>
              <a:buNone/>
            </a:pPr>
            <a:endParaRPr lang="en-US" smtClean="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JosephWright-Alchemist-1"/>
          <p:cNvPicPr>
            <a:picLocks noChangeAspect="1" noChangeArrowheads="1"/>
          </p:cNvPicPr>
          <p:nvPr/>
        </p:nvPicPr>
        <p:blipFill>
          <a:blip r:embed="rId2" cstate="print"/>
          <a:srcRect l="34218" t="40460" r="6784"/>
          <a:stretch>
            <a:fillRect/>
          </a:stretch>
        </p:blipFill>
        <p:spPr bwMode="auto">
          <a:xfrm>
            <a:off x="4876800" y="1447800"/>
            <a:ext cx="3810000" cy="4933950"/>
          </a:xfrm>
          <a:prstGeom prst="rect">
            <a:avLst/>
          </a:prstGeom>
          <a:noFill/>
          <a:ln w="9525">
            <a:noFill/>
            <a:miter lim="800000"/>
            <a:headEnd/>
            <a:tailEnd/>
          </a:ln>
        </p:spPr>
      </p:pic>
      <p:sp>
        <p:nvSpPr>
          <p:cNvPr id="12291" name="Text Box 5"/>
          <p:cNvSpPr txBox="1">
            <a:spLocks noChangeArrowheads="1"/>
          </p:cNvSpPr>
          <p:nvPr/>
        </p:nvSpPr>
        <p:spPr bwMode="auto">
          <a:xfrm>
            <a:off x="685800" y="2895600"/>
            <a:ext cx="3810000" cy="1554163"/>
          </a:xfrm>
          <a:prstGeom prst="rect">
            <a:avLst/>
          </a:prstGeom>
          <a:noFill/>
          <a:ln w="9525">
            <a:noFill/>
            <a:miter lim="800000"/>
            <a:headEnd/>
            <a:tailEnd/>
          </a:ln>
        </p:spPr>
        <p:txBody>
          <a:bodyPr>
            <a:spAutoFit/>
          </a:bodyPr>
          <a:lstStyle/>
          <a:p>
            <a:pPr>
              <a:spcBef>
                <a:spcPct val="50000"/>
              </a:spcBef>
            </a:pPr>
            <a:r>
              <a:rPr lang="en-US" sz="3200">
                <a:solidFill>
                  <a:srgbClr val="FFFF00"/>
                </a:solidFill>
              </a:rPr>
              <a:t>Alchemists tried to turn other stuff into gold</a:t>
            </a:r>
            <a:endParaRPr lang="en-US" sz="360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3217</TotalTime>
  <Words>1226</Words>
  <Application>Microsoft Office PowerPoint</Application>
  <PresentationFormat>On-screen Show (4:3)</PresentationFormat>
  <Paragraphs>309</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Default Design</vt:lpstr>
      <vt:lpstr>Chemistry Of Life</vt:lpstr>
      <vt:lpstr>Slide 2</vt:lpstr>
      <vt:lpstr>Elements</vt:lpstr>
      <vt:lpstr>Atom</vt:lpstr>
      <vt:lpstr>Slide 5</vt:lpstr>
      <vt:lpstr>Atoms</vt:lpstr>
      <vt:lpstr>Subatomic Particles</vt:lpstr>
      <vt:lpstr>Slide 8</vt:lpstr>
      <vt:lpstr>Slide 9</vt:lpstr>
      <vt:lpstr>Isotopes</vt:lpstr>
      <vt:lpstr>Slide 11</vt:lpstr>
      <vt:lpstr>Slide 12</vt:lpstr>
      <vt:lpstr>Slide 13</vt:lpstr>
      <vt:lpstr>Mutant Butterfies in Japan</vt:lpstr>
      <vt:lpstr>Energy Levels of Electrons</vt:lpstr>
      <vt:lpstr>Energy Levels of Electrons</vt:lpstr>
      <vt:lpstr>Energy Levels</vt:lpstr>
      <vt:lpstr>Valence Electron Layers</vt:lpstr>
      <vt:lpstr>Slide 19</vt:lpstr>
      <vt:lpstr>Slide 20</vt:lpstr>
      <vt:lpstr>Slide 21</vt:lpstr>
      <vt:lpstr>Mixture (vs. compound)</vt:lpstr>
      <vt:lpstr>Compounds (chemical bonds)</vt:lpstr>
      <vt:lpstr>Chemical Bonds (getting everybody to a happy valence number)</vt:lpstr>
      <vt:lpstr>Ions</vt:lpstr>
      <vt:lpstr>Types of Ions</vt:lpstr>
      <vt:lpstr>Slide 27</vt:lpstr>
      <vt:lpstr>Chemistry Humor</vt:lpstr>
      <vt:lpstr>Slide 29</vt:lpstr>
      <vt:lpstr>Slide 30</vt:lpstr>
      <vt:lpstr>Polar Covalent Bonds</vt:lpstr>
      <vt:lpstr>Slide 32</vt:lpstr>
      <vt:lpstr>Weak Chemical Bonds</vt:lpstr>
      <vt:lpstr>Slide 34</vt:lpstr>
      <vt:lpstr>Slide 35</vt:lpstr>
      <vt:lpstr>Properties of Water</vt:lpstr>
      <vt:lpstr>105° Bond</vt:lpstr>
      <vt:lpstr>Polar Molecule</vt:lpstr>
      <vt:lpstr>Polar Molecule</vt:lpstr>
      <vt:lpstr>Hydration Shells (Opposites Attract)</vt:lpstr>
      <vt:lpstr>Slide 41</vt:lpstr>
      <vt:lpstr>Emergent Properties  of Water</vt:lpstr>
      <vt:lpstr>Slide 43</vt:lpstr>
      <vt:lpstr>Temperature Moderation</vt:lpstr>
      <vt:lpstr>Ice Floats!!!</vt:lpstr>
      <vt:lpstr>Good Solvent</vt:lpstr>
      <vt:lpstr>Hydration Shells (Opposites Attract)</vt:lpstr>
      <vt:lpstr>Slide 48</vt:lpstr>
      <vt:lpstr>Slide 49</vt:lpstr>
      <vt:lpstr>pH</vt:lpstr>
      <vt:lpstr>pH</vt:lpstr>
      <vt:lpstr>Buffer</vt:lpstr>
      <vt:lpstr>Slide 53</vt:lpstr>
      <vt:lpstr>Slide 54</vt:lpstr>
      <vt:lpstr>Polymers</vt:lpstr>
      <vt:lpstr>Natural Polymers</vt:lpstr>
      <vt:lpstr>Four Macromolecules</vt:lpstr>
      <vt:lpstr>Slide 58</vt:lpstr>
      <vt:lpstr>Slide 59</vt:lpstr>
      <vt:lpstr>Glycogen</vt:lpstr>
      <vt:lpstr>Proteins: made of Amino Acids</vt:lpstr>
      <vt:lpstr>Proteins:  Shape matters</vt:lpstr>
      <vt:lpstr>Protein: shape = function</vt:lpstr>
      <vt:lpstr>Enzymes: speed up a reaction</vt:lpstr>
      <vt:lpstr>Denaturing an enzyme</vt:lpstr>
      <vt:lpstr>Lipids</vt:lpstr>
      <vt:lpstr>Fatty acids</vt:lpstr>
      <vt:lpstr>Fatty Acids:</vt:lpstr>
      <vt:lpstr>Fatty Acids:</vt:lpstr>
      <vt:lpstr>Phospholipids</vt:lpstr>
      <vt:lpstr>Phospholipids</vt:lpstr>
      <vt:lpstr>Lipids:  Sterols</vt:lpstr>
      <vt:lpstr>Nucleic Acids</vt:lpstr>
      <vt:lpstr>Nucleic Acids</vt:lpstr>
      <vt:lpstr>Nucleic Acids</vt:lpstr>
      <vt:lpstr>Nucleic Acids:  Bases</vt:lpstr>
    </vt:vector>
  </TitlesOfParts>
  <Company>Polk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Of Life</dc:title>
  <dc:creator>joseph albert maier</dc:creator>
  <cp:lastModifiedBy>WLR102-I01</cp:lastModifiedBy>
  <cp:revision>83</cp:revision>
  <dcterms:created xsi:type="dcterms:W3CDTF">2006-08-21T22:02:59Z</dcterms:created>
  <dcterms:modified xsi:type="dcterms:W3CDTF">2012-10-04T22:03:20Z</dcterms:modified>
</cp:coreProperties>
</file>