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5" r:id="rId3"/>
    <p:sldId id="266" r:id="rId4"/>
    <p:sldId id="267" r:id="rId5"/>
    <p:sldId id="268" r:id="rId6"/>
    <p:sldId id="282" r:id="rId7"/>
    <p:sldId id="311" r:id="rId8"/>
    <p:sldId id="298" r:id="rId9"/>
    <p:sldId id="308" r:id="rId10"/>
    <p:sldId id="291" r:id="rId11"/>
    <p:sldId id="309" r:id="rId12"/>
    <p:sldId id="310" r:id="rId13"/>
    <p:sldId id="292" r:id="rId14"/>
    <p:sldId id="304" r:id="rId15"/>
    <p:sldId id="294" r:id="rId16"/>
    <p:sldId id="293" r:id="rId17"/>
    <p:sldId id="297" r:id="rId18"/>
    <p:sldId id="283" r:id="rId19"/>
    <p:sldId id="286" r:id="rId20"/>
    <p:sldId id="301" r:id="rId21"/>
    <p:sldId id="302" r:id="rId22"/>
    <p:sldId id="307" r:id="rId23"/>
    <p:sldId id="328" r:id="rId24"/>
    <p:sldId id="315" r:id="rId25"/>
    <p:sldId id="318" r:id="rId26"/>
    <p:sldId id="300" r:id="rId27"/>
    <p:sldId id="317" r:id="rId28"/>
    <p:sldId id="303" r:id="rId29"/>
    <p:sldId id="312" r:id="rId30"/>
    <p:sldId id="313" r:id="rId31"/>
    <p:sldId id="314" r:id="rId32"/>
    <p:sldId id="287" r:id="rId33"/>
    <p:sldId id="299" r:id="rId34"/>
    <p:sldId id="276" r:id="rId35"/>
    <p:sldId id="289" r:id="rId36"/>
    <p:sldId id="288" r:id="rId37"/>
    <p:sldId id="305" r:id="rId38"/>
    <p:sldId id="306" r:id="rId39"/>
    <p:sldId id="290" r:id="rId40"/>
    <p:sldId id="275" r:id="rId41"/>
    <p:sldId id="319" r:id="rId42"/>
    <p:sldId id="320" r:id="rId43"/>
    <p:sldId id="321" r:id="rId44"/>
    <p:sldId id="323" r:id="rId45"/>
    <p:sldId id="324" r:id="rId46"/>
    <p:sldId id="329" r:id="rId47"/>
    <p:sldId id="325" r:id="rId48"/>
    <p:sldId id="330" r:id="rId49"/>
    <p:sldId id="331" r:id="rId50"/>
    <p:sldId id="332" r:id="rId51"/>
    <p:sldId id="33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62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0399-B542-4552-B124-ECE278274A4D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0399-B542-4552-B124-ECE278274A4D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0399-B542-4552-B124-ECE278274A4D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0399-B542-4552-B124-ECE278274A4D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0399-B542-4552-B124-ECE278274A4D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0399-B542-4552-B124-ECE278274A4D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0399-B542-4552-B124-ECE278274A4D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0399-B542-4552-B124-ECE278274A4D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0399-B542-4552-B124-ECE278274A4D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0399-B542-4552-B124-ECE278274A4D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0399-B542-4552-B124-ECE278274A4D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8A0399-B542-4552-B124-ECE278274A4D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1295400"/>
          </a:xfrm>
        </p:spPr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clker.com/cliparts/h/7/Y/K/W/j/biology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5715000" cy="4324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Hypothesis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“informed, logical and plausible explanation for 	observations of the natural world”   </a:t>
            </a: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Educated guess that explains observations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What the rest of the world means when they say “theory”</a:t>
            </a:r>
          </a:p>
          <a:p>
            <a:pPr lvl="1" algn="l"/>
            <a:r>
              <a:rPr lang="en-US" dirty="0" smtClean="0"/>
              <a:t>Scientists use the word “theory” in a VERY different way….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4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7300" dirty="0" smtClean="0"/>
              <a:t>Theory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(</a:t>
            </a:r>
            <a:r>
              <a:rPr lang="en-US" sz="4000" dirty="0" smtClean="0"/>
              <a:t>Not what most people think it means)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“My theory is that Susan and Jim are going to start dating…”</a:t>
            </a:r>
          </a:p>
          <a:p>
            <a:pPr algn="l"/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That is an informed guess, what scientists would call a hypothesis.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It is almost the exact opposite of a scientific theory</a:t>
            </a:r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82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6000" dirty="0" smtClean="0"/>
              <a:t>Scientific Theory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an explanation of the natural world that is strongly well supported and widely accepted by scientists</a:t>
            </a:r>
          </a:p>
          <a:p>
            <a:pPr lvl="2" algn="l">
              <a:buFont typeface="Arial" pitchFamily="34" charset="0"/>
              <a:buChar char="•"/>
            </a:pPr>
            <a:r>
              <a:rPr lang="en-US" dirty="0" smtClean="0"/>
              <a:t>Usually scientists working independently on different things</a:t>
            </a:r>
          </a:p>
          <a:p>
            <a:pPr lvl="2" algn="l">
              <a:buFont typeface="Arial" pitchFamily="34" charset="0"/>
              <a:buChar char="•"/>
            </a:pPr>
            <a:endParaRPr lang="en-US" dirty="0" smtClean="0"/>
          </a:p>
          <a:p>
            <a:pPr lvl="2" algn="l"/>
            <a:r>
              <a:rPr lang="en-US" dirty="0" smtClean="0"/>
              <a:t>Support comes from repeated testing over several decades</a:t>
            </a:r>
          </a:p>
          <a:p>
            <a:pPr lvl="2" algn="l"/>
            <a:r>
              <a:rPr lang="en-US" dirty="0" smtClean="0"/>
              <a:t>Far greater confidence in this explanation than in an educated guess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pg. 6</a:t>
            </a:r>
          </a:p>
        </p:txBody>
      </p:sp>
    </p:spTree>
    <p:extLst>
      <p:ext uri="{BB962C8B-B14F-4D97-AF65-F5344CB8AC3E}">
        <p14:creationId xmlns:p14="http://schemas.microsoft.com/office/powerpoint/2010/main" val="181836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Characteristics of </a:t>
            </a:r>
            <a:br>
              <a:rPr lang="en-US" sz="5400" dirty="0" smtClean="0"/>
            </a:br>
            <a:r>
              <a:rPr lang="en-US" sz="5400" dirty="0" smtClean="0"/>
              <a:t>a Hypothesis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Explains prior observations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Makes “If…then”-style </a:t>
            </a:r>
            <a:r>
              <a:rPr lang="en-US" dirty="0" smtClean="0">
                <a:solidFill>
                  <a:srgbClr val="FF0000"/>
                </a:solidFill>
              </a:rPr>
              <a:t>predictions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Something that can be tested by skeptics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CAN BE PROVEN FALSE!!!!!!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Can never be proven correct</a:t>
            </a:r>
          </a:p>
          <a:p>
            <a:pPr lvl="1" algn="l"/>
            <a:r>
              <a:rPr lang="en-US" dirty="0" smtClean="0"/>
              <a:t>Can be supported by prior observations and test results</a:t>
            </a:r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  <a:p>
            <a:pPr algn="l"/>
            <a:r>
              <a:rPr lang="en-US" dirty="0" smtClean="0"/>
              <a:t>pg. 4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9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Reasoning (two types)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Inductive reasoning – use specific observations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to find a general principle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HOW TO MAKE HYPOTHESIS</a:t>
            </a:r>
          </a:p>
          <a:p>
            <a:endParaRPr lang="en-US" sz="2800" dirty="0"/>
          </a:p>
          <a:p>
            <a:r>
              <a:rPr lang="en-US" sz="2800" dirty="0" smtClean="0"/>
              <a:t>Deductive Reasoning – use a general principle to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make a prediction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HOW TO MAKE A PREDICTION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		(this prediction is what we will test)</a:t>
            </a:r>
            <a:endParaRPr lang="en-US" sz="2800" dirty="0"/>
          </a:p>
          <a:p>
            <a:r>
              <a:rPr lang="en-US" sz="2800" dirty="0" smtClean="0"/>
              <a:t>Pg. 6.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62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Testing a Hypothesis</a:t>
            </a:r>
            <a:endParaRPr lang="en-US" sz="5400" dirty="0"/>
          </a:p>
        </p:txBody>
      </p:sp>
      <p:pic>
        <p:nvPicPr>
          <p:cNvPr id="3074" name="Picture 2" descr="F:\BSC 1005 - Survey\resources\jpgs labled\ch01\figure_01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37145"/>
            <a:ext cx="4412682" cy="48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13360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“</a:t>
            </a:r>
            <a:r>
              <a:rPr lang="en-US" sz="2400" dirty="0">
                <a:solidFill>
                  <a:prstClr val="black"/>
                </a:solidFill>
              </a:rPr>
              <a:t>No amount of experimentation can ever prove me right; a single experiment can prove me wrong</a:t>
            </a:r>
            <a:r>
              <a:rPr lang="en-US" sz="2400" dirty="0" smtClean="0">
                <a:solidFill>
                  <a:prstClr val="black"/>
                </a:solidFill>
              </a:rPr>
              <a:t>”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        - </a:t>
            </a:r>
            <a:r>
              <a:rPr lang="en-US" sz="2400" dirty="0">
                <a:solidFill>
                  <a:prstClr val="black"/>
                </a:solidFill>
              </a:rPr>
              <a:t>Albert Einstein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Testing a Hypothesis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The scientist who proposes a hypothesis is the one who should test to see if it is false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Can test with observations or experiments</a:t>
            </a:r>
          </a:p>
          <a:p>
            <a:pPr lvl="2" algn="l"/>
            <a:r>
              <a:rPr lang="en-US" dirty="0" smtClean="0"/>
              <a:t>Experiments are best, but some forms of science don’t have that option.  Astronomers can’t blow up stars to observe the results.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Tests usually involve measuring VARIABLES (characteristics that can change)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ALTERNATIVE HYPOTHESIS </a:t>
            </a:r>
            <a:r>
              <a:rPr lang="en-US" dirty="0" smtClean="0"/>
              <a:t>(pg. 7) </a:t>
            </a:r>
          </a:p>
          <a:p>
            <a:pPr lvl="3" algn="l">
              <a:buFont typeface="Arial" pitchFamily="34" charset="0"/>
              <a:buChar char="•"/>
            </a:pPr>
            <a:r>
              <a:rPr lang="en-US" dirty="0" smtClean="0"/>
              <a:t>another explanation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8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51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Alternate Hypothesis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305800" cy="609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Can the results be explained another way?</a:t>
            </a:r>
          </a:p>
          <a:p>
            <a:pPr algn="l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t="23232" b="17064"/>
          <a:stretch/>
        </p:blipFill>
        <p:spPr bwMode="auto">
          <a:xfrm>
            <a:off x="838200" y="2057400"/>
            <a:ext cx="8458199" cy="45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0" t="23726" b="5880"/>
          <a:stretch/>
        </p:blipFill>
        <p:spPr bwMode="auto">
          <a:xfrm>
            <a:off x="5791200" y="2642936"/>
            <a:ext cx="3124200" cy="686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2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Testing:  How we do science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19800"/>
            <a:ext cx="8305800" cy="609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Key - Must try to prove false what you believe is true</a:t>
            </a:r>
            <a:endParaRPr lang="en-US" dirty="0"/>
          </a:p>
        </p:txBody>
      </p:sp>
      <p:pic>
        <p:nvPicPr>
          <p:cNvPr id="2050" name="Picture 2" descr="F:\BSC 1005 - Survey\resources\jpgs labled\ch01\figure_01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035800" cy="42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8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Steps in the Scientific Method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popperfont.files.wordpress.com/2012/05/scientificmethodmeme.jpg?w=600&amp;h=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biology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124200"/>
            <a:ext cx="6178296" cy="185693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Bio (“life”)  +  logy (“study of”)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Scientific study of life  (pg. 4)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Experiment: best way to test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05800" cy="4800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A test to see if a prediction is correct.  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Correct = support for hypothesis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Incorrect =  Was there an error (if no, find new hypothesis) </a:t>
            </a:r>
          </a:p>
          <a:p>
            <a:pPr algn="l"/>
            <a:r>
              <a:rPr lang="en-US" dirty="0" smtClean="0"/>
              <a:t>Key - Must try to prove false what you believe is true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(mice: epigenetics)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Observation:  how we test if we cannot do experiment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not as good…..not certain we have proof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Parts of an Experiment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05800" cy="4800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Control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Variables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Dependent Variable = what we measure  (results)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Independent Variable = What </a:t>
            </a: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Key - Must try to prove false what you believe is 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Testing a Hypothesis</a:t>
            </a:r>
            <a:endParaRPr lang="en-US" sz="5400" dirty="0"/>
          </a:p>
        </p:txBody>
      </p:sp>
      <p:pic>
        <p:nvPicPr>
          <p:cNvPr id="3074" name="Picture 2" descr="F:\BSC 1005 - Survey\resources\jpgs labled\ch01\figure_01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37145"/>
            <a:ext cx="4412682" cy="48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13360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“</a:t>
            </a:r>
            <a:r>
              <a:rPr lang="en-US" sz="2400" dirty="0">
                <a:solidFill>
                  <a:prstClr val="black"/>
                </a:solidFill>
              </a:rPr>
              <a:t>No amount of experimentation can ever prove me right; a single experiment can prove me wrong</a:t>
            </a:r>
            <a:r>
              <a:rPr lang="en-US" sz="2400" dirty="0" smtClean="0">
                <a:solidFill>
                  <a:prstClr val="black"/>
                </a:solidFill>
              </a:rPr>
              <a:t>”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        - </a:t>
            </a:r>
            <a:r>
              <a:rPr lang="en-US" sz="2400" dirty="0">
                <a:solidFill>
                  <a:prstClr val="black"/>
                </a:solidFill>
              </a:rPr>
              <a:t>Albert Einstein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73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Logic behind 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Does Vitamin C reduce the risk of catching </a:t>
            </a:r>
          </a:p>
          <a:p>
            <a:pPr marL="0" indent="0">
              <a:buNone/>
            </a:pPr>
            <a:r>
              <a:rPr lang="en-US" dirty="0" smtClean="0"/>
              <a:t>A cold?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The chemical,</a:t>
            </a:r>
          </a:p>
          <a:p>
            <a:pPr marL="0" indent="0">
              <a:buNone/>
            </a:pPr>
            <a:r>
              <a:rPr lang="en-US" dirty="0" smtClean="0"/>
              <a:t>		   </a:t>
            </a:r>
            <a:r>
              <a:rPr lang="en-US" dirty="0" smtClean="0">
                <a:sym typeface="Wingdings" pitchFamily="2" charset="2"/>
              </a:rPr>
              <a:t> not the pop singer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Pg. 7</a:t>
            </a:r>
            <a:endParaRPr lang="en-US" dirty="0"/>
          </a:p>
        </p:txBody>
      </p:sp>
      <p:pic>
        <p:nvPicPr>
          <p:cNvPr id="2050" name="Picture 2" descr="E:\DCIM\100MEDIA\IMAG0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2"/>
          <a:stretch/>
        </p:blipFill>
        <p:spPr bwMode="auto">
          <a:xfrm rot="16200000">
            <a:off x="4927709" y="2598006"/>
            <a:ext cx="6123855" cy="150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ColleenFi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19050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94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Experiment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“a repeatable manipulation of one or more aspects of the natural world”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Modifying one variable to see what happens to another one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The thing we record for results are the “dependent  variable.”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The variable we control and change as part of the experiment is the “independent variable”  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r>
              <a:rPr lang="en-US" dirty="0" smtClean="0"/>
              <a:t>pg. 8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Observations (as test results)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Description, measurement or record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Reproducible  by others </a:t>
            </a:r>
          </a:p>
          <a:p>
            <a:pPr lvl="1" algn="l"/>
            <a:r>
              <a:rPr lang="en-US" dirty="0" smtClean="0"/>
              <a:t>Detailed Description of Methods &amp; Conditions</a:t>
            </a:r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  <a:p>
            <a:pPr lvl="1" algn="l"/>
            <a:r>
              <a:rPr lang="en-US" dirty="0" smtClean="0"/>
              <a:t>Be very suspicious of claims without detailed methods – often a scam</a:t>
            </a:r>
          </a:p>
          <a:p>
            <a:pPr lvl="1" algn="l"/>
            <a:endParaRPr lang="en-US" dirty="0" smtClean="0"/>
          </a:p>
          <a:p>
            <a:pPr algn="l"/>
            <a:r>
              <a:rPr lang="en-US" dirty="0" smtClean="0"/>
              <a:t>pg.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Experimental Control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a group maintained under a standard set of conditions with no change in the independent variable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Sometimes a “placebo”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Testing can support a hypothesis, but cannot prove it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sz="2400" dirty="0" smtClean="0"/>
              <a:t>“No amount of experimentation can ever prove me right; a single experiment can prove me wrong” </a:t>
            </a:r>
          </a:p>
          <a:p>
            <a:pPr lvl="8" algn="l"/>
            <a:r>
              <a:rPr lang="en-US" sz="2400" dirty="0" smtClean="0"/>
              <a:t>– Albert Einstein</a:t>
            </a:r>
          </a:p>
          <a:p>
            <a:pPr algn="l"/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Repeated tests can provide evidence that supports a hypothesis, but they cannot PROVE it.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When lots of evidence supports a hypothesis, scientists can be confident in it</a:t>
            </a:r>
          </a:p>
        </p:txBody>
      </p:sp>
    </p:spTree>
    <p:extLst>
      <p:ext uri="{BB962C8B-B14F-4D97-AF65-F5344CB8AC3E}">
        <p14:creationId xmlns:p14="http://schemas.microsoft.com/office/powerpoint/2010/main" val="3330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Avoiding Bias in Experiment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Random Assignment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Blind experiment – test subject does not know</a:t>
            </a:r>
            <a:endParaRPr lang="en-US" dirty="0"/>
          </a:p>
          <a:p>
            <a:pPr algn="l"/>
            <a:r>
              <a:rPr lang="en-US" dirty="0" smtClean="0"/>
              <a:t>		Sometimes they get a “placebo”</a:t>
            </a:r>
          </a:p>
          <a:p>
            <a:pPr algn="l"/>
            <a:r>
              <a:rPr lang="en-US" dirty="0" smtClean="0"/>
              <a:t>Double blind experiment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neither subject nor researcher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Pg. 12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8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326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“Models”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you use if you cannot or should not do test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white lab rat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guinea pig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Rhesus monkey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Chimp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://images.alphacoders.com/192/1928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r="9671"/>
          <a:stretch/>
        </p:blipFill>
        <p:spPr bwMode="auto">
          <a:xfrm>
            <a:off x="4022558" y="2554705"/>
            <a:ext cx="414528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07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Major themes for chapter 1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124200"/>
            <a:ext cx="7397496" cy="3352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Scientific Method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Hypothesis vs. theory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Experiments, variables and controls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Case Studies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err="1" smtClean="0"/>
              <a:t>Corrolation</a:t>
            </a: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Statistics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326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Non-mammalian “Models”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C. </a:t>
            </a:r>
            <a:r>
              <a:rPr lang="en-US" i="1" dirty="0" err="1" smtClean="0"/>
              <a:t>elegans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Drosophila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E. coli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http://blog.neuinfo.org/wp-content/uploads/2011/06/celeg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524000"/>
            <a:ext cx="2209800" cy="16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4/4c/Drosophila_melanogaster_-_side_(aka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3" t="9784" r="5826" b="33017"/>
          <a:stretch/>
        </p:blipFill>
        <p:spPr bwMode="auto">
          <a:xfrm>
            <a:off x="4533900" y="2350465"/>
            <a:ext cx="4363452" cy="23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-sWt9ln87erY/TkQmiKPAcYI/AAAAAAAAAFU/-vA1oN8zrYY/s1600/E_coli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343400"/>
            <a:ext cx="2971800" cy="197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44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7620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Non-Mammalian “Models”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Tobacco plant</a:t>
            </a:r>
            <a:endParaRPr lang="en-US" dirty="0"/>
          </a:p>
        </p:txBody>
      </p:sp>
      <p:pic>
        <p:nvPicPr>
          <p:cNvPr id="3074" name="Picture 2" descr="http://www.mun.ca/biology/scarr/Fig15_transgenic_tobacc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57714"/>
            <a:ext cx="3324225" cy="49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634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305800" cy="5638800"/>
          </a:xfrm>
        </p:spPr>
        <p:txBody>
          <a:bodyPr>
            <a:normAutofit lnSpcReduction="10000"/>
          </a:bodyPr>
          <a:lstStyle/>
          <a:p>
            <a:pPr lvl="1" algn="l"/>
            <a:r>
              <a:rPr lang="en-US" dirty="0" smtClean="0"/>
              <a:t>Be very suspicious of claims without detailed methods – often a scam.  </a:t>
            </a:r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  <a:p>
            <a:pPr lvl="1" algn="l"/>
            <a:r>
              <a:rPr lang="en-US" dirty="0" smtClean="0"/>
              <a:t>This is true for both initial observations and results</a:t>
            </a:r>
          </a:p>
          <a:p>
            <a:pPr algn="l"/>
            <a:r>
              <a:rPr lang="en-US" dirty="0" smtClean="0"/>
              <a:t>pg. 6</a:t>
            </a:r>
            <a:endParaRPr lang="en-US" dirty="0"/>
          </a:p>
        </p:txBody>
      </p:sp>
      <p:pic>
        <p:nvPicPr>
          <p:cNvPr id="37892" name="Picture 4" descr="http://2.bp.blogspot.com/-sKvfzBz6J9g/Tl3mJd7vTZI/AAAAAAAADvY/C-1-oc6DeL0/s1600/skeptical-ca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572000" cy="3429001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4400" y="-914400"/>
            <a:ext cx="7851648" cy="1828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Cold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Initial: excitement – no detailed description of how</a:t>
            </a:r>
          </a:p>
          <a:p>
            <a:pPr marL="0" indent="0">
              <a:buNone/>
            </a:pPr>
            <a:r>
              <a:rPr lang="en-US" dirty="0" smtClean="0"/>
              <a:t>Later: rejected by most scientists – cannot reproduce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Now:  ???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67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Pastafarians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102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pg. 14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25370" r="40920" b="13117"/>
          <a:stretch/>
        </p:blipFill>
        <p:spPr bwMode="auto">
          <a:xfrm>
            <a:off x="2590800" y="1600200"/>
            <a:ext cx="4757412" cy="502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Pastafarians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325" y="57912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pg. 14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648450" cy="396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9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Correlation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two variables are related in some way</a:t>
            </a:r>
          </a:p>
          <a:p>
            <a:pPr lvl="2" algn="l"/>
            <a:r>
              <a:rPr lang="en-US" dirty="0" smtClean="0"/>
              <a:t>Example:  a large value for variable occurs when there is a large value for another variable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Does not prove cause  and effect!!!!!!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Correlation is often described in situations where scientists are unable to perform experiments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r>
              <a:rPr lang="en-US" dirty="0" smtClean="0"/>
              <a:t>pg. 14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1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pt46.net/wp-content/upload/global-warming-nsf-corre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84"/>
            <a:ext cx="62051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36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Presidential Election (redskins)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0" t="5756" r="12237" b="7073"/>
          <a:stretch/>
        </p:blipFill>
        <p:spPr bwMode="auto">
          <a:xfrm>
            <a:off x="1331495" y="1600200"/>
            <a:ext cx="5242122" cy="475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3758" r="47105" b="54400"/>
          <a:stretch/>
        </p:blipFill>
        <p:spPr bwMode="auto">
          <a:xfrm>
            <a:off x="4800601" y="3296653"/>
            <a:ext cx="2209800" cy="33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344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Why use </a:t>
            </a:r>
            <a:r>
              <a:rPr lang="en-US" sz="5400" dirty="0" err="1" smtClean="0"/>
              <a:t>Corrolation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305800" cy="4495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Correlation is often described in situations where scientists are unable to perform experiments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May be unethical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May be comparing past to present </a:t>
            </a:r>
          </a:p>
          <a:p>
            <a:pPr lvl="1" algn="l"/>
            <a:r>
              <a:rPr lang="en-US" dirty="0"/>
              <a:t>	</a:t>
            </a:r>
            <a:r>
              <a:rPr lang="en-US" dirty="0" smtClean="0"/>
              <a:t>		(can’t alter past and rerun)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r>
              <a:rPr lang="en-US" dirty="0" smtClean="0"/>
              <a:t>All a </a:t>
            </a:r>
            <a:r>
              <a:rPr lang="en-US" dirty="0" err="1" smtClean="0"/>
              <a:t>corrolation</a:t>
            </a:r>
            <a:r>
              <a:rPr lang="en-US" dirty="0" smtClean="0"/>
              <a:t> shows is that there appears to be a relationship between the variables.  The cause could be a some other variable you have not considered</a:t>
            </a:r>
          </a:p>
          <a:p>
            <a:pPr algn="l"/>
            <a:r>
              <a:rPr lang="en-US" dirty="0" smtClean="0"/>
              <a:t>pg. 14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9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What is Science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7626096" cy="4419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“Knowledge about the natural world and the evidence based process for acquiring that knowledge”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How we try to understand natural world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dirty="0" smtClean="0"/>
              <a:t>What we can observe or measure  the effects of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dirty="0" smtClean="0"/>
              <a:t>There are things science cannot answer (pg. 4 &amp; 13)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Goals – logical, objective, based on evidence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Statistics </a:t>
            </a:r>
            <a:r>
              <a:rPr lang="en-US" sz="3100" b="0" dirty="0" smtClean="0">
                <a:solidFill>
                  <a:schemeClr val="tx1"/>
                </a:solidFill>
                <a:effectLst/>
              </a:rPr>
              <a:t>(pg. 17)</a:t>
            </a:r>
            <a:endParaRPr lang="en-US" sz="31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using math to describe our observations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Compare with other data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Evaluate results (How much do we trust)</a:t>
            </a:r>
          </a:p>
          <a:p>
            <a:pPr algn="l"/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Nerd Words for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http://4.bp.blogspot.com/-L_yScoXBZVI/T4tLj8vCj-I/AAAAAAAAAls/3tFsHtZ0I04/s1600/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19989"/>
            <a:ext cx="7439002" cy="497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13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689" y="685800"/>
            <a:ext cx="8229600" cy="8564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Nerd Words for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Mean = average	</a:t>
            </a:r>
          </a:p>
          <a:p>
            <a:r>
              <a:rPr lang="en-US" dirty="0" smtClean="0"/>
              <a:t>Median = middle value</a:t>
            </a:r>
          </a:p>
          <a:p>
            <a:r>
              <a:rPr lang="en-US" dirty="0" smtClean="0"/>
              <a:t>Mode = most common</a:t>
            </a:r>
            <a:endParaRPr lang="en-US" dirty="0"/>
          </a:p>
        </p:txBody>
      </p:sp>
      <p:pic>
        <p:nvPicPr>
          <p:cNvPr id="4098" name="Picture 2" descr="http://www.syque.com/quality_tools/toolbook/Variation/Image37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962978" cy="300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6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“Statistically  Significant”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“Pay attention to this result”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 is very unlikely that the difference you see 			is the result of chance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We must use statistics to decide if our results can be explained away by dumb luck (random chance)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If a result is VERY </a:t>
            </a:r>
            <a:r>
              <a:rPr lang="en-US" dirty="0" err="1" smtClean="0"/>
              <a:t>VERY</a:t>
            </a:r>
            <a:r>
              <a:rPr lang="en-US" dirty="0" smtClean="0"/>
              <a:t> improbable, we are more likely 	to trust it 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WHY?  </a:t>
            </a:r>
            <a:r>
              <a:rPr lang="en-US" dirty="0" smtClean="0"/>
              <a:t>Probably wouldn’t happen by chance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Nerd Words for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71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Nerd Words for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Sampling Error:  is your test group different from control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are two test groups different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Differences in results could be from differences in groups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Probability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how likely is it that this is due to sample error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if there is a low probability of this happening by 		chance, the results are statistically 			significant</a:t>
            </a:r>
          </a:p>
        </p:txBody>
      </p:sp>
    </p:spTree>
    <p:extLst>
      <p:ext uri="{BB962C8B-B14F-4D97-AF65-F5344CB8AC3E}">
        <p14:creationId xmlns:p14="http://schemas.microsoft.com/office/powerpoint/2010/main" val="1601181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Standard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100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Standard Error – how much variability is in sample </a:t>
            </a:r>
            <a:r>
              <a:rPr lang="en-US" dirty="0" smtClean="0"/>
              <a:t>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(how similar is sample to actual population)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E:\DCIM\100MEDIA\IMAG0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30009" r="27287" b="23575"/>
          <a:stretch/>
        </p:blipFill>
        <p:spPr bwMode="auto">
          <a:xfrm rot="16200000">
            <a:off x="3855152" y="2157631"/>
            <a:ext cx="6578537" cy="270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56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Confidence 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Small Confidence Interval</a:t>
            </a:r>
          </a:p>
          <a:p>
            <a:pPr marL="0" indent="0">
              <a:buNone/>
            </a:pPr>
            <a:r>
              <a:rPr lang="en-US" dirty="0" smtClean="0"/>
              <a:t>Means small results are</a:t>
            </a:r>
          </a:p>
          <a:p>
            <a:pPr marL="0" indent="0">
              <a:buNone/>
            </a:pPr>
            <a:r>
              <a:rPr lang="en-US" dirty="0" smtClean="0"/>
              <a:t>More likely to matter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Large Confidence Interval</a:t>
            </a:r>
          </a:p>
          <a:p>
            <a:pPr marL="0" indent="0">
              <a:buNone/>
            </a:pPr>
            <a:r>
              <a:rPr lang="en-US" dirty="0" smtClean="0"/>
              <a:t>Means low confidence</a:t>
            </a:r>
          </a:p>
          <a:p>
            <a:pPr marL="0" indent="0">
              <a:buNone/>
            </a:pPr>
            <a:r>
              <a:rPr lang="en-US" dirty="0" smtClean="0"/>
              <a:t>In results of test</a:t>
            </a:r>
          </a:p>
          <a:p>
            <a:pPr marL="0" indent="0">
              <a:buNone/>
            </a:pPr>
            <a:r>
              <a:rPr lang="en-US" dirty="0" smtClean="0"/>
              <a:t>(could be due to chance)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Pg. 19</a:t>
            </a:r>
            <a:endParaRPr lang="en-US" dirty="0"/>
          </a:p>
        </p:txBody>
      </p:sp>
      <p:pic>
        <p:nvPicPr>
          <p:cNvPr id="3074" name="Picture 2" descr="E:\DCIM\100MEDIA\IMAG0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3022" r="24558" b="4350"/>
          <a:stretch/>
        </p:blipFill>
        <p:spPr bwMode="auto">
          <a:xfrm rot="16200000">
            <a:off x="4704024" y="1544377"/>
            <a:ext cx="3705730" cy="442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006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Adding the variables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8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Sample Average + Standard Error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highest probable value for real average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Sample Average – </a:t>
            </a:r>
            <a:r>
              <a:rPr lang="en-US" dirty="0" err="1" smtClean="0"/>
              <a:t>StandardError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Lowest probably value for real average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Pg.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22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564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Sample Size +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Results are more likely to be true if: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1) You </a:t>
            </a:r>
            <a:r>
              <a:rPr lang="en-US" dirty="0" smtClean="0"/>
              <a:t>have a large difference between groups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2) You </a:t>
            </a:r>
            <a:r>
              <a:rPr lang="en-US" dirty="0" smtClean="0"/>
              <a:t>have a large sample size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“n number</a:t>
            </a:r>
            <a:r>
              <a:rPr lang="en-US" dirty="0" smtClean="0"/>
              <a:t>” = sample size</a:t>
            </a: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“Statistically Significant” </a:t>
            </a:r>
          </a:p>
          <a:p>
            <a:pPr marL="0" indent="0">
              <a:buNone/>
            </a:pPr>
            <a:r>
              <a:rPr lang="en-US" dirty="0" smtClean="0"/>
              <a:t>	there’s less than a 5% chance of this result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happening at random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we believe the results were caused by test</a:t>
            </a:r>
          </a:p>
          <a:p>
            <a:pPr marL="0" indent="0">
              <a:buNone/>
            </a:pPr>
            <a:r>
              <a:rPr lang="en-US" dirty="0" smtClean="0"/>
              <a:t>Pg</a:t>
            </a:r>
            <a:r>
              <a:rPr lang="en-US" dirty="0" smtClean="0"/>
              <a:t>. </a:t>
            </a:r>
            <a:r>
              <a:rPr lang="en-US" dirty="0" smtClean="0"/>
              <a:t>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47375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Sources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Statistics cannot tell us if someone made mistakes when recording the data</a:t>
            </a:r>
          </a:p>
          <a:p>
            <a:r>
              <a:rPr lang="en-US" dirty="0" smtClean="0"/>
              <a:t>Sloppy or untrained observer</a:t>
            </a:r>
          </a:p>
          <a:p>
            <a:r>
              <a:rPr lang="en-US" dirty="0" smtClean="0"/>
              <a:t>Proper experimental design</a:t>
            </a:r>
          </a:p>
          <a:p>
            <a:pPr lvl="1"/>
            <a:r>
              <a:rPr lang="en-US" dirty="0" smtClean="0"/>
              <a:t>Randomized group assignment?</a:t>
            </a:r>
          </a:p>
          <a:p>
            <a:pPr lvl="1"/>
            <a:r>
              <a:rPr lang="en-US" dirty="0" smtClean="0"/>
              <a:t>Blind?  Double blind?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Characteristics of </a:t>
            </a:r>
            <a:br>
              <a:rPr lang="en-US" sz="5400" dirty="0" smtClean="0"/>
            </a:br>
            <a:r>
              <a:rPr lang="en-US" sz="5400" dirty="0" smtClean="0"/>
              <a:t>Scientific Knowledge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Natural world – what we detect, observe or measure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Evidence based – experiments or observation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Peer review and independent validation 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Open  to </a:t>
            </a:r>
            <a:r>
              <a:rPr lang="en-US" u="sng" dirty="0" smtClean="0"/>
              <a:t>evidence based</a:t>
            </a:r>
            <a:r>
              <a:rPr lang="en-US" dirty="0" smtClean="0"/>
              <a:t> challenge by anyone</a:t>
            </a:r>
          </a:p>
          <a:p>
            <a:pPr lvl="2" algn="l"/>
            <a:r>
              <a:rPr lang="en-US" dirty="0" smtClean="0"/>
              <a:t>New evidence can change everything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Self correcting process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What information do you trust?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Primary Sources of information – where research is described</a:t>
            </a:r>
          </a:p>
          <a:p>
            <a:pPr marL="0" indent="0">
              <a:buNone/>
            </a:pPr>
            <a:r>
              <a:rPr lang="en-US" dirty="0" smtClean="0"/>
              <a:t>	peer review – other scientists look at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before publishing (journals)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NEW:  Online journals </a:t>
            </a:r>
            <a:r>
              <a:rPr lang="en-US" dirty="0" smtClean="0">
                <a:sym typeface="Wingdings" pitchFamily="2" charset="2"/>
              </a:rPr>
              <a:t>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22858" r="56765" b="71251"/>
          <a:stretch/>
        </p:blipFill>
        <p:spPr bwMode="auto">
          <a:xfrm>
            <a:off x="3048000" y="3429000"/>
            <a:ext cx="3804621" cy="5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PLOS 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89" y="5181600"/>
            <a:ext cx="25908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t="24375" r="60794" b="69954"/>
          <a:stretch/>
        </p:blipFill>
        <p:spPr bwMode="auto">
          <a:xfrm>
            <a:off x="2209800" y="4300818"/>
            <a:ext cx="3441550" cy="55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 descr="http://upload.wikimedia.org/wikipedia/en/d/dd/Smmlogoblu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489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t="19693" r="63684" b="74489"/>
          <a:stretch/>
        </p:blipFill>
        <p:spPr bwMode="auto">
          <a:xfrm>
            <a:off x="4879489" y="4003638"/>
            <a:ext cx="3155576" cy="56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7359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What information do you trust?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Secondary Sources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Books				Web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News</a:t>
            </a:r>
            <a:endParaRPr lang="en-US" dirty="0"/>
          </a:p>
        </p:txBody>
      </p:sp>
      <p:pic>
        <p:nvPicPr>
          <p:cNvPr id="4098" name="Picture 2" descr="http://upload.wikimedia.org/wikipedia/en/thumb/a/ae/Fox_News_Channel.svg/200px-Fox_News_Channe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19050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n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19050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d/d7/National_Public_Radio_logo.svg/500px-National_Public_Radio_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76800"/>
            <a:ext cx="3048000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ile:Encyclopædia Britannica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1247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0" t="8805" r="62989" b="84285"/>
          <a:stretch/>
        </p:blipFill>
        <p:spPr bwMode="auto">
          <a:xfrm>
            <a:off x="5608768" y="2514600"/>
            <a:ext cx="2849432" cy="67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3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Scientific Method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A description of the core logic of how science works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Not  a recipe of steps that all scientists use all the time</a:t>
            </a:r>
          </a:p>
          <a:p>
            <a:pPr lvl="1" algn="l"/>
            <a:r>
              <a:rPr lang="en-US" dirty="0" smtClean="0"/>
              <a:t>	example:  like learning to </a:t>
            </a:r>
            <a:r>
              <a:rPr lang="en-US" dirty="0" err="1" smtClean="0"/>
              <a:t>waterski</a:t>
            </a: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Steps in the Scientific Method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Observation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Forming a hypothesis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Making a prediction based on hypothesis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Testing to see if the prediction is false</a:t>
            </a:r>
          </a:p>
          <a:p>
            <a:pPr lvl="2" algn="l"/>
            <a:r>
              <a:rPr lang="en-US" dirty="0" smtClean="0"/>
              <a:t>Observation of test results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Reject hypothesis or plan new test for more evidence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Pg. 7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Scientific Method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305800" cy="4114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More of a “best practices” suggestion of the way research *should* be done.  Sometimes, other methods are used by scientists.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Pg. 5 –Barry Marshall,  </a:t>
            </a:r>
            <a:r>
              <a:rPr lang="en-US" i="1" dirty="0" smtClean="0"/>
              <a:t>H. pylori </a:t>
            </a:r>
            <a:r>
              <a:rPr lang="en-US" dirty="0" smtClean="0"/>
              <a:t>research in 1982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Observations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/>
              <a:t>What you see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Description, measurement or record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Need to explain:  create Hypothesis (educated guess)</a:t>
            </a:r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598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583</TotalTime>
  <Words>1111</Words>
  <Application>Microsoft Office PowerPoint</Application>
  <PresentationFormat>On-screen Show (4:3)</PresentationFormat>
  <Paragraphs>327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Flow</vt:lpstr>
      <vt:lpstr>Introduction</vt:lpstr>
      <vt:lpstr>biology</vt:lpstr>
      <vt:lpstr>Major themes for chapter 1 </vt:lpstr>
      <vt:lpstr>What is Science</vt:lpstr>
      <vt:lpstr>Characteristics of  Scientific Knowledge</vt:lpstr>
      <vt:lpstr> Scientific Method</vt:lpstr>
      <vt:lpstr> Steps in the Scientific Method</vt:lpstr>
      <vt:lpstr> Scientific Method</vt:lpstr>
      <vt:lpstr> Observations </vt:lpstr>
      <vt:lpstr> Hypothesis</vt:lpstr>
      <vt:lpstr> Theory (Not what most people think it means)</vt:lpstr>
      <vt:lpstr> Scientific Theory </vt:lpstr>
      <vt:lpstr> Characteristics of  a Hypothesis</vt:lpstr>
      <vt:lpstr> Reasoning (two types)</vt:lpstr>
      <vt:lpstr> Testing a Hypothesis</vt:lpstr>
      <vt:lpstr> Testing a Hypothesis</vt:lpstr>
      <vt:lpstr> Alternate Hypothesis</vt:lpstr>
      <vt:lpstr> Testing:  How we do science</vt:lpstr>
      <vt:lpstr> Steps in the Scientific Method</vt:lpstr>
      <vt:lpstr> Experiment: best way to test</vt:lpstr>
      <vt:lpstr> Parts of an Experiment</vt:lpstr>
      <vt:lpstr> Testing a Hypothesis</vt:lpstr>
      <vt:lpstr>Logic behind a test</vt:lpstr>
      <vt:lpstr> Experiment</vt:lpstr>
      <vt:lpstr> Observations (as test results)</vt:lpstr>
      <vt:lpstr> Experimental Control</vt:lpstr>
      <vt:lpstr> Testing can support a hypothesis, but cannot prove it</vt:lpstr>
      <vt:lpstr> Avoiding Bias in Experiment</vt:lpstr>
      <vt:lpstr>“Models”</vt:lpstr>
      <vt:lpstr>Non-mammalian “Models”</vt:lpstr>
      <vt:lpstr> Non-Mammalian “Models”</vt:lpstr>
      <vt:lpstr>PowerPoint Presentation</vt:lpstr>
      <vt:lpstr>Cold Fusion</vt:lpstr>
      <vt:lpstr> Pastafarians</vt:lpstr>
      <vt:lpstr> Pastafarians</vt:lpstr>
      <vt:lpstr> Correlation</vt:lpstr>
      <vt:lpstr>PowerPoint Presentation</vt:lpstr>
      <vt:lpstr> Presidential Election (redskins)</vt:lpstr>
      <vt:lpstr> Why use Corrolation?</vt:lpstr>
      <vt:lpstr> Statistics (pg. 17)</vt:lpstr>
      <vt:lpstr>Nerd Words for Statistics</vt:lpstr>
      <vt:lpstr>Nerd Words for Statistics</vt:lpstr>
      <vt:lpstr>Nerd Words for Statistics</vt:lpstr>
      <vt:lpstr>Nerd Words for Statistics</vt:lpstr>
      <vt:lpstr>Standard Error</vt:lpstr>
      <vt:lpstr>Confidence Interval</vt:lpstr>
      <vt:lpstr>Adding the variables together</vt:lpstr>
      <vt:lpstr>Sample Size + Significance</vt:lpstr>
      <vt:lpstr>Other Sources of Error</vt:lpstr>
      <vt:lpstr>What information do you trust?</vt:lpstr>
      <vt:lpstr>What information do you trust?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creator>maierj</dc:creator>
  <cp:lastModifiedBy>Joey Maier</cp:lastModifiedBy>
  <cp:revision>77</cp:revision>
  <dcterms:created xsi:type="dcterms:W3CDTF">2012-07-22T17:10:59Z</dcterms:created>
  <dcterms:modified xsi:type="dcterms:W3CDTF">2013-01-14T14:59:07Z</dcterms:modified>
</cp:coreProperties>
</file>