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59" r:id="rId20"/>
    <p:sldId id="285" r:id="rId21"/>
    <p:sldId id="286" r:id="rId22"/>
    <p:sldId id="287" r:id="rId23"/>
    <p:sldId id="262" r:id="rId24"/>
    <p:sldId id="263" r:id="rId25"/>
    <p:sldId id="261" r:id="rId26"/>
    <p:sldId id="264" r:id="rId27"/>
    <p:sldId id="265" r:id="rId28"/>
    <p:sldId id="26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5" r:id="rId37"/>
    <p:sldId id="306" r:id="rId38"/>
    <p:sldId id="295" r:id="rId39"/>
    <p:sldId id="297" r:id="rId40"/>
    <p:sldId id="298" r:id="rId41"/>
    <p:sldId id="296" r:id="rId42"/>
    <p:sldId id="301" r:id="rId43"/>
    <p:sldId id="302" r:id="rId44"/>
    <p:sldId id="303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258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12B0D-A8EB-4F84-A1FA-1E64B8A7CB8C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85DDD-8E19-44AE-8AAA-48F011EAAC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18B31-DD1C-497F-AF93-1738482D136A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1.1 What properties of life are demonstrated in this flower</a:t>
            </a:r>
            <a:r>
              <a:rPr lang="en-US" sz="1000" smtClean="0">
                <a:solidFill>
                  <a:srgbClr val="034694"/>
                </a:solidFill>
              </a:rPr>
              <a:t>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2B9FB-4F23-4D03-B232-97E85664147C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010BA-7069-49DB-8191-00F627E41695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25B98-DA15-4C6F-ADAD-C3FA0A7F586A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4E9C8-7BAB-4E7F-A0E0-F746B6B00265}" type="slidenum">
              <a:rPr lang="en-US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5F615-F2AB-4E2F-9477-A7C1D94DFC05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1.5 Nutrient cycling and energy flow in an ecosystem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0C2F8-C3F4-4059-B056-603FA41CFFF5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22805-B5D4-4095-94B1-4DA2C0EFF1FD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1.6 Form fits function in a gull’s wing</a:t>
            </a:r>
            <a:endParaRPr lang="en-US" sz="10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EB70E-1DD9-4A87-9C69-6D8397852F72}" type="slidenum">
              <a:rPr lang="en-US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79773-D868-43E1-995B-B4F09A7AB42D}" type="slidenum">
              <a:rPr lang="en-US">
                <a:cs typeface="Arial" charset="0"/>
              </a:rPr>
              <a:pPr/>
              <a:t>20</a:t>
            </a:fld>
            <a:endParaRPr lang="en-US">
              <a:cs typeface="Arial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775C1-CF22-4662-9260-3CEE48AE6A58}" type="slidenum">
              <a:rPr lang="en-US">
                <a:cs typeface="Arial" charset="0"/>
              </a:rPr>
              <a:pPr/>
              <a:t>21</a:t>
            </a:fld>
            <a:endParaRPr lang="en-US">
              <a:cs typeface="Arial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9666E-2F8D-4643-8028-F8F17E89AE00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0C72F-CDB4-43BC-BF94-D0309D091DC4}" type="slidenum">
              <a:rPr lang="en-US">
                <a:cs typeface="Arial" charset="0"/>
              </a:rPr>
              <a:pPr/>
              <a:t>22</a:t>
            </a:fld>
            <a:endParaRPr lang="en-US">
              <a:cs typeface="Arial" charset="0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1.8 Contrasting eukaryotic and prokaryotic cells in size and complexity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9D37A-4B26-45BE-A1C4-61EAE0D94288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78630-33CD-47F0-9534-E3A6DE763C01}" type="slidenum">
              <a:rPr lang="en-US">
                <a:cs typeface="Arial" charset="0"/>
              </a:rPr>
              <a:pPr/>
              <a:t>30</a:t>
            </a:fld>
            <a:endParaRPr lang="en-US">
              <a:cs typeface="Arial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D7B6C-8800-4015-A29D-11E11F188C7B}" type="slidenum">
              <a:rPr lang="en-US">
                <a:cs typeface="Arial" charset="0"/>
              </a:rPr>
              <a:pPr/>
              <a:t>31</a:t>
            </a:fld>
            <a:endParaRPr lang="en-US">
              <a:cs typeface="Arial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03262-1F90-4AD1-8EE5-3D21951C78EF}" type="slidenum">
              <a:rPr lang="en-US">
                <a:cs typeface="Arial" charset="0"/>
              </a:rPr>
              <a:pPr/>
              <a:t>32</a:t>
            </a:fld>
            <a:endParaRPr lang="en-US">
              <a:cs typeface="Arial" charset="0"/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1.10 DNA: The genetic material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A0BD5-A749-4A35-93CD-DDC4668EDC65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B8F7A-A653-4F6C-A0B6-C0321F626F0C}" type="slidenum">
              <a:rPr lang="en-US">
                <a:cs typeface="Arial" charset="0"/>
              </a:rPr>
              <a:pPr/>
              <a:t>34</a:t>
            </a:fld>
            <a:endParaRPr lang="en-US">
              <a:cs typeface="Arial" charset="0"/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4B0C9-0BAC-4A55-8142-A3E09F880049}" type="slidenum">
              <a:rPr lang="en-US">
                <a:cs typeface="Arial" charset="0"/>
              </a:rPr>
              <a:pPr/>
              <a:t>35</a:t>
            </a:fld>
            <a:endParaRPr lang="en-US">
              <a:cs typeface="Arial" charset="0"/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EDA12-26FF-4474-9D39-4F54BA9AFF01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73D15-F182-44C5-9B5D-299B3AD34821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1.16 An example of unity underlying the diversity of life: the architecture of cilia in eukaryotes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3D756-C4E0-4698-AFB0-049D1B2DAD4F}" type="slidenum">
              <a:rPr lang="en-US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C317E-7627-4CFD-A3C6-F79BD07121DA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A84A0-1AED-4696-9346-7549450EFEAD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EE7DE-4A9E-4652-A5F0-586EE86A6383}" type="slidenum">
              <a:rPr lang="en-US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DB1E5-D78C-41BE-BEA1-5FDE04EC064D}" type="slidenum">
              <a:rPr lang="en-US">
                <a:cs typeface="Arial" charset="0"/>
              </a:rPr>
              <a:pPr/>
              <a:t>41</a:t>
            </a:fld>
            <a:endParaRPr lang="en-US">
              <a:cs typeface="Arial" charset="0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1.14 Classifying life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2C940-F8D1-4030-BBA8-49D3F205098A}" type="slidenum">
              <a:rPr lang="en-US">
                <a:cs typeface="Arial" charset="0"/>
              </a:rPr>
              <a:pPr/>
              <a:t>42</a:t>
            </a:fld>
            <a:endParaRPr lang="en-US">
              <a:cs typeface="Arial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1B0F9-DDB8-4F8C-AB37-F2AA6F40034C}" type="slidenum">
              <a:rPr lang="en-US">
                <a:cs typeface="Arial" charset="0"/>
              </a:rPr>
              <a:pPr/>
              <a:t>43</a:t>
            </a:fld>
            <a:endParaRPr lang="en-US">
              <a:cs typeface="Arial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z="300" b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33C5D-8301-45D8-8C9C-8868A93875EA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6BCF2-DEC3-4542-A6D8-6F47557C5693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9BB00-D982-47EF-8455-7E992D765F57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1.18 Charles Darwin as a young man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1BD54-1A1F-4D13-B9CF-0D059EDDEFE2}" type="slidenum">
              <a:rPr lang="en-US">
                <a:cs typeface="Arial" charset="0"/>
              </a:rPr>
              <a:pPr/>
              <a:t>48</a:t>
            </a:fld>
            <a:endParaRPr lang="en-US">
              <a:cs typeface="Arial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z="300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297F2-FA75-4864-AF95-6E11F54E0898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/>
              <a:t>Click to add notes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62CC8-9830-4462-A203-EE9FB1FB5763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263C6-A9E3-4F90-9D67-74C4B9EC2A1D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FF359-4161-4941-8A2B-4B69DB663FB2}" type="slidenum">
              <a:rPr lang="en-US">
                <a:cs typeface="Arial" charset="0"/>
              </a:rPr>
              <a:pPr/>
              <a:t>51</a:t>
            </a:fld>
            <a:endParaRPr lang="en-US">
              <a:cs typeface="Arial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1.20 Natural selection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B7777-6177-4B58-AB0C-6996340DD8AC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0CCA6-0624-48BA-A835-5E005FDA40B5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721E6-4C2C-4E8E-BE7C-E0F062F1EFFA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2C4C6-803B-4E08-9B75-D16490BF3F8F}" type="slidenum">
              <a:rPr lang="en-US">
                <a:cs typeface="Arial" charset="0"/>
              </a:rPr>
              <a:pPr/>
              <a:t>55</a:t>
            </a:fld>
            <a:endParaRPr lang="en-US">
              <a:cs typeface="Arial" charset="0"/>
            </a:endParaRPr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1.22 Descent with modification: adaptive radiation of finches on the Gal</a:t>
            </a:r>
            <a:r>
              <a:rPr lang="en-US" sz="1100" smtClean="0">
                <a:solidFill>
                  <a:srgbClr val="034694"/>
                </a:solidFill>
                <a:latin typeface="Arial" charset="0"/>
              </a:rPr>
              <a:t>á</a:t>
            </a:r>
            <a:r>
              <a:rPr lang="en-US" sz="1100" smtClean="0">
                <a:solidFill>
                  <a:srgbClr val="034694"/>
                </a:solidFill>
              </a:rPr>
              <a:t>pagos Islands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4A244-1035-4AB1-BA55-D9C0481BBC66}" type="slidenum">
              <a:rPr lang="en-US">
                <a:cs typeface="Arial" charset="0"/>
              </a:rPr>
              <a:pPr/>
              <a:t>56</a:t>
            </a:fld>
            <a:endParaRPr lang="en-US">
              <a:cs typeface="Arial" charset="0"/>
            </a:endParaRPr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E9E2D-8B61-4F82-A6B5-F637D7472CB9}" type="slidenum">
              <a:rPr lang="en-US">
                <a:cs typeface="Arial" charset="0"/>
              </a:rPr>
              <a:pPr/>
              <a:t>57</a:t>
            </a:fld>
            <a:endParaRPr lang="en-US">
              <a:cs typeface="Arial" charset="0"/>
            </a:endParaRPr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D81A3-CB38-48AD-892B-D71EEC9092C3}" type="slidenum">
              <a:rPr lang="en-US">
                <a:cs typeface="Arial" charset="0"/>
              </a:rPr>
              <a:pPr/>
              <a:t>58</a:t>
            </a:fld>
            <a:endParaRPr lang="en-US">
              <a:cs typeface="Arial" charset="0"/>
            </a:endParaRPr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0AC0C-4D9E-4526-9045-B2FDE2D28B95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6659F-8196-4F3C-B1A2-4BA493C14993}" type="slidenum">
              <a:rPr lang="en-US">
                <a:cs typeface="Arial" charset="0"/>
              </a:rPr>
              <a:pPr/>
              <a:t>59</a:t>
            </a:fld>
            <a:endParaRPr lang="en-US">
              <a:cs typeface="Arial" charset="0"/>
            </a:endParaRPr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09A19-4F33-4AEA-B5AC-1014BB1F36C2}" type="slidenum">
              <a:rPr lang="en-US">
                <a:cs typeface="Arial" charset="0"/>
              </a:rPr>
              <a:pPr/>
              <a:t>60</a:t>
            </a:fld>
            <a:endParaRPr lang="en-US">
              <a:cs typeface="Arial" charset="0"/>
            </a:endParaRPr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100" smtClean="0">
                <a:solidFill>
                  <a:srgbClr val="034694"/>
                </a:solidFill>
              </a:rPr>
              <a:t>Figure 1.23 Jane Goodall collecting qualitative data on chimpanzee behavior</a:t>
            </a:r>
            <a:endParaRPr lang="en-US" sz="1000" smtClean="0">
              <a:solidFill>
                <a:srgbClr val="034694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4A2AB-7E46-44B0-B4F5-1A417B193B01}" type="slidenum">
              <a:rPr lang="en-US">
                <a:cs typeface="Arial" charset="0"/>
              </a:rPr>
              <a:pPr/>
              <a:t>61</a:t>
            </a:fld>
            <a:endParaRPr lang="en-US">
              <a:cs typeface="Arial" charset="0"/>
            </a:endParaRPr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C2B13-8993-462A-9FB0-AFE95457F387}" type="slidenum">
              <a:rPr lang="en-US">
                <a:cs typeface="Arial" charset="0"/>
              </a:rPr>
              <a:pPr/>
              <a:t>62</a:t>
            </a:fld>
            <a:endParaRPr lang="en-US">
              <a:cs typeface="Arial" charset="0"/>
            </a:endParaRPr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AA412-F706-4159-A27C-7AF4F7716FC1}" type="slidenum">
              <a:rPr lang="en-US">
                <a:cs typeface="Arial" charset="0"/>
              </a:rPr>
              <a:pPr/>
              <a:t>63</a:t>
            </a:fld>
            <a:endParaRPr lang="en-US">
              <a:cs typeface="Arial" charset="0"/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3F9EC-06BA-4797-AB49-512B09C8B1B0}" type="slidenum">
              <a:rPr lang="en-US">
                <a:cs typeface="Arial" charset="0"/>
              </a:rPr>
              <a:pPr/>
              <a:t>64</a:t>
            </a:fld>
            <a:endParaRPr lang="en-US">
              <a:cs typeface="Arial" charset="0"/>
            </a:endParaRPr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1BE27-308E-49EF-A30E-616604FB6378}" type="slidenum">
              <a:rPr lang="en-US">
                <a:cs typeface="Arial" charset="0"/>
              </a:rPr>
              <a:pPr/>
              <a:t>65</a:t>
            </a:fld>
            <a:endParaRPr lang="en-US">
              <a:cs typeface="Arial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1.24 A campground example of hypothesis-based inquiry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C93BE-0666-4510-93D5-F2D35E6CF92E}" type="slidenum">
              <a:rPr lang="en-US">
                <a:cs typeface="Arial" charset="0"/>
              </a:rPr>
              <a:pPr/>
              <a:t>66</a:t>
            </a:fld>
            <a:endParaRPr lang="en-US">
              <a:cs typeface="Arial" charset="0"/>
            </a:endParaRPr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E5685-370C-4AD7-A412-7EACF76ED5B8}" type="slidenum">
              <a:rPr lang="en-US">
                <a:cs typeface="Arial" charset="0"/>
              </a:rPr>
              <a:pPr/>
              <a:t>67</a:t>
            </a:fld>
            <a:endParaRPr lang="en-US">
              <a:cs typeface="Arial" charset="0"/>
            </a:endParaRPr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8165B-F2D2-4122-B6B2-F93A9210F60A}" type="slidenum">
              <a:rPr lang="en-US">
                <a:cs typeface="Arial" charset="0"/>
              </a:rPr>
              <a:pPr/>
              <a:t>68</a:t>
            </a:fld>
            <a:endParaRPr lang="en-US">
              <a:cs typeface="Arial" charset="0"/>
            </a:endParaRPr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78AC4-AA8A-4DF3-AC72-D67C325DE2EB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65D8B-3030-4193-B9D6-81E97C7D9248}" type="slidenum">
              <a:rPr lang="en-US">
                <a:cs typeface="Arial" charset="0"/>
              </a:rPr>
              <a:pPr/>
              <a:t>69</a:t>
            </a:fld>
            <a:endParaRPr lang="en-US">
              <a:cs typeface="Arial" charset="0"/>
            </a:endParaRPr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60F3C-29C5-42C5-97A0-DEB1C37B1E44}" type="slidenum">
              <a:rPr lang="en-US">
                <a:cs typeface="Arial" charset="0"/>
              </a:rPr>
              <a:pPr/>
              <a:t>70</a:t>
            </a:fld>
            <a:endParaRPr lang="en-US">
              <a:cs typeface="Arial" charset="0"/>
            </a:endParaRPr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C59BF-12E7-4F9C-B523-384638418A86}" type="slidenum">
              <a:rPr lang="en-US">
                <a:cs typeface="Arial" charset="0"/>
              </a:rPr>
              <a:pPr/>
              <a:t>71</a:t>
            </a:fld>
            <a:endParaRPr lang="en-US">
              <a:cs typeface="Arial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1.25 The geographic ranges of a poisonous snake and its mimic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157E0-D73E-415E-B6DD-301FA714BC9A}" type="slidenum">
              <a:rPr lang="en-US">
                <a:cs typeface="Arial" charset="0"/>
              </a:rPr>
              <a:pPr/>
              <a:t>72</a:t>
            </a:fld>
            <a:endParaRPr lang="en-US">
              <a:cs typeface="Arial" charset="0"/>
            </a:endParaRPr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FE90B-667C-41AA-A18B-9C40D1557207}" type="slidenum">
              <a:rPr lang="en-US">
                <a:cs typeface="Arial" charset="0"/>
              </a:rPr>
              <a:pPr/>
              <a:t>73</a:t>
            </a:fld>
            <a:endParaRPr lang="en-US">
              <a:cs typeface="Arial" charset="0"/>
            </a:endParaRPr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1.26 Artificial snakes used in field experiments to test the mimicry hypothesis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7810F-A466-4868-BB0C-E4B99BB7B070}" type="slidenum">
              <a:rPr lang="en-US">
                <a:cs typeface="Arial" charset="0"/>
              </a:rPr>
              <a:pPr/>
              <a:t>74</a:t>
            </a:fld>
            <a:endParaRPr lang="en-US">
              <a:cs typeface="Arial" charset="0"/>
            </a:endParaRPr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D83B4-C216-4CBD-A182-3C1580C2424E}" type="slidenum">
              <a:rPr lang="en-US">
                <a:cs typeface="Arial" charset="0"/>
              </a:rPr>
              <a:pPr/>
              <a:t>75</a:t>
            </a:fld>
            <a:endParaRPr lang="en-US">
              <a:cs typeface="Arial" charset="0"/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100" smtClean="0">
                <a:solidFill>
                  <a:srgbClr val="034694"/>
                </a:solidFill>
              </a:rPr>
              <a:t>Figure 1.27 Does the presence of poisonous coral snakes affect predation rates on their mimics, kingsnakes?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9B3C9-458C-4AF7-AF7A-6B0C4DE75C8E}" type="slidenum">
              <a:rPr lang="en-US">
                <a:cs typeface="Arial" charset="0"/>
              </a:rPr>
              <a:pPr/>
              <a:t>76</a:t>
            </a:fld>
            <a:endParaRPr lang="en-US">
              <a:cs typeface="Arial" charset="0"/>
            </a:endParaRPr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FBCB3-9E4B-48AE-87A5-E52F18AE3FC3}" type="slidenum">
              <a:rPr lang="en-US">
                <a:cs typeface="Arial" charset="0"/>
              </a:rPr>
              <a:pPr/>
              <a:t>77</a:t>
            </a:fld>
            <a:endParaRPr lang="en-US">
              <a:cs typeface="Arial" charset="0"/>
            </a:endParaRPr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DA5FF-C130-4C11-A616-C3075BF4CC27}" type="slidenum">
              <a:rPr lang="en-US">
                <a:cs typeface="Arial" charset="0"/>
              </a:rPr>
              <a:pPr/>
              <a:t>78</a:t>
            </a:fld>
            <a:endParaRPr lang="en-US">
              <a:cs typeface="Arial" charset="0"/>
            </a:endParaRPr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3375F-D106-44C3-9843-0786424E5919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CAC27-E52B-437D-BDEF-3D3C20E0870E}" type="slidenum">
              <a:rPr lang="en-US">
                <a:cs typeface="Arial" charset="0"/>
              </a:rPr>
              <a:pPr/>
              <a:t>79</a:t>
            </a:fld>
            <a:endParaRPr lang="en-US">
              <a:cs typeface="Arial" charset="0"/>
            </a:endParaRPr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10C5D-ABBD-4D7E-AA37-7B68A5F090D0}" type="slidenum">
              <a:rPr lang="en-US">
                <a:cs typeface="Arial" charset="0"/>
              </a:rPr>
              <a:pPr/>
              <a:t>80</a:t>
            </a:fld>
            <a:endParaRPr lang="en-US">
              <a:cs typeface="Arial" charset="0"/>
            </a:endParaRPr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1.28 A model of the blood flow through the four chambers of a human heart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A28F6-238D-4A9B-92DB-17DDBDD9EE86}" type="slidenum">
              <a:rPr lang="en-US">
                <a:cs typeface="Arial" charset="0"/>
              </a:rPr>
              <a:pPr/>
              <a:t>81</a:t>
            </a:fld>
            <a:endParaRPr lang="en-US">
              <a:cs typeface="Arial" charset="0"/>
            </a:endParaRPr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CC069-EC0D-4051-B2E2-26494A8ABEC1}" type="slidenum">
              <a:rPr lang="en-US">
                <a:cs typeface="Arial" charset="0"/>
              </a:rPr>
              <a:pPr/>
              <a:t>82</a:t>
            </a:fld>
            <a:endParaRPr lang="en-US">
              <a:cs typeface="Arial" charset="0"/>
            </a:endParaRPr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46C8C-4D61-42B1-9F33-CC79FDCD0C39}" type="slidenum">
              <a:rPr lang="en-US">
                <a:cs typeface="Arial" charset="0"/>
              </a:rPr>
              <a:pPr/>
              <a:t>83</a:t>
            </a:fld>
            <a:endParaRPr lang="en-US">
              <a:cs typeface="Arial" charset="0"/>
            </a:endParaRPr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682FC-140B-4F1B-A45F-4024C8575238}" type="slidenum">
              <a:rPr lang="en-US">
                <a:cs typeface="Arial" charset="0"/>
              </a:rPr>
              <a:pPr/>
              <a:t>84</a:t>
            </a:fld>
            <a:endParaRPr lang="en-US">
              <a:cs typeface="Arial" charset="0"/>
            </a:endParaRPr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849A2-688E-446A-9191-095D5BFF767E}" type="slidenum">
              <a:rPr lang="en-US">
                <a:cs typeface="Arial" charset="0"/>
              </a:rPr>
              <a:pPr/>
              <a:t>85</a:t>
            </a:fld>
            <a:endParaRPr lang="en-US">
              <a:cs typeface="Arial" charset="0"/>
            </a:endParaRPr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z="1100" smtClean="0">
                <a:solidFill>
                  <a:srgbClr val="034694"/>
                </a:solidFill>
              </a:rPr>
              <a:t>Figure 1.1 What properties of life are demonstrated in this flower</a:t>
            </a:r>
            <a:r>
              <a:rPr lang="en-US" sz="1000" smtClean="0">
                <a:solidFill>
                  <a:srgbClr val="034694"/>
                </a:solidFill>
              </a:rPr>
              <a:t>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40AE9-A328-4EA1-8FB9-47AE438EC7CE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634D0-D583-4E6F-9595-9A518CD89D69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DA6C-4C65-416B-ADE5-BC8D2141ACA9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0B981-607E-420A-BEAA-F449F2EEE6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01_03SeaHorses_SV.m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01_21SoaringHawk_SV.mp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01_22SeaLion_SV.mpg" TargetMode="External"/><Relationship Id="rId3" Type="http://schemas.openxmlformats.org/officeDocument/2006/relationships/hyperlink" Target="01_22AlbatrossCourt_SV.mpg" TargetMode="External"/><Relationship Id="rId7" Type="http://schemas.openxmlformats.org/officeDocument/2006/relationships/hyperlink" Target="01_22MarineIguana_SV.mp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01_22GalapagosIslands_SV.mpg" TargetMode="External"/><Relationship Id="rId5" Type="http://schemas.openxmlformats.org/officeDocument/2006/relationships/hyperlink" Target="01_22BoobiesCourtship_SV.mpg" TargetMode="External"/><Relationship Id="rId4" Type="http://schemas.openxmlformats.org/officeDocument/2006/relationships/image" Target="../media/image28.png"/><Relationship Id="rId9" Type="http://schemas.openxmlformats.org/officeDocument/2006/relationships/hyperlink" Target="01_22Tortoise_SV.mp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84225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50838" indent="-350838" algn="ctr" eaLnBrk="1" fontAlgn="auto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800" b="1" kern="0" dirty="0">
                <a:latin typeface="+mn-lt"/>
                <a:cs typeface="+mn-cs"/>
              </a:rPr>
              <a:t>Not Happy with your grade?</a:t>
            </a:r>
          </a:p>
          <a:p>
            <a:pPr marL="350838" indent="-350838" algn="ctr" eaLnBrk="1" fontAlgn="auto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800" b="1" kern="0" dirty="0">
                <a:latin typeface="+mn-lt"/>
                <a:cs typeface="+mn-cs"/>
              </a:rPr>
              <a:t>Not understanding the material?</a:t>
            </a:r>
          </a:p>
          <a:p>
            <a:pPr marL="350838" indent="-350838" algn="ctr" eaLnBrk="1" fontAlgn="auto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800" b="1" kern="0" dirty="0">
                <a:latin typeface="+mn-lt"/>
                <a:cs typeface="+mn-cs"/>
              </a:rPr>
              <a:t>Remember that the TLCC has </a:t>
            </a:r>
            <a:endParaRPr lang="en-US" sz="2800" kern="0" dirty="0"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3588" y="2994025"/>
            <a:ext cx="79232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 marL="450850" indent="-450850" algn="l" eaLnBrk="1" hangingPunct="1">
              <a:lnSpc>
                <a:spcPct val="90000"/>
              </a:lnSpc>
              <a:defRPr/>
            </a:pPr>
            <a:r>
              <a:rPr lang="en-US" sz="6000" b="1" kern="0">
                <a:solidFill>
                  <a:srgbClr val="E03C3C"/>
                </a:solidFill>
                <a:latin typeface="+mj-lt"/>
                <a:ea typeface="+mj-ea"/>
                <a:cs typeface="+mj-cs"/>
              </a:rPr>
              <a:t>Free Biology Tutoring</a:t>
            </a:r>
            <a:endParaRPr lang="en-US" sz="4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/>
              <a:t>Reductionism: strength and weakness</a:t>
            </a:r>
            <a:endParaRPr lang="en-US" i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9825"/>
            <a:ext cx="8534400" cy="40005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Biology looks at:  	emergent properties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					Reductionism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i="1" smtClean="0">
                <a:solidFill>
                  <a:srgbClr val="FF0000"/>
                </a:solidFill>
              </a:rPr>
              <a:t>			Understanding complex stuff by looking at parts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Good biology uses both methods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	example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Look at molecular structure of DNA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Learn how DNA works by looking at interactions with other molecules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Systems Biology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2213"/>
            <a:ext cx="8534400" cy="4859337"/>
          </a:xfrm>
        </p:spPr>
        <p:txBody>
          <a:bodyPr/>
          <a:lstStyle/>
          <a:p>
            <a:pPr eaLnBrk="1" hangingPunct="1"/>
            <a:r>
              <a:rPr lang="en-US" smtClean="0"/>
              <a:t>System: a group of parts that work together</a:t>
            </a:r>
          </a:p>
          <a:p>
            <a:pPr eaLnBrk="1" hangingPunct="1"/>
            <a:r>
              <a:rPr lang="en-US" b="1" smtClean="0"/>
              <a:t>Systems biology </a:t>
            </a:r>
            <a:r>
              <a:rPr lang="en-US" smtClean="0"/>
              <a:t>makes models of behavior for biological systems</a:t>
            </a:r>
          </a:p>
          <a:p>
            <a:pPr eaLnBrk="1" hangingPunct="1"/>
            <a:r>
              <a:rPr lang="en-US" smtClean="0"/>
              <a:t>The systems approach poses questions such as:</a:t>
            </a:r>
          </a:p>
          <a:p>
            <a:pPr lvl="1" eaLnBrk="1" hangingPunct="1"/>
            <a:r>
              <a:rPr lang="en-US" smtClean="0"/>
              <a:t>How does a drug for blood pressure affect other organs?</a:t>
            </a:r>
          </a:p>
          <a:p>
            <a:pPr lvl="1" eaLnBrk="1" hangingPunct="1"/>
            <a:r>
              <a:rPr lang="en-US" smtClean="0"/>
              <a:t>How does increasing CO</a:t>
            </a:r>
            <a:r>
              <a:rPr lang="en-US" baseline="-25000" smtClean="0"/>
              <a:t>2</a:t>
            </a:r>
            <a:r>
              <a:rPr lang="en-US" smtClean="0"/>
              <a:t> alter the biosphere?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914400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en-US" sz="3600" i="1" dirty="0" smtClean="0"/>
              <a:t>Theme</a:t>
            </a:r>
            <a:r>
              <a:rPr lang="en-US" sz="3600" dirty="0" smtClean="0"/>
              <a:t>: Organisms </a:t>
            </a:r>
            <a:r>
              <a:rPr lang="en-US" sz="3600" dirty="0" smtClean="0"/>
              <a:t>interact </a:t>
            </a:r>
            <a:r>
              <a:rPr lang="en-US" sz="3600" dirty="0" smtClean="0"/>
              <a:t>environments, exchanging matter and energy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534400" cy="3667125"/>
          </a:xfrm>
        </p:spPr>
        <p:txBody>
          <a:bodyPr/>
          <a:lstStyle/>
          <a:p>
            <a:pPr eaLnBrk="1" hangingPunct="1"/>
            <a:r>
              <a:rPr lang="en-US" dirty="0" smtClean="0"/>
              <a:t>Every organism interacts with its </a:t>
            </a:r>
            <a:r>
              <a:rPr lang="en-US" i="1" dirty="0" smtClean="0"/>
              <a:t>environment</a:t>
            </a:r>
            <a:r>
              <a:rPr lang="en-US" dirty="0" smtClean="0"/>
              <a:t>, (both living and nonliving things)</a:t>
            </a:r>
          </a:p>
          <a:p>
            <a:pPr eaLnBrk="1" hangingPunct="1"/>
            <a:r>
              <a:rPr lang="en-US" dirty="0" smtClean="0"/>
              <a:t>Interactions affect both </a:t>
            </a:r>
            <a:r>
              <a:rPr lang="en-US" dirty="0" err="1" smtClean="0"/>
              <a:t>both</a:t>
            </a:r>
            <a:r>
              <a:rPr lang="en-US" dirty="0" smtClean="0"/>
              <a:t> organism and their environments</a:t>
            </a:r>
          </a:p>
          <a:p>
            <a:pPr lvl="1" eaLnBrk="1" hangingPunct="1"/>
            <a:r>
              <a:rPr lang="en-US" dirty="0" smtClean="0"/>
              <a:t>Tree takes: H2O, minerals and CO2</a:t>
            </a:r>
          </a:p>
          <a:p>
            <a:pPr lvl="1" eaLnBrk="1" hangingPunct="1"/>
            <a:r>
              <a:rPr lang="en-US" dirty="0" smtClean="0"/>
              <a:t>Tree gives: O2, and roots help make soil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Ecosystem Dynamics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9675"/>
            <a:ext cx="8534400" cy="3154363"/>
          </a:xfrm>
        </p:spPr>
        <p:txBody>
          <a:bodyPr/>
          <a:lstStyle/>
          <a:p>
            <a:pPr eaLnBrk="1" hangingPunct="1"/>
            <a:r>
              <a:rPr lang="en-US" smtClean="0"/>
              <a:t>The dynamics of an ecosystem include two major processes:</a:t>
            </a:r>
            <a:endParaRPr lang="en-US" sz="2800" smtClean="0"/>
          </a:p>
          <a:p>
            <a:pPr lvl="1" eaLnBrk="1" hangingPunct="1"/>
            <a:r>
              <a:rPr lang="en-US" smtClean="0"/>
              <a:t>Energy </a:t>
            </a:r>
            <a:r>
              <a:rPr lang="en-US" i="1" smtClean="0">
                <a:solidFill>
                  <a:srgbClr val="FF0000"/>
                </a:solidFill>
              </a:rPr>
              <a:t>flows</a:t>
            </a:r>
            <a:r>
              <a:rPr lang="en-US" smtClean="0"/>
              <a:t>:  </a:t>
            </a:r>
          </a:p>
          <a:p>
            <a:pPr lvl="1" eaLnBrk="1" hangingPunct="1">
              <a:buFont typeface="Times New Roman" pitchFamily="84" charset="0"/>
              <a:buNone/>
            </a:pPr>
            <a:r>
              <a:rPr lang="en-US" smtClean="0"/>
              <a:t>		light</a:t>
            </a:r>
            <a:r>
              <a:rPr lang="en-US" smtClean="0">
                <a:sym typeface="Wingdings" pitchFamily="2" charset="2"/>
              </a:rPr>
              <a:t>producerconsumer</a:t>
            </a:r>
            <a:endParaRPr lang="en-US" smtClean="0"/>
          </a:p>
          <a:p>
            <a:pPr lvl="1" eaLnBrk="1" hangingPunct="1"/>
            <a:r>
              <a:rPr lang="en-US" smtClean="0"/>
              <a:t>Nutrients </a:t>
            </a:r>
            <a:r>
              <a:rPr lang="en-US" b="1" i="1" smtClean="0">
                <a:solidFill>
                  <a:srgbClr val="FF0000"/>
                </a:solidFill>
              </a:rPr>
              <a:t>cycle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Energy Conversion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6500"/>
            <a:ext cx="8534400" cy="4473575"/>
          </a:xfrm>
        </p:spPr>
        <p:txBody>
          <a:bodyPr/>
          <a:lstStyle/>
          <a:p>
            <a:pPr eaLnBrk="1" hangingPunct="1"/>
            <a:r>
              <a:rPr lang="en-US" smtClean="0"/>
              <a:t>Work requires energy</a:t>
            </a:r>
          </a:p>
          <a:p>
            <a:pPr eaLnBrk="1" hangingPunct="1">
              <a:buFontTx/>
              <a:buNone/>
            </a:pPr>
            <a:r>
              <a:rPr lang="en-US" smtClean="0"/>
              <a:t>		Forms of energy:  light, chemical, kinetic, or thermal</a:t>
            </a:r>
          </a:p>
          <a:p>
            <a:pPr eaLnBrk="1" hangingPunct="1"/>
            <a:r>
              <a:rPr lang="en-US" smtClean="0"/>
              <a:t>The energy exchange</a:t>
            </a:r>
          </a:p>
          <a:p>
            <a:pPr lvl="1" eaLnBrk="1" hangingPunct="1"/>
            <a:r>
              <a:rPr lang="en-US" smtClean="0"/>
              <a:t>Usually involves conversion of energy</a:t>
            </a:r>
          </a:p>
          <a:p>
            <a:pPr eaLnBrk="1" hangingPunct="1"/>
            <a:r>
              <a:rPr lang="en-US" smtClean="0"/>
              <a:t>Energy </a:t>
            </a:r>
            <a:r>
              <a:rPr lang="en-US" smtClean="0">
                <a:solidFill>
                  <a:srgbClr val="FF0000"/>
                </a:solidFill>
              </a:rPr>
              <a:t>flows </a:t>
            </a:r>
            <a:r>
              <a:rPr lang="en-US" i="1" smtClean="0">
                <a:solidFill>
                  <a:srgbClr val="FF0000"/>
                </a:solidFill>
              </a:rPr>
              <a:t>through </a:t>
            </a:r>
            <a:r>
              <a:rPr lang="en-US" smtClean="0"/>
              <a:t>an ecosystem, usually entering as light and exiting as heat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 descr="01_05NutrientEnergyEc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25" y="146050"/>
            <a:ext cx="564515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1-5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7412" name="Text Box 18"/>
          <p:cNvSpPr txBox="1">
            <a:spLocks noChangeArrowheads="1"/>
          </p:cNvSpPr>
          <p:nvPr/>
        </p:nvSpPr>
        <p:spPr bwMode="auto">
          <a:xfrm>
            <a:off x="4795838" y="311150"/>
            <a:ext cx="873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b="1"/>
              <a:t>Sunlight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17413" name="Text Box 19"/>
          <p:cNvSpPr txBox="1">
            <a:spLocks noChangeArrowheads="1"/>
          </p:cNvSpPr>
          <p:nvPr/>
        </p:nvSpPr>
        <p:spPr bwMode="auto">
          <a:xfrm>
            <a:off x="1878013" y="681038"/>
            <a:ext cx="1346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700" b="1"/>
              <a:t>Ecosystem</a:t>
            </a:r>
            <a:endParaRPr lang="en-US" sz="1700" b="1">
              <a:latin typeface="Times" pitchFamily="84" charset="0"/>
            </a:endParaRPr>
          </a:p>
        </p:txBody>
      </p:sp>
      <p:sp>
        <p:nvSpPr>
          <p:cNvPr id="17414" name="Text Box 20"/>
          <p:cNvSpPr txBox="1">
            <a:spLocks noChangeArrowheads="1"/>
          </p:cNvSpPr>
          <p:nvPr/>
        </p:nvSpPr>
        <p:spPr bwMode="auto">
          <a:xfrm>
            <a:off x="6786563" y="2363788"/>
            <a:ext cx="5064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b="1"/>
              <a:t>Heat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17415" name="Text Box 21"/>
          <p:cNvSpPr txBox="1">
            <a:spLocks noChangeArrowheads="1"/>
          </p:cNvSpPr>
          <p:nvPr/>
        </p:nvSpPr>
        <p:spPr bwMode="auto">
          <a:xfrm>
            <a:off x="6786563" y="4797425"/>
            <a:ext cx="5064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400" b="1"/>
              <a:t>Heat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17416" name="Text Box 22"/>
          <p:cNvSpPr txBox="1">
            <a:spLocks noChangeArrowheads="1"/>
          </p:cNvSpPr>
          <p:nvPr/>
        </p:nvSpPr>
        <p:spPr bwMode="auto">
          <a:xfrm>
            <a:off x="1943100" y="2251075"/>
            <a:ext cx="874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/>
              <a:t>Cycling</a:t>
            </a:r>
          </a:p>
          <a:p>
            <a:pPr algn="ctr"/>
            <a:r>
              <a:rPr lang="en-US" sz="1400" b="1"/>
              <a:t>of</a:t>
            </a:r>
          </a:p>
          <a:p>
            <a:pPr algn="ctr"/>
            <a:r>
              <a:rPr lang="en-US" sz="1400" b="1"/>
              <a:t>chemical</a:t>
            </a:r>
          </a:p>
          <a:p>
            <a:pPr algn="ctr"/>
            <a:r>
              <a:rPr lang="en-US" sz="1400" b="1"/>
              <a:t>nutrients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17417" name="Text Box 23"/>
          <p:cNvSpPr txBox="1">
            <a:spLocks noChangeArrowheads="1"/>
          </p:cNvSpPr>
          <p:nvPr/>
        </p:nvSpPr>
        <p:spPr bwMode="auto">
          <a:xfrm>
            <a:off x="3868738" y="1627188"/>
            <a:ext cx="15065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/>
              <a:t>Producers</a:t>
            </a:r>
          </a:p>
          <a:p>
            <a:pPr algn="ctr"/>
            <a:r>
              <a:rPr lang="en-US" sz="1400" b="1"/>
              <a:t>(plants and other photosynthetic</a:t>
            </a:r>
          </a:p>
          <a:p>
            <a:pPr algn="ctr"/>
            <a:r>
              <a:rPr lang="en-US" sz="1400" b="1"/>
              <a:t>organisms)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17418" name="Text Box 24"/>
          <p:cNvSpPr txBox="1">
            <a:spLocks noChangeArrowheads="1"/>
          </p:cNvSpPr>
          <p:nvPr/>
        </p:nvSpPr>
        <p:spPr bwMode="auto">
          <a:xfrm>
            <a:off x="3867150" y="3159125"/>
            <a:ext cx="1506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/>
              <a:t>Chemical energy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17419" name="Text Box 25"/>
          <p:cNvSpPr txBox="1">
            <a:spLocks noChangeArrowheads="1"/>
          </p:cNvSpPr>
          <p:nvPr/>
        </p:nvSpPr>
        <p:spPr bwMode="auto">
          <a:xfrm>
            <a:off x="3857625" y="4324350"/>
            <a:ext cx="15065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/>
              <a:t>Consumers</a:t>
            </a:r>
          </a:p>
          <a:p>
            <a:pPr algn="ctr"/>
            <a:r>
              <a:rPr lang="en-US" sz="1400" b="1"/>
              <a:t>(such as animals)</a:t>
            </a:r>
            <a:endParaRPr lang="en-US" sz="1400" b="1">
              <a:latin typeface="Times" pitchFamily="8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76200"/>
            <a:ext cx="8534400" cy="508000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i="1" dirty="0" smtClean="0"/>
              <a:t>Theme</a:t>
            </a:r>
            <a:r>
              <a:rPr lang="en-US" dirty="0" smtClean="0"/>
              <a:t>: Structure </a:t>
            </a:r>
            <a:r>
              <a:rPr lang="en-US" dirty="0" smtClean="0"/>
              <a:t>&amp; </a:t>
            </a:r>
            <a:r>
              <a:rPr lang="en-US" dirty="0" smtClean="0"/>
              <a:t>function are </a:t>
            </a:r>
            <a:r>
              <a:rPr lang="en-US" dirty="0" smtClean="0"/>
              <a:t> </a:t>
            </a:r>
            <a:r>
              <a:rPr lang="en-US" dirty="0" smtClean="0"/>
              <a:t>related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4495800" cy="4510087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leaf </a:t>
            </a:r>
            <a:r>
              <a:rPr lang="en-US" dirty="0" smtClean="0"/>
              <a:t>is thin and </a:t>
            </a:r>
            <a:r>
              <a:rPr lang="en-US" dirty="0" smtClean="0"/>
              <a:t>flat</a:t>
            </a:r>
          </a:p>
          <a:p>
            <a:pPr lvl="1" eaLnBrk="1" hangingPunct="1"/>
            <a:r>
              <a:rPr lang="en-US" dirty="0" smtClean="0"/>
              <a:t>More surface area to  </a:t>
            </a:r>
            <a:r>
              <a:rPr lang="en-US" dirty="0" smtClean="0"/>
              <a:t>capture of light </a:t>
            </a:r>
            <a:r>
              <a:rPr lang="en-US" dirty="0" smtClean="0"/>
              <a:t>with </a:t>
            </a:r>
            <a:r>
              <a:rPr lang="en-US" dirty="0" smtClean="0"/>
              <a:t>chloroplasts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13314" name="Picture 2" descr="http://upload.wikimedia.org/wikipedia/commons/f/f4/Leaf_1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62200"/>
            <a:ext cx="4648200" cy="348615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2000" y="1066801"/>
            <a:ext cx="8763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and function of living organisms are closely related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01_06-GullsWin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904875"/>
            <a:ext cx="85185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3151188" y="2928938"/>
            <a:ext cx="1109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/>
              <a:t>(a) Wings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688975" y="5511800"/>
            <a:ext cx="1416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/>
              <a:t>(c) Neurons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4972050" y="3105150"/>
            <a:ext cx="1276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/>
              <a:t>(b) Bones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4938713" y="3506788"/>
            <a:ext cx="1450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1"/>
              <a:t>Infoldings of</a:t>
            </a:r>
          </a:p>
          <a:p>
            <a:pPr algn="l">
              <a:lnSpc>
                <a:spcPct val="80000"/>
              </a:lnSpc>
            </a:pPr>
            <a:r>
              <a:rPr lang="en-US" sz="1800" b="1"/>
              <a:t>membrane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4714875" y="4154488"/>
            <a:ext cx="1784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1"/>
              <a:t>Mitochondrion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4989513" y="5559425"/>
            <a:ext cx="20732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1"/>
              <a:t>(d) Mitochondria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8131175" y="5348288"/>
            <a:ext cx="5302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b="1"/>
              <a:t>0.5 µm</a:t>
            </a:r>
            <a:endParaRPr lang="en-US" sz="1200" b="1">
              <a:latin typeface="Times" pitchFamily="84" charset="0"/>
            </a:endParaRPr>
          </a:p>
        </p:txBody>
      </p:sp>
      <p:sp>
        <p:nvSpPr>
          <p:cNvPr id="19466" name="Line 15"/>
          <p:cNvSpPr>
            <a:spLocks noChangeShapeType="1"/>
          </p:cNvSpPr>
          <p:nvPr/>
        </p:nvSpPr>
        <p:spPr bwMode="auto">
          <a:xfrm>
            <a:off x="7921625" y="5311775"/>
            <a:ext cx="898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6"/>
          <p:cNvSpPr>
            <a:spLocks noChangeShapeType="1"/>
          </p:cNvSpPr>
          <p:nvPr/>
        </p:nvSpPr>
        <p:spPr bwMode="auto">
          <a:xfrm>
            <a:off x="7921625" y="5273675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>
            <a:off x="8820150" y="5273675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8"/>
          <p:cNvSpPr>
            <a:spLocks noChangeShapeType="1"/>
          </p:cNvSpPr>
          <p:nvPr/>
        </p:nvSpPr>
        <p:spPr bwMode="auto">
          <a:xfrm>
            <a:off x="5503863" y="4368800"/>
            <a:ext cx="5492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9"/>
          <p:cNvSpPr>
            <a:spLocks noChangeShapeType="1"/>
          </p:cNvSpPr>
          <p:nvPr/>
        </p:nvSpPr>
        <p:spPr bwMode="auto">
          <a:xfrm>
            <a:off x="6146800" y="3756025"/>
            <a:ext cx="55245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20"/>
          <p:cNvSpPr>
            <a:spLocks noChangeShapeType="1"/>
          </p:cNvSpPr>
          <p:nvPr/>
        </p:nvSpPr>
        <p:spPr bwMode="auto">
          <a:xfrm>
            <a:off x="6146800" y="3754438"/>
            <a:ext cx="655638" cy="377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21"/>
          <p:cNvSpPr txBox="1">
            <a:spLocks noChangeArrowheads="1"/>
          </p:cNvSpPr>
          <p:nvPr/>
        </p:nvSpPr>
        <p:spPr bwMode="auto">
          <a:xfrm>
            <a:off x="3924300" y="5291138"/>
            <a:ext cx="5429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b="1">
                <a:solidFill>
                  <a:schemeClr val="bg1"/>
                </a:solidFill>
              </a:rPr>
              <a:t>100 µm</a:t>
            </a:r>
            <a:endParaRPr lang="en-US" sz="1200" b="1">
              <a:latin typeface="Times" pitchFamily="84" charset="0"/>
            </a:endParaRPr>
          </a:p>
        </p:txBody>
      </p:sp>
      <p:sp>
        <p:nvSpPr>
          <p:cNvPr id="19473" name="Line 22"/>
          <p:cNvSpPr>
            <a:spLocks noChangeShapeType="1"/>
          </p:cNvSpPr>
          <p:nvPr/>
        </p:nvSpPr>
        <p:spPr bwMode="auto">
          <a:xfrm>
            <a:off x="3927475" y="5241925"/>
            <a:ext cx="5048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>
            <a:off x="3927475" y="5207000"/>
            <a:ext cx="0" cy="73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>
            <a:off x="4438650" y="5207000"/>
            <a:ext cx="0" cy="73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1-6</a:t>
            </a:r>
            <a:endParaRPr lang="en-US" sz="15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534400" cy="990600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i="1" dirty="0" smtClean="0"/>
              <a:t>Theme</a:t>
            </a:r>
            <a:r>
              <a:rPr lang="en-US" dirty="0" smtClean="0"/>
              <a:t>: Cells are an organism’s basic units of structure and function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4884738"/>
          </a:xfrm>
        </p:spPr>
        <p:txBody>
          <a:bodyPr/>
          <a:lstStyle/>
          <a:p>
            <a:pPr eaLnBrk="1" hangingPunct="1"/>
            <a:r>
              <a:rPr lang="en-US" dirty="0" smtClean="0"/>
              <a:t>Smallest and simplest thing does all activities required for life</a:t>
            </a:r>
          </a:p>
          <a:p>
            <a:pPr eaLnBrk="1" hangingPunct="1"/>
            <a:r>
              <a:rPr lang="en-US" dirty="0" smtClean="0"/>
              <a:t>All cells:</a:t>
            </a:r>
          </a:p>
          <a:p>
            <a:pPr lvl="1" eaLnBrk="1" hangingPunct="1"/>
            <a:r>
              <a:rPr lang="en-US" dirty="0" smtClean="0"/>
              <a:t>Are enclosed by a membrane</a:t>
            </a:r>
          </a:p>
          <a:p>
            <a:pPr lvl="1" eaLnBrk="1" hangingPunct="1"/>
            <a:r>
              <a:rPr lang="en-US" dirty="0" smtClean="0"/>
              <a:t>Use DNA as their genetic information</a:t>
            </a:r>
          </a:p>
          <a:p>
            <a:pPr eaLnBrk="1" hangingPunct="1"/>
            <a:r>
              <a:rPr lang="en-US" dirty="0" smtClean="0"/>
              <a:t>The ability of cells to divide is the basis of all reproduction, growth, and repair of </a:t>
            </a:r>
            <a:r>
              <a:rPr lang="en-US" b="1" i="1" dirty="0" err="1" smtClean="0">
                <a:solidFill>
                  <a:srgbClr val="FF0000"/>
                </a:solidFill>
              </a:rPr>
              <a:t>multicellular</a:t>
            </a:r>
            <a:r>
              <a:rPr lang="en-US" b="1" i="1" dirty="0" smtClean="0">
                <a:solidFill>
                  <a:srgbClr val="FF0000"/>
                </a:solidFill>
              </a:rPr>
              <a:t> organisms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20487" name="Picture 7" descr="01_07NewtLungCell-U"/>
          <p:cNvPicPr>
            <a:picLocks noChangeAspect="1" noChangeArrowheads="1"/>
          </p:cNvPicPr>
          <p:nvPr/>
        </p:nvPicPr>
        <p:blipFill>
          <a:blip r:embed="rId3" cstate="print"/>
          <a:srcRect t="12602" b="7584"/>
          <a:stretch>
            <a:fillRect/>
          </a:stretch>
        </p:blipFill>
        <p:spPr bwMode="auto">
          <a:xfrm>
            <a:off x="5334000" y="2133600"/>
            <a:ext cx="3116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pic>
        <p:nvPicPr>
          <p:cNvPr id="8194" name="Picture 2" descr="F:\BSC 1005 - Survey\resources\jpgs labled\ch02\figure_02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364" y="3180679"/>
            <a:ext cx="6096000" cy="20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371600"/>
            <a:ext cx="739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Eukaryotes = </a:t>
            </a:r>
            <a:r>
              <a:rPr lang="en-US" dirty="0" err="1" smtClean="0"/>
              <a:t>Eu</a:t>
            </a:r>
            <a:r>
              <a:rPr lang="en-US" dirty="0" smtClean="0"/>
              <a:t>(“with”) + </a:t>
            </a:r>
            <a:r>
              <a:rPr lang="en-US" dirty="0" err="1" smtClean="0"/>
              <a:t>karyo</a:t>
            </a:r>
            <a:r>
              <a:rPr lang="en-US" dirty="0" smtClean="0"/>
              <a:t>(“kernel”; i.e. nucleus)</a:t>
            </a:r>
          </a:p>
          <a:p>
            <a:r>
              <a:rPr lang="en-US" dirty="0" smtClean="0"/>
              <a:t>	Most stuff: plants, animals, fungi, many microbes</a:t>
            </a:r>
          </a:p>
          <a:p>
            <a:endParaRPr lang="en-US" dirty="0"/>
          </a:p>
          <a:p>
            <a:r>
              <a:rPr lang="en-US" dirty="0" smtClean="0"/>
              <a:t>Prokaryotes = Pro(“before”) + </a:t>
            </a:r>
            <a:r>
              <a:rPr lang="en-US" dirty="0" err="1"/>
              <a:t>karyo</a:t>
            </a:r>
            <a:r>
              <a:rPr lang="en-US" dirty="0"/>
              <a:t>(“kernel”; i.e. nucleus)</a:t>
            </a:r>
          </a:p>
          <a:p>
            <a:r>
              <a:rPr lang="en-US" dirty="0" smtClean="0"/>
              <a:t>	very little cells without a </a:t>
            </a:r>
            <a:r>
              <a:rPr lang="en-US" dirty="0" err="1" smtClean="0"/>
              <a:t>nucelus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Terms change over time </a:t>
            </a:r>
          </a:p>
          <a:p>
            <a:r>
              <a:rPr lang="en-US" dirty="0" smtClean="0"/>
              <a:t>“bacteria” </a:t>
            </a:r>
            <a:r>
              <a:rPr lang="en-US" dirty="0" smtClean="0">
                <a:sym typeface="Wingdings" pitchFamily="2" charset="2"/>
              </a:rPr>
              <a:t> “Eubacteria “ &amp; “</a:t>
            </a:r>
            <a:r>
              <a:rPr lang="en-US" dirty="0" err="1" smtClean="0">
                <a:sym typeface="Wingdings" pitchFamily="2" charset="2"/>
              </a:rPr>
              <a:t>Archebacteria</a:t>
            </a:r>
            <a:r>
              <a:rPr lang="en-US" dirty="0" smtClean="0">
                <a:sym typeface="Wingdings" pitchFamily="2" charset="2"/>
              </a:rPr>
              <a:t>”  “Bacteria” &amp; “</a:t>
            </a:r>
            <a:r>
              <a:rPr lang="en-US" dirty="0" err="1" smtClean="0">
                <a:sym typeface="Wingdings" pitchFamily="2" charset="2"/>
              </a:rPr>
              <a:t>Archea</a:t>
            </a:r>
            <a:r>
              <a:rPr lang="en-US" dirty="0" smtClean="0">
                <a:sym typeface="Wingdings" pitchFamily="2" charset="2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7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7772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cs typeface="Times New Roman" pitchFamily="84" charset="0"/>
              </a:rPr>
              <a:t>Introduction: Themes in the Study of Life</a:t>
            </a:r>
            <a:r>
              <a:rPr lang="en-US" sz="6900" smtClean="0">
                <a:cs typeface="Times New Roman" pitchFamily="84" charset="0"/>
              </a:rPr>
              <a:t> 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7772400" cy="990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</a:t>
            </a:r>
            <a:endParaRPr lang="en-US" sz="39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3620" t="20792" r="14870" b="17000"/>
          <a:stretch>
            <a:fillRect/>
          </a:stretch>
        </p:blipFill>
        <p:spPr bwMode="auto">
          <a:xfrm>
            <a:off x="0" y="0"/>
            <a:ext cx="9144000" cy="69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60813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eukaryotic cell </a:t>
            </a:r>
            <a:r>
              <a:rPr lang="en-US" dirty="0" smtClean="0"/>
              <a:t>(“with kernel” i.e. nucleus) </a:t>
            </a:r>
          </a:p>
          <a:p>
            <a:pPr lvl="1" eaLnBrk="1" hangingPunct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DNA </a:t>
            </a:r>
            <a:r>
              <a:rPr lang="en-US" dirty="0" smtClean="0">
                <a:solidFill>
                  <a:srgbClr val="FF0000"/>
                </a:solidFill>
              </a:rPr>
              <a:t>stays </a:t>
            </a:r>
            <a:r>
              <a:rPr lang="en-US" dirty="0" smtClean="0">
                <a:solidFill>
                  <a:srgbClr val="FF0000"/>
                </a:solidFill>
              </a:rPr>
              <a:t>in nucleus</a:t>
            </a:r>
            <a:r>
              <a:rPr lang="en-US" dirty="0" smtClean="0"/>
              <a:t>.  </a:t>
            </a:r>
          </a:p>
          <a:p>
            <a:pPr lvl="1" eaLnBrk="1" hangingPunct="1"/>
            <a:r>
              <a:rPr lang="en-US" dirty="0" smtClean="0"/>
              <a:t>has </a:t>
            </a:r>
            <a:r>
              <a:rPr lang="en-US" dirty="0" err="1" smtClean="0"/>
              <a:t>manyother</a:t>
            </a:r>
            <a:r>
              <a:rPr lang="en-US" dirty="0" smtClean="0"/>
              <a:t> organelles (little organs”)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plants, animals, fungi, and </a:t>
            </a:r>
            <a:r>
              <a:rPr lang="en-US" dirty="0" err="1" smtClean="0"/>
              <a:t>protists</a:t>
            </a:r>
            <a:r>
              <a:rPr lang="en-US" dirty="0" smtClean="0"/>
              <a:t> (algae and many types of larger microbes)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78618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a </a:t>
            </a:r>
            <a:r>
              <a:rPr lang="en-US" b="1" smtClean="0"/>
              <a:t>prokaryotic cell: </a:t>
            </a:r>
            <a:endParaRPr lang="en-US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Simple cells:  no nucleus or other organelles.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DNA floats in “nuclear region”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Usually smaller.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Two kinds:  Bacteria and Archea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Differences in DNA and proteins</a:t>
            </a: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01_08EukProkCell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36513"/>
            <a:ext cx="7050088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7129463" y="6105525"/>
            <a:ext cx="660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sz="1900" b="1"/>
              <a:t>1 µm</a:t>
            </a:r>
            <a:endParaRPr lang="en-US" sz="1900" b="1">
              <a:latin typeface="Times" pitchFamily="84" charset="0"/>
            </a:endParaRP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7119938" y="6029325"/>
            <a:ext cx="568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7119938" y="5965825"/>
            <a:ext cx="0" cy="12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7688263" y="5965825"/>
            <a:ext cx="0" cy="12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371600" y="5821363"/>
            <a:ext cx="1270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sz="1800" b="1"/>
              <a:t>Organelles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1068388" y="6115050"/>
            <a:ext cx="26733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sz="1800" b="1"/>
              <a:t>Nucleus (contains DNA)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1355725" y="1636713"/>
            <a:ext cx="12684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sz="1800" b="1"/>
              <a:t>Cytoplasm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1416050" y="1233488"/>
            <a:ext cx="12684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sz="1800" b="1"/>
              <a:t>Membrane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23563" name="Text Box 15"/>
          <p:cNvSpPr txBox="1">
            <a:spLocks noChangeArrowheads="1"/>
          </p:cNvSpPr>
          <p:nvPr/>
        </p:nvSpPr>
        <p:spPr bwMode="auto">
          <a:xfrm>
            <a:off x="5151438" y="519113"/>
            <a:ext cx="1381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sz="1800" b="1"/>
              <a:t>DNA</a:t>
            </a:r>
          </a:p>
          <a:p>
            <a:pPr algn="l">
              <a:lnSpc>
                <a:spcPct val="80000"/>
              </a:lnSpc>
            </a:pPr>
            <a:r>
              <a:rPr lang="en-US" sz="1800" b="1"/>
              <a:t>(no nucleus)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23564" name="Text Box 16"/>
          <p:cNvSpPr txBox="1">
            <a:spLocks noChangeArrowheads="1"/>
          </p:cNvSpPr>
          <p:nvPr/>
        </p:nvSpPr>
        <p:spPr bwMode="auto">
          <a:xfrm>
            <a:off x="5707063" y="1069975"/>
            <a:ext cx="1270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sz="1800" b="1"/>
              <a:t>Membrane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23565" name="Text Box 17"/>
          <p:cNvSpPr txBox="1">
            <a:spLocks noChangeArrowheads="1"/>
          </p:cNvSpPr>
          <p:nvPr/>
        </p:nvSpPr>
        <p:spPr bwMode="auto">
          <a:xfrm>
            <a:off x="1398588" y="411163"/>
            <a:ext cx="2133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b="1"/>
              <a:t>Eukaryotic cell</a:t>
            </a:r>
            <a:endParaRPr lang="en-US" b="1">
              <a:latin typeface="Times" pitchFamily="84" charset="0"/>
            </a:endParaRPr>
          </a:p>
        </p:txBody>
      </p:sp>
      <p:sp>
        <p:nvSpPr>
          <p:cNvPr id="23566" name="Text Box 18"/>
          <p:cNvSpPr txBox="1">
            <a:spLocks noChangeArrowheads="1"/>
          </p:cNvSpPr>
          <p:nvPr/>
        </p:nvSpPr>
        <p:spPr bwMode="auto">
          <a:xfrm>
            <a:off x="5864225" y="68263"/>
            <a:ext cx="23653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>
              <a:lnSpc>
                <a:spcPct val="80000"/>
              </a:lnSpc>
            </a:pPr>
            <a:r>
              <a:rPr lang="en-US" b="1"/>
              <a:t>Prokaryotic cell</a:t>
            </a:r>
            <a:endParaRPr lang="en-US" b="1">
              <a:latin typeface="Times" pitchFamily="84" charset="0"/>
            </a:endParaRPr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>
            <a:off x="2584450" y="1350963"/>
            <a:ext cx="652463" cy="274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20"/>
          <p:cNvSpPr>
            <a:spLocks noChangeShapeType="1"/>
          </p:cNvSpPr>
          <p:nvPr/>
        </p:nvSpPr>
        <p:spPr bwMode="auto">
          <a:xfrm>
            <a:off x="2541588" y="1744663"/>
            <a:ext cx="53975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>
            <a:off x="6529388" y="855663"/>
            <a:ext cx="515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>
            <a:off x="6870700" y="11811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 flipV="1">
            <a:off x="2573338" y="5492750"/>
            <a:ext cx="776287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4"/>
          <p:cNvSpPr>
            <a:spLocks noChangeShapeType="1"/>
          </p:cNvSpPr>
          <p:nvPr/>
        </p:nvSpPr>
        <p:spPr bwMode="auto">
          <a:xfrm flipV="1">
            <a:off x="2566988" y="5562600"/>
            <a:ext cx="1241425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5"/>
          <p:cNvSpPr>
            <a:spLocks noChangeShapeType="1"/>
          </p:cNvSpPr>
          <p:nvPr/>
        </p:nvSpPr>
        <p:spPr bwMode="auto">
          <a:xfrm flipV="1">
            <a:off x="3681413" y="4937125"/>
            <a:ext cx="1003300" cy="127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1-8</a:t>
            </a:r>
            <a:endParaRPr lang="en-US" sz="15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Bacteria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cells</a:t>
            </a:r>
          </a:p>
          <a:p>
            <a:r>
              <a:rPr lang="en-US" dirty="0" smtClean="0"/>
              <a:t>Asexual reproduction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nucleus </a:t>
            </a:r>
            <a:r>
              <a:rPr lang="en-US" dirty="0" smtClean="0"/>
              <a:t>(“prokaryote”)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bacteial</a:t>
            </a:r>
            <a:r>
              <a:rPr lang="en-US" dirty="0" smtClean="0"/>
              <a:t> chromosome</a:t>
            </a:r>
          </a:p>
          <a:p>
            <a:r>
              <a:rPr lang="en-US" dirty="0"/>
              <a:t> </a:t>
            </a:r>
            <a:r>
              <a:rPr lang="en-US" dirty="0" smtClean="0"/>
              <a:t>   plasmid – DNA loop</a:t>
            </a:r>
          </a:p>
          <a:p>
            <a:endParaRPr lang="en-US" dirty="0"/>
          </a:p>
          <a:p>
            <a:r>
              <a:rPr lang="en-US" dirty="0" smtClean="0"/>
              <a:t>NO ORGANELLES</a:t>
            </a:r>
            <a:endParaRPr lang="en-US" dirty="0"/>
          </a:p>
        </p:txBody>
      </p:sp>
      <p:pic>
        <p:nvPicPr>
          <p:cNvPr id="10242" name="Picture 2" descr="F:\BSC 1005 - Survey\resources\jpgs labled\ch02\figure_02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3431832" cy="45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Archea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Small like bacteria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No nucleus (“prokaryote”) or Organelles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Many can live in extreme conditions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pg. 15</a:t>
            </a:r>
          </a:p>
        </p:txBody>
      </p:sp>
      <p:pic>
        <p:nvPicPr>
          <p:cNvPr id="9218" name="Picture 2" descr="F:\BSC 1005 - Survey\resources\jpgs labled\ch02\figure_02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6900"/>
            <a:ext cx="8534400" cy="56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Eukaryotes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Animals = kingdom </a:t>
            </a:r>
            <a:r>
              <a:rPr lang="en-US" sz="2400" dirty="0" err="1" smtClean="0">
                <a:solidFill>
                  <a:schemeClr val="tx1"/>
                </a:solidFill>
              </a:rPr>
              <a:t>Animalia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Plants = kingdom Plantae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Fungi = Kingdom Fungi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Protists</a:t>
            </a:r>
            <a:r>
              <a:rPr lang="en-US" sz="2400" dirty="0" smtClean="0">
                <a:solidFill>
                  <a:schemeClr val="tx1"/>
                </a:solidFill>
              </a:rPr>
              <a:t> = Kingdom Protista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algae, amoeba, lots of microbes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			(e.g. </a:t>
            </a:r>
            <a:r>
              <a:rPr lang="en-US" sz="2400" dirty="0" err="1" smtClean="0">
                <a:solidFill>
                  <a:schemeClr val="tx1"/>
                </a:solidFill>
              </a:rPr>
              <a:t>Noctiluca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Eukaryotes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05800" cy="4572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Have a nucleus (that’s where DNA)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Have organelles (little parts with separate jobs)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mitochondria – make energy (the power plant)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golgi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aparatus</a:t>
            </a:r>
            <a:r>
              <a:rPr lang="en-US" sz="2400" dirty="0" smtClean="0">
                <a:solidFill>
                  <a:schemeClr val="tx1"/>
                </a:solidFill>
              </a:rPr>
              <a:t> – chemicals are packaged/modified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endoplasmic reticulum – manufacturing (factory)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vacuole – storage (warehouse)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Endosymbiont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Origin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Will cover in detail when we study cells – lab &amp; lecture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Endosymbiosis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Endosymbiosis = </a:t>
            </a:r>
            <a:r>
              <a:rPr lang="en-US" dirty="0" err="1" smtClean="0">
                <a:solidFill>
                  <a:schemeClr val="tx1"/>
                </a:solidFill>
              </a:rPr>
              <a:t>endo</a:t>
            </a:r>
            <a:r>
              <a:rPr lang="en-US" dirty="0" smtClean="0">
                <a:solidFill>
                  <a:schemeClr val="tx1"/>
                </a:solidFill>
              </a:rPr>
              <a:t>(“within”) + </a:t>
            </a:r>
            <a:r>
              <a:rPr lang="en-US" dirty="0" err="1" smtClean="0">
                <a:solidFill>
                  <a:schemeClr val="tx1"/>
                </a:solidFill>
              </a:rPr>
              <a:t>sym</a:t>
            </a:r>
            <a:r>
              <a:rPr lang="en-US" dirty="0" smtClean="0">
                <a:solidFill>
                  <a:schemeClr val="tx1"/>
                </a:solidFill>
              </a:rPr>
              <a:t>(“same”) + bio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idea that complex cells (eukaryotes) formed when small cells started living inside big cells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evidence: double membrane, ribosomes, DNA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2392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i="1" dirty="0" smtClean="0"/>
              <a:t>Theme</a:t>
            </a:r>
            <a:r>
              <a:rPr lang="en-US" dirty="0" smtClean="0"/>
              <a:t>: </a:t>
            </a:r>
            <a:r>
              <a:rPr lang="en-US" dirty="0" smtClean="0"/>
              <a:t>transmitting </a:t>
            </a:r>
            <a:r>
              <a:rPr lang="en-US" dirty="0" smtClean="0"/>
              <a:t>information as DNA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48069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Chromosomes contain most of a cell’s genetic material in the form of </a:t>
            </a:r>
            <a:r>
              <a:rPr lang="en-US" b="1" dirty="0" smtClean="0"/>
              <a:t>DNA </a:t>
            </a:r>
            <a:r>
              <a:rPr lang="en-US" dirty="0" smtClean="0"/>
              <a:t>(deoxyribonucleic acid)</a:t>
            </a:r>
          </a:p>
          <a:p>
            <a:pPr eaLnBrk="1" hangingPunct="1"/>
            <a:r>
              <a:rPr lang="en-US" dirty="0" smtClean="0"/>
              <a:t>DNA is the substance of genes</a:t>
            </a:r>
          </a:p>
          <a:p>
            <a:pPr eaLnBrk="1" hangingPunct="1"/>
            <a:r>
              <a:rPr lang="en-US" b="1" dirty="0" smtClean="0"/>
              <a:t>Genes </a:t>
            </a:r>
            <a:r>
              <a:rPr lang="en-US" dirty="0" smtClean="0"/>
              <a:t>are the units of inheritance that transmit information from parents to </a:t>
            </a:r>
            <a:r>
              <a:rPr lang="en-US" dirty="0" smtClean="0"/>
              <a:t>offspring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SAME GENETIC CODE IN ALL ORGANISMS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Overview: </a:t>
            </a:r>
            <a:r>
              <a:rPr lang="en-US" dirty="0" smtClean="0"/>
              <a:t>Asking </a:t>
            </a:r>
            <a:r>
              <a:rPr lang="en-US" dirty="0" smtClean="0"/>
              <a:t>About </a:t>
            </a:r>
            <a:r>
              <a:rPr lang="en-US" dirty="0" smtClean="0"/>
              <a:t>Life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2903538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b="1" dirty="0" smtClean="0"/>
              <a:t>Biology </a:t>
            </a:r>
            <a:r>
              <a:rPr lang="en-US" dirty="0" smtClean="0"/>
              <a:t> = “bio” (life) + “logy” (study of)</a:t>
            </a:r>
          </a:p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dirty="0" smtClean="0"/>
              <a:t>Includes all these topics:</a:t>
            </a:r>
            <a:endParaRPr lang="en-US" sz="2800" dirty="0" smtClean="0">
              <a:latin typeface="Times" pitchFamily="84" charset="0"/>
            </a:endParaRP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dirty="0" smtClean="0"/>
              <a:t>How a single cell develops into an organism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dirty="0" smtClean="0"/>
              <a:t>How the human mind works </a:t>
            </a:r>
          </a:p>
          <a:p>
            <a:pPr lvl="1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dirty="0" smtClean="0"/>
              <a:t>How living things interact in communities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DNA Structure and Function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067050"/>
          </a:xfrm>
        </p:spPr>
        <p:txBody>
          <a:bodyPr/>
          <a:lstStyle/>
          <a:p>
            <a:pPr eaLnBrk="1" hangingPunct="1"/>
            <a:r>
              <a:rPr lang="en-US" smtClean="0"/>
              <a:t>Each chromosome has one long DNA molecule with hundreds or thousands of genes</a:t>
            </a:r>
          </a:p>
          <a:p>
            <a:pPr eaLnBrk="1" hangingPunct="1"/>
            <a:r>
              <a:rPr lang="en-US" smtClean="0"/>
              <a:t>DNA is inherited by offspring from their parents</a:t>
            </a:r>
          </a:p>
          <a:p>
            <a:pPr eaLnBrk="1" hangingPunct="1"/>
            <a:r>
              <a:rPr lang="en-US" smtClean="0"/>
              <a:t>DNA controls the development and maintenance of organisms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26631" name="Picture 16"/>
          <p:cNvPicPr>
            <a:picLocks noChangeAspect="1" noChangeArrowheads="1"/>
          </p:cNvPicPr>
          <p:nvPr/>
        </p:nvPicPr>
        <p:blipFill>
          <a:blip r:embed="rId3" cstate="print"/>
          <a:srcRect l="35001" t="37000" r="16875" b="34000"/>
          <a:stretch>
            <a:fillRect/>
          </a:stretch>
        </p:blipFill>
        <p:spPr bwMode="auto">
          <a:xfrm>
            <a:off x="1600200" y="4191000"/>
            <a:ext cx="5867400" cy="22098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534400" cy="6208713"/>
          </a:xfrm>
        </p:spPr>
        <p:txBody>
          <a:bodyPr/>
          <a:lstStyle/>
          <a:p>
            <a:pPr eaLnBrk="1" hangingPunct="1"/>
            <a:r>
              <a:rPr lang="en-US" smtClean="0"/>
              <a:t>Each DNA molecule is made up of </a:t>
            </a:r>
            <a:r>
              <a:rPr lang="en-US" b="1" i="1" smtClean="0">
                <a:solidFill>
                  <a:srgbClr val="FF0000"/>
                </a:solidFill>
              </a:rPr>
              <a:t>two</a:t>
            </a:r>
            <a:r>
              <a:rPr lang="en-US" smtClean="0"/>
              <a:t> long chains arranged in a double helix</a:t>
            </a:r>
          </a:p>
          <a:p>
            <a:pPr eaLnBrk="1" hangingPunct="1"/>
            <a:r>
              <a:rPr lang="en-US" smtClean="0"/>
              <a:t>Each link of a chain is one of </a:t>
            </a:r>
            <a:r>
              <a:rPr lang="en-US" b="1" i="1" smtClean="0">
                <a:solidFill>
                  <a:srgbClr val="FF0000"/>
                </a:solidFill>
              </a:rPr>
              <a:t>nucleotides</a:t>
            </a:r>
          </a:p>
          <a:p>
            <a:pPr eaLnBrk="1" hangingPunct="1"/>
            <a:r>
              <a:rPr lang="en-US" smtClean="0"/>
              <a:t>Each nucleotide is made of a </a:t>
            </a:r>
            <a:r>
              <a:rPr lang="en-US" i="1" smtClean="0">
                <a:solidFill>
                  <a:srgbClr val="FF0000"/>
                </a:solidFill>
              </a:rPr>
              <a:t>sugar, phosphate and base</a:t>
            </a:r>
          </a:p>
          <a:p>
            <a:pPr eaLnBrk="1" hangingPunct="1"/>
            <a:r>
              <a:rPr lang="en-US" smtClean="0"/>
              <a:t>four kinds of chemical building blocks called nucleotides: </a:t>
            </a:r>
            <a:r>
              <a:rPr lang="en-US" smtClean="0">
                <a:solidFill>
                  <a:srgbClr val="FF0000"/>
                </a:solidFill>
              </a:rPr>
              <a:t>Adenine, Cytosine, Guanine, Thymine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7651" name="Line 3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32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33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 descr="01_10DNAGeneticMateria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215900"/>
            <a:ext cx="846296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1-10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28676" name="Text Box 18"/>
          <p:cNvSpPr txBox="1">
            <a:spLocks noChangeArrowheads="1"/>
          </p:cNvSpPr>
          <p:nvPr/>
        </p:nvSpPr>
        <p:spPr bwMode="auto">
          <a:xfrm>
            <a:off x="628650" y="236538"/>
            <a:ext cx="11747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200" b="1"/>
              <a:t>Nucleus</a:t>
            </a:r>
            <a:endParaRPr lang="en-US" sz="2200" b="1">
              <a:latin typeface="Times" pitchFamily="84" charset="0"/>
            </a:endParaRPr>
          </a:p>
        </p:txBody>
      </p:sp>
      <p:sp>
        <p:nvSpPr>
          <p:cNvPr id="28677" name="Text Box 19"/>
          <p:cNvSpPr txBox="1">
            <a:spLocks noChangeArrowheads="1"/>
          </p:cNvSpPr>
          <p:nvPr/>
        </p:nvSpPr>
        <p:spPr bwMode="auto">
          <a:xfrm>
            <a:off x="1800225" y="384175"/>
            <a:ext cx="7810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200" b="1"/>
              <a:t>DNA</a:t>
            </a:r>
            <a:endParaRPr lang="en-US" sz="2200" b="1">
              <a:latin typeface="Times" pitchFamily="84" charset="0"/>
            </a:endParaRPr>
          </a:p>
        </p:txBody>
      </p:sp>
      <p:sp>
        <p:nvSpPr>
          <p:cNvPr id="28678" name="Text Box 20"/>
          <p:cNvSpPr txBox="1">
            <a:spLocks noChangeArrowheads="1"/>
          </p:cNvSpPr>
          <p:nvPr/>
        </p:nvSpPr>
        <p:spPr bwMode="auto">
          <a:xfrm>
            <a:off x="857250" y="1992313"/>
            <a:ext cx="781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200" b="1"/>
              <a:t>Cell</a:t>
            </a:r>
            <a:endParaRPr lang="en-US" sz="2200" b="1">
              <a:latin typeface="Times" pitchFamily="84" charset="0"/>
            </a:endParaRPr>
          </a:p>
        </p:txBody>
      </p:sp>
      <p:sp>
        <p:nvSpPr>
          <p:cNvPr id="28679" name="Line 21"/>
          <p:cNvSpPr>
            <a:spLocks noChangeShapeType="1"/>
          </p:cNvSpPr>
          <p:nvPr/>
        </p:nvSpPr>
        <p:spPr bwMode="auto">
          <a:xfrm flipH="1">
            <a:off x="1076325" y="555625"/>
            <a:ext cx="22225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22"/>
          <p:cNvSpPr>
            <a:spLocks noChangeShapeType="1"/>
          </p:cNvSpPr>
          <p:nvPr/>
        </p:nvSpPr>
        <p:spPr bwMode="auto">
          <a:xfrm flipH="1">
            <a:off x="1063625" y="695325"/>
            <a:ext cx="758825" cy="650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5060950" y="1314450"/>
            <a:ext cx="15001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200" b="1"/>
              <a:t>Nucleotide</a:t>
            </a:r>
            <a:endParaRPr lang="en-US" sz="2200" b="1">
              <a:latin typeface="Times" pitchFamily="84" charset="0"/>
            </a:endParaRPr>
          </a:p>
        </p:txBody>
      </p:sp>
      <p:sp>
        <p:nvSpPr>
          <p:cNvPr id="28682" name="Line 24"/>
          <p:cNvSpPr>
            <a:spLocks noChangeShapeType="1"/>
          </p:cNvSpPr>
          <p:nvPr/>
        </p:nvSpPr>
        <p:spPr bwMode="auto">
          <a:xfrm>
            <a:off x="6538913" y="1498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25"/>
          <p:cNvSpPr txBox="1">
            <a:spLocks noChangeArrowheads="1"/>
          </p:cNvSpPr>
          <p:nvPr/>
        </p:nvSpPr>
        <p:spPr bwMode="auto">
          <a:xfrm>
            <a:off x="2597150" y="6262688"/>
            <a:ext cx="28416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200" b="1"/>
              <a:t>(a) DNA double helix</a:t>
            </a:r>
            <a:endParaRPr lang="en-US" sz="2200" b="1">
              <a:latin typeface="Times" pitchFamily="84" charset="0"/>
            </a:endParaRPr>
          </a:p>
        </p:txBody>
      </p:sp>
      <p:sp>
        <p:nvSpPr>
          <p:cNvPr id="28684" name="Text Box 26"/>
          <p:cNvSpPr txBox="1">
            <a:spLocks noChangeArrowheads="1"/>
          </p:cNvSpPr>
          <p:nvPr/>
        </p:nvSpPr>
        <p:spPr bwMode="auto">
          <a:xfrm>
            <a:off x="5619750" y="6262688"/>
            <a:ext cx="32369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200" b="1"/>
              <a:t>(b) Single strand of DNA</a:t>
            </a:r>
            <a:endParaRPr lang="en-US" sz="2200" b="1">
              <a:latin typeface="Times" pitchFamily="8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4986338"/>
          </a:xfrm>
        </p:spPr>
        <p:txBody>
          <a:bodyPr/>
          <a:lstStyle/>
          <a:p>
            <a:pPr eaLnBrk="1" hangingPunct="1"/>
            <a:r>
              <a:rPr lang="en-US" smtClean="0"/>
              <a:t>DNA is packed into chromosomes.  One chromosome contains MANY genes</a:t>
            </a:r>
          </a:p>
          <a:p>
            <a:pPr eaLnBrk="1" hangingPunct="1"/>
            <a:r>
              <a:rPr lang="en-US" smtClean="0"/>
              <a:t>Genes control protein production indirectly</a:t>
            </a:r>
          </a:p>
          <a:p>
            <a:pPr eaLnBrk="1" hangingPunct="1"/>
            <a:r>
              <a:rPr lang="en-US" smtClean="0"/>
              <a:t>DNA is </a:t>
            </a:r>
            <a:r>
              <a:rPr lang="en-US" b="1" i="1" smtClean="0">
                <a:solidFill>
                  <a:srgbClr val="FF0000"/>
                </a:solidFill>
              </a:rPr>
              <a:t>transcribed</a:t>
            </a:r>
            <a:r>
              <a:rPr lang="en-US" smtClean="0"/>
              <a:t> into RNA then </a:t>
            </a:r>
            <a:r>
              <a:rPr lang="en-US" b="1" i="1" smtClean="0">
                <a:solidFill>
                  <a:srgbClr val="FF0000"/>
                </a:solidFill>
              </a:rPr>
              <a:t>translated</a:t>
            </a:r>
            <a:r>
              <a:rPr lang="en-US" smtClean="0"/>
              <a:t> into a protein</a:t>
            </a:r>
          </a:p>
          <a:p>
            <a:pPr eaLnBrk="1" hangingPunct="1"/>
            <a:r>
              <a:rPr lang="en-US" smtClean="0"/>
              <a:t>An organism’s </a:t>
            </a:r>
            <a:r>
              <a:rPr lang="en-US" i="1" smtClean="0">
                <a:solidFill>
                  <a:srgbClr val="FF0000"/>
                </a:solidFill>
              </a:rPr>
              <a:t>genome</a:t>
            </a:r>
            <a:r>
              <a:rPr lang="en-US" b="1" smtClean="0"/>
              <a:t> </a:t>
            </a:r>
            <a:r>
              <a:rPr lang="en-US" smtClean="0"/>
              <a:t>is its entire set of genetic instructions</a:t>
            </a:r>
          </a:p>
          <a:p>
            <a:pPr eaLnBrk="1" hangingPunct="1"/>
            <a:endParaRPr lang="en-US" smtClean="0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Evolution: 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/>
              <a:t>major theme in biology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6099175"/>
          </a:xfrm>
        </p:spPr>
        <p:txBody>
          <a:bodyPr/>
          <a:lstStyle/>
          <a:p>
            <a:pPr eaLnBrk="1" hangingPunct="1">
              <a:lnSpc>
                <a:spcPct val="96000"/>
              </a:lnSpc>
            </a:pPr>
            <a:r>
              <a:rPr lang="en-US" b="1" dirty="0" smtClean="0"/>
              <a:t>Evolution: </a:t>
            </a:r>
            <a:r>
              <a:rPr lang="en-US" dirty="0" smtClean="0"/>
              <a:t>change in the genes of a population over time</a:t>
            </a:r>
            <a:endParaRPr lang="en-US" b="1" dirty="0" smtClean="0"/>
          </a:p>
          <a:p>
            <a:pPr eaLnBrk="1" hangingPunct="1">
              <a:lnSpc>
                <a:spcPct val="96000"/>
              </a:lnSpc>
            </a:pPr>
            <a:r>
              <a:rPr lang="en-US" b="1" dirty="0" smtClean="0"/>
              <a:t>Evolution </a:t>
            </a:r>
            <a:r>
              <a:rPr lang="en-US" dirty="0" smtClean="0"/>
              <a:t>is the process of change that has transformed life on Earth</a:t>
            </a:r>
          </a:p>
          <a:p>
            <a:pPr eaLnBrk="1" hangingPunct="1"/>
            <a:r>
              <a:rPr lang="en-US" dirty="0" smtClean="0"/>
              <a:t>Evolution makes sense of everything we know about living organisms</a:t>
            </a:r>
          </a:p>
          <a:p>
            <a:pPr eaLnBrk="1" hangingPunct="1"/>
            <a:r>
              <a:rPr lang="en-US" dirty="0" smtClean="0"/>
              <a:t>Organisms living on Earth are modified descendents of common ancestors</a:t>
            </a:r>
          </a:p>
          <a:p>
            <a:pPr eaLnBrk="1" hangingPunct="1">
              <a:lnSpc>
                <a:spcPct val="96000"/>
              </a:lnSpc>
            </a:pPr>
            <a:endParaRPr lang="en-US" dirty="0" smtClean="0"/>
          </a:p>
          <a:p>
            <a:pPr eaLnBrk="1" hangingPunct="1">
              <a:lnSpc>
                <a:spcPct val="96000"/>
              </a:lnSpc>
            </a:pPr>
            <a:endParaRPr lang="en-US" dirty="0" smtClean="0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534400" cy="914400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dirty="0" smtClean="0"/>
              <a:t>Concept 1.2: </a:t>
            </a:r>
            <a:r>
              <a:rPr lang="en-US" i="1" dirty="0" smtClean="0"/>
              <a:t>The Core Theme</a:t>
            </a:r>
            <a:r>
              <a:rPr lang="en-US" dirty="0" smtClean="0"/>
              <a:t>: Evolution accounts for </a:t>
            </a:r>
            <a:r>
              <a:rPr lang="en-US" dirty="0" smtClean="0"/>
              <a:t>both the </a:t>
            </a:r>
            <a:r>
              <a:rPr lang="en-US" dirty="0" smtClean="0"/>
              <a:t>unity and </a:t>
            </a:r>
            <a:r>
              <a:rPr lang="en-US" dirty="0" smtClean="0"/>
              <a:t>the diversity </a:t>
            </a:r>
            <a:r>
              <a:rPr lang="en-US" dirty="0" smtClean="0"/>
              <a:t>of life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534400" cy="3000375"/>
          </a:xfrm>
        </p:spPr>
        <p:txBody>
          <a:bodyPr/>
          <a:lstStyle/>
          <a:p>
            <a:pPr eaLnBrk="1" hangingPunct="1"/>
            <a:r>
              <a:rPr lang="en-US" dirty="0" smtClean="0"/>
              <a:t>Evolution does a great job of explaining the diversity of organisms</a:t>
            </a:r>
          </a:p>
          <a:p>
            <a:pPr eaLnBrk="1" hangingPunct="1"/>
            <a:r>
              <a:rPr lang="en-US" dirty="0" smtClean="0"/>
              <a:t>“Nothing in biology makes sense except in the light of evolution”—Theodosius </a:t>
            </a:r>
            <a:r>
              <a:rPr lang="en-US" dirty="0" err="1" smtClean="0"/>
              <a:t>Dobzhansky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89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Unity in the Diversity of Life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5410200" cy="3736975"/>
          </a:xfrm>
        </p:spPr>
        <p:txBody>
          <a:bodyPr/>
          <a:lstStyle/>
          <a:p>
            <a:pPr eaLnBrk="1" hangingPunct="1"/>
            <a:r>
              <a:rPr lang="en-US" dirty="0" smtClean="0"/>
              <a:t>Features that are common to many organisms:</a:t>
            </a:r>
          </a:p>
          <a:p>
            <a:pPr lvl="1" eaLnBrk="1" hangingPunct="1"/>
            <a:r>
              <a:rPr lang="en-US" dirty="0" smtClean="0"/>
              <a:t>DNA is the universal genetic language </a:t>
            </a:r>
            <a:r>
              <a:rPr lang="en-US" dirty="0" smtClean="0">
                <a:solidFill>
                  <a:srgbClr val="FF0000"/>
                </a:solidFill>
              </a:rPr>
              <a:t>common to all organisms</a:t>
            </a:r>
          </a:p>
          <a:p>
            <a:pPr lvl="1" eaLnBrk="1" hangingPunct="1"/>
            <a:r>
              <a:rPr lang="en-US" dirty="0" smtClean="0"/>
              <a:t>Unity is evident in many features of cell structure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43015" name="Picture 8" descr="http://upload.wikimedia.org/wikipedia/en/8/80/Glowing_tobacco_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9479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3" descr="01_16EukaryoticCili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166813"/>
            <a:ext cx="8548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1-16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44036" name="Text Box 25"/>
          <p:cNvSpPr txBox="1">
            <a:spLocks noChangeArrowheads="1"/>
          </p:cNvSpPr>
          <p:nvPr/>
        </p:nvSpPr>
        <p:spPr bwMode="auto">
          <a:xfrm>
            <a:off x="336550" y="3581400"/>
            <a:ext cx="14684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/>
              <a:t>Cilia of</a:t>
            </a:r>
          </a:p>
          <a:p>
            <a:pPr algn="l">
              <a:lnSpc>
                <a:spcPct val="90000"/>
              </a:lnSpc>
            </a:pPr>
            <a:r>
              <a:rPr lang="en-US" sz="1800" b="1" i="1"/>
              <a:t>Paramecium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44037" name="Text Box 26"/>
          <p:cNvSpPr txBox="1">
            <a:spLocks noChangeArrowheads="1"/>
          </p:cNvSpPr>
          <p:nvPr/>
        </p:nvSpPr>
        <p:spPr bwMode="auto">
          <a:xfrm>
            <a:off x="2781300" y="5003800"/>
            <a:ext cx="4025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Cross section of a cilium, as viewed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with an electron microscope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44038" name="Text Box 27"/>
          <p:cNvSpPr txBox="1">
            <a:spLocks noChangeArrowheads="1"/>
          </p:cNvSpPr>
          <p:nvPr/>
        </p:nvSpPr>
        <p:spPr bwMode="auto">
          <a:xfrm>
            <a:off x="7318375" y="3729038"/>
            <a:ext cx="11620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/>
              <a:t>Cilia of</a:t>
            </a:r>
          </a:p>
          <a:p>
            <a:pPr algn="l"/>
            <a:r>
              <a:rPr lang="en-US" sz="1800" b="1"/>
              <a:t>windpipe</a:t>
            </a:r>
          </a:p>
          <a:p>
            <a:pPr algn="l"/>
            <a:r>
              <a:rPr lang="en-US" sz="1800" b="1"/>
              <a:t>cells</a:t>
            </a:r>
          </a:p>
        </p:txBody>
      </p:sp>
      <p:sp>
        <p:nvSpPr>
          <p:cNvPr id="44039" name="Text Box 28"/>
          <p:cNvSpPr txBox="1">
            <a:spLocks noChangeArrowheads="1"/>
          </p:cNvSpPr>
          <p:nvPr/>
        </p:nvSpPr>
        <p:spPr bwMode="auto">
          <a:xfrm>
            <a:off x="330200" y="1158875"/>
            <a:ext cx="557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/>
              <a:t>15 µm</a:t>
            </a:r>
            <a:endParaRPr lang="en-US" sz="1500" b="1">
              <a:latin typeface="Times" pitchFamily="84" charset="0"/>
            </a:endParaRPr>
          </a:p>
        </p:txBody>
      </p:sp>
      <p:sp>
        <p:nvSpPr>
          <p:cNvPr id="44040" name="Line 29"/>
          <p:cNvSpPr>
            <a:spLocks noChangeShapeType="1"/>
          </p:cNvSpPr>
          <p:nvPr/>
        </p:nvSpPr>
        <p:spPr bwMode="auto">
          <a:xfrm>
            <a:off x="419100" y="1435100"/>
            <a:ext cx="376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30"/>
          <p:cNvSpPr>
            <a:spLocks noChangeShapeType="1"/>
          </p:cNvSpPr>
          <p:nvPr/>
        </p:nvSpPr>
        <p:spPr bwMode="auto">
          <a:xfrm>
            <a:off x="414338" y="1379538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31"/>
          <p:cNvSpPr txBox="1">
            <a:spLocks noChangeArrowheads="1"/>
          </p:cNvSpPr>
          <p:nvPr/>
        </p:nvSpPr>
        <p:spPr bwMode="auto">
          <a:xfrm>
            <a:off x="7313613" y="1230313"/>
            <a:ext cx="557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/>
              <a:t>5 µm</a:t>
            </a:r>
            <a:endParaRPr lang="en-US" sz="1500" b="1">
              <a:latin typeface="Times" pitchFamily="84" charset="0"/>
            </a:endParaRPr>
          </a:p>
        </p:txBody>
      </p:sp>
      <p:sp>
        <p:nvSpPr>
          <p:cNvPr id="44043" name="Line 32"/>
          <p:cNvSpPr>
            <a:spLocks noChangeShapeType="1"/>
          </p:cNvSpPr>
          <p:nvPr/>
        </p:nvSpPr>
        <p:spPr bwMode="auto">
          <a:xfrm>
            <a:off x="7335838" y="1506538"/>
            <a:ext cx="420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33"/>
          <p:cNvSpPr>
            <a:spLocks noChangeShapeType="1"/>
          </p:cNvSpPr>
          <p:nvPr/>
        </p:nvSpPr>
        <p:spPr bwMode="auto">
          <a:xfrm>
            <a:off x="7331075" y="14509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34"/>
          <p:cNvSpPr txBox="1">
            <a:spLocks noChangeArrowheads="1"/>
          </p:cNvSpPr>
          <p:nvPr/>
        </p:nvSpPr>
        <p:spPr bwMode="auto">
          <a:xfrm>
            <a:off x="4217988" y="4630738"/>
            <a:ext cx="623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500" b="1"/>
              <a:t>0.1 µm</a:t>
            </a:r>
            <a:endParaRPr lang="en-US" sz="1500" b="1">
              <a:latin typeface="Times" pitchFamily="84" charset="0"/>
            </a:endParaRPr>
          </a:p>
        </p:txBody>
      </p:sp>
      <p:sp>
        <p:nvSpPr>
          <p:cNvPr id="44046" name="Line 35"/>
          <p:cNvSpPr>
            <a:spLocks noChangeShapeType="1"/>
          </p:cNvSpPr>
          <p:nvPr/>
        </p:nvSpPr>
        <p:spPr bwMode="auto">
          <a:xfrm>
            <a:off x="4208463" y="4910138"/>
            <a:ext cx="617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36"/>
          <p:cNvSpPr>
            <a:spLocks noChangeShapeType="1"/>
          </p:cNvSpPr>
          <p:nvPr/>
        </p:nvSpPr>
        <p:spPr bwMode="auto">
          <a:xfrm>
            <a:off x="4203700" y="484505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37"/>
          <p:cNvSpPr>
            <a:spLocks noChangeShapeType="1"/>
          </p:cNvSpPr>
          <p:nvPr/>
        </p:nvSpPr>
        <p:spPr bwMode="auto">
          <a:xfrm>
            <a:off x="795338" y="1379538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38"/>
          <p:cNvSpPr>
            <a:spLocks noChangeShapeType="1"/>
          </p:cNvSpPr>
          <p:nvPr/>
        </p:nvSpPr>
        <p:spPr bwMode="auto">
          <a:xfrm>
            <a:off x="414338" y="1366838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39"/>
          <p:cNvSpPr>
            <a:spLocks noChangeShapeType="1"/>
          </p:cNvSpPr>
          <p:nvPr/>
        </p:nvSpPr>
        <p:spPr bwMode="auto">
          <a:xfrm>
            <a:off x="4819650" y="485775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40"/>
          <p:cNvSpPr>
            <a:spLocks noChangeShapeType="1"/>
          </p:cNvSpPr>
          <p:nvPr/>
        </p:nvSpPr>
        <p:spPr bwMode="auto">
          <a:xfrm>
            <a:off x="7756525" y="145415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Grouping Species: The Basic Idea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4524375"/>
          </a:xfrm>
        </p:spPr>
        <p:txBody>
          <a:bodyPr/>
          <a:lstStyle/>
          <a:p>
            <a:pPr eaLnBrk="1" hangingPunct="1"/>
            <a:r>
              <a:rPr lang="en-US" smtClean="0"/>
              <a:t>Taxonomy = naming and organizing stuff by how related we think it is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How to decide:  DNA and physical traits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Biggest: </a:t>
            </a:r>
            <a:r>
              <a:rPr lang="en-US" b="1" i="1" smtClean="0">
                <a:solidFill>
                  <a:srgbClr val="FF0000"/>
                </a:solidFill>
              </a:rPr>
              <a:t>Domain, Kingdom, Phylum, Class, Order, Family, Genus, Species: </a:t>
            </a:r>
            <a:r>
              <a:rPr lang="en-US" smtClean="0"/>
              <a:t>smallest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The Three Domains of Life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000375"/>
          </a:xfrm>
        </p:spPr>
        <p:txBody>
          <a:bodyPr/>
          <a:lstStyle/>
          <a:p>
            <a:pPr eaLnBrk="1" hangingPunct="1"/>
            <a:r>
              <a:rPr lang="en-US" smtClean="0"/>
              <a:t>The three-domain system is currently used, and replaces the old five-kingdom system </a:t>
            </a:r>
          </a:p>
          <a:p>
            <a:pPr eaLnBrk="1" hangingPunct="1"/>
            <a:r>
              <a:rPr lang="en-US" b="1" smtClean="0"/>
              <a:t>Domain Bacteria </a:t>
            </a:r>
            <a:r>
              <a:rPr lang="en-US" smtClean="0"/>
              <a:t>and </a:t>
            </a:r>
            <a:r>
              <a:rPr lang="en-US" b="1" smtClean="0"/>
              <a:t>domain Archaea </a:t>
            </a:r>
            <a:r>
              <a:rPr lang="en-US" smtClean="0"/>
              <a:t>comprise the prokaryotes</a:t>
            </a:r>
          </a:p>
          <a:p>
            <a:pPr eaLnBrk="1" hangingPunct="1"/>
            <a:r>
              <a:rPr lang="en-US" b="1" smtClean="0"/>
              <a:t>Domain Eukarya </a:t>
            </a:r>
            <a:r>
              <a:rPr lang="en-US" smtClean="0"/>
              <a:t>anything with a nucleus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34823" name="Picture 2" descr="F:\BSC 1005 - Survey\resources\jpgs labled\ch02\figure_02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67200"/>
            <a:ext cx="6096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3662363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smtClean="0"/>
              <a:t>So what is life?  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smtClean="0"/>
              <a:t>	</a:t>
            </a:r>
            <a:r>
              <a:rPr lang="en-US" sz="2800" i="1" smtClean="0"/>
              <a:t>(Good question.  We don’t  have a simple, one sentence definition)</a:t>
            </a:r>
          </a:p>
          <a:p>
            <a:pPr eaLnBrk="1" hangingPunct="1">
              <a:spcAft>
                <a:spcPct val="0"/>
              </a:spcAft>
            </a:pPr>
            <a:endParaRPr lang="en-US" smtClean="0"/>
          </a:p>
          <a:p>
            <a:pPr eaLnBrk="1" hangingPunct="1">
              <a:spcAft>
                <a:spcPct val="0"/>
              </a:spcAft>
            </a:pPr>
            <a:r>
              <a:rPr lang="en-US" smtClean="0"/>
              <a:t>Life is recognized by what living things do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smtClean="0"/>
              <a:t>			</a:t>
            </a:r>
            <a:r>
              <a:rPr lang="en-US" b="1" i="1" smtClean="0">
                <a:solidFill>
                  <a:srgbClr val="FF0000"/>
                </a:solidFill>
              </a:rPr>
              <a:t>Know the 6 things!!!!</a:t>
            </a:r>
          </a:p>
        </p:txBody>
      </p:sp>
      <p:sp>
        <p:nvSpPr>
          <p:cNvPr id="829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943600"/>
            <a:ext cx="28194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Video: Seahorse Camouflage</a:t>
            </a:r>
          </a:p>
        </p:txBody>
      </p:sp>
      <p:pic>
        <p:nvPicPr>
          <p:cNvPr id="6148" name="Picture 16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0" y="5845175"/>
            <a:ext cx="977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1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1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20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228600" y="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5400" b="1"/>
              <a:t>Biology </a:t>
            </a:r>
            <a:r>
              <a:rPr lang="en-US" sz="5400"/>
              <a:t> = “study of life”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01_15-ThreeDomai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263" y="136525"/>
            <a:ext cx="54514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1-15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35844" name="Text Box 13"/>
          <p:cNvSpPr txBox="1">
            <a:spLocks noChangeArrowheads="1"/>
          </p:cNvSpPr>
          <p:nvPr/>
        </p:nvSpPr>
        <p:spPr bwMode="auto">
          <a:xfrm>
            <a:off x="1882775" y="150813"/>
            <a:ext cx="15795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100" b="1"/>
              <a:t>(a) DOMAIN BACTERIA</a:t>
            </a:r>
            <a:endParaRPr lang="en-US" sz="1100" b="1">
              <a:latin typeface="Times" pitchFamily="84" charset="0"/>
            </a:endParaRPr>
          </a:p>
        </p:txBody>
      </p:sp>
      <p:sp>
        <p:nvSpPr>
          <p:cNvPr id="35845" name="Text Box 14"/>
          <p:cNvSpPr txBox="1">
            <a:spLocks noChangeArrowheads="1"/>
          </p:cNvSpPr>
          <p:nvPr/>
        </p:nvSpPr>
        <p:spPr bwMode="auto">
          <a:xfrm>
            <a:off x="1876425" y="1535113"/>
            <a:ext cx="15795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100" b="1"/>
              <a:t>(b) DOMAIN ARCHAEA</a:t>
            </a:r>
            <a:endParaRPr lang="en-US" sz="1100" b="1">
              <a:latin typeface="Times" pitchFamily="84" charset="0"/>
            </a:endParaRPr>
          </a:p>
        </p:txBody>
      </p:sp>
      <p:sp>
        <p:nvSpPr>
          <p:cNvPr id="35846" name="Text Box 15"/>
          <p:cNvSpPr txBox="1">
            <a:spLocks noChangeArrowheads="1"/>
          </p:cNvSpPr>
          <p:nvPr/>
        </p:nvSpPr>
        <p:spPr bwMode="auto">
          <a:xfrm>
            <a:off x="1882775" y="3255963"/>
            <a:ext cx="15795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100" b="1"/>
              <a:t>(c) DOMAIN EUKARYA</a:t>
            </a:r>
            <a:endParaRPr lang="en-US" sz="1100" b="1">
              <a:latin typeface="Times" pitchFamily="84" charset="0"/>
            </a:endParaRPr>
          </a:p>
        </p:txBody>
      </p: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1882775" y="4608513"/>
            <a:ext cx="557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100" b="1"/>
              <a:t>Protists</a:t>
            </a:r>
            <a:endParaRPr lang="en-US" sz="1100" b="1">
              <a:latin typeface="Times" pitchFamily="84" charset="0"/>
            </a:endParaRPr>
          </a:p>
        </p:txBody>
      </p: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3470275" y="6011863"/>
            <a:ext cx="10715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100" b="1"/>
              <a:t>Kingdom Fungi</a:t>
            </a:r>
            <a:endParaRPr lang="en-US" sz="1100" b="1">
              <a:latin typeface="Times" pitchFamily="84" charset="0"/>
            </a:endParaRP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4702175" y="5326063"/>
            <a:ext cx="68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100" b="1"/>
              <a:t>Kingdom</a:t>
            </a:r>
          </a:p>
          <a:p>
            <a:pPr algn="l"/>
            <a:r>
              <a:rPr lang="en-US" sz="1100" b="1"/>
              <a:t>Plantae</a:t>
            </a:r>
            <a:endParaRPr lang="en-US" sz="1100" b="1">
              <a:latin typeface="Times" pitchFamily="84" charset="0"/>
            </a:endParaRP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629275" y="6367463"/>
            <a:ext cx="12811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100" b="1"/>
              <a:t>Kingdom Animalia</a:t>
            </a:r>
            <a:endParaRPr lang="en-US" sz="1100" b="1">
              <a:latin typeface="Times" pitchFamily="84" charset="0"/>
            </a:endParaRPr>
          </a:p>
        </p:txBody>
      </p:sp>
      <p:sp>
        <p:nvSpPr>
          <p:cNvPr id="35851" name="Rectangle 10"/>
          <p:cNvSpPr>
            <a:spLocks noChangeArrowheads="1"/>
          </p:cNvSpPr>
          <p:nvPr/>
        </p:nvSpPr>
        <p:spPr bwMode="auto">
          <a:xfrm>
            <a:off x="4572000" y="22098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 Extreme conditions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3" descr="01_14ClassifyingLif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136525"/>
            <a:ext cx="81089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1-14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33796" name="Text Box 25"/>
          <p:cNvSpPr txBox="1">
            <a:spLocks noChangeArrowheads="1"/>
          </p:cNvSpPr>
          <p:nvPr/>
        </p:nvSpPr>
        <p:spPr bwMode="auto">
          <a:xfrm>
            <a:off x="2270125" y="157163"/>
            <a:ext cx="855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/>
              <a:t>Species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797" name="Text Box 26"/>
          <p:cNvSpPr txBox="1">
            <a:spLocks noChangeArrowheads="1"/>
          </p:cNvSpPr>
          <p:nvPr/>
        </p:nvSpPr>
        <p:spPr bwMode="auto">
          <a:xfrm>
            <a:off x="3087688" y="157163"/>
            <a:ext cx="690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/>
              <a:t>Genus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798" name="Text Box 27"/>
          <p:cNvSpPr txBox="1">
            <a:spLocks noChangeArrowheads="1"/>
          </p:cNvSpPr>
          <p:nvPr/>
        </p:nvSpPr>
        <p:spPr bwMode="auto">
          <a:xfrm>
            <a:off x="3792538" y="157163"/>
            <a:ext cx="690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/>
              <a:t>Family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799" name="Text Box 28"/>
          <p:cNvSpPr txBox="1">
            <a:spLocks noChangeArrowheads="1"/>
          </p:cNvSpPr>
          <p:nvPr/>
        </p:nvSpPr>
        <p:spPr bwMode="auto">
          <a:xfrm>
            <a:off x="4600575" y="157163"/>
            <a:ext cx="69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/>
              <a:t>Order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800" name="Text Box 29"/>
          <p:cNvSpPr txBox="1">
            <a:spLocks noChangeArrowheads="1"/>
          </p:cNvSpPr>
          <p:nvPr/>
        </p:nvSpPr>
        <p:spPr bwMode="auto">
          <a:xfrm>
            <a:off x="5384800" y="157163"/>
            <a:ext cx="69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/>
              <a:t>Class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801" name="Text Box 30"/>
          <p:cNvSpPr txBox="1">
            <a:spLocks noChangeArrowheads="1"/>
          </p:cNvSpPr>
          <p:nvPr/>
        </p:nvSpPr>
        <p:spPr bwMode="auto">
          <a:xfrm>
            <a:off x="6092825" y="157163"/>
            <a:ext cx="80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/>
              <a:t>Phylum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802" name="Text Box 31"/>
          <p:cNvSpPr txBox="1">
            <a:spLocks noChangeArrowheads="1"/>
          </p:cNvSpPr>
          <p:nvPr/>
        </p:nvSpPr>
        <p:spPr bwMode="auto">
          <a:xfrm>
            <a:off x="6881813" y="157163"/>
            <a:ext cx="954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/>
              <a:t>Kingdom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803" name="Text Box 32"/>
          <p:cNvSpPr txBox="1">
            <a:spLocks noChangeArrowheads="1"/>
          </p:cNvSpPr>
          <p:nvPr/>
        </p:nvSpPr>
        <p:spPr bwMode="auto">
          <a:xfrm>
            <a:off x="7831138" y="157163"/>
            <a:ext cx="954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/>
              <a:t>Domain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804" name="Text Box 33"/>
          <p:cNvSpPr txBox="1">
            <a:spLocks noChangeArrowheads="1"/>
          </p:cNvSpPr>
          <p:nvPr/>
        </p:nvSpPr>
        <p:spPr bwMode="auto">
          <a:xfrm>
            <a:off x="501650" y="581025"/>
            <a:ext cx="22748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 i="1"/>
              <a:t>Ursus americanus</a:t>
            </a:r>
            <a:endParaRPr lang="en-US" sz="1600" b="1"/>
          </a:p>
          <a:p>
            <a:pPr algn="l"/>
            <a:r>
              <a:rPr lang="en-US" sz="1600" b="1"/>
              <a:t>(American black bear)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805" name="Text Box 34"/>
          <p:cNvSpPr txBox="1">
            <a:spLocks noChangeArrowheads="1"/>
          </p:cNvSpPr>
          <p:nvPr/>
        </p:nvSpPr>
        <p:spPr bwMode="auto">
          <a:xfrm>
            <a:off x="2443163" y="1331913"/>
            <a:ext cx="706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600" b="1" i="1"/>
              <a:t>Ursus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33806" name="Rectangle 35"/>
          <p:cNvSpPr>
            <a:spLocks noChangeArrowheads="1"/>
          </p:cNvSpPr>
          <p:nvPr/>
        </p:nvSpPr>
        <p:spPr bwMode="auto">
          <a:xfrm>
            <a:off x="2697163" y="199866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Ursidae</a:t>
            </a:r>
          </a:p>
        </p:txBody>
      </p:sp>
      <p:sp>
        <p:nvSpPr>
          <p:cNvPr id="33807" name="Rectangle 36"/>
          <p:cNvSpPr>
            <a:spLocks noChangeArrowheads="1"/>
          </p:cNvSpPr>
          <p:nvPr/>
        </p:nvSpPr>
        <p:spPr bwMode="auto">
          <a:xfrm>
            <a:off x="3008313" y="2716213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Carnivora</a:t>
            </a:r>
          </a:p>
        </p:txBody>
      </p:sp>
      <p:sp>
        <p:nvSpPr>
          <p:cNvPr id="33808" name="Rectangle 37"/>
          <p:cNvSpPr>
            <a:spLocks noChangeArrowheads="1"/>
          </p:cNvSpPr>
          <p:nvPr/>
        </p:nvSpPr>
        <p:spPr bwMode="auto">
          <a:xfrm>
            <a:off x="3532188" y="3487738"/>
            <a:ext cx="1243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Mammalia</a:t>
            </a:r>
          </a:p>
        </p:txBody>
      </p:sp>
      <p:sp>
        <p:nvSpPr>
          <p:cNvPr id="33809" name="Rectangle 38"/>
          <p:cNvSpPr>
            <a:spLocks noChangeArrowheads="1"/>
          </p:cNvSpPr>
          <p:nvPr/>
        </p:nvSpPr>
        <p:spPr bwMode="auto">
          <a:xfrm>
            <a:off x="4173538" y="4251325"/>
            <a:ext cx="109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Chordata</a:t>
            </a:r>
          </a:p>
        </p:txBody>
      </p:sp>
      <p:sp>
        <p:nvSpPr>
          <p:cNvPr id="33810" name="Rectangle 39"/>
          <p:cNvSpPr>
            <a:spLocks noChangeArrowheads="1"/>
          </p:cNvSpPr>
          <p:nvPr/>
        </p:nvSpPr>
        <p:spPr bwMode="auto">
          <a:xfrm>
            <a:off x="4821238" y="5084763"/>
            <a:ext cx="109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Animalia</a:t>
            </a:r>
          </a:p>
        </p:txBody>
      </p:sp>
      <p:sp>
        <p:nvSpPr>
          <p:cNvPr id="33811" name="Rectangle 40"/>
          <p:cNvSpPr>
            <a:spLocks noChangeArrowheads="1"/>
          </p:cNvSpPr>
          <p:nvPr/>
        </p:nvSpPr>
        <p:spPr bwMode="auto">
          <a:xfrm>
            <a:off x="5514975" y="5948363"/>
            <a:ext cx="1093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Eukarya</a:t>
            </a:r>
          </a:p>
        </p:txBody>
      </p:sp>
      <p:sp>
        <p:nvSpPr>
          <p:cNvPr id="3381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819400"/>
            <a:ext cx="5410200" cy="21701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i="1" dirty="0" smtClean="0"/>
              <a:t>Did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King </a:t>
            </a:r>
            <a:br>
              <a:rPr lang="en-US" i="1" dirty="0" smtClean="0"/>
            </a:br>
            <a:r>
              <a:rPr lang="en-US" i="1" dirty="0" smtClean="0"/>
              <a:t>Phillip </a:t>
            </a:r>
            <a:br>
              <a:rPr lang="en-US" i="1" dirty="0" smtClean="0"/>
            </a:br>
            <a:r>
              <a:rPr lang="en-US" i="1" dirty="0" smtClean="0"/>
              <a:t>Come Over </a:t>
            </a:r>
            <a:br>
              <a:rPr lang="en-US" i="1" dirty="0" smtClean="0"/>
            </a:br>
            <a:r>
              <a:rPr lang="en-US" i="1" dirty="0" smtClean="0"/>
              <a:t>For Ginger Snaps?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5340350"/>
          </a:xfrm>
        </p:spPr>
        <p:txBody>
          <a:bodyPr/>
          <a:lstStyle/>
          <a:p>
            <a:pPr eaLnBrk="1" hangingPunct="1"/>
            <a:r>
              <a:rPr lang="en-US" smtClean="0"/>
              <a:t>The domain Eukarya includes three multicellular kingdoms:</a:t>
            </a:r>
          </a:p>
          <a:p>
            <a:pPr lvl="1" eaLnBrk="1" hangingPunct="1"/>
            <a:r>
              <a:rPr lang="en-US" smtClean="0"/>
              <a:t>Plantae</a:t>
            </a:r>
          </a:p>
          <a:p>
            <a:pPr lvl="1" eaLnBrk="1" hangingPunct="1"/>
            <a:r>
              <a:rPr lang="en-US" smtClean="0"/>
              <a:t>Fungi</a:t>
            </a:r>
          </a:p>
          <a:p>
            <a:pPr lvl="1" eaLnBrk="1" hangingPunct="1"/>
            <a:r>
              <a:rPr lang="en-US" smtClean="0"/>
              <a:t>Animalia</a:t>
            </a:r>
          </a:p>
          <a:p>
            <a:pPr eaLnBrk="1" hangingPunct="1"/>
            <a:r>
              <a:rPr lang="en-US" smtClean="0"/>
              <a:t>Other eukaryotic organisms were formerly grouped into a kingdom called Protista, though these are now often grouped into many separate kingdoms</a:t>
            </a: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1-UN9</a:t>
            </a:r>
            <a:endParaRPr lang="en-US" sz="1500" b="1">
              <a:solidFill>
                <a:schemeClr val="bg1"/>
              </a:solidFill>
            </a:endParaRPr>
          </a:p>
        </p:txBody>
      </p:sp>
      <p:pic>
        <p:nvPicPr>
          <p:cNvPr id="39939" name="Picture 13" descr="01_UN09AnsCC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760538"/>
            <a:ext cx="8555037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2" descr="F:\BSC 1005 - Survey\resources\jpgs labled\ch02\figure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6900"/>
            <a:ext cx="853440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smtClean="0"/>
              <a:t>Charles Darwin and the Theory of Natural Selection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267200" cy="3924300"/>
          </a:xfrm>
        </p:spPr>
        <p:txBody>
          <a:bodyPr/>
          <a:lstStyle/>
          <a:p>
            <a:pPr eaLnBrk="1" hangingPunct="1"/>
            <a:r>
              <a:rPr lang="en-US" smtClean="0"/>
              <a:t>Fossils and other evidence:  </a:t>
            </a:r>
          </a:p>
          <a:p>
            <a:pPr eaLnBrk="1" hangingPunct="1"/>
            <a:r>
              <a:rPr lang="en-US" smtClean="0"/>
              <a:t>The stuff alive now is different from the ones in the past</a:t>
            </a:r>
          </a:p>
          <a:p>
            <a:pPr eaLnBrk="1" hangingPunct="1"/>
            <a:r>
              <a:rPr lang="en-US" smtClean="0"/>
              <a:t>“Descent with Modification”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45063" name="Picture 8" descr="01_17Paleontologist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33546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30825"/>
          </a:xfrm>
        </p:spPr>
        <p:txBody>
          <a:bodyPr/>
          <a:lstStyle/>
          <a:p>
            <a:pPr eaLnBrk="1" hangingPunct="1"/>
            <a:r>
              <a:rPr lang="en-US" smtClean="0"/>
              <a:t>Charles Darwin published </a:t>
            </a:r>
            <a:r>
              <a:rPr lang="en-US" i="1" smtClean="0"/>
              <a:t>On the Origin of Species by Means of Natural Selection </a:t>
            </a:r>
            <a:r>
              <a:rPr lang="en-US" smtClean="0"/>
              <a:t>in 1859</a:t>
            </a:r>
          </a:p>
          <a:p>
            <a:pPr eaLnBrk="1" hangingPunct="1"/>
            <a:r>
              <a:rPr lang="en-US" smtClean="0"/>
              <a:t>Darwin made two main points: </a:t>
            </a:r>
          </a:p>
          <a:p>
            <a:pPr lvl="1" eaLnBrk="1" hangingPunct="1"/>
            <a:r>
              <a:rPr lang="en-US" smtClean="0"/>
              <a:t>Species showed evidence of “descent with modification” from common ancestors</a:t>
            </a:r>
          </a:p>
          <a:p>
            <a:pPr lvl="1" eaLnBrk="1" hangingPunct="1"/>
            <a:r>
              <a:rPr lang="en-US" b="1" i="1" smtClean="0">
                <a:solidFill>
                  <a:srgbClr val="FF0000"/>
                </a:solidFill>
              </a:rPr>
              <a:t>Natural selection is the mechanism behind “descent with modification”</a:t>
            </a:r>
          </a:p>
          <a:p>
            <a:pPr eaLnBrk="1" hangingPunct="1"/>
            <a:r>
              <a:rPr lang="en-US" smtClean="0"/>
              <a:t>Darwin’s theory explained the duality of unity and diversity</a:t>
            </a:r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1-18</a:t>
            </a:r>
            <a:endParaRPr lang="en-US" sz="1500" b="1">
              <a:solidFill>
                <a:schemeClr val="bg1"/>
              </a:solidFill>
            </a:endParaRPr>
          </a:p>
        </p:txBody>
      </p:sp>
      <p:pic>
        <p:nvPicPr>
          <p:cNvPr id="47107" name="Picture 8" descr="01_18CharlesDarwin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3595688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10" descr="http://2.bp.blogspot.com/-RPau2lbdNbU/T9ZR-KStEzI/AAAAAAAAAtI/6Xaznxcqoxw/s1600/tee+b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39751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267200" y="9906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Nature is not like t-ball:  </a:t>
            </a:r>
          </a:p>
          <a:p>
            <a:pPr algn="ctr"/>
            <a:r>
              <a:rPr lang="en-US"/>
              <a:t>There are winners and loosers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01_UN08Summa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136525"/>
            <a:ext cx="60293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1-UN8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3865563" y="312738"/>
            <a:ext cx="2044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100" b="1"/>
              <a:t>Population</a:t>
            </a:r>
          </a:p>
          <a:p>
            <a:pPr algn="l"/>
            <a:r>
              <a:rPr lang="en-US" sz="2100" b="1"/>
              <a:t>of organisms</a:t>
            </a:r>
            <a:endParaRPr lang="en-US" sz="2100" b="1">
              <a:latin typeface="Times" pitchFamily="84" charset="0"/>
            </a:endParaRP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093913" y="1924050"/>
            <a:ext cx="1554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100" b="1"/>
              <a:t>Hereditary</a:t>
            </a:r>
          </a:p>
          <a:p>
            <a:pPr algn="l"/>
            <a:r>
              <a:rPr lang="en-US" sz="2100" b="1"/>
              <a:t>variations</a:t>
            </a:r>
            <a:endParaRPr lang="en-US" sz="2100" b="1">
              <a:latin typeface="Times" pitchFamily="84" charset="0"/>
            </a:endParaRP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5387975" y="1924050"/>
            <a:ext cx="218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100" b="1"/>
              <a:t>Overproduction</a:t>
            </a:r>
          </a:p>
          <a:p>
            <a:pPr algn="l"/>
            <a:r>
              <a:rPr lang="en-US" sz="2100" b="1"/>
              <a:t>and competition</a:t>
            </a:r>
            <a:endParaRPr lang="en-US" sz="2100" b="1">
              <a:latin typeface="Times" pitchFamily="84" charset="0"/>
            </a:endParaRP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3286125" y="3884613"/>
            <a:ext cx="28765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100" b="1"/>
              <a:t>Differences in</a:t>
            </a:r>
          </a:p>
          <a:p>
            <a:pPr algn="l"/>
            <a:r>
              <a:rPr lang="en-US" sz="2100" b="1"/>
              <a:t>reproductive success</a:t>
            </a:r>
          </a:p>
          <a:p>
            <a:pPr algn="l"/>
            <a:r>
              <a:rPr lang="en-US" sz="2100" b="1"/>
              <a:t>of individuals</a:t>
            </a:r>
            <a:endParaRPr lang="en-US" sz="2100" b="1">
              <a:latin typeface="Times" pitchFamily="84" charset="0"/>
            </a:endParaRP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3089275" y="5765800"/>
            <a:ext cx="3297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100" b="1"/>
              <a:t>Evolution of adaptations</a:t>
            </a:r>
          </a:p>
          <a:p>
            <a:pPr algn="l"/>
            <a:r>
              <a:rPr lang="en-US" sz="2100" b="1"/>
              <a:t>in the population</a:t>
            </a:r>
            <a:endParaRPr lang="en-US" sz="2100" b="1">
              <a:latin typeface="Times" pitchFamily="84" charset="0"/>
            </a:endParaRPr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3306763" y="2930525"/>
            <a:ext cx="25003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/>
              <a:t>Environmental</a:t>
            </a:r>
          </a:p>
          <a:p>
            <a:pPr algn="ctr">
              <a:lnSpc>
                <a:spcPct val="90000"/>
              </a:lnSpc>
            </a:pPr>
            <a:r>
              <a:rPr lang="en-US" sz="2200" b="1"/>
              <a:t>factors</a:t>
            </a:r>
            <a:endParaRPr lang="en-US" sz="2200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592638"/>
          </a:xfrm>
        </p:spPr>
        <p:txBody>
          <a:bodyPr/>
          <a:lstStyle/>
          <a:p>
            <a:pPr eaLnBrk="1" hangingPunct="1"/>
            <a:r>
              <a:rPr lang="en-US" smtClean="0"/>
              <a:t>Darwin observed that:</a:t>
            </a:r>
          </a:p>
          <a:p>
            <a:pPr lvl="1" eaLnBrk="1" hangingPunct="1"/>
            <a:r>
              <a:rPr lang="en-US" smtClean="0"/>
              <a:t>Individuals in a population have traits that vary</a:t>
            </a:r>
          </a:p>
          <a:p>
            <a:pPr lvl="1" eaLnBrk="1" hangingPunct="1"/>
            <a:r>
              <a:rPr lang="en-US" smtClean="0"/>
              <a:t>Many of these traits are heritable (passed from parents to offspring)</a:t>
            </a:r>
          </a:p>
          <a:p>
            <a:pPr lvl="1" eaLnBrk="1" hangingPunct="1"/>
            <a:r>
              <a:rPr lang="en-US" smtClean="0"/>
              <a:t>More offspring are produced than survive</a:t>
            </a:r>
          </a:p>
          <a:p>
            <a:pPr lvl="1" eaLnBrk="1" hangingPunct="1"/>
            <a:r>
              <a:rPr lang="en-US" smtClean="0"/>
              <a:t>Competition is inevitable</a:t>
            </a:r>
          </a:p>
          <a:p>
            <a:pPr lvl="1" eaLnBrk="1" hangingPunct="1"/>
            <a:r>
              <a:rPr lang="en-US" smtClean="0"/>
              <a:t>Species generally suit their environment</a:t>
            </a:r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503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Six things that </a:t>
            </a:r>
            <a:r>
              <a:rPr lang="en-US" i="1" smtClean="0">
                <a:solidFill>
                  <a:srgbClr val="FF0000"/>
                </a:solidFill>
              </a:rPr>
              <a:t>most</a:t>
            </a:r>
            <a:r>
              <a:rPr lang="en-US" smtClean="0"/>
              <a:t> living things do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212850"/>
            <a:ext cx="8534400" cy="7410450"/>
          </a:xfrm>
        </p:spPr>
        <p:txBody>
          <a:bodyPr/>
          <a:lstStyle/>
          <a:p>
            <a:pPr marL="514350" indent="-514350" eaLnBrk="1" hangingPunct="1">
              <a:buFont typeface="Times New Roman" pitchFamily="84" charset="0"/>
              <a:buAutoNum type="arabicPeriod"/>
            </a:pPr>
            <a:r>
              <a:rPr lang="en-US" smtClean="0"/>
              <a:t>Have levels of organization/order</a:t>
            </a:r>
          </a:p>
          <a:p>
            <a:pPr marL="514350" indent="-514350" eaLnBrk="1" hangingPunct="1">
              <a:buFont typeface="Times New Roman" pitchFamily="84" charset="0"/>
              <a:buAutoNum type="arabicPeriod"/>
            </a:pPr>
            <a:r>
              <a:rPr lang="en-US" smtClean="0"/>
              <a:t>Respond to their environment</a:t>
            </a:r>
          </a:p>
          <a:p>
            <a:pPr marL="514350" indent="-514350" eaLnBrk="1" hangingPunct="1">
              <a:buFont typeface="Times New Roman" pitchFamily="84" charset="0"/>
              <a:buAutoNum type="arabicPeriod"/>
            </a:pPr>
            <a:r>
              <a:rPr lang="en-US" smtClean="0"/>
              <a:t>Use energy </a:t>
            </a:r>
          </a:p>
          <a:p>
            <a:pPr marL="514350" indent="-514350" eaLnBrk="1" hangingPunct="1">
              <a:buFont typeface="Times New Roman" pitchFamily="84" charset="0"/>
              <a:buAutoNum type="arabicPeriod"/>
            </a:pPr>
            <a:r>
              <a:rPr lang="en-US" smtClean="0"/>
              <a:t>Reproduce</a:t>
            </a:r>
          </a:p>
          <a:p>
            <a:pPr marL="514350" indent="-514350" eaLnBrk="1" hangingPunct="1">
              <a:buFont typeface="Times New Roman" pitchFamily="84" charset="0"/>
              <a:buAutoNum type="arabicPeriod"/>
            </a:pPr>
            <a:r>
              <a:rPr lang="en-US" smtClean="0"/>
              <a:t>Grow</a:t>
            </a:r>
          </a:p>
          <a:p>
            <a:pPr marL="514350" indent="-514350" eaLnBrk="1" hangingPunct="1">
              <a:buFont typeface="Times New Roman" pitchFamily="84" charset="0"/>
              <a:buAutoNum type="arabicPeriod"/>
            </a:pPr>
            <a:r>
              <a:rPr lang="en-US" smtClean="0"/>
              <a:t>Evolve</a:t>
            </a:r>
          </a:p>
          <a:p>
            <a:pPr marL="514350" indent="-514350" eaLnBrk="1" hangingPunct="1">
              <a:buFontTx/>
              <a:buNone/>
            </a:pPr>
            <a:r>
              <a:rPr lang="en-US" sz="2000" smtClean="0"/>
              <a:t>(“change in a population over time”)</a:t>
            </a:r>
          </a:p>
          <a:p>
            <a:pPr marL="514350" indent="-514350" eaLnBrk="1" hangingPunct="1">
              <a:buFont typeface="Times New Roman" pitchFamily="84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Times New Roman" pitchFamily="84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Times New Roman" pitchFamily="84" charset="0"/>
              <a:buAutoNum type="arabicPeriod"/>
            </a:pPr>
            <a:endParaRPr lang="en-US" smtClean="0"/>
          </a:p>
        </p:txBody>
      </p:sp>
      <p:pic>
        <p:nvPicPr>
          <p:cNvPr id="7172" name="Picture 68" descr="01_03-PropertiesOfLife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288" y="2438400"/>
            <a:ext cx="4324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545013"/>
          </a:xfrm>
        </p:spPr>
        <p:txBody>
          <a:bodyPr/>
          <a:lstStyle/>
          <a:p>
            <a:pPr eaLnBrk="1" hangingPunct="1"/>
            <a:r>
              <a:rPr lang="en-US" smtClean="0"/>
              <a:t>Darwin inferred that:</a:t>
            </a:r>
          </a:p>
          <a:p>
            <a:pPr lvl="1" eaLnBrk="1" hangingPunct="1"/>
            <a:r>
              <a:rPr lang="en-US" smtClean="0"/>
              <a:t>Individuals that are best suited to their environment are more likely to survive and reproduce</a:t>
            </a:r>
          </a:p>
          <a:p>
            <a:pPr lvl="1" eaLnBrk="1" hangingPunct="1"/>
            <a:r>
              <a:rPr lang="en-US" smtClean="0"/>
              <a:t>Over time, more individuals in a population will have the advantageous traits</a:t>
            </a:r>
          </a:p>
          <a:p>
            <a:pPr eaLnBrk="1" hangingPunct="1"/>
            <a:r>
              <a:rPr lang="en-US" smtClean="0"/>
              <a:t>In other words, the natural environment “selects” for beneficial traits</a:t>
            </a:r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9" descr="01_20NaturalSelec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477963"/>
            <a:ext cx="85423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1-20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51204" name="Text Box 21"/>
          <p:cNvSpPr txBox="1">
            <a:spLocks noChangeArrowheads="1"/>
          </p:cNvSpPr>
          <p:nvPr/>
        </p:nvSpPr>
        <p:spPr bwMode="auto">
          <a:xfrm>
            <a:off x="558800" y="3471863"/>
            <a:ext cx="1695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Population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with varied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inherited traits.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1205" name="Text Box 22"/>
          <p:cNvSpPr txBox="1">
            <a:spLocks noChangeArrowheads="1"/>
          </p:cNvSpPr>
          <p:nvPr/>
        </p:nvSpPr>
        <p:spPr bwMode="auto">
          <a:xfrm>
            <a:off x="2887663" y="3471863"/>
            <a:ext cx="1695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Elimination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of individuals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with certain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traits.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1206" name="Text Box 23"/>
          <p:cNvSpPr txBox="1">
            <a:spLocks noChangeArrowheads="1"/>
          </p:cNvSpPr>
          <p:nvPr/>
        </p:nvSpPr>
        <p:spPr bwMode="auto">
          <a:xfrm>
            <a:off x="5194300" y="3468688"/>
            <a:ext cx="1695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Reproduction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of survivors.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1207" name="Text Box 24"/>
          <p:cNvSpPr txBox="1">
            <a:spLocks noChangeArrowheads="1"/>
          </p:cNvSpPr>
          <p:nvPr/>
        </p:nvSpPr>
        <p:spPr bwMode="auto">
          <a:xfrm>
            <a:off x="7472363" y="3468688"/>
            <a:ext cx="14462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Increasing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frequency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of traits that enhance survival and reproductive success.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51208" name="Oval 25"/>
          <p:cNvSpPr>
            <a:spLocks noChangeArrowheads="1"/>
          </p:cNvSpPr>
          <p:nvPr/>
        </p:nvSpPr>
        <p:spPr bwMode="auto">
          <a:xfrm>
            <a:off x="4927600" y="3476625"/>
            <a:ext cx="219075" cy="219075"/>
          </a:xfrm>
          <a:prstGeom prst="ellipse">
            <a:avLst/>
          </a:prstGeom>
          <a:solidFill>
            <a:srgbClr val="0094C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26"/>
          <p:cNvSpPr>
            <a:spLocks noChangeArrowheads="1"/>
          </p:cNvSpPr>
          <p:nvPr/>
        </p:nvSpPr>
        <p:spPr bwMode="auto">
          <a:xfrm>
            <a:off x="7205663" y="3479800"/>
            <a:ext cx="219075" cy="219075"/>
          </a:xfrm>
          <a:prstGeom prst="ellipse">
            <a:avLst/>
          </a:prstGeom>
          <a:solidFill>
            <a:srgbClr val="0094C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Text Box 27"/>
          <p:cNvSpPr txBox="1">
            <a:spLocks noChangeArrowheads="1"/>
          </p:cNvSpPr>
          <p:nvPr/>
        </p:nvSpPr>
        <p:spPr bwMode="auto">
          <a:xfrm>
            <a:off x="7221538" y="3498850"/>
            <a:ext cx="1730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4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51211" name="Text Box 28"/>
          <p:cNvSpPr txBox="1">
            <a:spLocks noChangeArrowheads="1"/>
          </p:cNvSpPr>
          <p:nvPr/>
        </p:nvSpPr>
        <p:spPr bwMode="auto">
          <a:xfrm>
            <a:off x="4935538" y="3498850"/>
            <a:ext cx="1730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3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51212" name="Oval 29"/>
          <p:cNvSpPr>
            <a:spLocks noChangeArrowheads="1"/>
          </p:cNvSpPr>
          <p:nvPr/>
        </p:nvSpPr>
        <p:spPr bwMode="auto">
          <a:xfrm>
            <a:off x="2625725" y="3476625"/>
            <a:ext cx="219075" cy="219075"/>
          </a:xfrm>
          <a:prstGeom prst="ellipse">
            <a:avLst/>
          </a:prstGeom>
          <a:solidFill>
            <a:srgbClr val="0094C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Text Box 30"/>
          <p:cNvSpPr txBox="1">
            <a:spLocks noChangeArrowheads="1"/>
          </p:cNvSpPr>
          <p:nvPr/>
        </p:nvSpPr>
        <p:spPr bwMode="auto">
          <a:xfrm>
            <a:off x="2646363" y="3495675"/>
            <a:ext cx="1730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2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51214" name="Oval 31"/>
          <p:cNvSpPr>
            <a:spLocks noChangeArrowheads="1"/>
          </p:cNvSpPr>
          <p:nvPr/>
        </p:nvSpPr>
        <p:spPr bwMode="auto">
          <a:xfrm>
            <a:off x="292100" y="3476625"/>
            <a:ext cx="219075" cy="219075"/>
          </a:xfrm>
          <a:prstGeom prst="ellipse">
            <a:avLst/>
          </a:prstGeom>
          <a:solidFill>
            <a:srgbClr val="0094C7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Text Box 32"/>
          <p:cNvSpPr txBox="1">
            <a:spLocks noChangeArrowheads="1"/>
          </p:cNvSpPr>
          <p:nvPr/>
        </p:nvSpPr>
        <p:spPr bwMode="auto">
          <a:xfrm>
            <a:off x="309563" y="3495675"/>
            <a:ext cx="1730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1</a:t>
            </a:r>
            <a:endParaRPr lang="en-US" sz="1400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2311400"/>
          </a:xfrm>
        </p:spPr>
        <p:txBody>
          <a:bodyPr/>
          <a:lstStyle/>
          <a:p>
            <a:pPr eaLnBrk="1" hangingPunct="1"/>
            <a:r>
              <a:rPr lang="en-US" smtClean="0"/>
              <a:t>Natural selection is often evident in adaptations of organisms to their way of life and environment</a:t>
            </a:r>
          </a:p>
          <a:p>
            <a:pPr eaLnBrk="1" hangingPunct="1"/>
            <a:r>
              <a:rPr lang="en-US" smtClean="0"/>
              <a:t>Bat wings are an example of adaptation</a:t>
            </a:r>
          </a:p>
        </p:txBody>
      </p:sp>
      <p:sp>
        <p:nvSpPr>
          <p:cNvPr id="2621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2133600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Video: Soaring Hawk</a:t>
            </a:r>
          </a:p>
        </p:txBody>
      </p:sp>
      <p:pic>
        <p:nvPicPr>
          <p:cNvPr id="52228" name="Picture 4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700" y="5930900"/>
            <a:ext cx="88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8" name="Picture 8" descr="01_21Bat-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657600"/>
            <a:ext cx="4948237" cy="27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Tree of Life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724400" cy="6070600"/>
          </a:xfrm>
        </p:spPr>
        <p:txBody>
          <a:bodyPr/>
          <a:lstStyle/>
          <a:p>
            <a:pPr eaLnBrk="1" hangingPunct="1"/>
            <a:r>
              <a:rPr lang="en-US" smtClean="0"/>
              <a:t>“Unity in diversity” arises from “descent with modification”</a:t>
            </a:r>
          </a:p>
          <a:p>
            <a:pPr eaLnBrk="1" hangingPunct="1"/>
            <a:r>
              <a:rPr lang="en-US" smtClean="0"/>
              <a:t>All mammals have a similar limb skeleton</a:t>
            </a:r>
          </a:p>
          <a:p>
            <a:pPr eaLnBrk="1" hangingPunct="1"/>
            <a:r>
              <a:rPr lang="en-US" smtClean="0"/>
              <a:t>Fossils provide additional evidence of anatomical unity from descent with modification</a:t>
            </a:r>
          </a:p>
          <a:p>
            <a:pPr eaLnBrk="1" hangingPunct="1"/>
            <a:endParaRPr lang="en-US" smtClean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54279" name="Picture 2" descr="figure_17_06"/>
          <p:cNvPicPr>
            <a:picLocks noChangeAspect="1" noChangeArrowheads="1"/>
          </p:cNvPicPr>
          <p:nvPr/>
        </p:nvPicPr>
        <p:blipFill>
          <a:blip r:embed="rId3" cstate="print"/>
          <a:srcRect t="5464" b="8553"/>
          <a:stretch>
            <a:fillRect/>
          </a:stretch>
        </p:blipFill>
        <p:spPr bwMode="auto">
          <a:xfrm>
            <a:off x="5410200" y="1143000"/>
            <a:ext cx="35242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357688"/>
          </a:xfrm>
        </p:spPr>
        <p:txBody>
          <a:bodyPr/>
          <a:lstStyle/>
          <a:p>
            <a:pPr eaLnBrk="1" hangingPunct="1"/>
            <a:r>
              <a:rPr lang="en-US" smtClean="0"/>
              <a:t>Darwin proposed that natural selection could cause an ancestral species to give rise to two or more descendent species</a:t>
            </a:r>
          </a:p>
          <a:p>
            <a:pPr lvl="1" eaLnBrk="1" hangingPunct="1"/>
            <a:r>
              <a:rPr lang="en-US" smtClean="0"/>
              <a:t>For example, the finch species of the Galápagos Islands</a:t>
            </a:r>
          </a:p>
          <a:p>
            <a:pPr eaLnBrk="1" hangingPunct="1"/>
            <a:r>
              <a:rPr lang="en-US" smtClean="0"/>
              <a:t>Evolutionary relationships are often illustrated with tree-like diagrams that show ancestors and their descendents</a:t>
            </a:r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2" descr="01_22-GalapagosFinch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136525"/>
            <a:ext cx="7151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1-22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56324" name="Text Box 34"/>
          <p:cNvSpPr txBox="1">
            <a:spLocks noChangeArrowheads="1"/>
          </p:cNvSpPr>
          <p:nvPr/>
        </p:nvSpPr>
        <p:spPr bwMode="auto">
          <a:xfrm>
            <a:off x="1016000" y="871538"/>
            <a:ext cx="7096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COMMON</a:t>
            </a:r>
          </a:p>
          <a:p>
            <a:pPr algn="l"/>
            <a:r>
              <a:rPr lang="en-US" sz="900" b="1">
                <a:ea typeface="ヒラギノ角ゴ Pro W3" pitchFamily="84" charset="-128"/>
              </a:rPr>
              <a:t>ANCESTOR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25" name="Text Box 35"/>
          <p:cNvSpPr txBox="1">
            <a:spLocks noChangeArrowheads="1"/>
          </p:cNvSpPr>
          <p:nvPr/>
        </p:nvSpPr>
        <p:spPr bwMode="auto">
          <a:xfrm rot="5400000">
            <a:off x="3302794" y="600869"/>
            <a:ext cx="9159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>
                <a:ea typeface="ヒラギノ角ゴ Pro W3" pitchFamily="84" charset="-128"/>
              </a:rPr>
              <a:t>Warbler finches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26" name="Text Box 36"/>
          <p:cNvSpPr txBox="1">
            <a:spLocks noChangeArrowheads="1"/>
          </p:cNvSpPr>
          <p:nvPr/>
        </p:nvSpPr>
        <p:spPr bwMode="auto">
          <a:xfrm rot="5400000">
            <a:off x="3729038" y="615950"/>
            <a:ext cx="800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>
                <a:ea typeface="ヒラギノ角ゴ Pro W3" pitchFamily="84" charset="-128"/>
              </a:rPr>
              <a:t>Insect-eaters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27" name="Text Box 37"/>
          <p:cNvSpPr txBox="1">
            <a:spLocks noChangeArrowheads="1"/>
          </p:cNvSpPr>
          <p:nvPr/>
        </p:nvSpPr>
        <p:spPr bwMode="auto">
          <a:xfrm rot="5400000">
            <a:off x="4162425" y="1282700"/>
            <a:ext cx="695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>
                <a:ea typeface="ヒラギノ角ゴ Pro W3" pitchFamily="84" charset="-128"/>
              </a:rPr>
              <a:t>Seed-eater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28" name="Text Box 38"/>
          <p:cNvSpPr txBox="1">
            <a:spLocks noChangeArrowheads="1"/>
          </p:cNvSpPr>
          <p:nvPr/>
        </p:nvSpPr>
        <p:spPr bwMode="auto">
          <a:xfrm rot="5400000">
            <a:off x="4524375" y="1739900"/>
            <a:ext cx="6953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>
                <a:ea typeface="ヒラギノ角ゴ Pro W3" pitchFamily="84" charset="-128"/>
              </a:rPr>
              <a:t>Bud-eater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29" name="Text Box 39"/>
          <p:cNvSpPr txBox="1">
            <a:spLocks noChangeArrowheads="1"/>
          </p:cNvSpPr>
          <p:nvPr/>
        </p:nvSpPr>
        <p:spPr bwMode="auto">
          <a:xfrm rot="5400000">
            <a:off x="3733801" y="2771775"/>
            <a:ext cx="800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>
                <a:ea typeface="ヒラギノ角ゴ Pro W3" pitchFamily="84" charset="-128"/>
              </a:rPr>
              <a:t>Insect-eaters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0" name="Text Box 40"/>
          <p:cNvSpPr txBox="1">
            <a:spLocks noChangeArrowheads="1"/>
          </p:cNvSpPr>
          <p:nvPr/>
        </p:nvSpPr>
        <p:spPr bwMode="auto">
          <a:xfrm rot="5400000">
            <a:off x="3365501" y="2771775"/>
            <a:ext cx="800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>
                <a:ea typeface="ヒラギノ角ゴ Pro W3" pitchFamily="84" charset="-128"/>
              </a:rPr>
              <a:t>Tree finches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1" name="Text Box 41"/>
          <p:cNvSpPr txBox="1">
            <a:spLocks noChangeArrowheads="1"/>
          </p:cNvSpPr>
          <p:nvPr/>
        </p:nvSpPr>
        <p:spPr bwMode="auto">
          <a:xfrm>
            <a:off x="6069013" y="392113"/>
            <a:ext cx="11890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Green warbler finch </a:t>
            </a:r>
            <a:r>
              <a:rPr lang="en-US" sz="900" b="1" i="1">
                <a:ea typeface="ヒラギノ角ゴ Pro W3" pitchFamily="84" charset="-128"/>
              </a:rPr>
              <a:t>Certhidea olivacea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2" name="Text Box 42"/>
          <p:cNvSpPr txBox="1">
            <a:spLocks noChangeArrowheads="1"/>
          </p:cNvSpPr>
          <p:nvPr/>
        </p:nvSpPr>
        <p:spPr bwMode="auto">
          <a:xfrm>
            <a:off x="6069013" y="828675"/>
            <a:ext cx="11890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Gray warbler finch </a:t>
            </a:r>
            <a:r>
              <a:rPr lang="en-US" sz="900" b="1" i="1">
                <a:ea typeface="ヒラギノ角ゴ Pro W3" pitchFamily="84" charset="-128"/>
              </a:rPr>
              <a:t>Certhidea fusca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3" name="Text Box 43"/>
          <p:cNvSpPr txBox="1">
            <a:spLocks noChangeArrowheads="1"/>
          </p:cNvSpPr>
          <p:nvPr/>
        </p:nvSpPr>
        <p:spPr bwMode="auto">
          <a:xfrm>
            <a:off x="6069013" y="1268413"/>
            <a:ext cx="10620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Sharp-beaked</a:t>
            </a:r>
          </a:p>
          <a:p>
            <a:pPr algn="l"/>
            <a:r>
              <a:rPr lang="en-US" sz="900" b="1">
                <a:ea typeface="ヒラギノ角ゴ Pro W3" pitchFamily="84" charset="-128"/>
              </a:rPr>
              <a:t>ground finch </a:t>
            </a:r>
            <a:r>
              <a:rPr lang="en-US" sz="900" b="1" i="1">
                <a:ea typeface="ヒラギノ角ゴ Pro W3" pitchFamily="84" charset="-128"/>
              </a:rPr>
              <a:t>Geospiza difficilis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4" name="Text Box 44"/>
          <p:cNvSpPr txBox="1">
            <a:spLocks noChangeArrowheads="1"/>
          </p:cNvSpPr>
          <p:nvPr/>
        </p:nvSpPr>
        <p:spPr bwMode="auto">
          <a:xfrm>
            <a:off x="6069013" y="1704975"/>
            <a:ext cx="12779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Vegetarian finch </a:t>
            </a:r>
            <a:r>
              <a:rPr lang="en-US" sz="900" b="1" i="1">
                <a:ea typeface="ヒラギノ角ゴ Pro W3" pitchFamily="84" charset="-128"/>
              </a:rPr>
              <a:t>Platyspiza crassirostris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5" name="Text Box 45"/>
          <p:cNvSpPr txBox="1">
            <a:spLocks noChangeArrowheads="1"/>
          </p:cNvSpPr>
          <p:nvPr/>
        </p:nvSpPr>
        <p:spPr bwMode="auto">
          <a:xfrm>
            <a:off x="6069013" y="2130425"/>
            <a:ext cx="12779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Mangrove finch </a:t>
            </a:r>
            <a:r>
              <a:rPr lang="en-US" sz="900" b="1" i="1">
                <a:ea typeface="ヒラギノ角ゴ Pro W3" pitchFamily="84" charset="-128"/>
              </a:rPr>
              <a:t>Cactospiza heliobates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6" name="Text Box 46"/>
          <p:cNvSpPr txBox="1">
            <a:spLocks noChangeArrowheads="1"/>
          </p:cNvSpPr>
          <p:nvPr/>
        </p:nvSpPr>
        <p:spPr bwMode="auto">
          <a:xfrm>
            <a:off x="6069013" y="2555875"/>
            <a:ext cx="1120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Woodpecker finch </a:t>
            </a:r>
            <a:r>
              <a:rPr lang="en-US" sz="900" b="1" i="1">
                <a:ea typeface="ヒラギノ角ゴ Pro W3" pitchFamily="84" charset="-128"/>
              </a:rPr>
              <a:t>Cactospiza pallida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7" name="Text Box 47"/>
          <p:cNvSpPr txBox="1">
            <a:spLocks noChangeArrowheads="1"/>
          </p:cNvSpPr>
          <p:nvPr/>
        </p:nvSpPr>
        <p:spPr bwMode="auto">
          <a:xfrm>
            <a:off x="6069013" y="2987675"/>
            <a:ext cx="13033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Medium tree finch </a:t>
            </a:r>
            <a:r>
              <a:rPr lang="en-US" sz="900" b="1" i="1">
                <a:ea typeface="ヒラギノ角ゴ Pro W3" pitchFamily="84" charset="-128"/>
              </a:rPr>
              <a:t>Camarhynchus pauper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8" name="Text Box 48"/>
          <p:cNvSpPr txBox="1">
            <a:spLocks noChangeArrowheads="1"/>
          </p:cNvSpPr>
          <p:nvPr/>
        </p:nvSpPr>
        <p:spPr bwMode="auto">
          <a:xfrm>
            <a:off x="6069013" y="3317875"/>
            <a:ext cx="996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Large tree finch </a:t>
            </a:r>
            <a:r>
              <a:rPr lang="en-US" sz="900" b="1" i="1">
                <a:ea typeface="ヒラギノ角ゴ Pro W3" pitchFamily="84" charset="-128"/>
              </a:rPr>
              <a:t>Camarhynchus psittacula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39" name="Text Box 49"/>
          <p:cNvSpPr txBox="1">
            <a:spLocks noChangeArrowheads="1"/>
          </p:cNvSpPr>
          <p:nvPr/>
        </p:nvSpPr>
        <p:spPr bwMode="auto">
          <a:xfrm>
            <a:off x="6069013" y="3795713"/>
            <a:ext cx="914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Small tree finch </a:t>
            </a:r>
            <a:r>
              <a:rPr lang="en-US" sz="900" b="1" i="1">
                <a:ea typeface="ヒラギノ角ゴ Pro W3" pitchFamily="84" charset="-128"/>
              </a:rPr>
              <a:t>Camarhynchus parvulus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40" name="Text Box 50"/>
          <p:cNvSpPr txBox="1">
            <a:spLocks noChangeArrowheads="1"/>
          </p:cNvSpPr>
          <p:nvPr/>
        </p:nvSpPr>
        <p:spPr bwMode="auto">
          <a:xfrm>
            <a:off x="6069013" y="4265613"/>
            <a:ext cx="13446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Large cactus</a:t>
            </a:r>
          </a:p>
          <a:p>
            <a:pPr algn="l"/>
            <a:r>
              <a:rPr lang="en-US" sz="900" b="1">
                <a:ea typeface="ヒラギノ角ゴ Pro W3" pitchFamily="84" charset="-128"/>
              </a:rPr>
              <a:t>ground finch</a:t>
            </a:r>
          </a:p>
          <a:p>
            <a:pPr algn="l"/>
            <a:r>
              <a:rPr lang="en-US" sz="900" b="1" i="1">
                <a:ea typeface="ヒラギノ角ゴ Pro W3" pitchFamily="84" charset="-128"/>
              </a:rPr>
              <a:t>Geospiza conirostris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41" name="Text Box 51"/>
          <p:cNvSpPr txBox="1">
            <a:spLocks noChangeArrowheads="1"/>
          </p:cNvSpPr>
          <p:nvPr/>
        </p:nvSpPr>
        <p:spPr bwMode="auto">
          <a:xfrm>
            <a:off x="6069013" y="4710113"/>
            <a:ext cx="1344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Cactus ground finch</a:t>
            </a:r>
          </a:p>
          <a:p>
            <a:pPr algn="l"/>
            <a:r>
              <a:rPr lang="en-US" sz="900" b="1" i="1">
                <a:ea typeface="ヒラギノ角ゴ Pro W3" pitchFamily="84" charset="-128"/>
              </a:rPr>
              <a:t>Geospiza scandens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42" name="Text Box 52"/>
          <p:cNvSpPr txBox="1">
            <a:spLocks noChangeArrowheads="1"/>
          </p:cNvSpPr>
          <p:nvPr/>
        </p:nvSpPr>
        <p:spPr bwMode="auto">
          <a:xfrm>
            <a:off x="6069013" y="5143500"/>
            <a:ext cx="11795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Small ground finch</a:t>
            </a:r>
          </a:p>
          <a:p>
            <a:pPr algn="l"/>
            <a:r>
              <a:rPr lang="en-US" sz="900" b="1" i="1">
                <a:ea typeface="ヒラギノ角ゴ Pro W3" pitchFamily="84" charset="-128"/>
              </a:rPr>
              <a:t>Geospiza fuliginosa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43" name="Text Box 53"/>
          <p:cNvSpPr txBox="1">
            <a:spLocks noChangeArrowheads="1"/>
          </p:cNvSpPr>
          <p:nvPr/>
        </p:nvSpPr>
        <p:spPr bwMode="auto">
          <a:xfrm>
            <a:off x="6069013" y="5567363"/>
            <a:ext cx="11795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Medium ground finch</a:t>
            </a:r>
          </a:p>
          <a:p>
            <a:pPr algn="l"/>
            <a:r>
              <a:rPr lang="en-US" sz="900" b="1" i="1">
                <a:ea typeface="ヒラギノ角ゴ Pro W3" pitchFamily="84" charset="-128"/>
              </a:rPr>
              <a:t>Geospiza fortis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44" name="Text Box 54"/>
          <p:cNvSpPr txBox="1">
            <a:spLocks noChangeArrowheads="1"/>
          </p:cNvSpPr>
          <p:nvPr/>
        </p:nvSpPr>
        <p:spPr bwMode="auto">
          <a:xfrm>
            <a:off x="6069013" y="6003925"/>
            <a:ext cx="1149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>
                <a:ea typeface="ヒラギノ角ゴ Pro W3" pitchFamily="84" charset="-128"/>
              </a:rPr>
              <a:t>Large ground finch</a:t>
            </a:r>
          </a:p>
          <a:p>
            <a:pPr algn="l"/>
            <a:r>
              <a:rPr lang="en-US" sz="900" b="1" i="1">
                <a:ea typeface="ヒラギノ角ゴ Pro W3" pitchFamily="84" charset="-128"/>
              </a:rPr>
              <a:t>Geospiza magnirostris</a:t>
            </a:r>
          </a:p>
        </p:txBody>
      </p:sp>
      <p:sp>
        <p:nvSpPr>
          <p:cNvPr id="56345" name="Text Box 55"/>
          <p:cNvSpPr txBox="1">
            <a:spLocks noChangeArrowheads="1"/>
          </p:cNvSpPr>
          <p:nvPr/>
        </p:nvSpPr>
        <p:spPr bwMode="auto">
          <a:xfrm rot="5400000">
            <a:off x="3307556" y="5112544"/>
            <a:ext cx="9191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>
                <a:ea typeface="ヒラギノ角ゴ Pro W3" pitchFamily="84" charset="-128"/>
              </a:rPr>
              <a:t>Ground finches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46" name="Text Box 56"/>
          <p:cNvSpPr txBox="1">
            <a:spLocks noChangeArrowheads="1"/>
          </p:cNvSpPr>
          <p:nvPr/>
        </p:nvSpPr>
        <p:spPr bwMode="auto">
          <a:xfrm rot="5400000">
            <a:off x="3758407" y="5098256"/>
            <a:ext cx="7350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>
                <a:ea typeface="ヒラギノ角ゴ Pro W3" pitchFamily="84" charset="-128"/>
              </a:rPr>
              <a:t>Seed-eaters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  <p:sp>
        <p:nvSpPr>
          <p:cNvPr id="56347" name="Text Box 57"/>
          <p:cNvSpPr txBox="1">
            <a:spLocks noChangeArrowheads="1"/>
          </p:cNvSpPr>
          <p:nvPr/>
        </p:nvSpPr>
        <p:spPr bwMode="auto">
          <a:xfrm rot="5400000">
            <a:off x="4410869" y="4458494"/>
            <a:ext cx="8493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>
                <a:ea typeface="ヒラギノ角ゴ Pro W3" pitchFamily="84" charset="-128"/>
              </a:rPr>
              <a:t>Cactus-flower-eaters</a:t>
            </a:r>
            <a:endParaRPr lang="en-US" sz="900" b="1">
              <a:latin typeface="Times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98825" y="1327150"/>
            <a:ext cx="3884613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Video: Albatross Courtship Ritual</a:t>
            </a:r>
            <a:endParaRPr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8638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89300" y="1860550"/>
            <a:ext cx="3886200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Video: Blue-footed Boobies Courtship Ritual</a:t>
            </a:r>
          </a:p>
        </p:txBody>
      </p:sp>
      <p:sp>
        <p:nvSpPr>
          <p:cNvPr id="1863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97238" y="2927350"/>
            <a:ext cx="3884612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Video: Galápagos Marine Iguana</a:t>
            </a:r>
            <a:endParaRPr 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8638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24225" y="3460750"/>
            <a:ext cx="3884613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Video: Galápagos Sea Lion</a:t>
            </a:r>
          </a:p>
        </p:txBody>
      </p:sp>
      <p:sp>
        <p:nvSpPr>
          <p:cNvPr id="18639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89300" y="2393950"/>
            <a:ext cx="3884613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Video: Galápagos Islands Overview</a:t>
            </a:r>
          </a:p>
        </p:txBody>
      </p:sp>
      <p:sp>
        <p:nvSpPr>
          <p:cNvPr id="186395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1688" y="4006850"/>
            <a:ext cx="3884612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Video: Galápagos Tortoise</a:t>
            </a:r>
          </a:p>
        </p:txBody>
      </p:sp>
      <p:pic>
        <p:nvPicPr>
          <p:cNvPr id="57352" name="Picture 28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0" y="1187450"/>
            <a:ext cx="88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29" descr="playbutton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733550"/>
            <a:ext cx="88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30" descr="playbutton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0" y="2305050"/>
            <a:ext cx="88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31" descr="playbutton">
            <a:hlinkClick r:id="rId7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0" y="2825750"/>
            <a:ext cx="88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32" descr="playbutton">
            <a:hlinkClick r:id="rId8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0" y="3359150"/>
            <a:ext cx="88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33" descr="playbutton">
            <a:hlinkClick r:id="rId9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0" y="3930650"/>
            <a:ext cx="88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Line 3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3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Text Box 3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508000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dirty="0" smtClean="0"/>
              <a:t>Concept 1.3: </a:t>
            </a:r>
            <a:r>
              <a:rPr lang="en-US" dirty="0" smtClean="0"/>
              <a:t>doing science -  </a:t>
            </a:r>
            <a:r>
              <a:rPr lang="en-US" i="1" dirty="0" smtClean="0">
                <a:solidFill>
                  <a:srgbClr val="FF0000"/>
                </a:solidFill>
              </a:rPr>
              <a:t>2 methods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81450"/>
          </a:xfrm>
        </p:spPr>
        <p:txBody>
          <a:bodyPr/>
          <a:lstStyle/>
          <a:p>
            <a:pPr eaLnBrk="1" hangingPunct="1"/>
            <a:r>
              <a:rPr lang="en-US" smtClean="0"/>
              <a:t>The word</a:t>
            </a:r>
            <a:r>
              <a:rPr lang="en-US" i="1" smtClean="0"/>
              <a:t> Science </a:t>
            </a:r>
            <a:r>
              <a:rPr lang="en-US" smtClean="0"/>
              <a:t>is derived from Latin and means “to know”</a:t>
            </a:r>
          </a:p>
          <a:p>
            <a:pPr eaLnBrk="1" hangingPunct="1"/>
            <a:r>
              <a:rPr lang="en-US" b="1" smtClean="0"/>
              <a:t>Inquiry </a:t>
            </a:r>
            <a:r>
              <a:rPr lang="en-US" smtClean="0"/>
              <a:t>is the search for information and explanation</a:t>
            </a:r>
          </a:p>
          <a:p>
            <a:pPr eaLnBrk="1" hangingPunct="1"/>
            <a:r>
              <a:rPr lang="en-US" smtClean="0"/>
              <a:t>There are two main types of scientific inquiry: </a:t>
            </a:r>
            <a:r>
              <a:rPr lang="en-US" smtClean="0">
                <a:solidFill>
                  <a:srgbClr val="FF0000"/>
                </a:solidFill>
              </a:rPr>
              <a:t>discovery science </a:t>
            </a:r>
            <a:r>
              <a:rPr lang="en-US" smtClean="0"/>
              <a:t>and </a:t>
            </a:r>
            <a:r>
              <a:rPr lang="en-US" smtClean="0">
                <a:solidFill>
                  <a:srgbClr val="FF0000"/>
                </a:solidFill>
              </a:rPr>
              <a:t>hypothesis-based science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Discovery Science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717925"/>
          </a:xfrm>
        </p:spPr>
        <p:txBody>
          <a:bodyPr/>
          <a:lstStyle/>
          <a:p>
            <a:pPr eaLnBrk="1" hangingPunct="1"/>
            <a:r>
              <a:rPr lang="en-US" b="1" smtClean="0"/>
              <a:t>Discovery science </a:t>
            </a:r>
            <a:r>
              <a:rPr lang="en-US" smtClean="0"/>
              <a:t>describes natural structures and processes</a:t>
            </a:r>
          </a:p>
          <a:p>
            <a:pPr eaLnBrk="1" hangingPunct="1"/>
            <a:r>
              <a:rPr lang="en-US" smtClean="0"/>
              <a:t>This approach is based on observation and the analysis of data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z="2800" b="1" i="1" smtClean="0">
                <a:solidFill>
                  <a:srgbClr val="FF0000"/>
                </a:solidFill>
              </a:rPr>
              <a:t>Looking at stuff and writing down what you see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Types of Data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00663"/>
          </a:xfrm>
        </p:spPr>
        <p:txBody>
          <a:bodyPr/>
          <a:lstStyle/>
          <a:p>
            <a:pPr eaLnBrk="1" hangingPunct="1"/>
            <a:r>
              <a:rPr lang="en-US" b="1" smtClean="0"/>
              <a:t>Data </a:t>
            </a:r>
            <a:r>
              <a:rPr lang="en-US" smtClean="0"/>
              <a:t>are recorded observations or items of information</a:t>
            </a:r>
          </a:p>
          <a:p>
            <a:pPr eaLnBrk="1" hangingPunct="1"/>
            <a:r>
              <a:rPr lang="en-US" smtClean="0"/>
              <a:t>Data fall into two categories</a:t>
            </a:r>
          </a:p>
          <a:p>
            <a:pPr lvl="1" eaLnBrk="1" hangingPunct="1"/>
            <a:r>
              <a:rPr lang="en-US" i="1" smtClean="0"/>
              <a:t>Qualitative</a:t>
            </a:r>
            <a:r>
              <a:rPr lang="en-US" smtClean="0"/>
              <a:t>, or descriptions rather than measurements</a:t>
            </a:r>
          </a:p>
          <a:p>
            <a:pPr lvl="1" eaLnBrk="1" hangingPunct="1"/>
            <a:r>
              <a:rPr lang="en-US" i="1" smtClean="0"/>
              <a:t>Quantitative</a:t>
            </a:r>
            <a:r>
              <a:rPr lang="en-US" smtClean="0"/>
              <a:t>, or recorded measurements, which are sometimes organized into tables and graphs</a:t>
            </a:r>
          </a:p>
          <a:p>
            <a:pPr eaLnBrk="1" hangingPunct="1"/>
            <a:endParaRPr lang="en-US" smtClean="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87313"/>
            <a:ext cx="8534400" cy="914400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US" sz="3200" dirty="0" smtClean="0"/>
              <a:t>Concept 1.1: Themes connect </a:t>
            </a:r>
            <a:r>
              <a:rPr lang="en-US" sz="3200" dirty="0" smtClean="0"/>
              <a:t>concepts </a:t>
            </a:r>
            <a:r>
              <a:rPr lang="en-US" sz="3200" dirty="0" smtClean="0"/>
              <a:t>of biology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41402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Biology: more than facts</a:t>
            </a:r>
          </a:p>
          <a:p>
            <a:pPr eaLnBrk="1" hangingPunct="1">
              <a:spcAft>
                <a:spcPct val="0"/>
              </a:spcAft>
            </a:pPr>
            <a:r>
              <a:rPr lang="en-US" dirty="0" smtClean="0"/>
              <a:t>Themes make it easy to understand and remember</a:t>
            </a:r>
          </a:p>
          <a:p>
            <a:pPr eaLnBrk="1" hangingPunct="1">
              <a:spcAft>
                <a:spcPct val="0"/>
              </a:spcAft>
            </a:pPr>
            <a:r>
              <a:rPr lang="en-US" dirty="0" smtClean="0"/>
              <a:t>Examples</a:t>
            </a:r>
          </a:p>
          <a:p>
            <a:pPr lvl="2" eaLnBrk="1" hangingPunct="1">
              <a:spcAft>
                <a:spcPct val="0"/>
              </a:spcAft>
              <a:buFont typeface="Times New Roman" pitchFamily="84" charset="0"/>
              <a:buNone/>
            </a:pPr>
            <a:r>
              <a:rPr lang="en-US" sz="2000" dirty="0" smtClean="0"/>
              <a:t>levels of organization		systems &amp; function</a:t>
            </a:r>
          </a:p>
          <a:p>
            <a:pPr lvl="2" eaLnBrk="1" hangingPunct="1">
              <a:spcAft>
                <a:spcPct val="0"/>
              </a:spcAft>
              <a:buFont typeface="Times New Roman" pitchFamily="84" charset="0"/>
              <a:buNone/>
            </a:pPr>
            <a:r>
              <a:rPr lang="en-US" sz="2000" dirty="0" smtClean="0"/>
              <a:t>Emergent properties		interact with environment</a:t>
            </a:r>
          </a:p>
          <a:p>
            <a:pPr lvl="2" eaLnBrk="1" hangingPunct="1">
              <a:spcAft>
                <a:spcPct val="0"/>
              </a:spcAft>
              <a:buFont typeface="Times New Roman" pitchFamily="84" charset="0"/>
              <a:buNone/>
            </a:pPr>
            <a:r>
              <a:rPr lang="en-US" sz="2000" dirty="0" smtClean="0"/>
              <a:t>Ecosystems 			evolution</a:t>
            </a:r>
          </a:p>
          <a:p>
            <a:pPr lvl="2" eaLnBrk="1" hangingPunct="1">
              <a:spcAft>
                <a:spcPct val="0"/>
              </a:spcAft>
              <a:buFont typeface="Times New Roman" pitchFamily="84" charset="0"/>
              <a:buNone/>
            </a:pPr>
            <a:r>
              <a:rPr lang="en-US" sz="2000" dirty="0" smtClean="0"/>
              <a:t>		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8199" name="Picture 8" descr="http://www.energyeducation.tx.gov/img/energy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429000"/>
            <a:ext cx="9810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1-23</a:t>
            </a:r>
            <a:endParaRPr lang="en-US" sz="1500" b="1">
              <a:solidFill>
                <a:schemeClr val="bg1"/>
              </a:solidFill>
            </a:endParaRPr>
          </a:p>
        </p:txBody>
      </p:sp>
      <p:pic>
        <p:nvPicPr>
          <p:cNvPr id="61443" name="Picture 8" descr="01_23JaneGoodall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38" y="136525"/>
            <a:ext cx="59261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Induction in Discovery Science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771900"/>
          </a:xfrm>
        </p:spPr>
        <p:txBody>
          <a:bodyPr/>
          <a:lstStyle/>
          <a:p>
            <a:pPr eaLnBrk="1" hangingPunct="1"/>
            <a:r>
              <a:rPr lang="en-US" b="1" smtClean="0"/>
              <a:t>Inductive reasoning </a:t>
            </a:r>
            <a:r>
              <a:rPr lang="en-US" smtClean="0"/>
              <a:t>draws conclusions through the logical process of induction</a:t>
            </a:r>
          </a:p>
          <a:p>
            <a:pPr eaLnBrk="1" hangingPunct="1"/>
            <a:r>
              <a:rPr lang="en-US" smtClean="0"/>
              <a:t>Repeat specific observations can lead to important generalizations</a:t>
            </a:r>
          </a:p>
          <a:p>
            <a:pPr lvl="1" eaLnBrk="1" hangingPunct="1"/>
            <a:r>
              <a:rPr lang="en-US" smtClean="0"/>
              <a:t>For example, “the sun always rises in the east”</a:t>
            </a:r>
          </a:p>
          <a:p>
            <a:pPr eaLnBrk="1" hangingPunct="1"/>
            <a:endParaRPr lang="en-US" smtClean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Hypothesis-Based Science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1555750"/>
          </a:xfrm>
        </p:spPr>
        <p:txBody>
          <a:bodyPr/>
          <a:lstStyle/>
          <a:p>
            <a:pPr eaLnBrk="1" hangingPunct="1"/>
            <a:r>
              <a:rPr lang="en-US" smtClean="0"/>
              <a:t>Observations can lead us to ask questions and propose hypothetical explanations called </a:t>
            </a:r>
            <a:r>
              <a:rPr lang="en-US" b="1" smtClean="0"/>
              <a:t>hypotheses</a:t>
            </a:r>
            <a:endParaRPr lang="en-US" smtClean="0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The Role of Hypotheses in Inquiry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768600"/>
          </a:xfrm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hypothesis</a:t>
            </a:r>
            <a:r>
              <a:rPr lang="en-US" smtClean="0"/>
              <a:t> is a tentative answer to a well-framed question</a:t>
            </a:r>
          </a:p>
          <a:p>
            <a:pPr eaLnBrk="1" hangingPunct="1"/>
            <a:r>
              <a:rPr lang="en-US" smtClean="0"/>
              <a:t>A scientific hypothesis leads to predictions that can be tested by observation or experimentation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216400"/>
          </a:xfrm>
        </p:spPr>
        <p:txBody>
          <a:bodyPr/>
          <a:lstStyle/>
          <a:p>
            <a:pPr eaLnBrk="1" hangingPunct="1"/>
            <a:r>
              <a:rPr lang="en-US" smtClean="0"/>
              <a:t>For example,</a:t>
            </a:r>
          </a:p>
          <a:p>
            <a:pPr lvl="1" eaLnBrk="1" hangingPunct="1"/>
            <a:r>
              <a:rPr lang="en-US" smtClean="0"/>
              <a:t>Observation: Your flashlight doesn’t work</a:t>
            </a:r>
          </a:p>
          <a:p>
            <a:pPr lvl="1" eaLnBrk="1" hangingPunct="1"/>
            <a:r>
              <a:rPr lang="en-US" smtClean="0"/>
              <a:t>Question: Why doesn’t your flashlight work?</a:t>
            </a:r>
          </a:p>
          <a:p>
            <a:pPr lvl="1" eaLnBrk="1" hangingPunct="1"/>
            <a:r>
              <a:rPr lang="en-US" smtClean="0"/>
              <a:t>Hypothesis 1: The batteries are dead</a:t>
            </a:r>
          </a:p>
          <a:p>
            <a:pPr lvl="1" eaLnBrk="1" hangingPunct="1"/>
            <a:r>
              <a:rPr lang="en-US" smtClean="0"/>
              <a:t>Hypothesis 2: The bulb is burnt out</a:t>
            </a:r>
          </a:p>
          <a:p>
            <a:pPr eaLnBrk="1" hangingPunct="1"/>
            <a:r>
              <a:rPr lang="en-US" smtClean="0"/>
              <a:t>Both these hypotheses are testable</a:t>
            </a:r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3" descr="01_24-CampgroundInqui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888" y="136525"/>
            <a:ext cx="33226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1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1-24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66564" name="Text Box 15"/>
          <p:cNvSpPr txBox="1">
            <a:spLocks noChangeArrowheads="1"/>
          </p:cNvSpPr>
          <p:nvPr/>
        </p:nvSpPr>
        <p:spPr bwMode="auto">
          <a:xfrm>
            <a:off x="4122738" y="873125"/>
            <a:ext cx="7397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/>
              <a:t>Observations</a:t>
            </a:r>
            <a:endParaRPr lang="en-US" sz="900" b="1">
              <a:latin typeface="Times" pitchFamily="84" charset="0"/>
            </a:endParaRPr>
          </a:p>
        </p:txBody>
      </p:sp>
      <p:sp>
        <p:nvSpPr>
          <p:cNvPr id="66565" name="Text Box 16"/>
          <p:cNvSpPr txBox="1">
            <a:spLocks noChangeArrowheads="1"/>
          </p:cNvSpPr>
          <p:nvPr/>
        </p:nvSpPr>
        <p:spPr bwMode="auto">
          <a:xfrm>
            <a:off x="4230688" y="2062163"/>
            <a:ext cx="5302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/>
              <a:t>Question</a:t>
            </a:r>
            <a:endParaRPr lang="en-US" sz="900" b="1">
              <a:latin typeface="Times" pitchFamily="84" charset="0"/>
            </a:endParaRPr>
          </a:p>
        </p:txBody>
      </p:sp>
      <p:sp>
        <p:nvSpPr>
          <p:cNvPr id="66566" name="Text Box 17"/>
          <p:cNvSpPr txBox="1">
            <a:spLocks noChangeArrowheads="1"/>
          </p:cNvSpPr>
          <p:nvPr/>
        </p:nvSpPr>
        <p:spPr bwMode="auto">
          <a:xfrm>
            <a:off x="3279775" y="2813050"/>
            <a:ext cx="8207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/>
              <a:t>Hypothesis #1:</a:t>
            </a:r>
          </a:p>
          <a:p>
            <a:pPr algn="l"/>
            <a:r>
              <a:rPr lang="en-US" sz="900" b="1"/>
              <a:t>Dead batteries</a:t>
            </a:r>
            <a:endParaRPr lang="en-US" sz="900" b="1">
              <a:latin typeface="Times" pitchFamily="84" charset="0"/>
            </a:endParaRPr>
          </a:p>
        </p:txBody>
      </p:sp>
      <p:sp>
        <p:nvSpPr>
          <p:cNvPr id="66567" name="Text Box 18"/>
          <p:cNvSpPr txBox="1">
            <a:spLocks noChangeArrowheads="1"/>
          </p:cNvSpPr>
          <p:nvPr/>
        </p:nvSpPr>
        <p:spPr bwMode="auto">
          <a:xfrm>
            <a:off x="4895850" y="2806700"/>
            <a:ext cx="8334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/>
              <a:t>Hypothesis #2:</a:t>
            </a:r>
          </a:p>
          <a:p>
            <a:pPr algn="l"/>
            <a:r>
              <a:rPr lang="en-US" sz="900" b="1"/>
              <a:t>Burnt-out bulb</a:t>
            </a:r>
            <a:endParaRPr lang="en-US" sz="900" b="1">
              <a:latin typeface="Times" pitchFamily="84" charset="0"/>
            </a:endParaRPr>
          </a:p>
        </p:txBody>
      </p:sp>
      <p:sp>
        <p:nvSpPr>
          <p:cNvPr id="66568" name="Text Box 19"/>
          <p:cNvSpPr txBox="1">
            <a:spLocks noChangeArrowheads="1"/>
          </p:cNvSpPr>
          <p:nvPr/>
        </p:nvSpPr>
        <p:spPr bwMode="auto">
          <a:xfrm>
            <a:off x="3186113" y="3498850"/>
            <a:ext cx="1060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/>
              <a:t>Prediction:</a:t>
            </a:r>
          </a:p>
          <a:p>
            <a:pPr algn="l"/>
            <a:r>
              <a:rPr lang="en-US" sz="900" b="1"/>
              <a:t>Replacing batteries</a:t>
            </a:r>
          </a:p>
          <a:p>
            <a:pPr algn="l"/>
            <a:r>
              <a:rPr lang="en-US" sz="900" b="1"/>
              <a:t>will fix problem</a:t>
            </a:r>
            <a:endParaRPr lang="en-US" sz="900" b="1">
              <a:latin typeface="Times" pitchFamily="84" charset="0"/>
            </a:endParaRPr>
          </a:p>
        </p:txBody>
      </p:sp>
      <p:sp>
        <p:nvSpPr>
          <p:cNvPr id="66569" name="Text Box 20"/>
          <p:cNvSpPr txBox="1">
            <a:spLocks noChangeArrowheads="1"/>
          </p:cNvSpPr>
          <p:nvPr/>
        </p:nvSpPr>
        <p:spPr bwMode="auto">
          <a:xfrm>
            <a:off x="4894263" y="3498850"/>
            <a:ext cx="904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/>
              <a:t>Prediction:</a:t>
            </a:r>
          </a:p>
          <a:p>
            <a:pPr algn="l"/>
            <a:r>
              <a:rPr lang="en-US" sz="900" b="1"/>
              <a:t>Replacing bulb</a:t>
            </a:r>
          </a:p>
          <a:p>
            <a:pPr algn="l"/>
            <a:r>
              <a:rPr lang="en-US" sz="900" b="1"/>
              <a:t>will fix problem</a:t>
            </a:r>
            <a:endParaRPr lang="en-US" sz="900" b="1">
              <a:latin typeface="Times" pitchFamily="84" charset="0"/>
            </a:endParaRPr>
          </a:p>
        </p:txBody>
      </p:sp>
      <p:sp>
        <p:nvSpPr>
          <p:cNvPr id="66570" name="Text Box 21"/>
          <p:cNvSpPr txBox="1">
            <a:spLocks noChangeArrowheads="1"/>
          </p:cNvSpPr>
          <p:nvPr/>
        </p:nvSpPr>
        <p:spPr bwMode="auto">
          <a:xfrm>
            <a:off x="3228975" y="5032375"/>
            <a:ext cx="882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/>
              <a:t>Test prediction</a:t>
            </a:r>
            <a:endParaRPr lang="en-US" sz="900" b="1">
              <a:latin typeface="Times" pitchFamily="84" charset="0"/>
            </a:endParaRPr>
          </a:p>
        </p:txBody>
      </p:sp>
      <p:sp>
        <p:nvSpPr>
          <p:cNvPr id="66571" name="Text Box 22"/>
          <p:cNvSpPr txBox="1">
            <a:spLocks noChangeArrowheads="1"/>
          </p:cNvSpPr>
          <p:nvPr/>
        </p:nvSpPr>
        <p:spPr bwMode="auto">
          <a:xfrm>
            <a:off x="4822825" y="5032375"/>
            <a:ext cx="914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900" b="1"/>
              <a:t>Test prediction</a:t>
            </a:r>
            <a:endParaRPr lang="en-US" sz="900" b="1">
              <a:latin typeface="Times" pitchFamily="84" charset="0"/>
            </a:endParaRPr>
          </a:p>
        </p:txBody>
      </p:sp>
      <p:sp>
        <p:nvSpPr>
          <p:cNvPr id="66572" name="Text Box 23"/>
          <p:cNvSpPr txBox="1">
            <a:spLocks noChangeArrowheads="1"/>
          </p:cNvSpPr>
          <p:nvPr/>
        </p:nvSpPr>
        <p:spPr bwMode="auto">
          <a:xfrm>
            <a:off x="3003550" y="6337300"/>
            <a:ext cx="1371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/>
              <a:t>Test falsifies hypothesis</a:t>
            </a:r>
            <a:endParaRPr lang="en-US" sz="900" b="1">
              <a:latin typeface="Times" pitchFamily="84" charset="0"/>
            </a:endParaRPr>
          </a:p>
        </p:txBody>
      </p:sp>
      <p:sp>
        <p:nvSpPr>
          <p:cNvPr id="66573" name="Text Box 24"/>
          <p:cNvSpPr txBox="1">
            <a:spLocks noChangeArrowheads="1"/>
          </p:cNvSpPr>
          <p:nvPr/>
        </p:nvSpPr>
        <p:spPr bwMode="auto">
          <a:xfrm>
            <a:off x="4418013" y="6342063"/>
            <a:ext cx="17668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900" b="1"/>
              <a:t>Test does not falsify hypothesis</a:t>
            </a:r>
            <a:endParaRPr lang="en-US" sz="900" b="1">
              <a:latin typeface="Times" pitchFamily="8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914400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i="1" dirty="0" smtClean="0"/>
              <a:t>Deduction: The “If…Then” Logic of Hypothesis Based Science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534400" cy="3225800"/>
          </a:xfrm>
        </p:spPr>
        <p:txBody>
          <a:bodyPr/>
          <a:lstStyle/>
          <a:p>
            <a:pPr eaLnBrk="1" hangingPunct="1"/>
            <a:r>
              <a:rPr lang="en-US" b="1" dirty="0" smtClean="0"/>
              <a:t>Deductive reasoning </a:t>
            </a:r>
            <a:r>
              <a:rPr lang="en-US" dirty="0" smtClean="0"/>
              <a:t>uses general premises to make specific predictions</a:t>
            </a:r>
          </a:p>
          <a:p>
            <a:pPr eaLnBrk="1" hangingPunct="1"/>
            <a:r>
              <a:rPr lang="en-US" dirty="0" smtClean="0"/>
              <a:t>For example, </a:t>
            </a:r>
            <a:r>
              <a:rPr lang="en-US" i="1" dirty="0" smtClean="0"/>
              <a:t>if</a:t>
            </a:r>
            <a:r>
              <a:rPr lang="en-US" dirty="0" smtClean="0"/>
              <a:t> organisms are made of cells (premise 1), and humans are organisms (premise 2), </a:t>
            </a:r>
            <a:r>
              <a:rPr lang="en-US" i="1" dirty="0" smtClean="0"/>
              <a:t>then </a:t>
            </a:r>
            <a:r>
              <a:rPr lang="en-US" dirty="0" smtClean="0"/>
              <a:t>humans are composed of cells (deductive prediction)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/>
              <a:t>Hypotheses </a:t>
            </a:r>
            <a:r>
              <a:rPr lang="en-US" i="1" dirty="0" smtClean="0"/>
              <a:t>in Scientific Inquiry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480050"/>
          </a:xfrm>
        </p:spPr>
        <p:txBody>
          <a:bodyPr/>
          <a:lstStyle/>
          <a:p>
            <a:pPr eaLnBrk="1" hangingPunct="1"/>
            <a:r>
              <a:rPr lang="en-US" smtClean="0"/>
              <a:t>A hypothesis must be </a:t>
            </a:r>
            <a:r>
              <a:rPr lang="en-US" i="1" smtClean="0">
                <a:solidFill>
                  <a:srgbClr val="FF0000"/>
                </a:solidFill>
              </a:rPr>
              <a:t>testable</a:t>
            </a:r>
            <a:r>
              <a:rPr lang="en-US" i="1" smtClean="0"/>
              <a:t> </a:t>
            </a:r>
            <a:r>
              <a:rPr lang="en-US" smtClean="0"/>
              <a:t>and </a:t>
            </a:r>
            <a:r>
              <a:rPr lang="en-US" i="1" smtClean="0">
                <a:solidFill>
                  <a:srgbClr val="FF0000"/>
                </a:solidFill>
              </a:rPr>
              <a:t>falsifiable</a:t>
            </a:r>
          </a:p>
          <a:p>
            <a:pPr eaLnBrk="1" hangingPunct="1"/>
            <a:r>
              <a:rPr lang="en-US" smtClean="0"/>
              <a:t>Hypothesis-based science often makes use of two or more alternative hypotheses</a:t>
            </a:r>
          </a:p>
          <a:p>
            <a:pPr eaLnBrk="1" hangingPunct="1"/>
            <a:r>
              <a:rPr lang="en-US" smtClean="0"/>
              <a:t>Failure to falsify a hypothesis does not </a:t>
            </a:r>
            <a:r>
              <a:rPr lang="en-US" i="1" smtClean="0"/>
              <a:t>prove </a:t>
            </a:r>
            <a:r>
              <a:rPr lang="en-US" smtClean="0"/>
              <a:t>that hypothesis</a:t>
            </a:r>
          </a:p>
          <a:p>
            <a:pPr lvl="1" eaLnBrk="1" hangingPunct="1"/>
            <a:r>
              <a:rPr lang="en-US" smtClean="0"/>
              <a:t>For example, you replace your flashlight bulb, and it now works; this supports the hypothesis that your bulb was burnt out, but does not prove it (perhaps the first bulb was inserted incorrectly)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The Myth of the Scientific Method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1943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i="1" smtClean="0"/>
              <a:t>scientific method </a:t>
            </a:r>
            <a:r>
              <a:rPr lang="en-US" smtClean="0"/>
              <a:t>is an </a:t>
            </a:r>
            <a:r>
              <a:rPr lang="en-US" smtClean="0">
                <a:solidFill>
                  <a:srgbClr val="FF0000"/>
                </a:solidFill>
              </a:rPr>
              <a:t>idealized </a:t>
            </a:r>
            <a:r>
              <a:rPr lang="en-US" smtClean="0"/>
              <a:t>process of inquiry</a:t>
            </a:r>
          </a:p>
          <a:p>
            <a:pPr eaLnBrk="1" hangingPunct="1"/>
            <a:r>
              <a:rPr lang="en-US" smtClean="0"/>
              <a:t>Hypothesis-based science is based on the “textbook” scientific method but </a:t>
            </a:r>
            <a:r>
              <a:rPr lang="en-US" smtClean="0">
                <a:solidFill>
                  <a:srgbClr val="FF0000"/>
                </a:solidFill>
              </a:rPr>
              <a:t>rarely follows all the ordered steps</a:t>
            </a:r>
          </a:p>
          <a:p>
            <a:pPr eaLnBrk="1" hangingPunct="1"/>
            <a:r>
              <a:rPr lang="en-US" smtClean="0"/>
              <a:t>Discovery science has made important contributions with very little dependence on the so-called scientific method</a:t>
            </a:r>
          </a:p>
          <a:p>
            <a:pPr eaLnBrk="1" hangingPunct="1"/>
            <a:endParaRPr lang="en-US" smtClean="0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US" sz="3600" dirty="0" smtClean="0"/>
              <a:t>Case Study: Mimicry </a:t>
            </a:r>
            <a:r>
              <a:rPr lang="en-US" sz="3600" dirty="0" smtClean="0"/>
              <a:t>in Snake Populations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194300"/>
          </a:xfrm>
        </p:spPr>
        <p:txBody>
          <a:bodyPr/>
          <a:lstStyle/>
          <a:p>
            <a:pPr eaLnBrk="1" hangingPunct="1"/>
            <a:r>
              <a:rPr lang="en-US" dirty="0" smtClean="0"/>
              <a:t>Many poisonous species are brightly colored, which warns potential predators</a:t>
            </a:r>
          </a:p>
          <a:p>
            <a:pPr eaLnBrk="1" hangingPunct="1"/>
            <a:r>
              <a:rPr lang="en-US" dirty="0" smtClean="0"/>
              <a:t>Mimics are harmless species that closely resemble poisonous species</a:t>
            </a:r>
          </a:p>
          <a:p>
            <a:pPr eaLnBrk="1" hangingPunct="1"/>
            <a:r>
              <a:rPr lang="en-US" dirty="0" smtClean="0"/>
              <a:t>Henry Bates hypothesized that this mimicry evolved in harmless species as an evolutionary adaptation that reduces their chances of being eaten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923925"/>
          </a:xfrm>
        </p:spPr>
        <p:txBody>
          <a:bodyPr>
            <a:noAutofit/>
          </a:bodyPr>
          <a:lstStyle/>
          <a:p>
            <a:pPr marL="58738" indent="0" eaLnBrk="1" hangingPunct="1"/>
            <a:r>
              <a:rPr lang="en-US" sz="3200" i="1" dirty="0" smtClean="0"/>
              <a:t>Theme</a:t>
            </a:r>
            <a:r>
              <a:rPr lang="en-US" sz="3200" dirty="0" smtClean="0"/>
              <a:t>: levels of organization &amp; emergent properties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4722813"/>
          </a:xfrm>
        </p:spPr>
        <p:txBody>
          <a:bodyPr/>
          <a:lstStyle/>
          <a:p>
            <a:pPr eaLnBrk="1" hangingPunct="1"/>
            <a:r>
              <a:rPr lang="en-US" dirty="0" smtClean="0"/>
              <a:t>“biology” = study of life</a:t>
            </a:r>
          </a:p>
          <a:p>
            <a:pPr lvl="1" eaLnBrk="1" hangingPunct="1"/>
            <a:r>
              <a:rPr lang="en-US" dirty="0" smtClean="0"/>
              <a:t>study be study of molecules in living things</a:t>
            </a:r>
          </a:p>
          <a:p>
            <a:pPr lvl="1" eaLnBrk="1" hangingPunct="1"/>
            <a:r>
              <a:rPr lang="en-US" dirty="0" smtClean="0"/>
              <a:t>Study entire planet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study of life can be divided into different levels of biological organization</a:t>
            </a:r>
          </a:p>
          <a:p>
            <a:pPr lvl="2" eaLnBrk="1" hangingPunct="1"/>
            <a:r>
              <a:rPr lang="en-US" dirty="0" smtClean="0"/>
              <a:t>New properties at each level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53050"/>
          </a:xfrm>
        </p:spPr>
        <p:txBody>
          <a:bodyPr/>
          <a:lstStyle/>
          <a:p>
            <a:pPr eaLnBrk="1" hangingPunct="1"/>
            <a:r>
              <a:rPr lang="en-US" smtClean="0"/>
              <a:t>This hypothesis was tested with the poisonous eastern coral snake and its mimic the nonpoisonous scarlet kingsnake</a:t>
            </a:r>
          </a:p>
          <a:p>
            <a:pPr eaLnBrk="1" hangingPunct="1"/>
            <a:r>
              <a:rPr lang="en-US" smtClean="0"/>
              <a:t>Both species live in the Carolinas, but the kingsnake is also found in regions without poisonous coral snakes</a:t>
            </a:r>
          </a:p>
          <a:p>
            <a:pPr eaLnBrk="1" hangingPunct="1"/>
            <a:r>
              <a:rPr lang="en-US" smtClean="0"/>
              <a:t>If predators inherit an avoidance of the coral snake’s coloration, then the colorful kingsnake will be attacked less often in the regions where coral snakes are present</a:t>
            </a: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4" descr="01_25SnakeRang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09563"/>
            <a:ext cx="8548687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1-25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72708" name="Text Box 26"/>
          <p:cNvSpPr txBox="1">
            <a:spLocks noChangeArrowheads="1"/>
          </p:cNvSpPr>
          <p:nvPr/>
        </p:nvSpPr>
        <p:spPr bwMode="auto">
          <a:xfrm>
            <a:off x="1103313" y="3751263"/>
            <a:ext cx="13001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/>
              <a:t>South Carolina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72709" name="Text Box 27"/>
          <p:cNvSpPr txBox="1">
            <a:spLocks noChangeArrowheads="1"/>
          </p:cNvSpPr>
          <p:nvPr/>
        </p:nvSpPr>
        <p:spPr bwMode="auto">
          <a:xfrm>
            <a:off x="1897063" y="2927350"/>
            <a:ext cx="13001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/>
              <a:t>North Carolina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72710" name="Text Box 28"/>
          <p:cNvSpPr txBox="1">
            <a:spLocks noChangeArrowheads="1"/>
          </p:cNvSpPr>
          <p:nvPr/>
        </p:nvSpPr>
        <p:spPr bwMode="auto">
          <a:xfrm>
            <a:off x="3743325" y="739775"/>
            <a:ext cx="1300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/>
              <a:t>Key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72711" name="Text Box 29"/>
          <p:cNvSpPr txBox="1">
            <a:spLocks noChangeArrowheads="1"/>
          </p:cNvSpPr>
          <p:nvPr/>
        </p:nvSpPr>
        <p:spPr bwMode="auto">
          <a:xfrm>
            <a:off x="352425" y="319088"/>
            <a:ext cx="3916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/>
              <a:t>Scarlet kingsnake (nonpoisonous)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72712" name="Text Box 30"/>
          <p:cNvSpPr txBox="1">
            <a:spLocks noChangeArrowheads="1"/>
          </p:cNvSpPr>
          <p:nvPr/>
        </p:nvSpPr>
        <p:spPr bwMode="auto">
          <a:xfrm>
            <a:off x="4068763" y="6080125"/>
            <a:ext cx="3916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/>
              <a:t>Scarlet kingsnake (nonpoisonous)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72713" name="Text Box 31"/>
          <p:cNvSpPr txBox="1">
            <a:spLocks noChangeArrowheads="1"/>
          </p:cNvSpPr>
          <p:nvPr/>
        </p:nvSpPr>
        <p:spPr bwMode="auto">
          <a:xfrm>
            <a:off x="6430963" y="3375025"/>
            <a:ext cx="23923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Eastern coral snake (poisonous)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72714" name="Text Box 32"/>
          <p:cNvSpPr txBox="1">
            <a:spLocks noChangeArrowheads="1"/>
          </p:cNvSpPr>
          <p:nvPr/>
        </p:nvSpPr>
        <p:spPr bwMode="auto">
          <a:xfrm>
            <a:off x="3857625" y="1217613"/>
            <a:ext cx="2033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Range of scarlet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kingsnake only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72715" name="Text Box 33"/>
          <p:cNvSpPr txBox="1">
            <a:spLocks noChangeArrowheads="1"/>
          </p:cNvSpPr>
          <p:nvPr/>
        </p:nvSpPr>
        <p:spPr bwMode="auto">
          <a:xfrm>
            <a:off x="3857625" y="1774825"/>
            <a:ext cx="2489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Overlapping ranges of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scarlet kingsnake and</a:t>
            </a:r>
          </a:p>
          <a:p>
            <a:pPr algn="l">
              <a:lnSpc>
                <a:spcPct val="90000"/>
              </a:lnSpc>
            </a:pPr>
            <a:r>
              <a:rPr lang="en-US" sz="1800" b="1"/>
              <a:t>eastern coral snake</a:t>
            </a:r>
            <a:endParaRPr lang="en-US" sz="1800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Field Experiments with Artificial Snakes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584700"/>
          </a:xfrm>
        </p:spPr>
        <p:txBody>
          <a:bodyPr/>
          <a:lstStyle/>
          <a:p>
            <a:pPr eaLnBrk="1" hangingPunct="1"/>
            <a:r>
              <a:rPr lang="en-US" smtClean="0"/>
              <a:t>To test this mimicry hypothesis, researchers made hundreds of artificial “snakes” from clay and wire:</a:t>
            </a:r>
          </a:p>
          <a:p>
            <a:pPr lvl="1" eaLnBrk="1" hangingPunct="1"/>
            <a:r>
              <a:rPr lang="en-US" smtClean="0"/>
              <a:t>An experimental group resembling kingsnakes </a:t>
            </a:r>
          </a:p>
          <a:p>
            <a:pPr lvl="1" eaLnBrk="1" hangingPunct="1"/>
            <a:r>
              <a:rPr lang="en-US" smtClean="0"/>
              <a:t>A control group resembling plain brown snakes</a:t>
            </a:r>
          </a:p>
          <a:p>
            <a:pPr eaLnBrk="1" hangingPunct="1">
              <a:buFont typeface="Times" pitchFamily="84" charset="0"/>
              <a:buChar char="•"/>
            </a:pPr>
            <a:r>
              <a:rPr lang="en-US" smtClean="0"/>
              <a:t>Equal numbers of both types were placed at field sites, including areas without poisonous coral snakes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01_26-ArtificialSnak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136525"/>
            <a:ext cx="64817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11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1-26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74756" name="Text Box 12"/>
          <p:cNvSpPr txBox="1">
            <a:spLocks noChangeArrowheads="1"/>
          </p:cNvSpPr>
          <p:nvPr/>
        </p:nvSpPr>
        <p:spPr bwMode="auto">
          <a:xfrm>
            <a:off x="1355725" y="2882900"/>
            <a:ext cx="2568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/>
              <a:t>(a) Artificial kingsnake</a:t>
            </a:r>
            <a:endParaRPr lang="en-US" sz="1800" b="1">
              <a:latin typeface="Times" pitchFamily="84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1355725" y="6272213"/>
            <a:ext cx="539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/>
              <a:t>(b) Brown artificial snake that has been attacked</a:t>
            </a:r>
            <a:endParaRPr lang="en-US" sz="1800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81450"/>
          </a:xfrm>
        </p:spPr>
        <p:txBody>
          <a:bodyPr/>
          <a:lstStyle/>
          <a:p>
            <a:pPr eaLnBrk="1" hangingPunct="1">
              <a:buFont typeface="Times" pitchFamily="84" charset="0"/>
              <a:buChar char="•"/>
            </a:pPr>
            <a:r>
              <a:rPr lang="en-US" smtClean="0"/>
              <a:t>After four weeks, the scientists retrieved the artificial snakes and counted bite or claw marks</a:t>
            </a:r>
          </a:p>
          <a:p>
            <a:pPr eaLnBrk="1" hangingPunct="1">
              <a:buFont typeface="Times" pitchFamily="84" charset="0"/>
              <a:buChar char="•"/>
            </a:pPr>
            <a:r>
              <a:rPr lang="en-US" smtClean="0"/>
              <a:t>The data fit the predictions of the mimicry hypothesis: the ringed “snakes” were attacked less frequently in the geographic region where coral snakes were found</a:t>
            </a:r>
          </a:p>
          <a:p>
            <a:pPr eaLnBrk="1" hangingPunct="1"/>
            <a:endParaRPr lang="en-US" smtClean="0"/>
          </a:p>
        </p:txBody>
      </p:sp>
      <p:sp>
        <p:nvSpPr>
          <p:cNvPr id="75779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5" descr="01_27MimicPredationRat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136525"/>
            <a:ext cx="74564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2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1-27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76804" name="Text Box 27"/>
          <p:cNvSpPr txBox="1">
            <a:spLocks noChangeArrowheads="1"/>
          </p:cNvSpPr>
          <p:nvPr/>
        </p:nvSpPr>
        <p:spPr bwMode="auto">
          <a:xfrm>
            <a:off x="6745288" y="1146175"/>
            <a:ext cx="15192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/>
              <a:t>Artificial kingsnakes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05" name="Text Box 28"/>
          <p:cNvSpPr txBox="1">
            <a:spLocks noChangeArrowheads="1"/>
          </p:cNvSpPr>
          <p:nvPr/>
        </p:nvSpPr>
        <p:spPr bwMode="auto">
          <a:xfrm>
            <a:off x="6745288" y="1905000"/>
            <a:ext cx="1125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/>
              <a:t>Brown</a:t>
            </a:r>
          </a:p>
          <a:p>
            <a:pPr algn="l"/>
            <a:r>
              <a:rPr lang="en-US" sz="2000" b="1"/>
              <a:t>artificial snakes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06" name="Text Box 29"/>
          <p:cNvSpPr txBox="1">
            <a:spLocks noChangeArrowheads="1"/>
          </p:cNvSpPr>
          <p:nvPr/>
        </p:nvSpPr>
        <p:spPr bwMode="auto">
          <a:xfrm>
            <a:off x="2527300" y="1736725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/>
              <a:t>83%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07" name="Text Box 30"/>
          <p:cNvSpPr txBox="1">
            <a:spLocks noChangeArrowheads="1"/>
          </p:cNvSpPr>
          <p:nvPr/>
        </p:nvSpPr>
        <p:spPr bwMode="auto">
          <a:xfrm>
            <a:off x="5014913" y="1693863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/>
              <a:t>84%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08" name="Text Box 31"/>
          <p:cNvSpPr txBox="1">
            <a:spLocks noChangeArrowheads="1"/>
          </p:cNvSpPr>
          <p:nvPr/>
        </p:nvSpPr>
        <p:spPr bwMode="auto">
          <a:xfrm>
            <a:off x="3095625" y="4603750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/>
              <a:t>17%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09" name="Text Box 32"/>
          <p:cNvSpPr txBox="1">
            <a:spLocks noChangeArrowheads="1"/>
          </p:cNvSpPr>
          <p:nvPr/>
        </p:nvSpPr>
        <p:spPr bwMode="auto">
          <a:xfrm>
            <a:off x="4451350" y="4649788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/>
              <a:t>16%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0" name="Text Box 33"/>
          <p:cNvSpPr txBox="1">
            <a:spLocks noChangeArrowheads="1"/>
          </p:cNvSpPr>
          <p:nvPr/>
        </p:nvSpPr>
        <p:spPr bwMode="auto">
          <a:xfrm>
            <a:off x="2305050" y="5800725"/>
            <a:ext cx="1674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/>
              <a:t>Coral snakes</a:t>
            </a:r>
          </a:p>
          <a:p>
            <a:pPr algn="ctr"/>
            <a:r>
              <a:rPr lang="en-US" sz="2000" b="1"/>
              <a:t>absent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1" name="Text Box 34"/>
          <p:cNvSpPr txBox="1">
            <a:spLocks noChangeArrowheads="1"/>
          </p:cNvSpPr>
          <p:nvPr/>
        </p:nvSpPr>
        <p:spPr bwMode="auto">
          <a:xfrm>
            <a:off x="4240213" y="5800725"/>
            <a:ext cx="16748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/>
              <a:t>Coral snakes</a:t>
            </a:r>
          </a:p>
          <a:p>
            <a:pPr algn="ctr"/>
            <a:r>
              <a:rPr lang="en-US" sz="2000" b="1"/>
              <a:t>present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2" name="Text Box 35"/>
          <p:cNvSpPr txBox="1">
            <a:spLocks noChangeArrowheads="1"/>
          </p:cNvSpPr>
          <p:nvPr/>
        </p:nvSpPr>
        <p:spPr bwMode="auto">
          <a:xfrm rot="-5400000">
            <a:off x="-340519" y="3009107"/>
            <a:ext cx="3259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/>
              <a:t>Percent of total attacks</a:t>
            </a:r>
          </a:p>
          <a:p>
            <a:pPr algn="ctr"/>
            <a:r>
              <a:rPr lang="en-US" sz="2000" b="1"/>
              <a:t>on artificial snakes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3" name="Text Box 36"/>
          <p:cNvSpPr txBox="1">
            <a:spLocks noChangeArrowheads="1"/>
          </p:cNvSpPr>
          <p:nvPr/>
        </p:nvSpPr>
        <p:spPr bwMode="auto">
          <a:xfrm>
            <a:off x="1508125" y="1195388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/>
              <a:t>100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4" name="Text Box 37"/>
          <p:cNvSpPr txBox="1">
            <a:spLocks noChangeArrowheads="1"/>
          </p:cNvSpPr>
          <p:nvPr/>
        </p:nvSpPr>
        <p:spPr bwMode="auto">
          <a:xfrm>
            <a:off x="1508125" y="2079625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/>
              <a:t>80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5" name="Text Box 38"/>
          <p:cNvSpPr txBox="1">
            <a:spLocks noChangeArrowheads="1"/>
          </p:cNvSpPr>
          <p:nvPr/>
        </p:nvSpPr>
        <p:spPr bwMode="auto">
          <a:xfrm>
            <a:off x="1508125" y="2911475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/>
              <a:t>60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6" name="Text Box 39"/>
          <p:cNvSpPr txBox="1">
            <a:spLocks noChangeArrowheads="1"/>
          </p:cNvSpPr>
          <p:nvPr/>
        </p:nvSpPr>
        <p:spPr bwMode="auto">
          <a:xfrm>
            <a:off x="1508125" y="3795713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/>
              <a:t>40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7" name="Text Box 40"/>
          <p:cNvSpPr txBox="1">
            <a:spLocks noChangeArrowheads="1"/>
          </p:cNvSpPr>
          <p:nvPr/>
        </p:nvSpPr>
        <p:spPr bwMode="auto">
          <a:xfrm>
            <a:off x="1508125" y="4645025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/>
              <a:t>20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8" name="Text Box 41"/>
          <p:cNvSpPr txBox="1">
            <a:spLocks noChangeArrowheads="1"/>
          </p:cNvSpPr>
          <p:nvPr/>
        </p:nvSpPr>
        <p:spPr bwMode="auto">
          <a:xfrm>
            <a:off x="1500188" y="5502275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/>
              <a:t>0</a:t>
            </a:r>
            <a:endParaRPr lang="en-US" sz="2000" b="1">
              <a:latin typeface="Times" pitchFamily="84" charset="0"/>
            </a:endParaRPr>
          </a:p>
        </p:txBody>
      </p:sp>
      <p:sp>
        <p:nvSpPr>
          <p:cNvPr id="76819" name="Rectangle 42"/>
          <p:cNvSpPr>
            <a:spLocks noChangeArrowheads="1"/>
          </p:cNvSpPr>
          <p:nvPr/>
        </p:nvSpPr>
        <p:spPr bwMode="auto">
          <a:xfrm>
            <a:off x="892175" y="298450"/>
            <a:ext cx="3125788" cy="533400"/>
          </a:xfrm>
          <a:prstGeom prst="rect">
            <a:avLst/>
          </a:prstGeom>
          <a:solidFill>
            <a:srgbClr val="FECC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Text Box 43"/>
          <p:cNvSpPr txBox="1">
            <a:spLocks noChangeArrowheads="1"/>
          </p:cNvSpPr>
          <p:nvPr/>
        </p:nvSpPr>
        <p:spPr bwMode="auto">
          <a:xfrm>
            <a:off x="1069975" y="339725"/>
            <a:ext cx="17573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2800" b="1">
                <a:solidFill>
                  <a:schemeClr val="accent2"/>
                </a:solidFill>
              </a:rPr>
              <a:t>RESULTS</a:t>
            </a:r>
            <a:endParaRPr lang="en-US" sz="2800" b="1">
              <a:solidFill>
                <a:schemeClr val="accent2"/>
              </a:solidFill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Designing Controlled Experiments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916488"/>
          </a:xfrm>
        </p:spPr>
        <p:txBody>
          <a:bodyPr/>
          <a:lstStyle/>
          <a:p>
            <a:pPr eaLnBrk="1" hangingPunct="1"/>
            <a:r>
              <a:rPr lang="en-US" sz="2600" smtClean="0"/>
              <a:t>A </a:t>
            </a:r>
            <a:r>
              <a:rPr lang="en-US" sz="2600" b="1" smtClean="0"/>
              <a:t>controlled experiment </a:t>
            </a:r>
            <a:r>
              <a:rPr lang="en-US" sz="2600" smtClean="0"/>
              <a:t>compares an experimental group (the artificial kingsnakes) with a control group (the artificial brown snakes)</a:t>
            </a:r>
          </a:p>
          <a:p>
            <a:pPr eaLnBrk="1" hangingPunct="1"/>
            <a:r>
              <a:rPr lang="en-US" sz="2600" smtClean="0"/>
              <a:t>Ideally, only the variable of interest (the color pattern of the artificial snakes) differs between the control and experimental groups</a:t>
            </a:r>
          </a:p>
          <a:p>
            <a:pPr eaLnBrk="1" hangingPunct="1"/>
            <a:r>
              <a:rPr lang="en-US" sz="2600" smtClean="0"/>
              <a:t>A controlled experiment means that control groups are used to cancel the effects of unwanted variables</a:t>
            </a:r>
          </a:p>
          <a:p>
            <a:pPr eaLnBrk="1" hangingPunct="1"/>
            <a:r>
              <a:rPr lang="en-US" sz="2600" smtClean="0"/>
              <a:t>A controlled experiment does </a:t>
            </a:r>
            <a:r>
              <a:rPr lang="en-US" sz="2600" i="1" smtClean="0"/>
              <a:t>not </a:t>
            </a:r>
            <a:r>
              <a:rPr lang="en-US" sz="2600" smtClean="0"/>
              <a:t>mean that all unwanted variables are kept constant</a:t>
            </a:r>
            <a:endParaRPr lang="en-US" sz="2400" smtClean="0"/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Limitations of Science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473450"/>
          </a:xfrm>
        </p:spPr>
        <p:txBody>
          <a:bodyPr/>
          <a:lstStyle/>
          <a:p>
            <a:pPr eaLnBrk="1" hangingPunct="1"/>
            <a:r>
              <a:rPr lang="en-US" smtClean="0"/>
              <a:t>In science, observations and experimental results must be repeatable</a:t>
            </a:r>
          </a:p>
          <a:p>
            <a:pPr eaLnBrk="1" hangingPunct="1"/>
            <a:r>
              <a:rPr lang="en-US" smtClean="0"/>
              <a:t>Science cannot support or falsify supernatural explanations, which are outside the bounds of science</a:t>
            </a:r>
          </a:p>
          <a:p>
            <a:pPr lvl="1" eaLnBrk="1" hangingPunct="1">
              <a:buFont typeface="Times New Roman" pitchFamily="84" charset="0"/>
              <a:buNone/>
            </a:pPr>
            <a:endParaRPr lang="en-US" smtClean="0"/>
          </a:p>
        </p:txBody>
      </p:sp>
      <p:sp>
        <p:nvSpPr>
          <p:cNvPr id="78852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Theories in Science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4976813"/>
          </a:xfrm>
        </p:spPr>
        <p:txBody>
          <a:bodyPr/>
          <a:lstStyle/>
          <a:p>
            <a:pPr eaLnBrk="1" hangingPunct="1"/>
            <a:r>
              <a:rPr lang="en-US" smtClean="0"/>
              <a:t>In the context of science, a </a:t>
            </a:r>
            <a:r>
              <a:rPr lang="en-US" b="1" smtClean="0"/>
              <a:t>theory </a:t>
            </a:r>
            <a:r>
              <a:rPr lang="en-US" smtClean="0"/>
              <a:t>is:</a:t>
            </a:r>
          </a:p>
          <a:p>
            <a:pPr lvl="1" eaLnBrk="1" hangingPunct="1"/>
            <a:r>
              <a:rPr lang="en-US" smtClean="0"/>
              <a:t>Broader in scope than a hypothesis</a:t>
            </a:r>
          </a:p>
          <a:p>
            <a:pPr lvl="1" eaLnBrk="1" hangingPunct="1"/>
            <a:r>
              <a:rPr lang="en-US" smtClean="0"/>
              <a:t>General, and can lead to new testable hypotheses</a:t>
            </a:r>
          </a:p>
          <a:p>
            <a:pPr lvl="1" eaLnBrk="1" hangingPunct="1"/>
            <a:r>
              <a:rPr lang="en-US" smtClean="0"/>
              <a:t>Supported by a large body of evidence in comparison to a hypothesis</a:t>
            </a:r>
          </a:p>
          <a:p>
            <a:pPr lvl="1" eaLnBrk="1" hangingPunct="1"/>
            <a:endParaRPr lang="en-US" smtClean="0"/>
          </a:p>
          <a:p>
            <a:pPr lvl="1" algn="ctr" eaLnBrk="1" hangingPunct="1">
              <a:buFont typeface="Times New Roman" pitchFamily="84" charset="0"/>
              <a:buNone/>
            </a:pPr>
            <a:r>
              <a:rPr lang="en-US" smtClean="0">
                <a:solidFill>
                  <a:srgbClr val="FF0000"/>
                </a:solidFill>
              </a:rPr>
              <a:t>Hypothesis do NOT become theories!!!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Model Building in Science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17950"/>
          </a:xfrm>
        </p:spPr>
        <p:txBody>
          <a:bodyPr/>
          <a:lstStyle/>
          <a:p>
            <a:pPr eaLnBrk="1" hangingPunct="1"/>
            <a:r>
              <a:rPr lang="en-US" b="1" smtClean="0"/>
              <a:t>Models </a:t>
            </a:r>
            <a:r>
              <a:rPr lang="en-US" smtClean="0"/>
              <a:t>are representations of natural phenomena and can take the form of:</a:t>
            </a:r>
          </a:p>
          <a:p>
            <a:pPr lvl="1" eaLnBrk="1" hangingPunct="1"/>
            <a:r>
              <a:rPr lang="en-US" smtClean="0"/>
              <a:t>Diagrams</a:t>
            </a:r>
          </a:p>
          <a:p>
            <a:pPr lvl="1" eaLnBrk="1" hangingPunct="1"/>
            <a:r>
              <a:rPr lang="en-US" smtClean="0"/>
              <a:t>Three-dimensional objects</a:t>
            </a:r>
          </a:p>
          <a:p>
            <a:pPr lvl="1" eaLnBrk="1" hangingPunct="1"/>
            <a:r>
              <a:rPr lang="en-US" smtClean="0"/>
              <a:t>Computer programs</a:t>
            </a:r>
          </a:p>
          <a:p>
            <a:pPr lvl="1" eaLnBrk="1" hangingPunct="1"/>
            <a:r>
              <a:rPr lang="en-US" smtClean="0"/>
              <a:t>Mathematical equations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4" descr="01_04-BiologicalOr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1368425"/>
            <a:ext cx="850582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1-4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0244" name="Text Box 36"/>
          <p:cNvSpPr txBox="1">
            <a:spLocks noChangeArrowheads="1"/>
          </p:cNvSpPr>
          <p:nvPr/>
        </p:nvSpPr>
        <p:spPr bwMode="auto">
          <a:xfrm>
            <a:off x="2068513" y="1425575"/>
            <a:ext cx="172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The biosphere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45" name="Text Box 37"/>
          <p:cNvSpPr txBox="1">
            <a:spLocks noChangeArrowheads="1"/>
          </p:cNvSpPr>
          <p:nvPr/>
        </p:nvSpPr>
        <p:spPr bwMode="auto">
          <a:xfrm>
            <a:off x="349250" y="3494088"/>
            <a:ext cx="172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Communities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46" name="Text Box 38"/>
          <p:cNvSpPr txBox="1">
            <a:spLocks noChangeArrowheads="1"/>
          </p:cNvSpPr>
          <p:nvPr/>
        </p:nvSpPr>
        <p:spPr bwMode="auto">
          <a:xfrm>
            <a:off x="782638" y="4632325"/>
            <a:ext cx="172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Populations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47" name="Text Box 39"/>
          <p:cNvSpPr txBox="1">
            <a:spLocks noChangeArrowheads="1"/>
          </p:cNvSpPr>
          <p:nvPr/>
        </p:nvSpPr>
        <p:spPr bwMode="auto">
          <a:xfrm>
            <a:off x="3465513" y="5045075"/>
            <a:ext cx="13509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Organisms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48" name="Text Box 40"/>
          <p:cNvSpPr txBox="1">
            <a:spLocks noChangeArrowheads="1"/>
          </p:cNvSpPr>
          <p:nvPr/>
        </p:nvSpPr>
        <p:spPr bwMode="auto">
          <a:xfrm>
            <a:off x="3359150" y="2873375"/>
            <a:ext cx="13509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Ecosystems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49" name="Text Box 41"/>
          <p:cNvSpPr txBox="1">
            <a:spLocks noChangeArrowheads="1"/>
          </p:cNvSpPr>
          <p:nvPr/>
        </p:nvSpPr>
        <p:spPr bwMode="auto">
          <a:xfrm>
            <a:off x="4630738" y="2236788"/>
            <a:ext cx="1692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Organs and organ systems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50" name="Text Box 42"/>
          <p:cNvSpPr txBox="1">
            <a:spLocks noChangeArrowheads="1"/>
          </p:cNvSpPr>
          <p:nvPr/>
        </p:nvSpPr>
        <p:spPr bwMode="auto">
          <a:xfrm>
            <a:off x="6781800" y="1922463"/>
            <a:ext cx="6937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Cells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51" name="Text Box 43"/>
          <p:cNvSpPr txBox="1">
            <a:spLocks noChangeArrowheads="1"/>
          </p:cNvSpPr>
          <p:nvPr/>
        </p:nvSpPr>
        <p:spPr bwMode="auto">
          <a:xfrm>
            <a:off x="7380288" y="2525713"/>
            <a:ext cx="693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/>
              <a:t>Cell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10252" name="Text Box 44"/>
          <p:cNvSpPr txBox="1">
            <a:spLocks noChangeArrowheads="1"/>
          </p:cNvSpPr>
          <p:nvPr/>
        </p:nvSpPr>
        <p:spPr bwMode="auto">
          <a:xfrm>
            <a:off x="7634288" y="3152775"/>
            <a:ext cx="1346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Organelles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53" name="Text Box 45"/>
          <p:cNvSpPr txBox="1">
            <a:spLocks noChangeArrowheads="1"/>
          </p:cNvSpPr>
          <p:nvPr/>
        </p:nvSpPr>
        <p:spPr bwMode="auto">
          <a:xfrm>
            <a:off x="8069263" y="4083050"/>
            <a:ext cx="693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/>
              <a:t>Atoms</a:t>
            </a:r>
            <a:endParaRPr lang="en-US" sz="1600" b="1">
              <a:latin typeface="Times" pitchFamily="84" charset="0"/>
            </a:endParaRPr>
          </a:p>
        </p:txBody>
      </p:sp>
      <p:sp>
        <p:nvSpPr>
          <p:cNvPr id="10254" name="Text Box 46"/>
          <p:cNvSpPr txBox="1">
            <a:spLocks noChangeArrowheads="1"/>
          </p:cNvSpPr>
          <p:nvPr/>
        </p:nvSpPr>
        <p:spPr bwMode="auto">
          <a:xfrm>
            <a:off x="7077075" y="4605338"/>
            <a:ext cx="12239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Molecules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55" name="Text Box 47"/>
          <p:cNvSpPr txBox="1">
            <a:spLocks noChangeArrowheads="1"/>
          </p:cNvSpPr>
          <p:nvPr/>
        </p:nvSpPr>
        <p:spPr bwMode="auto">
          <a:xfrm>
            <a:off x="5526088" y="4324350"/>
            <a:ext cx="9794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/>
              <a:t>Tissues</a:t>
            </a:r>
            <a:endParaRPr lang="en-US" b="1">
              <a:latin typeface="Times" pitchFamily="84" charset="0"/>
            </a:endParaRPr>
          </a:p>
        </p:txBody>
      </p:sp>
      <p:sp>
        <p:nvSpPr>
          <p:cNvPr id="10256" name="Line 48"/>
          <p:cNvSpPr>
            <a:spLocks noChangeShapeType="1"/>
          </p:cNvSpPr>
          <p:nvPr/>
        </p:nvSpPr>
        <p:spPr bwMode="auto">
          <a:xfrm flipV="1">
            <a:off x="7000875" y="2632075"/>
            <a:ext cx="358775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49"/>
          <p:cNvSpPr>
            <a:spLocks noChangeShapeType="1"/>
          </p:cNvSpPr>
          <p:nvPr/>
        </p:nvSpPr>
        <p:spPr bwMode="auto">
          <a:xfrm>
            <a:off x="7940675" y="3997325"/>
            <a:ext cx="13017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50"/>
          <p:cNvSpPr>
            <a:spLocks noChangeShapeType="1"/>
          </p:cNvSpPr>
          <p:nvPr/>
        </p:nvSpPr>
        <p:spPr bwMode="auto">
          <a:xfrm flipH="1" flipV="1">
            <a:off x="7950200" y="4095750"/>
            <a:ext cx="117475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Text Box 51"/>
          <p:cNvSpPr txBox="1">
            <a:spLocks noChangeArrowheads="1"/>
          </p:cNvSpPr>
          <p:nvPr/>
        </p:nvSpPr>
        <p:spPr bwMode="auto">
          <a:xfrm>
            <a:off x="6278563" y="2201863"/>
            <a:ext cx="5794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/>
              <a:t>10 µm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10260" name="Line 52"/>
          <p:cNvSpPr>
            <a:spLocks noChangeShapeType="1"/>
          </p:cNvSpPr>
          <p:nvPr/>
        </p:nvSpPr>
        <p:spPr bwMode="auto">
          <a:xfrm>
            <a:off x="6445250" y="243205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53"/>
          <p:cNvSpPr>
            <a:spLocks noChangeShapeType="1"/>
          </p:cNvSpPr>
          <p:nvPr/>
        </p:nvSpPr>
        <p:spPr bwMode="auto">
          <a:xfrm>
            <a:off x="6629400" y="24034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Text Box 54"/>
          <p:cNvSpPr txBox="1">
            <a:spLocks noChangeArrowheads="1"/>
          </p:cNvSpPr>
          <p:nvPr/>
        </p:nvSpPr>
        <p:spPr bwMode="auto">
          <a:xfrm>
            <a:off x="7177088" y="3894138"/>
            <a:ext cx="4556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/>
              <a:t>1 µm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10263" name="Text Box 55"/>
          <p:cNvSpPr txBox="1">
            <a:spLocks noChangeArrowheads="1"/>
          </p:cNvSpPr>
          <p:nvPr/>
        </p:nvSpPr>
        <p:spPr bwMode="auto">
          <a:xfrm>
            <a:off x="6602413" y="4364038"/>
            <a:ext cx="6048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/>
              <a:t>50 µm</a:t>
            </a:r>
            <a:endParaRPr lang="en-US" sz="1400" b="1">
              <a:latin typeface="Times" pitchFamily="84" charset="0"/>
            </a:endParaRPr>
          </a:p>
        </p:txBody>
      </p:sp>
      <p:sp>
        <p:nvSpPr>
          <p:cNvPr id="10264" name="Line 56"/>
          <p:cNvSpPr>
            <a:spLocks noChangeShapeType="1"/>
          </p:cNvSpPr>
          <p:nvPr/>
        </p:nvSpPr>
        <p:spPr bwMode="auto">
          <a:xfrm>
            <a:off x="6451600" y="24034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Line 57"/>
          <p:cNvSpPr>
            <a:spLocks noChangeShapeType="1"/>
          </p:cNvSpPr>
          <p:nvPr/>
        </p:nvSpPr>
        <p:spPr bwMode="auto">
          <a:xfrm>
            <a:off x="7299325" y="386715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58"/>
          <p:cNvSpPr>
            <a:spLocks noChangeShapeType="1"/>
          </p:cNvSpPr>
          <p:nvPr/>
        </p:nvSpPr>
        <p:spPr bwMode="auto">
          <a:xfrm>
            <a:off x="7483475" y="38385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59"/>
          <p:cNvSpPr>
            <a:spLocks noChangeShapeType="1"/>
          </p:cNvSpPr>
          <p:nvPr/>
        </p:nvSpPr>
        <p:spPr bwMode="auto">
          <a:xfrm>
            <a:off x="7305675" y="38385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60"/>
          <p:cNvSpPr>
            <a:spLocks noChangeShapeType="1"/>
          </p:cNvSpPr>
          <p:nvPr/>
        </p:nvSpPr>
        <p:spPr bwMode="auto">
          <a:xfrm flipV="1">
            <a:off x="6743700" y="4333875"/>
            <a:ext cx="241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61"/>
          <p:cNvSpPr>
            <a:spLocks noChangeShapeType="1"/>
          </p:cNvSpPr>
          <p:nvPr/>
        </p:nvSpPr>
        <p:spPr bwMode="auto">
          <a:xfrm>
            <a:off x="6988175" y="4295775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Line 62"/>
          <p:cNvSpPr>
            <a:spLocks noChangeShapeType="1"/>
          </p:cNvSpPr>
          <p:nvPr/>
        </p:nvSpPr>
        <p:spPr bwMode="auto">
          <a:xfrm>
            <a:off x="6746875" y="4286250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6" descr="01_28BloodFlowMode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136525"/>
            <a:ext cx="49022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1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r>
              <a:rPr lang="en-US" sz="1200"/>
              <a:t>Fig. 1-28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81924" name="Text Box 18"/>
          <p:cNvSpPr txBox="1">
            <a:spLocks noChangeArrowheads="1"/>
          </p:cNvSpPr>
          <p:nvPr/>
        </p:nvSpPr>
        <p:spPr bwMode="auto">
          <a:xfrm>
            <a:off x="2744788" y="147638"/>
            <a:ext cx="1212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/>
              <a:t>From</a:t>
            </a:r>
          </a:p>
          <a:p>
            <a:pPr algn="ctr">
              <a:lnSpc>
                <a:spcPct val="90000"/>
              </a:lnSpc>
            </a:pPr>
            <a:r>
              <a:rPr lang="en-US" sz="2600" b="1"/>
              <a:t>body</a:t>
            </a:r>
            <a:endParaRPr lang="en-US" sz="2600" b="1">
              <a:latin typeface="Times" pitchFamily="84" charset="0"/>
            </a:endParaRPr>
          </a:p>
        </p:txBody>
      </p:sp>
      <p:sp>
        <p:nvSpPr>
          <p:cNvPr id="81925" name="Text Box 19"/>
          <p:cNvSpPr txBox="1">
            <a:spLocks noChangeArrowheads="1"/>
          </p:cNvSpPr>
          <p:nvPr/>
        </p:nvSpPr>
        <p:spPr bwMode="auto">
          <a:xfrm>
            <a:off x="5287963" y="147638"/>
            <a:ext cx="1212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600" b="1"/>
              <a:t>From</a:t>
            </a:r>
          </a:p>
          <a:p>
            <a:pPr algn="l">
              <a:lnSpc>
                <a:spcPct val="90000"/>
              </a:lnSpc>
            </a:pPr>
            <a:r>
              <a:rPr lang="en-US" sz="2600" b="1"/>
              <a:t>lungs</a:t>
            </a:r>
            <a:endParaRPr lang="en-US" sz="2600" b="1">
              <a:latin typeface="Times" pitchFamily="84" charset="0"/>
            </a:endParaRPr>
          </a:p>
        </p:txBody>
      </p:sp>
      <p:sp>
        <p:nvSpPr>
          <p:cNvPr id="81926" name="Text Box 20"/>
          <p:cNvSpPr txBox="1">
            <a:spLocks noChangeArrowheads="1"/>
          </p:cNvSpPr>
          <p:nvPr/>
        </p:nvSpPr>
        <p:spPr bwMode="auto">
          <a:xfrm>
            <a:off x="2763838" y="1917700"/>
            <a:ext cx="1212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/>
              <a:t>Right</a:t>
            </a:r>
          </a:p>
          <a:p>
            <a:pPr algn="ctr">
              <a:lnSpc>
                <a:spcPct val="90000"/>
              </a:lnSpc>
            </a:pPr>
            <a:r>
              <a:rPr lang="en-US" sz="2600" b="1"/>
              <a:t>atrium</a:t>
            </a:r>
            <a:endParaRPr lang="en-US" sz="2600" b="1">
              <a:latin typeface="Times" pitchFamily="84" charset="0"/>
            </a:endParaRPr>
          </a:p>
        </p:txBody>
      </p:sp>
      <p:sp>
        <p:nvSpPr>
          <p:cNvPr id="81927" name="Text Box 21"/>
          <p:cNvSpPr txBox="1">
            <a:spLocks noChangeArrowheads="1"/>
          </p:cNvSpPr>
          <p:nvPr/>
        </p:nvSpPr>
        <p:spPr bwMode="auto">
          <a:xfrm>
            <a:off x="5129213" y="1917700"/>
            <a:ext cx="1212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/>
              <a:t>Left</a:t>
            </a:r>
          </a:p>
          <a:p>
            <a:pPr algn="ctr">
              <a:lnSpc>
                <a:spcPct val="90000"/>
              </a:lnSpc>
            </a:pPr>
            <a:r>
              <a:rPr lang="en-US" sz="2600" b="1"/>
              <a:t>atrium</a:t>
            </a:r>
            <a:endParaRPr lang="en-US" sz="2600" b="1">
              <a:latin typeface="Times" pitchFamily="84" charset="0"/>
            </a:endParaRPr>
          </a:p>
        </p:txBody>
      </p:sp>
      <p:sp>
        <p:nvSpPr>
          <p:cNvPr id="81928" name="Text Box 22"/>
          <p:cNvSpPr txBox="1">
            <a:spLocks noChangeArrowheads="1"/>
          </p:cNvSpPr>
          <p:nvPr/>
        </p:nvSpPr>
        <p:spPr bwMode="auto">
          <a:xfrm>
            <a:off x="4995863" y="4089400"/>
            <a:ext cx="1466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/>
              <a:t>Left</a:t>
            </a:r>
          </a:p>
          <a:p>
            <a:pPr algn="ctr">
              <a:lnSpc>
                <a:spcPct val="90000"/>
              </a:lnSpc>
            </a:pPr>
            <a:r>
              <a:rPr lang="en-US" sz="2600" b="1"/>
              <a:t>ventricle</a:t>
            </a:r>
            <a:endParaRPr lang="en-US" sz="2600" b="1">
              <a:latin typeface="Times" pitchFamily="84" charset="0"/>
            </a:endParaRPr>
          </a:p>
        </p:txBody>
      </p:sp>
      <p:sp>
        <p:nvSpPr>
          <p:cNvPr id="81929" name="Text Box 23"/>
          <p:cNvSpPr txBox="1">
            <a:spLocks noChangeArrowheads="1"/>
          </p:cNvSpPr>
          <p:nvPr/>
        </p:nvSpPr>
        <p:spPr bwMode="auto">
          <a:xfrm>
            <a:off x="2646363" y="4089400"/>
            <a:ext cx="1466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/>
              <a:t>Right</a:t>
            </a:r>
          </a:p>
          <a:p>
            <a:pPr algn="ctr">
              <a:lnSpc>
                <a:spcPct val="90000"/>
              </a:lnSpc>
            </a:pPr>
            <a:r>
              <a:rPr lang="en-US" sz="2600" b="1"/>
              <a:t>ventricle</a:t>
            </a:r>
            <a:endParaRPr lang="en-US" sz="2600" b="1">
              <a:latin typeface="Times" pitchFamily="84" charset="0"/>
            </a:endParaRPr>
          </a:p>
        </p:txBody>
      </p:sp>
      <p:sp>
        <p:nvSpPr>
          <p:cNvPr id="81930" name="Text Box 24"/>
          <p:cNvSpPr txBox="1">
            <a:spLocks noChangeArrowheads="1"/>
          </p:cNvSpPr>
          <p:nvPr/>
        </p:nvSpPr>
        <p:spPr bwMode="auto">
          <a:xfrm>
            <a:off x="2627313" y="6191250"/>
            <a:ext cx="14668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/>
              <a:t>To lungs</a:t>
            </a:r>
            <a:endParaRPr lang="en-US" sz="2600" b="1">
              <a:latin typeface="Times" pitchFamily="84" charset="0"/>
            </a:endParaRPr>
          </a:p>
        </p:txBody>
      </p:sp>
      <p:sp>
        <p:nvSpPr>
          <p:cNvPr id="81931" name="Text Box 25"/>
          <p:cNvSpPr txBox="1">
            <a:spLocks noChangeArrowheads="1"/>
          </p:cNvSpPr>
          <p:nvPr/>
        </p:nvSpPr>
        <p:spPr bwMode="auto">
          <a:xfrm>
            <a:off x="5049838" y="6191250"/>
            <a:ext cx="14668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/>
              <a:t>To body</a:t>
            </a:r>
            <a:endParaRPr lang="en-US" sz="2600" b="1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Culture of Science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7861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scientists usually work in teams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		some team members can be graduate or 	undergraduate students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Scientists want to share their ideas &amp; results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mtClean="0"/>
              <a:t>		seminars, publications, and websites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US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mtClean="0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Science, Technology, and Society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762375"/>
          </a:xfrm>
        </p:spPr>
        <p:txBody>
          <a:bodyPr/>
          <a:lstStyle/>
          <a:p>
            <a:pPr eaLnBrk="1" hangingPunct="1"/>
            <a:r>
              <a:rPr lang="en-US" smtClean="0"/>
              <a:t>Science:  trying to understand natural world</a:t>
            </a:r>
          </a:p>
          <a:p>
            <a:pPr eaLnBrk="1" hangingPunct="1"/>
            <a:r>
              <a:rPr lang="en-US" b="1" smtClean="0"/>
              <a:t>Technology: </a:t>
            </a:r>
            <a:r>
              <a:rPr lang="en-US" smtClean="0"/>
              <a:t>using information from science for a specific purpose</a:t>
            </a:r>
          </a:p>
          <a:p>
            <a:pPr eaLnBrk="1" hangingPunct="1"/>
            <a:r>
              <a:rPr lang="en-US" smtClean="0"/>
              <a:t>Science and technology are interdependent</a:t>
            </a:r>
          </a:p>
          <a:p>
            <a:pPr eaLnBrk="1" hangingPunct="1"/>
            <a:r>
              <a:rPr lang="en-US" smtClean="0"/>
              <a:t>Biology is marked by “discoveries,” while technology is marked by “inventions”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211763"/>
          </a:xfrm>
        </p:spPr>
        <p:txBody>
          <a:bodyPr/>
          <a:lstStyle/>
          <a:p>
            <a:pPr eaLnBrk="1" hangingPunct="1"/>
            <a:r>
              <a:rPr lang="en-US" smtClean="0"/>
              <a:t>The combination of science and technology has dramatic effects on society</a:t>
            </a:r>
          </a:p>
          <a:p>
            <a:pPr lvl="1" eaLnBrk="1" hangingPunct="1"/>
            <a:r>
              <a:rPr lang="en-US" smtClean="0"/>
              <a:t>For example, the discovery of DNA by James Watson and Francis Crick allowed for advances in DNA technology such as testing for hereditary diseases</a:t>
            </a:r>
          </a:p>
          <a:p>
            <a:pPr eaLnBrk="1" hangingPunct="1"/>
            <a:r>
              <a:rPr lang="en-US" smtClean="0"/>
              <a:t>Ethical issues can arise from new technology, but have as much to do with politics, economics, and cultural values as with science and technology </a:t>
            </a:r>
          </a:p>
        </p:txBody>
      </p:sp>
      <p:sp>
        <p:nvSpPr>
          <p:cNvPr id="84995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762000" y="2286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Science </a:t>
            </a:r>
            <a:r>
              <a:rPr lang="en-US" sz="3600">
                <a:sym typeface="Wingdings" pitchFamily="2" charset="2"/>
              </a:rPr>
              <a:t>Techology</a:t>
            </a:r>
            <a:endParaRPr lang="en-US" sz="36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You should now be able to: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895850"/>
          </a:xfrm>
        </p:spPr>
        <p:txBody>
          <a:bodyPr/>
          <a:lstStyle/>
          <a:p>
            <a:pPr marL="571500" indent="-571500" eaLnBrk="1" hangingPunct="1">
              <a:buFontTx/>
              <a:buAutoNum type="arabicPeriod"/>
            </a:pPr>
            <a:r>
              <a:rPr lang="en-US" smtClean="0"/>
              <a:t>Briefly describe the unifying themes that characterize the biological sciences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smtClean="0"/>
              <a:t>Distinguish among the three domains of life, and the eukaryotic kingdoms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smtClean="0"/>
              <a:t>Distinguish between the following pairs of terms: discovery science and hypothesis-based science, quantitative and qualitative data, inductive and deductive reasoning, science and technology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 algn="l" eaLnBrk="1" hangingPunct="1">
              <a:lnSpc>
                <a:spcPct val="90000"/>
              </a:lnSpc>
            </a:pP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784225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50838" indent="-350838" algn="ctr" eaLnBrk="1" fontAlgn="auto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800" b="1" kern="0" dirty="0">
                <a:latin typeface="+mn-lt"/>
                <a:cs typeface="+mn-cs"/>
              </a:rPr>
              <a:t>Not Happy with your grade?</a:t>
            </a:r>
          </a:p>
          <a:p>
            <a:pPr marL="350838" indent="-350838" algn="ctr" eaLnBrk="1" fontAlgn="auto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800" b="1" kern="0" dirty="0">
                <a:latin typeface="+mn-lt"/>
                <a:cs typeface="+mn-cs"/>
              </a:rPr>
              <a:t>Not understanding the material?</a:t>
            </a:r>
          </a:p>
          <a:p>
            <a:pPr marL="350838" indent="-350838" algn="ctr" eaLnBrk="1" fontAlgn="auto" hangingPunct="1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800" b="1" kern="0" dirty="0">
                <a:latin typeface="+mn-lt"/>
                <a:cs typeface="+mn-cs"/>
              </a:rPr>
              <a:t>Remember that the TLCC has </a:t>
            </a:r>
            <a:endParaRPr lang="en-US" sz="2800" kern="0" dirty="0"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3588" y="2994025"/>
            <a:ext cx="79232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 marL="450850" indent="-450850" algn="l" eaLnBrk="1" hangingPunct="1">
              <a:lnSpc>
                <a:spcPct val="90000"/>
              </a:lnSpc>
              <a:defRPr/>
            </a:pPr>
            <a:r>
              <a:rPr lang="en-US" sz="6000" b="1" kern="0">
                <a:solidFill>
                  <a:srgbClr val="E03C3C"/>
                </a:solidFill>
                <a:latin typeface="+mj-lt"/>
                <a:ea typeface="+mj-ea"/>
                <a:cs typeface="+mj-cs"/>
              </a:rPr>
              <a:t>Free Biology Tutoring</a:t>
            </a:r>
            <a:endParaRPr lang="en-US" sz="48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/>
              <a:t>Emergent Properties:  </a:t>
            </a:r>
            <a:r>
              <a:rPr lang="en-US" i="1" dirty="0" smtClean="0">
                <a:solidFill>
                  <a:srgbClr val="FF0000"/>
                </a:solidFill>
              </a:rPr>
              <a:t>why</a:t>
            </a:r>
            <a:r>
              <a:rPr lang="en-US" i="1" dirty="0" smtClean="0"/>
              <a:t> do they exist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30041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b="1" dirty="0" smtClean="0"/>
              <a:t>Emergent properties 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two reasons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b="1" dirty="0" smtClean="0"/>
              <a:t>		</a:t>
            </a:r>
            <a:r>
              <a:rPr lang="en-US" dirty="0" smtClean="0"/>
              <a:t>how parts are arranged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dirty="0" smtClean="0"/>
              <a:t>		how they interact</a:t>
            </a:r>
          </a:p>
          <a:p>
            <a:pPr eaLnBrk="1" hangingPunct="1"/>
            <a:r>
              <a:rPr lang="en-US" dirty="0" smtClean="0"/>
              <a:t>Emergent properties show up in nonliving things, too:   water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l"/>
            <a:r>
              <a:rPr lang="en-US" sz="1100">
                <a:solidFill>
                  <a:srgbClr val="000000"/>
                </a:solidFill>
                <a:latin typeface="Times New Roman" pitchFamily="84" charset="0"/>
              </a:rPr>
              <a:t>Copyright © 2008 Pearson Education, Inc., publishing as Pearson Benjamin Cummings</a:t>
            </a:r>
          </a:p>
        </p:txBody>
      </p:sp>
      <p:pic>
        <p:nvPicPr>
          <p:cNvPr id="11271" name="Picture 8" descr="http://upload.wikimedia.org/wikipedia/commons/thumb/c/c7/Water_molecule_2.svg/500px-Water_molecule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91000"/>
            <a:ext cx="30099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http://www.brooklyn.cuny.edu/bc/ahp/SDgraphics/PSgraphics/WaterMolecule.GIF"/>
          <p:cNvPicPr>
            <a:picLocks noChangeAspect="1" noChangeArrowheads="1"/>
          </p:cNvPicPr>
          <p:nvPr/>
        </p:nvPicPr>
        <p:blipFill>
          <a:blip r:embed="rId4" cstate="print"/>
          <a:srcRect t="13287"/>
          <a:stretch>
            <a:fillRect/>
          </a:stretch>
        </p:blipFill>
        <p:spPr bwMode="auto">
          <a:xfrm>
            <a:off x="838200" y="44958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3786</Words>
  <Application>Microsoft Office PowerPoint</Application>
  <PresentationFormat>On-screen Show (4:3)</PresentationFormat>
  <Paragraphs>733</Paragraphs>
  <Slides>86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Slide 1</vt:lpstr>
      <vt:lpstr>Chapter 1</vt:lpstr>
      <vt:lpstr>Overview: Asking About Life</vt:lpstr>
      <vt:lpstr>Slide 4</vt:lpstr>
      <vt:lpstr>Six things that most living things do</vt:lpstr>
      <vt:lpstr>Concept 1.1: Themes connect concepts of biology</vt:lpstr>
      <vt:lpstr>Theme: levels of organization &amp; emergent properties</vt:lpstr>
      <vt:lpstr>Slide 8</vt:lpstr>
      <vt:lpstr>Emergent Properties:  why do they exist</vt:lpstr>
      <vt:lpstr>Reductionism: strength and weakness</vt:lpstr>
      <vt:lpstr>Systems Biology</vt:lpstr>
      <vt:lpstr>Theme: Organisms interact environments, exchanging matter and energy</vt:lpstr>
      <vt:lpstr>Ecosystem Dynamics</vt:lpstr>
      <vt:lpstr>Energy Conversion</vt:lpstr>
      <vt:lpstr>Slide 15</vt:lpstr>
      <vt:lpstr>Theme: Structure &amp; function are  related</vt:lpstr>
      <vt:lpstr>Slide 17</vt:lpstr>
      <vt:lpstr>Theme: Cells are an organism’s basic units of structure and function</vt:lpstr>
      <vt:lpstr>Slide 19</vt:lpstr>
      <vt:lpstr>Slide 20</vt:lpstr>
      <vt:lpstr>Slide 21</vt:lpstr>
      <vt:lpstr>Slide 22</vt:lpstr>
      <vt:lpstr> Bacteria</vt:lpstr>
      <vt:lpstr> Archea</vt:lpstr>
      <vt:lpstr> E</vt:lpstr>
      <vt:lpstr> Eukaryotes</vt:lpstr>
      <vt:lpstr> Eukaryotes</vt:lpstr>
      <vt:lpstr>Endosymbiosis</vt:lpstr>
      <vt:lpstr>Theme: transmitting information as DNA</vt:lpstr>
      <vt:lpstr>DNA Structure and Function</vt:lpstr>
      <vt:lpstr>Slide 31</vt:lpstr>
      <vt:lpstr>Slide 32</vt:lpstr>
      <vt:lpstr>Slide 33</vt:lpstr>
      <vt:lpstr>Evolution:  the major theme in biology</vt:lpstr>
      <vt:lpstr>Concept 1.2: The Core Theme: Evolution accounts for both the unity and the diversity of life</vt:lpstr>
      <vt:lpstr>Unity in the Diversity of Life</vt:lpstr>
      <vt:lpstr>Slide 37</vt:lpstr>
      <vt:lpstr>Grouping Species: The Basic Idea</vt:lpstr>
      <vt:lpstr>The Three Domains of Life</vt:lpstr>
      <vt:lpstr>Slide 40</vt:lpstr>
      <vt:lpstr>Did  King  Phillip  Come Over  For Ginger Snaps?</vt:lpstr>
      <vt:lpstr>Slide 42</vt:lpstr>
      <vt:lpstr>Slide 43</vt:lpstr>
      <vt:lpstr>Slide 44</vt:lpstr>
      <vt:lpstr>Charles Darwin and the Theory of Natural Selection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The Tree of Life</vt:lpstr>
      <vt:lpstr>Slide 54</vt:lpstr>
      <vt:lpstr>Slide 55</vt:lpstr>
      <vt:lpstr>Slide 56</vt:lpstr>
      <vt:lpstr>Concept 1.3: doing science -  2 methods</vt:lpstr>
      <vt:lpstr>Discovery Science</vt:lpstr>
      <vt:lpstr>Types of Data</vt:lpstr>
      <vt:lpstr>Slide 60</vt:lpstr>
      <vt:lpstr>Induction in Discovery Science</vt:lpstr>
      <vt:lpstr>Hypothesis-Based Science</vt:lpstr>
      <vt:lpstr>The Role of Hypotheses in Inquiry</vt:lpstr>
      <vt:lpstr>Slide 64</vt:lpstr>
      <vt:lpstr>Slide 65</vt:lpstr>
      <vt:lpstr>Deduction: The “If…Then” Logic of Hypothesis Based Science</vt:lpstr>
      <vt:lpstr>Hypotheses in Scientific Inquiry</vt:lpstr>
      <vt:lpstr>The Myth of the Scientific Method</vt:lpstr>
      <vt:lpstr>Case Study: Mimicry in Snake Populations</vt:lpstr>
      <vt:lpstr>Slide 70</vt:lpstr>
      <vt:lpstr>Slide 71</vt:lpstr>
      <vt:lpstr>Field Experiments with Artificial Snakes</vt:lpstr>
      <vt:lpstr>Slide 73</vt:lpstr>
      <vt:lpstr>Slide 74</vt:lpstr>
      <vt:lpstr>Slide 75</vt:lpstr>
      <vt:lpstr>Designing Controlled Experiments</vt:lpstr>
      <vt:lpstr>Limitations of Science</vt:lpstr>
      <vt:lpstr>Theories in Science</vt:lpstr>
      <vt:lpstr>Model Building in Science</vt:lpstr>
      <vt:lpstr>Slide 80</vt:lpstr>
      <vt:lpstr>The Culture of Science</vt:lpstr>
      <vt:lpstr>Science, Technology, and Society</vt:lpstr>
      <vt:lpstr>Slide 83</vt:lpstr>
      <vt:lpstr>You should now be able to:</vt:lpstr>
      <vt:lpstr>Slide 85</vt:lpstr>
      <vt:lpstr>Slide 86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maierj</dc:creator>
  <cp:lastModifiedBy>maierj</cp:lastModifiedBy>
  <cp:revision>1</cp:revision>
  <dcterms:created xsi:type="dcterms:W3CDTF">2013-05-08T09:45:19Z</dcterms:created>
  <dcterms:modified xsi:type="dcterms:W3CDTF">2013-05-08T10:28:52Z</dcterms:modified>
</cp:coreProperties>
</file>